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7"/>
  </p:notesMasterIdLst>
  <p:sldIdLst>
    <p:sldId id="256" r:id="rId2"/>
    <p:sldId id="257" r:id="rId3"/>
    <p:sldId id="259" r:id="rId4"/>
    <p:sldId id="260" r:id="rId5"/>
    <p:sldId id="278" r:id="rId6"/>
    <p:sldId id="275" r:id="rId7"/>
    <p:sldId id="258" r:id="rId8"/>
    <p:sldId id="263" r:id="rId9"/>
    <p:sldId id="266" r:id="rId10"/>
    <p:sldId id="272" r:id="rId11"/>
    <p:sldId id="273" r:id="rId12"/>
    <p:sldId id="276" r:id="rId13"/>
    <p:sldId id="277" r:id="rId14"/>
    <p:sldId id="274" r:id="rId15"/>
    <p:sldId id="265" r:id="rId1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6" roundtripDataSignature="AMtx7mi8k4vfTcigBOvi1GPtpHoS9j9jS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89" autoAdjust="0"/>
    <p:restoredTop sz="92784" autoAdjust="0"/>
  </p:normalViewPr>
  <p:slideViewPr>
    <p:cSldViewPr snapToGrid="0">
      <p:cViewPr varScale="1">
        <p:scale>
          <a:sx n="108" d="100"/>
          <a:sy n="108" d="100"/>
        </p:scale>
        <p:origin x="2016" y="11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26" Type="http://customschemas.google.com/relationships/presentationmetadata" Target="meta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3364276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766553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4423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36369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6471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819150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37152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6"/>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7"/>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9"/>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9"/>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10"/>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11"/>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11"/>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11"/>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4"/>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14"/>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5"/>
          <p:cNvSpPr>
            <a:spLocks noGrp="1"/>
          </p:cNvSpPr>
          <p:nvPr>
            <p:ph type="pic" idx="2"/>
          </p:nvPr>
        </p:nvSpPr>
        <p:spPr>
          <a:xfrm>
            <a:off x="1792288" y="612775"/>
            <a:ext cx="5486400" cy="4114800"/>
          </a:xfrm>
          <a:prstGeom prst="rect">
            <a:avLst/>
          </a:prstGeom>
          <a:noFill/>
          <a:ln>
            <a:noFill/>
          </a:ln>
        </p:spPr>
      </p:sp>
      <p:sp>
        <p:nvSpPr>
          <p:cNvPr id="68" name="Google Shape;68;p15"/>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mdpi.com/2073-4433/13/11/1871"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jpg"/><Relationship Id="rId4" Type="http://schemas.openxmlformats.org/officeDocument/2006/relationships/hyperlink" Target="https://open.canada.ca/data/en/dataset/98f1a129-f628-4ce4-b24d-6f16bf24dd64#wb-auto-6"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007269" y="2175236"/>
            <a:ext cx="7772400" cy="14700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dirty="0">
                <a:latin typeface="Times New Roman" panose="02020603050405020304" pitchFamily="18" charset="0"/>
                <a:cs typeface="Times New Roman" panose="02020603050405020304" pitchFamily="18" charset="0"/>
              </a:rPr>
              <a:t>Sustainable Mobility Tracker</a:t>
            </a:r>
            <a:endParaRPr dirty="0">
              <a:latin typeface="Times New Roman" panose="02020603050405020304" pitchFamily="18" charset="0"/>
              <a:cs typeface="Times New Roman" panose="02020603050405020304" pitchFamily="18" charset="0"/>
            </a:endParaRPr>
          </a:p>
        </p:txBody>
      </p:sp>
      <p:sp>
        <p:nvSpPr>
          <p:cNvPr id="89" name="Google Shape;89;p1"/>
          <p:cNvSpPr txBox="1">
            <a:spLocks noGrp="1"/>
          </p:cNvSpPr>
          <p:nvPr>
            <p:ph type="subTitle" idx="1"/>
          </p:nvPr>
        </p:nvSpPr>
        <p:spPr>
          <a:xfrm>
            <a:off x="4386263" y="4586288"/>
            <a:ext cx="4605337" cy="1981200"/>
          </a:xfrm>
          <a:prstGeom prst="rect">
            <a:avLst/>
          </a:prstGeom>
          <a:noFill/>
          <a:ln>
            <a:noFill/>
          </a:ln>
        </p:spPr>
        <p:txBody>
          <a:bodyPr spcFirstLastPara="1" wrap="square" lIns="91425" tIns="45700" rIns="91425" bIns="45700" anchor="t" anchorCtr="0">
            <a:normAutofit fontScale="55000" lnSpcReduction="20000"/>
          </a:bodyPr>
          <a:lstStyle/>
          <a:p>
            <a:pPr marL="0" indent="0">
              <a:spcBef>
                <a:spcPts val="0"/>
              </a:spcBef>
              <a:buSzPct val="100000"/>
            </a:pPr>
            <a:r>
              <a:rPr lang="en-US" dirty="0">
                <a:latin typeface="Times New Roman" panose="02020603050405020304" pitchFamily="18" charset="0"/>
                <a:cs typeface="Times New Roman" panose="02020603050405020304" pitchFamily="18" charset="0"/>
              </a:rPr>
              <a:t>Batch ID: B</a:t>
            </a:r>
          </a:p>
          <a:p>
            <a:pPr marL="0" lvl="0" indent="0" algn="ctr" rtl="0">
              <a:spcBef>
                <a:spcPts val="0"/>
              </a:spcBef>
              <a:spcAft>
                <a:spcPts val="0"/>
              </a:spcAft>
              <a:buClr>
                <a:srgbClr val="888888"/>
              </a:buClr>
              <a:buSzPct val="100000"/>
              <a:buNone/>
            </a:pPr>
            <a:endParaRPr lang="en-US" dirty="0">
              <a:latin typeface="Times New Roman" panose="02020603050405020304" pitchFamily="18" charset="0"/>
              <a:cs typeface="Times New Roman" panose="02020603050405020304" pitchFamily="18" charset="0"/>
            </a:endParaRPr>
          </a:p>
          <a:p>
            <a:pPr marL="0" lvl="0" indent="0" algn="ctr" rtl="0">
              <a:spcBef>
                <a:spcPts val="0"/>
              </a:spcBef>
              <a:spcAft>
                <a:spcPts val="0"/>
              </a:spcAft>
              <a:buClr>
                <a:srgbClr val="888888"/>
              </a:buClr>
              <a:buSzPct val="100000"/>
              <a:buNone/>
            </a:pPr>
            <a:r>
              <a:rPr lang="en-US" dirty="0">
                <a:latin typeface="Times New Roman" panose="02020603050405020304" pitchFamily="18" charset="0"/>
                <a:cs typeface="Times New Roman" panose="02020603050405020304" pitchFamily="18" charset="0"/>
              </a:rPr>
              <a:t>Student 1 Reg. No: RA2011003011063</a:t>
            </a:r>
            <a:endParaRPr dirty="0">
              <a:latin typeface="Times New Roman" panose="02020603050405020304" pitchFamily="18" charset="0"/>
              <a:cs typeface="Times New Roman" panose="02020603050405020304" pitchFamily="18" charset="0"/>
            </a:endParaRPr>
          </a:p>
          <a:p>
            <a:pPr marL="0" indent="0">
              <a:spcBef>
                <a:spcPts val="592"/>
              </a:spcBef>
              <a:buSzPct val="100000"/>
            </a:pPr>
            <a:r>
              <a:rPr lang="en-US" dirty="0">
                <a:latin typeface="Times New Roman" panose="02020603050405020304" pitchFamily="18" charset="0"/>
                <a:cs typeface="Times New Roman" panose="02020603050405020304" pitchFamily="18" charset="0"/>
              </a:rPr>
              <a:t>Student 1 Name: </a:t>
            </a:r>
            <a:r>
              <a:rPr lang="en-US" dirty="0" err="1">
                <a:latin typeface="Times New Roman" panose="02020603050405020304" pitchFamily="18" charset="0"/>
                <a:cs typeface="Times New Roman" panose="02020603050405020304" pitchFamily="18" charset="0"/>
              </a:rPr>
              <a:t>Samanyu</a:t>
            </a:r>
            <a:r>
              <a:rPr lang="en-US" dirty="0">
                <a:latin typeface="Times New Roman" panose="02020603050405020304" pitchFamily="18" charset="0"/>
                <a:cs typeface="Times New Roman" panose="02020603050405020304" pitchFamily="18" charset="0"/>
              </a:rPr>
              <a:t> B Rao</a:t>
            </a:r>
          </a:p>
          <a:p>
            <a:pPr marL="0" lvl="0" indent="0" algn="ctr" rtl="0">
              <a:spcBef>
                <a:spcPts val="592"/>
              </a:spcBef>
              <a:spcAft>
                <a:spcPts val="0"/>
              </a:spcAft>
              <a:buClr>
                <a:srgbClr val="888888"/>
              </a:buClr>
              <a:buSzPct val="100000"/>
              <a:buNone/>
            </a:pPr>
            <a:endParaRPr lang="en-US" dirty="0">
              <a:latin typeface="Times New Roman" panose="02020603050405020304" pitchFamily="18" charset="0"/>
              <a:cs typeface="Times New Roman" panose="02020603050405020304" pitchFamily="18" charset="0"/>
            </a:endParaRPr>
          </a:p>
          <a:p>
            <a:pPr marL="0" lvl="0" indent="0" algn="ctr" rtl="0">
              <a:spcBef>
                <a:spcPts val="592"/>
              </a:spcBef>
              <a:spcAft>
                <a:spcPts val="0"/>
              </a:spcAft>
              <a:buClr>
                <a:srgbClr val="888888"/>
              </a:buClr>
              <a:buSzPct val="100000"/>
              <a:buNone/>
            </a:pPr>
            <a:r>
              <a:rPr lang="en-US" dirty="0">
                <a:latin typeface="Times New Roman" panose="02020603050405020304" pitchFamily="18" charset="0"/>
                <a:cs typeface="Times New Roman" panose="02020603050405020304" pitchFamily="18" charset="0"/>
              </a:rPr>
              <a:t>Student 2 Reg. No: RA2011003011096</a:t>
            </a:r>
          </a:p>
          <a:p>
            <a:pPr marL="0" lvl="0" indent="0">
              <a:spcBef>
                <a:spcPts val="592"/>
              </a:spcBef>
              <a:buSzPct val="100000"/>
            </a:pPr>
            <a:r>
              <a:rPr lang="en-US" dirty="0">
                <a:latin typeface="Times New Roman" panose="02020603050405020304" pitchFamily="18" charset="0"/>
                <a:cs typeface="Times New Roman" panose="02020603050405020304" pitchFamily="18" charset="0"/>
              </a:rPr>
              <a:t>Student 2 Name: Nivedita Anand</a:t>
            </a:r>
            <a:endParaRPr dirty="0">
              <a:latin typeface="Times New Roman" panose="02020603050405020304" pitchFamily="18" charset="0"/>
              <a:cs typeface="Times New Roman" panose="02020603050405020304" pitchFamily="18" charset="0"/>
            </a:endParaRPr>
          </a:p>
        </p:txBody>
      </p:sp>
      <p:pic>
        <p:nvPicPr>
          <p:cNvPr id="90" name="Google Shape;90;p1"/>
          <p:cNvPicPr preferRelativeResize="0"/>
          <p:nvPr/>
        </p:nvPicPr>
        <p:blipFill rotWithShape="1">
          <a:blip r:embed="rId3">
            <a:alphaModFix/>
          </a:blip>
          <a:srcRect/>
          <a:stretch/>
        </p:blipFill>
        <p:spPr>
          <a:xfrm>
            <a:off x="228600" y="553353"/>
            <a:ext cx="1735931" cy="755015"/>
          </a:xfrm>
          <a:prstGeom prst="rect">
            <a:avLst/>
          </a:prstGeom>
          <a:noFill/>
          <a:ln>
            <a:noFill/>
          </a:ln>
        </p:spPr>
      </p:pic>
      <p:sp>
        <p:nvSpPr>
          <p:cNvPr id="91" name="Google Shape;91;p1"/>
          <p:cNvSpPr/>
          <p:nvPr/>
        </p:nvSpPr>
        <p:spPr>
          <a:xfrm>
            <a:off x="1964531" y="569724"/>
            <a:ext cx="6172200" cy="147728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SRM INSTITUTE OF SCIENCE AND TECHNOLOGY </a:t>
            </a:r>
            <a:endParaRPr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ctr" rtl="0">
              <a:spcBef>
                <a:spcPts val="0"/>
              </a:spcBef>
              <a:spcAft>
                <a:spcPts val="0"/>
              </a:spcAft>
              <a:buNone/>
            </a:pPr>
            <a:r>
              <a:rPr lang="en-US"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SCHOOL OF COMPUTING</a:t>
            </a:r>
            <a:endParaRPr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ctr" rtl="0">
              <a:spcBef>
                <a:spcPts val="0"/>
              </a:spcBef>
              <a:spcAft>
                <a:spcPts val="0"/>
              </a:spcAft>
              <a:buNone/>
            </a:pPr>
            <a:r>
              <a:rPr lang="en-US"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DEPARTMENT OF COMPUTING TECHNOLOGIES</a:t>
            </a:r>
            <a:endParaRPr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ctr" rtl="0">
              <a:spcBef>
                <a:spcPts val="0"/>
              </a:spcBef>
              <a:spcAft>
                <a:spcPts val="0"/>
              </a:spcAft>
              <a:buNone/>
            </a:pPr>
            <a:r>
              <a:rPr lang="en-US"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18CSP107L / 18CSP108L - MAJOR PROJECT / INTERNSHIP</a:t>
            </a:r>
            <a:endParaRPr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7" name="Google Shape;89;p1"/>
          <p:cNvSpPr txBox="1">
            <a:spLocks/>
          </p:cNvSpPr>
          <p:nvPr/>
        </p:nvSpPr>
        <p:spPr>
          <a:xfrm>
            <a:off x="228600" y="5243512"/>
            <a:ext cx="3471862" cy="1190625"/>
          </a:xfrm>
          <a:prstGeom prst="rect">
            <a:avLst/>
          </a:prstGeom>
          <a:noFill/>
          <a:ln>
            <a:noFill/>
          </a:ln>
        </p:spPr>
        <p:txBody>
          <a:bodyPr spcFirstLastPara="1" wrap="square" lIns="91425" tIns="45700" rIns="91425" bIns="45700" anchor="t" anchorCtr="0">
            <a:normAutofit fontScale="32500" lnSpcReduction="20000"/>
          </a:bodyPr>
          <a:lstStyle>
            <a:defPPr marR="0" lvl="0" algn="l" rtl="0">
              <a:lnSpc>
                <a:spcPct val="100000"/>
              </a:lnSpc>
              <a:spcBef>
                <a:spcPts val="0"/>
              </a:spcBef>
              <a:spcAft>
                <a:spcPts val="0"/>
              </a:spcAft>
            </a:defPPr>
            <a:lvl1pPr marL="457200" marR="0" lvl="0" indent="-431800" algn="ctr" rtl="0">
              <a:lnSpc>
                <a:spcPct val="100000"/>
              </a:lnSpc>
              <a:spcBef>
                <a:spcPts val="640"/>
              </a:spcBef>
              <a:spcAft>
                <a:spcPts val="0"/>
              </a:spcAft>
              <a:buClr>
                <a:srgbClr val="888888"/>
              </a:buClr>
              <a:buSzPts val="3200"/>
              <a:buFont typeface="Arial"/>
              <a:buNone/>
              <a:defRPr sz="3200" b="0" i="0" u="none" strike="noStrike" cap="none">
                <a:solidFill>
                  <a:srgbClr val="888888"/>
                </a:solidFill>
                <a:latin typeface="Calibri"/>
                <a:ea typeface="Calibri"/>
                <a:cs typeface="Calibri"/>
                <a:sym typeface="Calibri"/>
              </a:defRPr>
            </a:lvl1pPr>
            <a:lvl2pPr marL="914400" marR="0" lvl="1" indent="-406400" algn="ctr" rtl="0">
              <a:lnSpc>
                <a:spcPct val="100000"/>
              </a:lnSpc>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L="1371600" marR="0" lvl="2" indent="-381000" algn="ctr" rtl="0">
              <a:lnSpc>
                <a:spcPct val="100000"/>
              </a:lnSpc>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L="1828800" marR="0" lvl="3"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L="2286000" marR="0" lvl="4"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L="2743200" marR="0" lvl="5"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3200400" marR="0" lvl="6"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657600" marR="0" lvl="7"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4114800" marR="0" lvl="8"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pPr marL="0" indent="0">
              <a:lnSpc>
                <a:spcPct val="170000"/>
              </a:lnSpc>
              <a:spcBef>
                <a:spcPts val="592"/>
              </a:spcBef>
              <a:buSzPct val="100000"/>
            </a:pPr>
            <a:r>
              <a:rPr lang="en-US" dirty="0">
                <a:latin typeface="Times New Roman" panose="02020603050405020304" pitchFamily="18" charset="0"/>
                <a:cs typeface="Times New Roman" panose="02020603050405020304" pitchFamily="18" charset="0"/>
              </a:rPr>
              <a:t>Guide name: Mrs. S. Kanmani </a:t>
            </a:r>
          </a:p>
          <a:p>
            <a:pPr marL="0" indent="0">
              <a:lnSpc>
                <a:spcPct val="170000"/>
              </a:lnSpc>
              <a:spcBef>
                <a:spcPts val="592"/>
              </a:spcBef>
              <a:buSzPct val="100000"/>
            </a:pPr>
            <a:r>
              <a:rPr lang="en-US" dirty="0">
                <a:latin typeface="Times New Roman" panose="02020603050405020304" pitchFamily="18" charset="0"/>
                <a:cs typeface="Times New Roman" panose="02020603050405020304" pitchFamily="18" charset="0"/>
              </a:rPr>
              <a:t>Designation: </a:t>
            </a:r>
            <a:r>
              <a:rPr lang="en-IN" dirty="0"/>
              <a:t>Assistant Professor</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Department:</a:t>
            </a:r>
            <a:r>
              <a:rPr lang="en-IN" b="1" i="0" dirty="0">
                <a:solidFill>
                  <a:srgbClr val="0C0C0C"/>
                </a:solidFill>
                <a:effectLst/>
                <a:latin typeface="Source Sans Pro" panose="020B0503030403020204" pitchFamily="34" charset="0"/>
              </a:rPr>
              <a:t> </a:t>
            </a:r>
            <a:r>
              <a:rPr lang="en-IN" dirty="0"/>
              <a:t>Department of Computing Technologies</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114300" indent="0" algn="just">
              <a:buNone/>
            </a:pPr>
            <a:r>
              <a:rPr lang="en-IN" sz="1900" b="1" dirty="0"/>
              <a:t>Module 3: Model Evaluation and Selection</a:t>
            </a:r>
          </a:p>
          <a:p>
            <a:pPr marL="114300" indent="0" algn="just">
              <a:buNone/>
            </a:pPr>
            <a:r>
              <a:rPr lang="en-IN" sz="1800" b="1" dirty="0"/>
              <a:t>Input: </a:t>
            </a:r>
            <a:r>
              <a:rPr lang="en-IN" sz="1800" dirty="0"/>
              <a:t>Function results of all available models</a:t>
            </a:r>
          </a:p>
          <a:p>
            <a:pPr marL="114300" indent="0" algn="just">
              <a:buNone/>
            </a:pPr>
            <a:r>
              <a:rPr lang="en-IN" sz="1800" b="1" dirty="0"/>
              <a:t>Output:</a:t>
            </a:r>
            <a:r>
              <a:rPr lang="en-IN" sz="1800" dirty="0"/>
              <a:t> Most accurate choice from results</a:t>
            </a:r>
            <a:endParaRPr lang="en-IN" sz="1800" b="1" dirty="0"/>
          </a:p>
          <a:p>
            <a:pPr algn="just">
              <a:buFont typeface="Arial" panose="020B0604020202020204" pitchFamily="34" charset="0"/>
              <a:buChar char="•"/>
            </a:pPr>
            <a:r>
              <a:rPr lang="en-IN" sz="1900" dirty="0"/>
              <a:t>Employ various evaluation metrics including MSE, RMSE, R-squared, and custom metrics for fuel efficiency.</a:t>
            </a:r>
          </a:p>
          <a:p>
            <a:pPr algn="just">
              <a:buFont typeface="Arial" panose="020B0604020202020204" pitchFamily="34" charset="0"/>
              <a:buChar char="•"/>
            </a:pPr>
            <a:r>
              <a:rPr lang="en-IN" sz="1900" dirty="0"/>
              <a:t>Evaluate model performance to identify the most accurate model for generating CO2 emission forecasts and fuel efficiency calculations.</a:t>
            </a:r>
          </a:p>
          <a:p>
            <a:pPr marL="114300" indent="0" algn="just">
              <a:buNone/>
            </a:pPr>
            <a:r>
              <a:rPr lang="en-IN" sz="1900" b="1" dirty="0"/>
              <a:t>Module 4: Enhanced Forecasting and Mitigation Strategies</a:t>
            </a:r>
          </a:p>
          <a:p>
            <a:pPr marL="114300" indent="0" algn="just">
              <a:buNone/>
            </a:pPr>
            <a:r>
              <a:rPr lang="en-IN" sz="1800" b="1" dirty="0"/>
              <a:t>Input: </a:t>
            </a:r>
            <a:r>
              <a:rPr lang="en-IN" sz="1800" dirty="0"/>
              <a:t>Comparison with error rate with resultant values</a:t>
            </a:r>
          </a:p>
          <a:p>
            <a:pPr marL="114300" indent="0" algn="just">
              <a:buNone/>
            </a:pPr>
            <a:r>
              <a:rPr lang="en-IN" sz="1800" b="1" dirty="0"/>
              <a:t>Output:</a:t>
            </a:r>
            <a:r>
              <a:rPr lang="en-IN" sz="1800" dirty="0"/>
              <a:t> Final resultant reading</a:t>
            </a:r>
            <a:endParaRPr lang="en-IN" sz="1800" b="1" dirty="0"/>
          </a:p>
          <a:p>
            <a:pPr algn="just">
              <a:buFont typeface="Arial" panose="020B0604020202020204" pitchFamily="34" charset="0"/>
              <a:buChar char="•"/>
            </a:pPr>
            <a:r>
              <a:rPr lang="en-IN" sz="1900" dirty="0"/>
              <a:t>Utilize the selected predictive model to generate precise projections of future CO2 emissions and fuel efficiency measures from vehicles.</a:t>
            </a:r>
          </a:p>
          <a:p>
            <a:pPr algn="just">
              <a:buFont typeface="Arial" panose="020B0604020202020204" pitchFamily="34" charset="0"/>
              <a:buChar char="•"/>
            </a:pPr>
            <a:r>
              <a:rPr lang="en-IN" sz="1900" dirty="0"/>
              <a:t>Decreasing error rates with enhanced predictive models.</a:t>
            </a:r>
          </a:p>
        </p:txBody>
      </p:sp>
      <p:sp>
        <p:nvSpPr>
          <p:cNvPr id="108" name="Google Shape;108;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r>
              <a:rPr lang="en-US" b="1" dirty="0"/>
              <a:t>08-9-2023</a:t>
            </a:r>
            <a:endParaRPr lang="en-US" dirty="0"/>
          </a:p>
        </p:txBody>
      </p:sp>
      <p:sp>
        <p:nvSpPr>
          <p:cNvPr id="110" name="Google Shape;11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
        <p:nvSpPr>
          <p:cNvPr id="2" name="Google Shape;96;p2">
            <a:extLst>
              <a:ext uri="{FF2B5EF4-FFF2-40B4-BE49-F238E27FC236}">
                <a16:creationId xmlns:a16="http://schemas.microsoft.com/office/drawing/2014/main" id="{9783F28E-9C61-538B-F975-6DFEB76FA238}"/>
              </a:ext>
            </a:extLst>
          </p:cNvPr>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sz="4000" dirty="0"/>
              <a:t>MODULES DESCRIPTION</a:t>
            </a:r>
            <a:endParaRPr lang="en-US" dirty="0"/>
          </a:p>
        </p:txBody>
      </p:sp>
    </p:spTree>
    <p:extLst>
      <p:ext uri="{BB962C8B-B14F-4D97-AF65-F5344CB8AC3E}">
        <p14:creationId xmlns:p14="http://schemas.microsoft.com/office/powerpoint/2010/main" val="2027477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114300" indent="0" algn="just">
              <a:buNone/>
            </a:pPr>
            <a:r>
              <a:rPr lang="en-IN" sz="2000" b="1" dirty="0"/>
              <a:t>Module 5: User Interface and Visualization</a:t>
            </a:r>
          </a:p>
          <a:p>
            <a:pPr marL="114300" indent="0" algn="just">
              <a:buNone/>
            </a:pPr>
            <a:r>
              <a:rPr lang="en-IN" sz="1800" b="1" dirty="0"/>
              <a:t>Input: </a:t>
            </a:r>
            <a:r>
              <a:rPr lang="en-IN" sz="1800" dirty="0"/>
              <a:t>Final resultant reading</a:t>
            </a:r>
            <a:endParaRPr lang="en-IN" sz="1800" b="1" dirty="0"/>
          </a:p>
          <a:p>
            <a:pPr marL="114300" indent="0" algn="just">
              <a:buNone/>
            </a:pPr>
            <a:r>
              <a:rPr lang="en-IN" sz="1800" b="1" dirty="0"/>
              <a:t>Output:</a:t>
            </a:r>
            <a:r>
              <a:rPr lang="en-IN" sz="1800" dirty="0"/>
              <a:t> Final Co2 emission reading</a:t>
            </a:r>
            <a:endParaRPr lang="en-IN" sz="1800" b="1" dirty="0"/>
          </a:p>
          <a:p>
            <a:pPr algn="just">
              <a:buFont typeface="Arial" panose="020B0604020202020204" pitchFamily="34" charset="0"/>
              <a:buChar char="•"/>
            </a:pPr>
            <a:r>
              <a:rPr lang="en-IN" sz="2000" dirty="0"/>
              <a:t>Develop an intuitive interface for stakeholders, policymakers, and decision-makers to interact with the predictive model and access emission forecasts and fuel efficiency insights.</a:t>
            </a:r>
          </a:p>
          <a:p>
            <a:pPr algn="just">
              <a:buFont typeface="Arial" panose="020B0604020202020204" pitchFamily="34" charset="0"/>
              <a:buChar char="•"/>
            </a:pPr>
            <a:r>
              <a:rPr lang="en-IN" sz="2000" dirty="0"/>
              <a:t>Employ data visualization to communicate emission trends, scenario analyses, and potential impacts of mitigation measures effectively.</a:t>
            </a:r>
          </a:p>
          <a:p>
            <a:pPr algn="just">
              <a:buFont typeface="Arial" panose="020B0604020202020204" pitchFamily="34" charset="0"/>
              <a:buChar char="•"/>
            </a:pPr>
            <a:endParaRPr lang="en-IN" sz="2000" dirty="0"/>
          </a:p>
          <a:p>
            <a:pPr marL="114300" indent="0" algn="just">
              <a:buNone/>
            </a:pPr>
            <a:r>
              <a:rPr lang="en-IN" sz="1900" dirty="0"/>
              <a:t>These five modules encompass critical components for creating a comprehensive system to accurately forecast CO2 emissions, calculate fuel efficiency, and inform impactful mitigation strategies for vehicles.</a:t>
            </a:r>
          </a:p>
        </p:txBody>
      </p:sp>
      <p:sp>
        <p:nvSpPr>
          <p:cNvPr id="108" name="Google Shape;108;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r>
              <a:rPr lang="en-US" b="1" dirty="0"/>
              <a:t>08-9-2023</a:t>
            </a:r>
            <a:endParaRPr lang="en-US" dirty="0"/>
          </a:p>
        </p:txBody>
      </p:sp>
      <p:sp>
        <p:nvSpPr>
          <p:cNvPr id="110" name="Google Shape;11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
        <p:nvSpPr>
          <p:cNvPr id="2" name="Google Shape;96;p2">
            <a:extLst>
              <a:ext uri="{FF2B5EF4-FFF2-40B4-BE49-F238E27FC236}">
                <a16:creationId xmlns:a16="http://schemas.microsoft.com/office/drawing/2014/main" id="{9783F28E-9C61-538B-F975-6DFEB76FA238}"/>
              </a:ext>
            </a:extLst>
          </p:cNvPr>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sz="4000" dirty="0"/>
              <a:t>MODULES DESCRIPTION</a:t>
            </a:r>
            <a:endParaRPr lang="en-US" dirty="0"/>
          </a:p>
        </p:txBody>
      </p:sp>
    </p:spTree>
    <p:extLst>
      <p:ext uri="{BB962C8B-B14F-4D97-AF65-F5344CB8AC3E}">
        <p14:creationId xmlns:p14="http://schemas.microsoft.com/office/powerpoint/2010/main" val="42406066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3227B-814C-4EEC-82EE-0BDD7B5767C3}"/>
              </a:ext>
            </a:extLst>
          </p:cNvPr>
          <p:cNvSpPr>
            <a:spLocks noGrp="1"/>
          </p:cNvSpPr>
          <p:nvPr>
            <p:ph type="title"/>
          </p:nvPr>
        </p:nvSpPr>
        <p:spPr/>
        <p:txBody>
          <a:bodyPr/>
          <a:lstStyle/>
          <a:p>
            <a:r>
              <a:rPr lang="en-US" dirty="0"/>
              <a:t>Innovation Idea for the Project:</a:t>
            </a:r>
            <a:endParaRPr lang="en-IN" dirty="0"/>
          </a:p>
        </p:txBody>
      </p:sp>
      <p:sp>
        <p:nvSpPr>
          <p:cNvPr id="3" name="Text Placeholder 2">
            <a:extLst>
              <a:ext uri="{FF2B5EF4-FFF2-40B4-BE49-F238E27FC236}">
                <a16:creationId xmlns:a16="http://schemas.microsoft.com/office/drawing/2014/main" id="{EC808AF3-B202-484E-B0E3-313B7EE38361}"/>
              </a:ext>
            </a:extLst>
          </p:cNvPr>
          <p:cNvSpPr>
            <a:spLocks noGrp="1"/>
          </p:cNvSpPr>
          <p:nvPr>
            <p:ph type="body" idx="1"/>
          </p:nvPr>
        </p:nvSpPr>
        <p:spPr/>
        <p:txBody>
          <a:bodyPr>
            <a:normAutofit fontScale="55000" lnSpcReduction="20000"/>
          </a:bodyPr>
          <a:lstStyle/>
          <a:p>
            <a:r>
              <a:rPr lang="en-US" b="1" dirty="0"/>
              <a:t>Multi-Algorithmic Approach:</a:t>
            </a:r>
            <a:r>
              <a:rPr lang="en-US" dirty="0"/>
              <a:t> Introduce an innovative fusion of multiple regression models, including </a:t>
            </a:r>
            <a:r>
              <a:rPr lang="en-IN" b="1" dirty="0"/>
              <a:t>Random Forest Model, Neural Network Model and </a:t>
            </a:r>
            <a:r>
              <a:rPr lang="en-IN" b="1" dirty="0" err="1"/>
              <a:t>XGBoost</a:t>
            </a:r>
            <a:r>
              <a:rPr lang="en-IN" b="1" dirty="0"/>
              <a:t> model</a:t>
            </a:r>
            <a:r>
              <a:rPr lang="en-US" dirty="0"/>
              <a:t>. This amalgamation harnesses the strengths of each algorithm, enhancing the accuracy and robustness of CO2 emission predictions and fuel efficiency calculations.</a:t>
            </a:r>
          </a:p>
          <a:p>
            <a:r>
              <a:rPr lang="en-US" b="1" dirty="0"/>
              <a:t>Real-Time Data Integration:</a:t>
            </a:r>
            <a:r>
              <a:rPr lang="en-US" dirty="0"/>
              <a:t> Implement a dynamic system that integrates real-time data from vehicles. This ensures the model adapts to changing scenarios, providing up-to-the-minute insights for decision-makers and stakeholders.</a:t>
            </a:r>
          </a:p>
          <a:p>
            <a:r>
              <a:rPr lang="en-US" b="1" dirty="0"/>
              <a:t>Continuous Learning Mechanism:</a:t>
            </a:r>
            <a:r>
              <a:rPr lang="en-US" dirty="0"/>
              <a:t> Develop a self-learning module within the predictive models to adapt and improve over time. By continuously analyzing the accuracy of predictions against real-world data, the system can autonomously refine its algorithms, ensuring sustained precision and adaptability.</a:t>
            </a:r>
          </a:p>
          <a:p>
            <a:r>
              <a:rPr lang="en-US" b="1" dirty="0"/>
              <a:t>User-Driven Feedback Loop:</a:t>
            </a:r>
            <a:r>
              <a:rPr lang="en-US" dirty="0"/>
              <a:t> Incorporate a user feedback mechanism in the web application, allowing users to provide real-world feedback on predicted versus actual CO2 emissions. This loop of information contributes to ongoing model refinement and aligns the system more closely with real-world outcomes.</a:t>
            </a:r>
          </a:p>
          <a:p>
            <a:endParaRPr lang="en-IN" dirty="0"/>
          </a:p>
        </p:txBody>
      </p:sp>
      <p:sp>
        <p:nvSpPr>
          <p:cNvPr id="4" name="Slide Number Placeholder 3">
            <a:extLst>
              <a:ext uri="{FF2B5EF4-FFF2-40B4-BE49-F238E27FC236}">
                <a16:creationId xmlns:a16="http://schemas.microsoft.com/office/drawing/2014/main" id="{4190DE5C-DA1B-4254-8A3C-CAD770DEC97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Tree>
    <p:extLst>
      <p:ext uri="{BB962C8B-B14F-4D97-AF65-F5344CB8AC3E}">
        <p14:creationId xmlns:p14="http://schemas.microsoft.com/office/powerpoint/2010/main" val="2221820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ECC0F-6704-478C-B764-C6E1E0F4FAA1}"/>
              </a:ext>
            </a:extLst>
          </p:cNvPr>
          <p:cNvSpPr>
            <a:spLocks noGrp="1"/>
          </p:cNvSpPr>
          <p:nvPr>
            <p:ph type="title"/>
          </p:nvPr>
        </p:nvSpPr>
        <p:spPr/>
        <p:txBody>
          <a:bodyPr>
            <a:normAutofit fontScale="90000"/>
          </a:bodyPr>
          <a:lstStyle/>
          <a:p>
            <a:r>
              <a:rPr lang="en-US" dirty="0"/>
              <a:t>Scope and Application of the Project:</a:t>
            </a:r>
            <a:endParaRPr lang="en-IN" dirty="0"/>
          </a:p>
        </p:txBody>
      </p:sp>
      <p:sp>
        <p:nvSpPr>
          <p:cNvPr id="3" name="Text Placeholder 2">
            <a:extLst>
              <a:ext uri="{FF2B5EF4-FFF2-40B4-BE49-F238E27FC236}">
                <a16:creationId xmlns:a16="http://schemas.microsoft.com/office/drawing/2014/main" id="{49004022-76D9-4DCC-BDBD-3E23476A83A4}"/>
              </a:ext>
            </a:extLst>
          </p:cNvPr>
          <p:cNvSpPr>
            <a:spLocks noGrp="1"/>
          </p:cNvSpPr>
          <p:nvPr>
            <p:ph type="body" idx="1"/>
          </p:nvPr>
        </p:nvSpPr>
        <p:spPr/>
        <p:txBody>
          <a:bodyPr>
            <a:normAutofit fontScale="62500" lnSpcReduction="20000"/>
          </a:bodyPr>
          <a:lstStyle/>
          <a:p>
            <a:r>
              <a:rPr lang="en-US" b="1" dirty="0"/>
              <a:t>Transportation Sector Impact:</a:t>
            </a:r>
            <a:r>
              <a:rPr lang="en-US" dirty="0"/>
              <a:t> The project's primary scope lies in the transportation sector, addressing CO2 emissions from various vehicles. This includes cars, trucks, and other modes of transportation, making it applicable to both individual and commercial vehicle emissions.</a:t>
            </a:r>
          </a:p>
          <a:p>
            <a:r>
              <a:rPr lang="en-US" b="1" dirty="0"/>
              <a:t>Policy Formulation Support:</a:t>
            </a:r>
            <a:r>
              <a:rPr lang="en-US" dirty="0"/>
              <a:t> The accurate predictive models can serve as a vital tool for policymakers and environmental agencies. By providing precise forecasts, the project aids in formulating targeted policies and regulations to curb CO2 emissions effectively.</a:t>
            </a:r>
          </a:p>
          <a:p>
            <a:r>
              <a:rPr lang="en-US" b="1" dirty="0"/>
              <a:t>Global Applicability:</a:t>
            </a:r>
            <a:r>
              <a:rPr lang="en-US" dirty="0"/>
              <a:t> The modular and algorithmically diverse approach makes the project universally applicable. It can be customized to suit diverse geographical locations, vehicle types, and regulatory frameworks, ensuring its relevance on a global scale.</a:t>
            </a:r>
          </a:p>
          <a:p>
            <a:r>
              <a:rPr lang="en-US" b="1" dirty="0"/>
              <a:t>Educational Use:</a:t>
            </a:r>
            <a:r>
              <a:rPr lang="en-US" dirty="0"/>
              <a:t> The project has the potential for educational applications, serving as a tool for researchers, students, and institutions studying environmental science, data science, and transportation engineering. It provides a practical application for understanding the impact of vehicle attributes on CO2 emissions</a:t>
            </a:r>
          </a:p>
          <a:p>
            <a:endParaRPr lang="en-IN" dirty="0"/>
          </a:p>
        </p:txBody>
      </p:sp>
      <p:sp>
        <p:nvSpPr>
          <p:cNvPr id="4" name="Slide Number Placeholder 3">
            <a:extLst>
              <a:ext uri="{FF2B5EF4-FFF2-40B4-BE49-F238E27FC236}">
                <a16:creationId xmlns:a16="http://schemas.microsoft.com/office/drawing/2014/main" id="{9FC75105-A114-403C-B550-68E6D9967A6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
        <p:nvSpPr>
          <p:cNvPr id="6" name="Rectangle 2">
            <a:extLst>
              <a:ext uri="{FF2B5EF4-FFF2-40B4-BE49-F238E27FC236}">
                <a16:creationId xmlns:a16="http://schemas.microsoft.com/office/drawing/2014/main" id="{C3A5A16B-F3E3-4A8C-8D22-0EA12B80DBF5}"/>
              </a:ext>
            </a:extLst>
          </p:cNvPr>
          <p:cNvSpPr>
            <a:spLocks noChangeArrowheads="1"/>
          </p:cNvSpPr>
          <p:nvPr/>
        </p:nvSpPr>
        <p:spPr bwMode="auto">
          <a:xfrm>
            <a:off x="0" y="0"/>
            <a:ext cx="990600" cy="0"/>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8BAAEC6A-C9D0-4CDD-A0DF-7CDBAB1A0849}"/>
              </a:ext>
            </a:extLst>
          </p:cNvPr>
          <p:cNvSpPr>
            <a:spLocks noChangeArrowheads="1"/>
          </p:cNvSpPr>
          <p:nvPr/>
        </p:nvSpPr>
        <p:spPr bwMode="auto">
          <a:xfrm>
            <a:off x="152400" y="152400"/>
            <a:ext cx="990600" cy="0"/>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45842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571500" lvl="1" indent="0">
              <a:buNone/>
            </a:pPr>
            <a:r>
              <a:rPr lang="en-US" dirty="0">
                <a:latin typeface="Times New Roman" panose="02020603050405020304" pitchFamily="18" charset="0"/>
                <a:cs typeface="Times New Roman" panose="02020603050405020304" pitchFamily="18" charset="0"/>
              </a:rPr>
              <a:t>References</a:t>
            </a:r>
          </a:p>
          <a:p>
            <a:pPr marL="571500" lvl="1" indent="0">
              <a:buNone/>
            </a:pPr>
            <a:endParaRPr lang="en-US"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1800" dirty="0">
                <a:hlinkClick r:id="rId3"/>
              </a:rPr>
              <a:t>https://www.mdpi.com/2073-4433/13/11/1871</a:t>
            </a:r>
            <a:endParaRPr lang="en-US" sz="1800" dirty="0"/>
          </a:p>
          <a:p>
            <a:pPr lvl="1">
              <a:buFont typeface="Arial" panose="020B0604020202020204" pitchFamily="34" charset="0"/>
              <a:buChar char="•"/>
            </a:pPr>
            <a:r>
              <a:rPr lang="en-IN" sz="1800" dirty="0">
                <a:hlinkClick r:id="rId4"/>
              </a:rPr>
              <a:t>https://open.canada.ca/data/en/dataset/98f1a129-f628-4ce4-b24d-6f16bf24dd64#wb-auto-6</a:t>
            </a:r>
            <a:endParaRPr lang="en-US" sz="1800" dirty="0"/>
          </a:p>
        </p:txBody>
      </p:sp>
      <p:pic>
        <p:nvPicPr>
          <p:cNvPr id="107" name="Google Shape;107;p5"/>
          <p:cNvPicPr preferRelativeResize="0"/>
          <p:nvPr/>
        </p:nvPicPr>
        <p:blipFill rotWithShape="1">
          <a:blip r:embed="rId5">
            <a:alphaModFix/>
          </a:blip>
          <a:srcRect/>
          <a:stretch/>
        </p:blipFill>
        <p:spPr>
          <a:xfrm>
            <a:off x="381000" y="457200"/>
            <a:ext cx="2237740" cy="755015"/>
          </a:xfrm>
          <a:prstGeom prst="rect">
            <a:avLst/>
          </a:prstGeom>
          <a:noFill/>
          <a:ln>
            <a:noFill/>
          </a:ln>
        </p:spPr>
      </p:pic>
      <p:sp>
        <p:nvSpPr>
          <p:cNvPr id="108" name="Google Shape;108;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08-9-2023</a:t>
            </a:r>
            <a:endParaRPr lang="en-US" dirty="0"/>
          </a:p>
        </p:txBody>
      </p:sp>
      <p:sp>
        <p:nvSpPr>
          <p:cNvPr id="110" name="Google Shape;11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2358484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dk1"/>
              </a:buClr>
              <a:buSzPts val="3200"/>
              <a:buNone/>
            </a:pPr>
            <a:endParaRPr dirty="0">
              <a:solidFill>
                <a:srgbClr val="FF0000"/>
              </a:solidFill>
              <a:latin typeface="Times New Roman" panose="02020603050405020304" pitchFamily="18" charset="0"/>
              <a:cs typeface="Times New Roman" panose="02020603050405020304" pitchFamily="18" charset="0"/>
            </a:endParaRPr>
          </a:p>
          <a:p>
            <a:pPr marL="0" lvl="0" indent="0" algn="ctr" rtl="0">
              <a:spcBef>
                <a:spcPts val="640"/>
              </a:spcBef>
              <a:spcAft>
                <a:spcPts val="0"/>
              </a:spcAft>
              <a:buClr>
                <a:schemeClr val="dk1"/>
              </a:buClr>
              <a:buSzPts val="3200"/>
              <a:buNone/>
            </a:pPr>
            <a:endParaRPr dirty="0">
              <a:solidFill>
                <a:srgbClr val="FF0000"/>
              </a:solidFill>
              <a:latin typeface="Times New Roman" panose="02020603050405020304" pitchFamily="18" charset="0"/>
              <a:cs typeface="Times New Roman" panose="02020603050405020304" pitchFamily="18" charset="0"/>
            </a:endParaRPr>
          </a:p>
          <a:p>
            <a:pPr marL="0" lvl="0" indent="0" algn="ctr" rtl="0">
              <a:spcBef>
                <a:spcPts val="640"/>
              </a:spcBef>
              <a:spcAft>
                <a:spcPts val="0"/>
              </a:spcAft>
              <a:buClr>
                <a:schemeClr val="dk1"/>
              </a:buClr>
              <a:buSzPts val="3200"/>
              <a:buNone/>
            </a:pPr>
            <a:r>
              <a:rPr lang="en-US" dirty="0">
                <a:latin typeface="Times New Roman" panose="02020603050405020304" pitchFamily="18" charset="0"/>
                <a:cs typeface="Times New Roman" panose="02020603050405020304" pitchFamily="18" charset="0"/>
              </a:rPr>
              <a:t>Questions?</a:t>
            </a:r>
            <a:endParaRPr dirty="0">
              <a:latin typeface="Times New Roman" panose="02020603050405020304" pitchFamily="18" charset="0"/>
              <a:cs typeface="Times New Roman" panose="02020603050405020304" pitchFamily="18" charset="0"/>
            </a:endParaRPr>
          </a:p>
        </p:txBody>
      </p:sp>
      <p:pic>
        <p:nvPicPr>
          <p:cNvPr id="107" name="Google Shape;107;p5"/>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108" name="Google Shape;108;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r>
              <a:rPr lang="en-US" b="1" dirty="0"/>
              <a:t>08-9-2023</a:t>
            </a:r>
            <a:endParaRPr lang="en-US" dirty="0"/>
          </a:p>
        </p:txBody>
      </p:sp>
      <p:sp>
        <p:nvSpPr>
          <p:cNvPr id="110" name="Google Shape;11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Tree>
    <p:extLst>
      <p:ext uri="{BB962C8B-B14F-4D97-AF65-F5344CB8AC3E}">
        <p14:creationId xmlns:p14="http://schemas.microsoft.com/office/powerpoint/2010/main" val="1176982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dirty="0"/>
              <a:t>      ABSTRACT</a:t>
            </a:r>
            <a:endParaRPr dirty="0"/>
          </a:p>
        </p:txBody>
      </p:sp>
      <p:sp>
        <p:nvSpPr>
          <p:cNvPr id="97" name="Google Shape;97;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indent="-457200" algn="just">
              <a:spcBef>
                <a:spcPts val="0"/>
              </a:spcBef>
              <a:buSzPts val="3200"/>
            </a:pPr>
            <a:r>
              <a:rPr lang="en-IN" sz="2000" dirty="0"/>
              <a:t>This study addresses the crucial role of adequate CO2 levels in supporting vegetation and ecological balance. However, excessive CO2 emissions from industrial sources and transportation, including land, space, and oceanic vehicles, contribute significantly to the greenhouse effect, global warming, and climate change. </a:t>
            </a:r>
          </a:p>
          <a:p>
            <a:pPr indent="-457200" algn="just">
              <a:spcBef>
                <a:spcPts val="0"/>
              </a:spcBef>
              <a:buSzPts val="3200"/>
            </a:pPr>
            <a:r>
              <a:rPr lang="en-IN" sz="2000" dirty="0"/>
              <a:t>The focus here is on the concern over CO2 emissions from vehicles, particularly cars, and the importance of accurate predictive models for forecasting these emissions. </a:t>
            </a:r>
          </a:p>
          <a:p>
            <a:pPr indent="-457200" algn="just">
              <a:spcBef>
                <a:spcPts val="0"/>
              </a:spcBef>
              <a:buSzPts val="3200"/>
            </a:pPr>
            <a:r>
              <a:rPr lang="en-IN" sz="2000" dirty="0"/>
              <a:t>This work proposes the implementation of four prediction models – Linear Regression, Ridge Regression, Lasso Regression, Random Forest model, Neural Network model and Elastic Net Regression - alongside existing models to enhance the accuracy of forecasting CO2 emissions and guide effective strategies for mitigation.</a:t>
            </a:r>
          </a:p>
        </p:txBody>
      </p:sp>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99" name="Google Shape;99;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08-9-2023</a:t>
            </a:r>
            <a:endParaRPr dirty="0"/>
          </a:p>
        </p:txBody>
      </p:sp>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457200" y="274638"/>
            <a:ext cx="8203721" cy="1096962"/>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dirty="0"/>
              <a:t>      INTRODUCTION</a:t>
            </a:r>
            <a:endParaRPr dirty="0"/>
          </a:p>
        </p:txBody>
      </p:sp>
      <p:sp>
        <p:nvSpPr>
          <p:cNvPr id="97" name="Google Shape;97;p2"/>
          <p:cNvSpPr txBox="1">
            <a:spLocks noGrp="1"/>
          </p:cNvSpPr>
          <p:nvPr>
            <p:ph type="body" idx="1"/>
          </p:nvPr>
        </p:nvSpPr>
        <p:spPr>
          <a:xfrm>
            <a:off x="457200" y="1600200"/>
            <a:ext cx="4897225" cy="4525963"/>
          </a:xfrm>
          <a:prstGeom prst="rect">
            <a:avLst/>
          </a:prstGeom>
          <a:noFill/>
          <a:ln>
            <a:noFill/>
          </a:ln>
        </p:spPr>
        <p:txBody>
          <a:bodyPr spcFirstLastPara="1" wrap="square" lIns="91425" tIns="45700" rIns="91425" bIns="45700" anchor="t" anchorCtr="0">
            <a:noAutofit/>
          </a:bodyPr>
          <a:lstStyle/>
          <a:p>
            <a:pPr marL="114300" indent="0" algn="just">
              <a:lnSpc>
                <a:spcPct val="115000"/>
              </a:lnSpc>
              <a:spcAft>
                <a:spcPts val="1000"/>
              </a:spcAft>
              <a:buNone/>
            </a:pPr>
            <a:r>
              <a:rPr lang="en-IN" sz="2000" dirty="0">
                <a:latin typeface="Times New Roman" panose="02020603050405020304" pitchFamily="18" charset="0"/>
                <a:ea typeface="Times New Roman" panose="02020603050405020304" pitchFamily="18" charset="0"/>
                <a:cs typeface="Times New Roman" panose="02020603050405020304" pitchFamily="18" charset="0"/>
              </a:rPr>
              <a:t>Our project introduces a web-based application developed using the Flask framework, aimed at predicting and comparing fuel consumption and CO2 emissions of various vehicle models. Leveraging machine learning models, including linear regression, ridge regression, lasso regression, Random Forest model, Neural Network model and elastic net regression, this application provides users with the ability to estimate fuel consumption and CO2 emissions based on user-specified input parameters.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99" name="Google Shape;99;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r>
              <a:rPr lang="en-US" b="1" dirty="0"/>
              <a:t>08-9-2023</a:t>
            </a:r>
            <a:endParaRPr lang="en-US" dirty="0"/>
          </a:p>
        </p:txBody>
      </p:sp>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dirty="0"/>
          </a:p>
        </p:txBody>
      </p:sp>
      <p:pic>
        <p:nvPicPr>
          <p:cNvPr id="3" name="Picture 2">
            <a:extLst>
              <a:ext uri="{FF2B5EF4-FFF2-40B4-BE49-F238E27FC236}">
                <a16:creationId xmlns:a16="http://schemas.microsoft.com/office/drawing/2014/main" id="{445D9FFC-0450-6A0A-72A5-59AFEE5BA02E}"/>
              </a:ext>
            </a:extLst>
          </p:cNvPr>
          <p:cNvPicPr>
            <a:picLocks noChangeAspect="1"/>
          </p:cNvPicPr>
          <p:nvPr/>
        </p:nvPicPr>
        <p:blipFill>
          <a:blip r:embed="rId4"/>
          <a:stretch>
            <a:fillRect/>
          </a:stretch>
        </p:blipFill>
        <p:spPr>
          <a:xfrm>
            <a:off x="5621288" y="1829193"/>
            <a:ext cx="3039633" cy="3199614"/>
          </a:xfrm>
          <a:prstGeom prst="rect">
            <a:avLst/>
          </a:prstGeom>
        </p:spPr>
      </p:pic>
    </p:spTree>
    <p:extLst>
      <p:ext uri="{BB962C8B-B14F-4D97-AF65-F5344CB8AC3E}">
        <p14:creationId xmlns:p14="http://schemas.microsoft.com/office/powerpoint/2010/main" val="1066086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a:buSzPts val="4400"/>
            </a:pPr>
            <a:r>
              <a:rPr lang="en-US" dirty="0">
                <a:latin typeface="Times New Roman" panose="02020603050405020304" pitchFamily="18" charset="0"/>
                <a:cs typeface="Times New Roman" panose="02020603050405020304" pitchFamily="18" charset="0"/>
              </a:rPr>
              <a:t>LITERATURE SURVEY</a:t>
            </a:r>
            <a:endParaRPr lang="en-US" dirty="0"/>
          </a:p>
        </p:txBody>
      </p:sp>
      <p:sp>
        <p:nvSpPr>
          <p:cNvPr id="97" name="Google Shape;97;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lnSpcReduction="10000"/>
          </a:bodyPr>
          <a:lstStyle/>
          <a:p>
            <a:pPr marL="0" lvl="0" indent="0" algn="l" rtl="0">
              <a:spcBef>
                <a:spcPts val="0"/>
              </a:spcBef>
              <a:spcAft>
                <a:spcPts val="0"/>
              </a:spcAft>
              <a:buClr>
                <a:schemeClr val="dk1"/>
              </a:buClr>
              <a:buSzPts val="3200"/>
              <a:buNone/>
            </a:pPr>
            <a:r>
              <a:rPr lang="en-US" dirty="0">
                <a:latin typeface="Times New Roman" panose="02020603050405020304" pitchFamily="18" charset="0"/>
                <a:cs typeface="Times New Roman" panose="02020603050405020304" pitchFamily="18" charset="0"/>
              </a:rPr>
              <a:t>  </a:t>
            </a:r>
          </a:p>
          <a:p>
            <a:pPr marL="0" lvl="0" indent="0" algn="l" rtl="0">
              <a:spcBef>
                <a:spcPts val="0"/>
              </a:spcBef>
              <a:spcAft>
                <a:spcPts val="0"/>
              </a:spcAft>
              <a:buClr>
                <a:schemeClr val="dk1"/>
              </a:buClr>
              <a:buSzPts val="3200"/>
              <a:buNone/>
            </a:pPr>
            <a:r>
              <a:rPr lang="en-US" sz="2000" dirty="0">
                <a:latin typeface="Times New Roman" panose="02020603050405020304" pitchFamily="18" charset="0"/>
                <a:cs typeface="Times New Roman" panose="02020603050405020304" pitchFamily="18" charset="0"/>
              </a:rPr>
              <a:t>The current systems in place used to predict carbon emissions for upcoming under-development vehicles use three different methods:</a:t>
            </a:r>
          </a:p>
          <a:p>
            <a:pPr marL="0" lvl="0" indent="0" algn="l" rtl="0">
              <a:spcBef>
                <a:spcPts val="0"/>
              </a:spcBef>
              <a:spcAft>
                <a:spcPts val="0"/>
              </a:spcAft>
              <a:buClr>
                <a:schemeClr val="dk1"/>
              </a:buClr>
              <a:buSzPts val="3200"/>
              <a:buNone/>
            </a:pPr>
            <a:endParaRPr lang="en-US" sz="2000" dirty="0">
              <a:latin typeface="Times New Roman" panose="02020603050405020304" pitchFamily="18" charset="0"/>
              <a:cs typeface="Times New Roman" panose="02020603050405020304" pitchFamily="18" charset="0"/>
            </a:endParaRPr>
          </a:p>
          <a:p>
            <a:pPr marL="342900">
              <a:spcBef>
                <a:spcPts val="0"/>
              </a:spcBef>
              <a:buSzPts val="3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Mathematical formulae</a:t>
            </a:r>
          </a:p>
          <a:p>
            <a:pPr marL="342900">
              <a:spcBef>
                <a:spcPts val="0"/>
              </a:spcBef>
              <a:buSzPts val="3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Simple standalone Linear Regression Model</a:t>
            </a:r>
          </a:p>
          <a:p>
            <a:pPr marL="342900">
              <a:spcBef>
                <a:spcPts val="0"/>
              </a:spcBef>
              <a:buSzPts val="3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Simple standalone Random Forest Regression Model</a:t>
            </a:r>
          </a:p>
          <a:p>
            <a:pPr marL="0" indent="0">
              <a:spcBef>
                <a:spcPts val="0"/>
              </a:spcBef>
              <a:buSzPts val="3200"/>
              <a:buNone/>
            </a:pPr>
            <a:endParaRPr lang="en-US" sz="2000" dirty="0">
              <a:latin typeface="Times New Roman" panose="02020603050405020304" pitchFamily="18" charset="0"/>
              <a:cs typeface="Times New Roman" panose="02020603050405020304" pitchFamily="18" charset="0"/>
            </a:endParaRPr>
          </a:p>
          <a:p>
            <a:pPr marL="0" indent="0">
              <a:spcBef>
                <a:spcPts val="0"/>
              </a:spcBef>
              <a:buSzPts val="3200"/>
              <a:buNone/>
            </a:pPr>
            <a:r>
              <a:rPr lang="en-US" sz="2000" dirty="0">
                <a:latin typeface="Times New Roman" panose="02020603050405020304" pitchFamily="18" charset="0"/>
                <a:cs typeface="Times New Roman" panose="02020603050405020304" pitchFamily="18" charset="0"/>
              </a:rPr>
              <a:t>These existing models are not as accurate for different variations of parameters used in calculating carbon emissions and fuel efficiency. The mathematical formulas provide theoretical values of emissions that can vary drastically from the actual emissions recorded. Therefore, it is of great importance to develop a model that addresses these.</a:t>
            </a:r>
          </a:p>
          <a:p>
            <a:pPr marL="0" lvl="0" indent="0" algn="l" rtl="0">
              <a:spcBef>
                <a:spcPts val="0"/>
              </a:spcBef>
              <a:spcAft>
                <a:spcPts val="0"/>
              </a:spcAft>
              <a:buClr>
                <a:schemeClr val="dk1"/>
              </a:buClr>
              <a:buSzPts val="3200"/>
              <a:buNone/>
            </a:pPr>
            <a:r>
              <a:rPr lang="en-US"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a:p>
            <a:pPr marL="342900" lvl="0" indent="-139700" algn="l" rtl="0">
              <a:spcBef>
                <a:spcPts val="640"/>
              </a:spcBef>
              <a:spcAft>
                <a:spcPts val="0"/>
              </a:spcAft>
              <a:buClr>
                <a:schemeClr val="dk1"/>
              </a:buClr>
              <a:buSzPts val="3200"/>
              <a:buNone/>
            </a:pPr>
            <a:endParaRPr dirty="0">
              <a:latin typeface="Times New Roman" panose="02020603050405020304" pitchFamily="18" charset="0"/>
              <a:cs typeface="Times New Roman" panose="02020603050405020304" pitchFamily="18" charset="0"/>
            </a:endParaRPr>
          </a:p>
          <a:p>
            <a:pPr marL="342900" lvl="0" indent="-139700" algn="l" rtl="0">
              <a:spcBef>
                <a:spcPts val="640"/>
              </a:spcBef>
              <a:spcAft>
                <a:spcPts val="0"/>
              </a:spcAft>
              <a:buClr>
                <a:schemeClr val="dk1"/>
              </a:buClr>
              <a:buSzPts val="3200"/>
              <a:buNone/>
            </a:pPr>
            <a:endParaRPr dirty="0">
              <a:latin typeface="Times New Roman" panose="02020603050405020304" pitchFamily="18" charset="0"/>
              <a:cs typeface="Times New Roman" panose="02020603050405020304" pitchFamily="18" charset="0"/>
            </a:endParaRPr>
          </a:p>
        </p:txBody>
      </p:sp>
      <p:sp>
        <p:nvSpPr>
          <p:cNvPr id="99" name="Google Shape;99;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r>
              <a:rPr lang="en-US" b="1" dirty="0"/>
              <a:t>08-9-2023</a:t>
            </a:r>
            <a:endParaRPr lang="en-US" dirty="0"/>
          </a:p>
        </p:txBody>
      </p:sp>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3626857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3494C-0050-41F1-8F92-C5E385AE3EC4}"/>
              </a:ext>
            </a:extLst>
          </p:cNvPr>
          <p:cNvSpPr>
            <a:spLocks noGrp="1"/>
          </p:cNvSpPr>
          <p:nvPr>
            <p:ph type="title"/>
          </p:nvPr>
        </p:nvSpPr>
        <p:spPr/>
        <p:txBody>
          <a:bodyPr/>
          <a:lstStyle/>
          <a:p>
            <a:r>
              <a:rPr lang="en-IN" dirty="0"/>
              <a:t>MOTIVATION</a:t>
            </a:r>
          </a:p>
        </p:txBody>
      </p:sp>
      <p:sp>
        <p:nvSpPr>
          <p:cNvPr id="3" name="Text Placeholder 2">
            <a:extLst>
              <a:ext uri="{FF2B5EF4-FFF2-40B4-BE49-F238E27FC236}">
                <a16:creationId xmlns:a16="http://schemas.microsoft.com/office/drawing/2014/main" id="{1F24F8AA-BFE5-4C0A-8CFC-BBB1FB95EBD4}"/>
              </a:ext>
            </a:extLst>
          </p:cNvPr>
          <p:cNvSpPr>
            <a:spLocks noGrp="1"/>
          </p:cNvSpPr>
          <p:nvPr>
            <p:ph type="body" idx="1"/>
          </p:nvPr>
        </p:nvSpPr>
        <p:spPr/>
        <p:txBody>
          <a:bodyPr/>
          <a:lstStyle/>
          <a:p>
            <a:r>
              <a:rPr lang="en-US" dirty="0"/>
              <a:t>Combatting climate change</a:t>
            </a:r>
          </a:p>
          <a:p>
            <a:r>
              <a:rPr lang="en-US" dirty="0"/>
              <a:t>Improving public health</a:t>
            </a:r>
          </a:p>
          <a:p>
            <a:r>
              <a:rPr lang="en-US" dirty="0"/>
              <a:t>Optimizing resources</a:t>
            </a:r>
          </a:p>
          <a:p>
            <a:r>
              <a:rPr lang="en-US" dirty="0"/>
              <a:t>Meeting regulatory standards</a:t>
            </a:r>
          </a:p>
          <a:p>
            <a:r>
              <a:rPr lang="en-US" dirty="0"/>
              <a:t>Showcasing innovation</a:t>
            </a:r>
          </a:p>
          <a:p>
            <a:r>
              <a:rPr lang="en-US" dirty="0"/>
              <a:t>Aiding decision-making</a:t>
            </a:r>
          </a:p>
          <a:p>
            <a:r>
              <a:rPr lang="en-US" dirty="0"/>
              <a:t>Inspiring education</a:t>
            </a:r>
            <a:endParaRPr lang="en-IN" dirty="0"/>
          </a:p>
        </p:txBody>
      </p:sp>
      <p:sp>
        <p:nvSpPr>
          <p:cNvPr id="4" name="Slide Number Placeholder 3">
            <a:extLst>
              <a:ext uri="{FF2B5EF4-FFF2-40B4-BE49-F238E27FC236}">
                <a16:creationId xmlns:a16="http://schemas.microsoft.com/office/drawing/2014/main" id="{F4CB0430-74EE-4FC4-85D6-4594EDBC973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Tree>
    <p:extLst>
      <p:ext uri="{BB962C8B-B14F-4D97-AF65-F5344CB8AC3E}">
        <p14:creationId xmlns:p14="http://schemas.microsoft.com/office/powerpoint/2010/main" val="4100400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7D6C5-BEE7-4C80-8C3D-4A45B4924DAD}"/>
              </a:ext>
            </a:extLst>
          </p:cNvPr>
          <p:cNvSpPr>
            <a:spLocks noGrp="1"/>
          </p:cNvSpPr>
          <p:nvPr>
            <p:ph type="title"/>
          </p:nvPr>
        </p:nvSpPr>
        <p:spPr/>
        <p:txBody>
          <a:bodyPr/>
          <a:lstStyle/>
          <a:p>
            <a:r>
              <a:rPr lang="en-US" dirty="0"/>
              <a:t>EXISTING LIMITATIONS</a:t>
            </a:r>
            <a:endParaRPr lang="en-IN" dirty="0"/>
          </a:p>
        </p:txBody>
      </p:sp>
      <p:sp>
        <p:nvSpPr>
          <p:cNvPr id="3" name="Text Placeholder 2">
            <a:extLst>
              <a:ext uri="{FF2B5EF4-FFF2-40B4-BE49-F238E27FC236}">
                <a16:creationId xmlns:a16="http://schemas.microsoft.com/office/drawing/2014/main" id="{0332F300-CD0B-4E79-B7E1-EA8A8FBBD0F0}"/>
              </a:ext>
            </a:extLst>
          </p:cNvPr>
          <p:cNvSpPr>
            <a:spLocks noGrp="1"/>
          </p:cNvSpPr>
          <p:nvPr>
            <p:ph type="body" idx="1"/>
          </p:nvPr>
        </p:nvSpPr>
        <p:spPr/>
        <p:txBody>
          <a:bodyPr>
            <a:normAutofit fontScale="77500" lnSpcReduction="20000"/>
          </a:bodyPr>
          <a:lstStyle/>
          <a:p>
            <a:r>
              <a:rPr lang="en-US" dirty="0"/>
              <a:t>The algorithms used in existing systems could be further optimized and in some cases be replaced with better and more efficient algorithms.</a:t>
            </a:r>
          </a:p>
          <a:p>
            <a:r>
              <a:rPr lang="en-US" dirty="0"/>
              <a:t>Current systems lack the usage of models like</a:t>
            </a:r>
            <a:r>
              <a:rPr lang="en-IN" dirty="0"/>
              <a:t> </a:t>
            </a:r>
            <a:r>
              <a:rPr lang="en-IN" b="1" dirty="0"/>
              <a:t>Random Forest Model, Neural Network Model and </a:t>
            </a:r>
            <a:r>
              <a:rPr lang="en-IN" b="1" dirty="0" err="1"/>
              <a:t>XGBoost</a:t>
            </a:r>
            <a:r>
              <a:rPr lang="en-IN" b="1" dirty="0"/>
              <a:t> model </a:t>
            </a:r>
            <a:r>
              <a:rPr lang="en-IN" dirty="0"/>
              <a:t>which can provide optimal solutions for the problem.</a:t>
            </a:r>
            <a:endParaRPr lang="en-US" dirty="0"/>
          </a:p>
          <a:p>
            <a:r>
              <a:rPr lang="en-US" dirty="0"/>
              <a:t>The margin for </a:t>
            </a:r>
            <a:r>
              <a:rPr lang="en-US" b="1" dirty="0"/>
              <a:t>error in existing systems is very high </a:t>
            </a:r>
            <a:r>
              <a:rPr lang="en-US" dirty="0"/>
              <a:t>and can reduced by adding more systems to account for accuracy of  the problem. Also there is errors due to </a:t>
            </a:r>
            <a:r>
              <a:rPr lang="en-US" b="1" dirty="0"/>
              <a:t>outliers.</a:t>
            </a:r>
          </a:p>
          <a:p>
            <a:r>
              <a:rPr lang="en-IN" b="1" dirty="0"/>
              <a:t>Addition of more modules </a:t>
            </a:r>
            <a:r>
              <a:rPr lang="en-IN" dirty="0"/>
              <a:t>can help us receive more realistic results for the given systems.</a:t>
            </a:r>
          </a:p>
          <a:p>
            <a:endParaRPr lang="en-IN" dirty="0"/>
          </a:p>
        </p:txBody>
      </p:sp>
      <p:sp>
        <p:nvSpPr>
          <p:cNvPr id="4" name="Slide Number Placeholder 3">
            <a:extLst>
              <a:ext uri="{FF2B5EF4-FFF2-40B4-BE49-F238E27FC236}">
                <a16:creationId xmlns:a16="http://schemas.microsoft.com/office/drawing/2014/main" id="{6CBCB395-87B6-44FA-8C4F-16DD5F6B65E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2047021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txBox="1">
            <a:spLocks noGrp="1"/>
          </p:cNvSpPr>
          <p:nvPr>
            <p:ph type="body" idx="1"/>
          </p:nvPr>
        </p:nvSpPr>
        <p:spPr>
          <a:xfrm>
            <a:off x="457200" y="1422400"/>
            <a:ext cx="8229600" cy="4842933"/>
          </a:xfrm>
          <a:prstGeom prst="rect">
            <a:avLst/>
          </a:prstGeom>
          <a:noFill/>
          <a:ln>
            <a:noFill/>
          </a:ln>
        </p:spPr>
        <p:txBody>
          <a:bodyPr spcFirstLastPara="1" wrap="square" lIns="91425" tIns="45700" rIns="91425" bIns="45700" anchor="t" anchorCtr="0">
            <a:normAutofit fontScale="32500" lnSpcReduction="20000"/>
          </a:bodyPr>
          <a:lstStyle/>
          <a:p>
            <a:pPr marL="0" indent="0" algn="just">
              <a:spcBef>
                <a:spcPts val="0"/>
              </a:spcBef>
              <a:buSzPts val="3200"/>
              <a:buNone/>
            </a:pPr>
            <a:r>
              <a:rPr lang="en-US" sz="5100" b="1" u="sng" dirty="0">
                <a:latin typeface="Times New Roman" panose="02020603050405020304" pitchFamily="18" charset="0"/>
                <a:cs typeface="Times New Roman" panose="02020603050405020304" pitchFamily="18" charset="0"/>
              </a:rPr>
              <a:t>Problem statement:</a:t>
            </a:r>
          </a:p>
          <a:p>
            <a:pPr marL="0" indent="0" algn="just">
              <a:spcBef>
                <a:spcPts val="0"/>
              </a:spcBef>
              <a:buSzPts val="3200"/>
              <a:buNone/>
            </a:pPr>
            <a:endParaRPr lang="en-US" sz="5100" b="1" u="sng" dirty="0">
              <a:latin typeface="Times New Roman" panose="02020603050405020304" pitchFamily="18" charset="0"/>
              <a:cs typeface="Times New Roman" panose="02020603050405020304" pitchFamily="18" charset="0"/>
            </a:endParaRPr>
          </a:p>
          <a:p>
            <a:pPr marL="0" indent="0" algn="just">
              <a:spcBef>
                <a:spcPts val="0"/>
              </a:spcBef>
              <a:buSzPts val="3200"/>
              <a:buNone/>
            </a:pPr>
            <a:r>
              <a:rPr lang="en-IN" sz="4300" dirty="0"/>
              <a:t>In Predictive models for Co2 Emission, the current systems are confronted with </a:t>
            </a:r>
            <a:r>
              <a:rPr lang="en-IN" sz="4300" b="1" dirty="0"/>
              <a:t>inefficiencies</a:t>
            </a:r>
            <a:r>
              <a:rPr lang="en-IN" sz="4300" dirty="0"/>
              <a:t> in algorithm usage, </a:t>
            </a:r>
            <a:r>
              <a:rPr lang="en-IN" sz="4300" b="1" dirty="0"/>
              <a:t>missing</a:t>
            </a:r>
            <a:r>
              <a:rPr lang="en-IN" sz="4300" dirty="0"/>
              <a:t> essential regression </a:t>
            </a:r>
            <a:r>
              <a:rPr lang="en-IN" sz="4300" b="1" dirty="0"/>
              <a:t>models</a:t>
            </a:r>
            <a:r>
              <a:rPr lang="en-IN" sz="4300" dirty="0"/>
              <a:t> (like </a:t>
            </a:r>
            <a:r>
              <a:rPr lang="en-IN" sz="4400" b="1" dirty="0"/>
              <a:t>Random Forest Model, Neural Network Model and </a:t>
            </a:r>
            <a:r>
              <a:rPr lang="en-IN" sz="4400" b="1" dirty="0" err="1"/>
              <a:t>XGBoost</a:t>
            </a:r>
            <a:r>
              <a:rPr lang="en-IN" sz="4400" b="1" dirty="0"/>
              <a:t> model</a:t>
            </a:r>
            <a:r>
              <a:rPr lang="en-IN" sz="4300" dirty="0"/>
              <a:t>), and a substantial margin for </a:t>
            </a:r>
            <a:r>
              <a:rPr lang="en-IN" sz="4300" b="1" dirty="0"/>
              <a:t>error</a:t>
            </a:r>
            <a:r>
              <a:rPr lang="en-IN" sz="4300" dirty="0"/>
              <a:t>, all of which hinder the achievement of accurate results</a:t>
            </a:r>
            <a:r>
              <a:rPr lang="en-IN" sz="4300" i="1" dirty="0"/>
              <a:t>. The problem at hand is to enhance the existing systems by optimizing algorithms, incorporating the missing regression models, and reducing the margin for error to improve the accuracy of Co2 Emission Predictive models. We have to also address the issue of the </a:t>
            </a:r>
            <a:r>
              <a:rPr lang="en-IN" sz="4300" b="1" i="1" dirty="0"/>
              <a:t>outliers</a:t>
            </a:r>
            <a:r>
              <a:rPr lang="en-IN" sz="4300" i="1" dirty="0"/>
              <a:t> when it comes to such models.</a:t>
            </a:r>
          </a:p>
          <a:p>
            <a:pPr marL="0" indent="0" algn="just">
              <a:spcBef>
                <a:spcPts val="0"/>
              </a:spcBef>
              <a:buSzPts val="3200"/>
              <a:buNone/>
            </a:pPr>
            <a:endParaRPr lang="en-IN" dirty="0"/>
          </a:p>
          <a:p>
            <a:pPr marL="0" indent="0" algn="just">
              <a:spcBef>
                <a:spcPts val="0"/>
              </a:spcBef>
              <a:buSzPts val="3200"/>
              <a:buNone/>
            </a:pPr>
            <a:r>
              <a:rPr lang="en-US" sz="5100" b="1" u="sng" dirty="0">
                <a:latin typeface="Times New Roman" panose="02020603050405020304" pitchFamily="18" charset="0"/>
                <a:cs typeface="Times New Roman" panose="02020603050405020304" pitchFamily="18" charset="0"/>
              </a:rPr>
              <a:t>Objective:</a:t>
            </a:r>
          </a:p>
          <a:p>
            <a:pPr marL="0" indent="0" algn="just">
              <a:spcBef>
                <a:spcPts val="0"/>
              </a:spcBef>
              <a:buSzPts val="3200"/>
              <a:buNone/>
            </a:pPr>
            <a:endParaRPr lang="en-US" sz="5100" b="1" u="sng" dirty="0">
              <a:latin typeface="Times New Roman" panose="02020603050405020304" pitchFamily="18" charset="0"/>
              <a:cs typeface="Times New Roman" panose="02020603050405020304" pitchFamily="18" charset="0"/>
            </a:endParaRPr>
          </a:p>
          <a:p>
            <a:pPr marL="114300" indent="0" algn="just">
              <a:buNone/>
            </a:pPr>
            <a:r>
              <a:rPr lang="en-IN" sz="4900" b="1" dirty="0"/>
              <a:t>1. Enhancing Predictive Models for CO2 Emission Forecasting: </a:t>
            </a:r>
            <a:r>
              <a:rPr lang="en-IN" sz="4900" dirty="0"/>
              <a:t>This study aims to address the existing gap in predictive modelling for vehicle-related CO2 emissions. It proposes the implementation of four distinct prediction models: Linear Regression, Ridge Regression, Lasso Regression, and Elastic Net Regression. These models are intended to provide more precise forecasts of CO2 emissions from vehicles, thereby contributing to a better understanding of emission patterns.</a:t>
            </a:r>
          </a:p>
          <a:p>
            <a:pPr marL="114300" indent="0" algn="just">
              <a:buNone/>
            </a:pPr>
            <a:r>
              <a:rPr lang="en-IN" sz="4900" b="1" dirty="0"/>
              <a:t>2. Guiding Effective Mitigation Strategies: </a:t>
            </a:r>
            <a:r>
              <a:rPr lang="en-IN" sz="4900" dirty="0"/>
              <a:t>By improving the accuracy of CO2 emission forecasts, the study seeks to offer valuable insights for decision-makers, policymakers, and environmental agencies. The enhanced predictive models can assist in anticipating and planning for future CO2 emissions from vehicles, facilitating the development of targeted and efficient strategies for emission reduction and mitigation. This objective aligns with the broader goal of minimizing the adverse environmental impacts of CO2 emissions and fostering sustainable practices.</a:t>
            </a:r>
          </a:p>
          <a:p>
            <a:pPr marL="0" indent="0" algn="just">
              <a:spcBef>
                <a:spcPts val="0"/>
              </a:spcBef>
              <a:buSzPts val="3200"/>
              <a:buNone/>
            </a:pPr>
            <a:endParaRPr lang="en-US" dirty="0"/>
          </a:p>
        </p:txBody>
      </p:sp>
      <p:pic>
        <p:nvPicPr>
          <p:cNvPr id="107" name="Google Shape;107;p5"/>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108" name="Google Shape;108;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r>
              <a:rPr lang="en-US" b="1" dirty="0"/>
              <a:t>08-9-2023</a:t>
            </a:r>
            <a:endParaRPr lang="en-US" dirty="0"/>
          </a:p>
        </p:txBody>
      </p:sp>
      <p:sp>
        <p:nvSpPr>
          <p:cNvPr id="110" name="Google Shape;11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txBox="1">
            <a:spLocks noGrp="1"/>
          </p:cNvSpPr>
          <p:nvPr>
            <p:ph type="body" idx="1"/>
          </p:nvPr>
        </p:nvSpPr>
        <p:spPr>
          <a:xfrm>
            <a:off x="457200" y="1329180"/>
            <a:ext cx="8229600" cy="4796984"/>
          </a:xfrm>
          <a:prstGeom prst="rect">
            <a:avLst/>
          </a:prstGeom>
          <a:noFill/>
          <a:ln>
            <a:noFill/>
          </a:ln>
        </p:spPr>
        <p:txBody>
          <a:bodyPr spcFirstLastPara="1" wrap="square" lIns="91425" tIns="45700" rIns="91425" bIns="45700" anchor="t" anchorCtr="0">
            <a:normAutofit/>
          </a:bodyPr>
          <a:lstStyle/>
          <a:p>
            <a:pPr marL="571500" lvl="1" indent="0">
              <a:buNone/>
            </a:pPr>
            <a:r>
              <a:rPr lang="en-US" dirty="0">
                <a:latin typeface="Times New Roman" panose="02020603050405020304" pitchFamily="18" charset="0"/>
                <a:cs typeface="Times New Roman" panose="02020603050405020304" pitchFamily="18" charset="0"/>
              </a:rPr>
              <a:t>Architecture/Block Diagram of the proposed model:</a:t>
            </a:r>
          </a:p>
          <a:p>
            <a:pPr marL="571500" lvl="1" indent="0">
              <a:buNone/>
            </a:pPr>
            <a:endParaRPr lang="en-US" dirty="0">
              <a:latin typeface="Times New Roman" panose="02020603050405020304" pitchFamily="18" charset="0"/>
              <a:cs typeface="Times New Roman" panose="02020603050405020304" pitchFamily="18" charset="0"/>
            </a:endParaRPr>
          </a:p>
          <a:p>
            <a:pPr marL="571500" lvl="1" indent="0">
              <a:buNone/>
            </a:pPr>
            <a:endParaRPr lang="en-US" dirty="0">
              <a:latin typeface="Times New Roman" panose="02020603050405020304" pitchFamily="18" charset="0"/>
              <a:cs typeface="Times New Roman" panose="02020603050405020304" pitchFamily="18" charset="0"/>
            </a:endParaRPr>
          </a:p>
        </p:txBody>
      </p:sp>
      <p:pic>
        <p:nvPicPr>
          <p:cNvPr id="107" name="Google Shape;107;p5"/>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108" name="Google Shape;108;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r>
              <a:rPr lang="en-US" b="1" dirty="0"/>
              <a:t>08-9-2023</a:t>
            </a:r>
            <a:endParaRPr lang="en-US" dirty="0"/>
          </a:p>
        </p:txBody>
      </p:sp>
      <p:sp>
        <p:nvSpPr>
          <p:cNvPr id="110" name="Google Shape;11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pic>
        <p:nvPicPr>
          <p:cNvPr id="3" name="Picture 2">
            <a:extLst>
              <a:ext uri="{FF2B5EF4-FFF2-40B4-BE49-F238E27FC236}">
                <a16:creationId xmlns:a16="http://schemas.microsoft.com/office/drawing/2014/main" id="{87C84A61-4345-AD06-26FD-31846582CDFF}"/>
              </a:ext>
            </a:extLst>
          </p:cNvPr>
          <p:cNvPicPr>
            <a:picLocks noChangeAspect="1"/>
          </p:cNvPicPr>
          <p:nvPr/>
        </p:nvPicPr>
        <p:blipFill>
          <a:blip r:embed="rId4"/>
          <a:stretch>
            <a:fillRect/>
          </a:stretch>
        </p:blipFill>
        <p:spPr>
          <a:xfrm>
            <a:off x="3200353" y="2026916"/>
            <a:ext cx="2427449" cy="4216213"/>
          </a:xfrm>
          <a:prstGeom prst="rect">
            <a:avLst/>
          </a:prstGeom>
        </p:spPr>
      </p:pic>
    </p:spTree>
    <p:extLst>
      <p:ext uri="{BB962C8B-B14F-4D97-AF65-F5344CB8AC3E}">
        <p14:creationId xmlns:p14="http://schemas.microsoft.com/office/powerpoint/2010/main" val="4148088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txBox="1">
            <a:spLocks noGrp="1"/>
          </p:cNvSpPr>
          <p:nvPr>
            <p:ph type="body" idx="1"/>
          </p:nvPr>
        </p:nvSpPr>
        <p:spPr>
          <a:xfrm>
            <a:off x="457200" y="1394778"/>
            <a:ext cx="8229600" cy="4731386"/>
          </a:xfrm>
          <a:prstGeom prst="rect">
            <a:avLst/>
          </a:prstGeom>
          <a:noFill/>
          <a:ln>
            <a:noFill/>
          </a:ln>
        </p:spPr>
        <p:txBody>
          <a:bodyPr spcFirstLastPara="1" wrap="square" lIns="91425" tIns="45700" rIns="91425" bIns="45700" anchor="t" anchorCtr="0">
            <a:normAutofit fontScale="70000" lnSpcReduction="20000"/>
          </a:bodyPr>
          <a:lstStyle/>
          <a:p>
            <a:pPr marL="114300" indent="0" algn="just">
              <a:buNone/>
            </a:pPr>
            <a:r>
              <a:rPr lang="en-IN" sz="2500" b="1" dirty="0"/>
              <a:t>Module 1: Data Collection and Preprocessing:</a:t>
            </a:r>
          </a:p>
          <a:p>
            <a:pPr marL="114300" indent="0" algn="just">
              <a:buNone/>
            </a:pPr>
            <a:r>
              <a:rPr lang="en-IN" sz="2000" b="1" dirty="0"/>
              <a:t>Input: </a:t>
            </a:r>
            <a:r>
              <a:rPr lang="en-IN" sz="2000" dirty="0"/>
              <a:t>Engine size, Cylinders, Fuel Consumption</a:t>
            </a:r>
            <a:endParaRPr lang="en-IN" sz="2000" b="1" dirty="0"/>
          </a:p>
          <a:p>
            <a:pPr marL="114300" indent="0" algn="just">
              <a:buNone/>
            </a:pPr>
            <a:r>
              <a:rPr lang="en-IN" sz="2000" b="1" dirty="0"/>
              <a:t>Output:</a:t>
            </a:r>
            <a:r>
              <a:rPr lang="en-IN" sz="2000" dirty="0"/>
              <a:t> Function Parameters</a:t>
            </a:r>
          </a:p>
          <a:p>
            <a:pPr algn="just">
              <a:buFont typeface="Arial" panose="020B0604020202020204" pitchFamily="34" charset="0"/>
              <a:buChar char="•"/>
            </a:pPr>
            <a:r>
              <a:rPr lang="en-IN" sz="2500" dirty="0"/>
              <a:t>Gather diverse datasets including vehicle attributes, usage patterns, fuel types, driving conditions, historical emission data, and fuel consumption metrics.</a:t>
            </a:r>
          </a:p>
          <a:p>
            <a:pPr algn="just">
              <a:buFont typeface="Arial" panose="020B0604020202020204" pitchFamily="34" charset="0"/>
              <a:buChar char="•"/>
            </a:pPr>
            <a:r>
              <a:rPr lang="en-IN" sz="2500" dirty="0"/>
              <a:t>Clean and preprocess the data to handle missing values, outliers, and ensure data quality and consistency.</a:t>
            </a:r>
          </a:p>
          <a:p>
            <a:pPr algn="just">
              <a:buFont typeface="Arial" panose="020B0604020202020204" pitchFamily="34" charset="0"/>
              <a:buChar char="•"/>
            </a:pPr>
            <a:r>
              <a:rPr lang="en-IN" sz="2500" dirty="0"/>
              <a:t>Transform the data into a suitable format for analysis and modelling.</a:t>
            </a:r>
          </a:p>
          <a:p>
            <a:pPr marL="114300" indent="0" algn="just">
              <a:buNone/>
            </a:pPr>
            <a:r>
              <a:rPr lang="en-IN" sz="2500" b="1" dirty="0"/>
              <a:t>Module 2: Predictive Model Integration:</a:t>
            </a:r>
          </a:p>
          <a:p>
            <a:pPr marL="114300" indent="0" algn="just">
              <a:buNone/>
            </a:pPr>
            <a:r>
              <a:rPr lang="en-IN" sz="2000" b="1" dirty="0"/>
              <a:t>Input: </a:t>
            </a:r>
            <a:r>
              <a:rPr lang="en-IN" sz="2000" dirty="0"/>
              <a:t>Function Parameters</a:t>
            </a:r>
            <a:endParaRPr lang="en-IN" sz="2000" b="1" dirty="0"/>
          </a:p>
          <a:p>
            <a:pPr marL="114300" indent="0" algn="just">
              <a:buNone/>
            </a:pPr>
            <a:r>
              <a:rPr lang="en-IN" sz="2000" b="1" dirty="0"/>
              <a:t>Output:</a:t>
            </a:r>
            <a:r>
              <a:rPr lang="en-IN" sz="2000" dirty="0"/>
              <a:t> Function calculated results</a:t>
            </a:r>
          </a:p>
          <a:p>
            <a:pPr algn="just">
              <a:buFont typeface="Arial" panose="020B0604020202020204" pitchFamily="34" charset="0"/>
              <a:buChar char="•"/>
            </a:pPr>
            <a:r>
              <a:rPr lang="en-IN" sz="2500" dirty="0"/>
              <a:t>Implement four distinct predictive models: Linear Regression, Ridge Regression, Lasso Regression, random forest, Neural network and Elastic Net Regression.</a:t>
            </a:r>
          </a:p>
          <a:p>
            <a:pPr algn="just">
              <a:buFont typeface="Arial" panose="020B0604020202020204" pitchFamily="34" charset="0"/>
              <a:buChar char="•"/>
            </a:pPr>
            <a:r>
              <a:rPr lang="en-IN" sz="2500" dirty="0"/>
              <a:t>Train and fine-tune these models using pre-processed data to establish robust relationships between vehicle parameters, CO2 emissions, and fuel efficiency.</a:t>
            </a:r>
          </a:p>
          <a:p>
            <a:pPr algn="just">
              <a:buFont typeface="Arial" panose="020B0604020202020204" pitchFamily="34" charset="0"/>
              <a:buChar char="•"/>
            </a:pPr>
            <a:r>
              <a:rPr lang="en-IN" sz="2500" dirty="0"/>
              <a:t>Ensure models accurately forecast emissions and calculate fuel efficiency.</a:t>
            </a:r>
          </a:p>
        </p:txBody>
      </p:sp>
      <p:sp>
        <p:nvSpPr>
          <p:cNvPr id="108" name="Google Shape;108;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r>
              <a:rPr lang="en-US" b="1" dirty="0"/>
              <a:t>08-9-2023</a:t>
            </a:r>
            <a:endParaRPr lang="en-US" dirty="0"/>
          </a:p>
        </p:txBody>
      </p:sp>
      <p:sp>
        <p:nvSpPr>
          <p:cNvPr id="110" name="Google Shape;11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
        <p:nvSpPr>
          <p:cNvPr id="2" name="Google Shape;96;p2">
            <a:extLst>
              <a:ext uri="{FF2B5EF4-FFF2-40B4-BE49-F238E27FC236}">
                <a16:creationId xmlns:a16="http://schemas.microsoft.com/office/drawing/2014/main" id="{9783F28E-9C61-538B-F975-6DFEB76FA238}"/>
              </a:ext>
            </a:extLst>
          </p:cNvPr>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sz="4000" dirty="0"/>
              <a:t>MODULES DESCRIPTION</a:t>
            </a:r>
            <a:endParaRPr lang="en-US" dirty="0"/>
          </a:p>
        </p:txBody>
      </p:sp>
    </p:spTree>
    <p:extLst>
      <p:ext uri="{BB962C8B-B14F-4D97-AF65-F5344CB8AC3E}">
        <p14:creationId xmlns:p14="http://schemas.microsoft.com/office/powerpoint/2010/main" val="226472196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2645</TotalTime>
  <Words>1535</Words>
  <Application>Microsoft Office PowerPoint</Application>
  <PresentationFormat>On-screen Show (4:3)</PresentationFormat>
  <Paragraphs>127</Paragraphs>
  <Slides>15</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Söhne</vt:lpstr>
      <vt:lpstr>Source Sans Pro</vt:lpstr>
      <vt:lpstr>Times New Roman</vt:lpstr>
      <vt:lpstr>Office Theme</vt:lpstr>
      <vt:lpstr>Sustainable Mobility Tracker</vt:lpstr>
      <vt:lpstr>      ABSTRACT</vt:lpstr>
      <vt:lpstr>      INTRODUCTION</vt:lpstr>
      <vt:lpstr>LITERATURE SURVEY</vt:lpstr>
      <vt:lpstr>MOTIVATION</vt:lpstr>
      <vt:lpstr>EXISTING LIMITATIONS</vt:lpstr>
      <vt:lpstr>PowerPoint Presentation</vt:lpstr>
      <vt:lpstr>PowerPoint Presentation</vt:lpstr>
      <vt:lpstr>MODULES DESCRIPTION</vt:lpstr>
      <vt:lpstr>MODULES DESCRIPTION</vt:lpstr>
      <vt:lpstr>MODULES DESCRIPTION</vt:lpstr>
      <vt:lpstr>Innovation Idea for the Project:</vt:lpstr>
      <vt:lpstr>Scope and Application of the Project: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 of Project&gt;</dc:title>
  <dc:creator>Kevin</dc:creator>
  <cp:lastModifiedBy>Samanyu B Rao</cp:lastModifiedBy>
  <cp:revision>41</cp:revision>
  <dcterms:created xsi:type="dcterms:W3CDTF">2020-05-13T07:00:09Z</dcterms:created>
  <dcterms:modified xsi:type="dcterms:W3CDTF">2024-01-10T03:32:06Z</dcterms:modified>
</cp:coreProperties>
</file>