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72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11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4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9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49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02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2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83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71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19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17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6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1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E893E-1A0C-4BCA-AD5C-21FD6B30997E}" type="datetimeFigureOut">
              <a:rPr lang="en-IN" smtClean="0"/>
              <a:t>24-11-2020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C077A-4259-4633-B6CC-A6BC2DCF9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19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EFC5-88CA-4C91-8E07-8B584D68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926" y="656947"/>
            <a:ext cx="9144000" cy="1313103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rgbClr val="0070C0"/>
                </a:solidFill>
              </a:rPr>
              <a:t>MN-201: Mining project</a:t>
            </a:r>
            <a:endParaRPr lang="en-IN" sz="48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CC28E-CD0E-4E0E-8347-6F82358FF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2442"/>
            <a:ext cx="9144000" cy="3462229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</a:t>
            </a:r>
            <a:r>
              <a:rPr lang="en-US" sz="3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ratory Project: Naïve Bayes Classifier</a:t>
            </a:r>
            <a:endParaRPr lang="en-IN" sz="4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/>
              <a:t>Name: </a:t>
            </a:r>
            <a:r>
              <a:rPr lang="en-US" sz="3600" b="1" dirty="0">
                <a:solidFill>
                  <a:srgbClr val="FF0000"/>
                </a:solidFill>
              </a:rPr>
              <a:t>Shubham Samrat</a:t>
            </a:r>
          </a:p>
          <a:p>
            <a:pPr algn="ctr"/>
            <a:r>
              <a:rPr lang="en-US" sz="3600" dirty="0"/>
              <a:t>Roll No:</a:t>
            </a:r>
            <a:r>
              <a:rPr lang="en-US" sz="3600" b="1" dirty="0">
                <a:solidFill>
                  <a:srgbClr val="92D050"/>
                </a:solidFill>
              </a:rPr>
              <a:t>19155092</a:t>
            </a:r>
          </a:p>
          <a:p>
            <a:pPr algn="ctr"/>
            <a:r>
              <a:rPr lang="en-US" sz="3600" dirty="0"/>
              <a:t>Serial No: </a:t>
            </a:r>
            <a:r>
              <a:rPr lang="en-US" sz="3600" b="1" dirty="0">
                <a:solidFill>
                  <a:srgbClr val="FFFF00"/>
                </a:solidFill>
              </a:rPr>
              <a:t>AE-112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C09B7-0668-4FE7-9559-A9BC5364E83E}"/>
              </a:ext>
            </a:extLst>
          </p:cNvPr>
          <p:cNvSpPr txBox="1"/>
          <p:nvPr/>
        </p:nvSpPr>
        <p:spPr>
          <a:xfrm>
            <a:off x="106531" y="6413208"/>
            <a:ext cx="224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82272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78" y="87291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3" y="1622467"/>
            <a:ext cx="4702946" cy="4361083"/>
          </a:xfrm>
        </p:spPr>
        <p:txBody>
          <a:bodyPr>
            <a:normAutofit lnSpcReduction="10000"/>
          </a:bodyPr>
          <a:lstStyle/>
          <a:p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Players will play if weather is sunny. Is this statement is correct?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latin typeface="Consolas" panose="020B0609020204030204" pitchFamily="49" charset="0"/>
              </a:rPr>
              <a:t>P(Yes | Sunny) = P( Sunny | Yes) * P(Yes) / P (Sunny)</a:t>
            </a:r>
          </a:p>
          <a:p>
            <a:endParaRPr lang="en-IN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Here we have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 (Sunny |Yes) = 3/9 = 0.33,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P(Sunny) = 5/14 = 0.36,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 Yes)= 9/14 = 0.64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Now, P (Yes | Sunny) = 0.33 * 0.64 / 0.36 = 0.60, (high probability)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063E42-0AA1-446E-B9FA-09BB58A8E724}"/>
              </a:ext>
            </a:extLst>
          </p:cNvPr>
          <p:cNvSpPr/>
          <p:nvPr/>
        </p:nvSpPr>
        <p:spPr>
          <a:xfrm>
            <a:off x="4998128" y="1622467"/>
            <a:ext cx="7105096" cy="450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85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455" y="0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3" y="1622467"/>
            <a:ext cx="4702946" cy="4361083"/>
          </a:xfrm>
        </p:spPr>
        <p:txBody>
          <a:bodyPr>
            <a:normAutofit lnSpcReduction="10000"/>
          </a:bodyPr>
          <a:lstStyle/>
          <a:p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Players will play if weather is sunny. Is this statement is correct?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P(No | Sunny) = P( Sunny | No) * P(No) / P (Sunny)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r>
              <a:rPr lang="en-IN" sz="1800" b="0" i="0" u="none" strike="noStrike" baseline="0" dirty="0">
                <a:latin typeface="Consolas" panose="020B0609020204030204" pitchFamily="49" charset="0"/>
              </a:rPr>
              <a:t>Here we have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 (Sunny |No) = 2/5 = 0.4,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P(Sunny) = 5/14 = 0.36,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 No)= 5/14 = 0.36</a:t>
            </a:r>
          </a:p>
          <a:p>
            <a:pPr algn="l"/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sz="1800" b="0" i="0" u="none" strike="noStrike" baseline="0" dirty="0">
                <a:latin typeface="Consolas" panose="020B0609020204030204" pitchFamily="49" charset="0"/>
              </a:rPr>
              <a:t>Now, P (No | Sunny) = 0.4 * 0.36 / 0.36 = 0.40, (low probability)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063E42-0AA1-446E-B9FA-09BB58A8E724}"/>
              </a:ext>
            </a:extLst>
          </p:cNvPr>
          <p:cNvSpPr/>
          <p:nvPr/>
        </p:nvSpPr>
        <p:spPr>
          <a:xfrm>
            <a:off x="4998129" y="1622467"/>
            <a:ext cx="7105095" cy="450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552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8" y="-29542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209540"/>
            <a:ext cx="10608817" cy="1031956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0E6026C-7C43-4793-B860-397C2B136412}"/>
              </a:ext>
            </a:extLst>
          </p:cNvPr>
          <p:cNvSpPr/>
          <p:nvPr/>
        </p:nvSpPr>
        <p:spPr>
          <a:xfrm>
            <a:off x="2326586" y="1671205"/>
            <a:ext cx="6266998" cy="410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F7AC9-8626-42D0-83D4-61296228D376}"/>
              </a:ext>
            </a:extLst>
          </p:cNvPr>
          <p:cNvSpPr txBox="1"/>
          <p:nvPr/>
        </p:nvSpPr>
        <p:spPr>
          <a:xfrm>
            <a:off x="692458" y="5779363"/>
            <a:ext cx="7901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none" strike="noStrike" baseline="0" dirty="0">
                <a:latin typeface="GillSans-Bold"/>
              </a:rPr>
              <a:t>Problem2:    </a:t>
            </a:r>
            <a:r>
              <a:rPr lang="en-IN" sz="2400" b="0" i="0" u="none" strike="noStrike" baseline="0" dirty="0">
                <a:latin typeface="GillSans"/>
              </a:rPr>
              <a:t>Rainy         Mild         Normal       True       ???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193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88" y="67433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17" y="1360461"/>
            <a:ext cx="10608817" cy="1031956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GillSans-Bold"/>
              </a:rPr>
              <a:t>Lets prepare frequency tables of each feature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7EB5746-B107-4074-8751-6EB14C811661}"/>
              </a:ext>
            </a:extLst>
          </p:cNvPr>
          <p:cNvSpPr/>
          <p:nvPr/>
        </p:nvSpPr>
        <p:spPr>
          <a:xfrm>
            <a:off x="1744463" y="1876439"/>
            <a:ext cx="8429346" cy="438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39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98" y="-72525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74" y="5417549"/>
            <a:ext cx="11594238" cy="1031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latin typeface="GillSans-Bold"/>
              </a:rPr>
              <a:t>Problem2: </a:t>
            </a:r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DEA83D2-459D-4E86-8032-98612826AA53}"/>
              </a:ext>
            </a:extLst>
          </p:cNvPr>
          <p:cNvSpPr/>
          <p:nvPr/>
        </p:nvSpPr>
        <p:spPr>
          <a:xfrm>
            <a:off x="2035206" y="1366788"/>
            <a:ext cx="9248312" cy="375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841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98" y="-72525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81" y="4428942"/>
            <a:ext cx="11594238" cy="10319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latin typeface="GillSans-Bold"/>
              </a:rPr>
              <a:t>Problem2: </a:t>
            </a:r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GillSans"/>
              </a:rPr>
              <a:t>Likelihood of yes = P(Outlook = </a:t>
            </a:r>
            <a:r>
              <a:rPr lang="en-IN" sz="1800" b="0" i="0" u="none" strike="noStrike" baseline="0" dirty="0" err="1">
                <a:latin typeface="GillSans"/>
              </a:rPr>
              <a:t>Rainy|Yes</a:t>
            </a:r>
            <a:r>
              <a:rPr lang="en-IN" sz="1800" b="0" i="0" u="none" strike="noStrike" baseline="0" dirty="0">
                <a:latin typeface="GillSans"/>
              </a:rPr>
              <a:t>) * P(Temp = Mild| Yes) * P(Humidity = </a:t>
            </a:r>
            <a:r>
              <a:rPr lang="en-IN" sz="1800" b="0" i="0" u="none" strike="noStrike" baseline="0" dirty="0" err="1">
                <a:latin typeface="GillSans"/>
              </a:rPr>
              <a:t>Normal|Yes</a:t>
            </a:r>
            <a:r>
              <a:rPr lang="en-IN" sz="1800" b="0" i="0" u="none" strike="noStrike" baseline="0" dirty="0">
                <a:latin typeface="GillSans"/>
              </a:rPr>
              <a:t>)*P(Windy = </a:t>
            </a:r>
            <a:r>
              <a:rPr lang="en-IN" sz="1800" b="0" i="0" u="none" strike="noStrike" baseline="0" dirty="0" err="1">
                <a:latin typeface="GillSans"/>
              </a:rPr>
              <a:t>True|Yes</a:t>
            </a:r>
            <a:r>
              <a:rPr lang="en-IN" sz="1800" b="0" i="0" u="none" strike="noStrike" baseline="0" dirty="0">
                <a:latin typeface="GillSans"/>
              </a:rPr>
              <a:t>)*P(Yes) = ?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GillSans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DEA83D2-459D-4E86-8032-98612826AA53}"/>
              </a:ext>
            </a:extLst>
          </p:cNvPr>
          <p:cNvSpPr/>
          <p:nvPr/>
        </p:nvSpPr>
        <p:spPr>
          <a:xfrm>
            <a:off x="1842857" y="1082703"/>
            <a:ext cx="7807170" cy="322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013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98" y="-72525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81" y="4428941"/>
            <a:ext cx="11594238" cy="2007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latin typeface="GillSans-Bold"/>
              </a:rPr>
              <a:t>Problem2: </a:t>
            </a:r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GillSans"/>
              </a:rPr>
              <a:t>Likelihood of yes = P(Outlook = </a:t>
            </a:r>
            <a:r>
              <a:rPr lang="en-IN" sz="1800" b="0" i="0" u="none" strike="noStrike" baseline="0" dirty="0" err="1">
                <a:latin typeface="GillSans"/>
              </a:rPr>
              <a:t>Rainy|Yes</a:t>
            </a:r>
            <a:r>
              <a:rPr lang="en-IN" sz="1800" b="0" i="0" u="none" strike="noStrike" baseline="0" dirty="0">
                <a:latin typeface="GillSans"/>
              </a:rPr>
              <a:t>) * P(Temp = Mild| Yes) * P(Humidity = </a:t>
            </a:r>
            <a:r>
              <a:rPr lang="en-IN" sz="1800" b="0" i="0" u="none" strike="noStrike" baseline="0" dirty="0" err="1">
                <a:latin typeface="GillSans"/>
              </a:rPr>
              <a:t>Normal|Yes</a:t>
            </a:r>
            <a:r>
              <a:rPr lang="en-IN" sz="1800" b="0" i="0" u="none" strike="noStrike" baseline="0" dirty="0">
                <a:latin typeface="GillSans"/>
              </a:rPr>
              <a:t>)*P(Windy = </a:t>
            </a:r>
            <a:r>
              <a:rPr lang="en-IN" sz="1800" b="0" i="0" u="none" strike="noStrike" baseline="0" dirty="0" err="1">
                <a:latin typeface="GillSans"/>
              </a:rPr>
              <a:t>True|Yes</a:t>
            </a:r>
            <a:r>
              <a:rPr lang="en-IN" sz="1800" b="0" i="0" u="none" strike="noStrike" baseline="0" dirty="0">
                <a:latin typeface="GillSans"/>
              </a:rPr>
              <a:t>)*P(Yes) 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= 2/9 * 4/9 * 6/9 * 3/9 * 9/14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= </a:t>
            </a:r>
            <a:r>
              <a:rPr lang="en-IN" sz="1800" b="1" i="0" u="none" strike="noStrike" baseline="0" dirty="0">
                <a:latin typeface="GillSans-Bold"/>
              </a:rPr>
              <a:t>0.0141</a:t>
            </a:r>
            <a:endParaRPr lang="en-IN" sz="1800" b="0" i="0" u="none" strike="noStrike" baseline="0" dirty="0">
              <a:latin typeface="GillSans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GillSans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DEA83D2-459D-4E86-8032-98612826AA53}"/>
              </a:ext>
            </a:extLst>
          </p:cNvPr>
          <p:cNvSpPr/>
          <p:nvPr/>
        </p:nvSpPr>
        <p:spPr>
          <a:xfrm>
            <a:off x="1842857" y="1082703"/>
            <a:ext cx="7807170" cy="322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89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98" y="-72525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74" y="3958424"/>
            <a:ext cx="11594238" cy="2899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latin typeface="GillSans-Bold"/>
              </a:rPr>
              <a:t>Problem2: </a:t>
            </a:r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GillSans"/>
              </a:rPr>
              <a:t>Likelihood of yes = P(Outlook = </a:t>
            </a:r>
            <a:r>
              <a:rPr lang="en-IN" sz="1800" b="0" i="0" u="none" strike="noStrike" baseline="0" dirty="0" err="1">
                <a:latin typeface="GillSans"/>
              </a:rPr>
              <a:t>Rainy|Yes</a:t>
            </a:r>
            <a:r>
              <a:rPr lang="en-IN" sz="1800" b="0" i="0" u="none" strike="noStrike" baseline="0" dirty="0">
                <a:latin typeface="GillSans"/>
              </a:rPr>
              <a:t>) * P(Temp = Mild| Yes) * P(Humidity = </a:t>
            </a:r>
            <a:r>
              <a:rPr lang="en-IN" sz="1800" b="0" i="0" u="none" strike="noStrike" baseline="0" dirty="0" err="1">
                <a:latin typeface="GillSans"/>
              </a:rPr>
              <a:t>Normal|Yes</a:t>
            </a:r>
            <a:r>
              <a:rPr lang="en-IN" sz="1800" b="0" i="0" u="none" strike="noStrike" baseline="0" dirty="0">
                <a:latin typeface="GillSans"/>
              </a:rPr>
              <a:t>)*P(Windy = </a:t>
            </a:r>
            <a:r>
              <a:rPr lang="en-IN" sz="1800" b="0" i="0" u="none" strike="noStrike" baseline="0" dirty="0" err="1">
                <a:latin typeface="GillSans"/>
              </a:rPr>
              <a:t>True|Yes</a:t>
            </a:r>
            <a:r>
              <a:rPr lang="en-IN" sz="1800" b="0" i="0" u="none" strike="noStrike" baseline="0" dirty="0">
                <a:latin typeface="GillSans"/>
              </a:rPr>
              <a:t>)*P(Yes) 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= 2/9 * 4/9 * 6/9 * 3/9 * 9/14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= </a:t>
            </a:r>
            <a:r>
              <a:rPr lang="en-IN" sz="1800" b="1" i="0" u="none" strike="noStrike" baseline="0" dirty="0">
                <a:latin typeface="GillSans-Bold"/>
              </a:rPr>
              <a:t>0.0141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Likelihood of No = P(Outlook = </a:t>
            </a:r>
            <a:r>
              <a:rPr lang="en-IN" sz="1800" b="0" i="0" u="none" strike="noStrike" baseline="0" dirty="0" err="1">
                <a:latin typeface="GillSans"/>
              </a:rPr>
              <a:t>Rainy|No</a:t>
            </a:r>
            <a:r>
              <a:rPr lang="en-IN" sz="1800" b="0" i="0" u="none" strike="noStrike" baseline="0" dirty="0">
                <a:latin typeface="GillSans"/>
              </a:rPr>
              <a:t>) * P(Temp = Mild| No) * P(Humidity = </a:t>
            </a:r>
            <a:r>
              <a:rPr lang="en-IN" sz="1800" b="0" i="0" u="none" strike="noStrike" baseline="0" dirty="0" err="1">
                <a:latin typeface="GillSans"/>
              </a:rPr>
              <a:t>Normal|No</a:t>
            </a:r>
            <a:r>
              <a:rPr lang="en-IN" sz="1800" b="0" i="0" u="none" strike="noStrike" baseline="0" dirty="0">
                <a:latin typeface="GillSans"/>
              </a:rPr>
              <a:t>)*P(Windy = </a:t>
            </a:r>
            <a:r>
              <a:rPr lang="en-IN" sz="1800" b="0" i="0" u="none" strike="noStrike" baseline="0" dirty="0" err="1">
                <a:latin typeface="GillSans"/>
              </a:rPr>
              <a:t>True|No</a:t>
            </a:r>
            <a:r>
              <a:rPr lang="en-IN" sz="1800" b="0" i="0" u="none" strike="noStrike" baseline="0" dirty="0">
                <a:latin typeface="GillSans"/>
              </a:rPr>
              <a:t>)*P(No)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= 3/5 * 2/5 * 1/5 * 3/5 * 5/14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= 0.0103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GillSans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480" y="64416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DEA83D2-459D-4E86-8032-98612826AA53}"/>
              </a:ext>
            </a:extLst>
          </p:cNvPr>
          <p:cNvSpPr/>
          <p:nvPr/>
        </p:nvSpPr>
        <p:spPr>
          <a:xfrm>
            <a:off x="1842857" y="1082704"/>
            <a:ext cx="6555419" cy="280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79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98" y="-72525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74" y="3958424"/>
            <a:ext cx="11594238" cy="289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baseline="0" dirty="0">
                <a:latin typeface="GillSans-Bold"/>
              </a:rPr>
              <a:t>Problem2: </a:t>
            </a:r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Likelihood of yes = </a:t>
            </a:r>
            <a:r>
              <a:rPr lang="en-IN" sz="1800" b="1" i="0" u="none" strike="noStrike" baseline="0" dirty="0">
                <a:latin typeface="GillSans-Bold"/>
              </a:rPr>
              <a:t>0.0141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Likelihood of No = </a:t>
            </a:r>
            <a:r>
              <a:rPr lang="en-IN" sz="1800" b="1" i="0" u="none" strike="noStrike" baseline="0" dirty="0">
                <a:latin typeface="GillSans-Bold"/>
              </a:rPr>
              <a:t>0.0103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After Normalization,</a:t>
            </a:r>
          </a:p>
          <a:p>
            <a:pPr algn="l"/>
            <a:r>
              <a:rPr lang="en-US" sz="1800" b="0" i="0" u="none" strike="noStrike" baseline="0" dirty="0">
                <a:latin typeface="GillSans"/>
              </a:rPr>
              <a:t>Yes = 0.0141 / (0.0141 + 0.0103) = </a:t>
            </a:r>
            <a:r>
              <a:rPr lang="en-US" sz="1800" b="1" i="0" u="none" strike="noStrike" baseline="0" dirty="0">
                <a:latin typeface="GillSans-Bold"/>
              </a:rPr>
              <a:t>0.58</a:t>
            </a:r>
          </a:p>
          <a:p>
            <a:pPr algn="l"/>
            <a:r>
              <a:rPr lang="en-IN" sz="1800" b="0" i="0" u="none" strike="noStrike" baseline="0" dirty="0">
                <a:latin typeface="GillSans"/>
              </a:rPr>
              <a:t>No = 0.0103 / (0.0141 + 0.0103) = </a:t>
            </a:r>
            <a:r>
              <a:rPr lang="en-IN" sz="1800" b="1" i="0" u="none" strike="noStrike" baseline="0" dirty="0">
                <a:latin typeface="GillSans-Bold"/>
              </a:rPr>
              <a:t>0.42</a:t>
            </a:r>
            <a:r>
              <a:rPr lang="en-IN" sz="1800" b="0" i="0" u="none" strike="noStrike" baseline="0" dirty="0">
                <a:latin typeface="GillSans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480" y="64416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DEA83D2-459D-4E86-8032-98612826AA53}"/>
              </a:ext>
            </a:extLst>
          </p:cNvPr>
          <p:cNvSpPr/>
          <p:nvPr/>
        </p:nvSpPr>
        <p:spPr>
          <a:xfrm>
            <a:off x="1842857" y="1082704"/>
            <a:ext cx="6555419" cy="280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78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98" y="-72525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174" y="3958424"/>
            <a:ext cx="11594238" cy="2899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0" u="none" strike="noStrike" baseline="0" dirty="0">
                <a:latin typeface="GillSans-Bold"/>
              </a:rPr>
              <a:t>Problem2: </a:t>
            </a:r>
            <a:r>
              <a:rPr lang="en-US" sz="2400" b="0" i="0" u="none" strike="noStrike" baseline="0" dirty="0">
                <a:latin typeface="GillSans"/>
              </a:rPr>
              <a:t>For Outlook = Rainy, Temp = Mild, Humidity = Normal, Windy = True, YES or No?</a:t>
            </a:r>
            <a:r>
              <a:rPr lang="en-IN" sz="1800" b="0" i="0" u="none" strike="noStrike" baseline="0" dirty="0">
                <a:solidFill>
                  <a:srgbClr val="5B5854"/>
                </a:solidFill>
                <a:latin typeface="GillSans"/>
              </a:rPr>
              <a:t> </a:t>
            </a:r>
          </a:p>
          <a:p>
            <a:pPr marL="0" indent="0" algn="ctr">
              <a:buNone/>
            </a:pPr>
            <a:endParaRPr lang="en-IN" sz="1800" dirty="0">
              <a:solidFill>
                <a:srgbClr val="5B5854"/>
              </a:solidFill>
              <a:latin typeface="GillSans"/>
            </a:endParaRPr>
          </a:p>
          <a:p>
            <a:pPr marL="0" indent="0" algn="ctr">
              <a:buNone/>
            </a:pPr>
            <a:r>
              <a:rPr lang="en-IN" sz="4000" b="0" i="0" u="none" strike="noStrike" baseline="0" dirty="0">
                <a:latin typeface="GillSans"/>
              </a:rPr>
              <a:t>YES</a:t>
            </a:r>
            <a:endParaRPr lang="en-US" sz="4000" b="0" i="0" u="none" strike="noStrike" baseline="0" dirty="0">
              <a:latin typeface="Gill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480" y="64416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DEA83D2-459D-4E86-8032-98612826AA53}"/>
              </a:ext>
            </a:extLst>
          </p:cNvPr>
          <p:cNvSpPr/>
          <p:nvPr/>
        </p:nvSpPr>
        <p:spPr>
          <a:xfrm>
            <a:off x="1842857" y="1082704"/>
            <a:ext cx="6555419" cy="2805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01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F89-5D3E-4374-BF11-93D9CE3C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4163" y="1279278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IN" sz="480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D7A4C0-C0B1-418A-8DB8-E86F716256BD}"/>
              </a:ext>
            </a:extLst>
          </p:cNvPr>
          <p:cNvSpPr/>
          <p:nvPr/>
        </p:nvSpPr>
        <p:spPr>
          <a:xfrm>
            <a:off x="4634003" y="3618650"/>
            <a:ext cx="2334095" cy="1495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F1810-3344-440E-9E91-2B4B20B554E4}"/>
              </a:ext>
            </a:extLst>
          </p:cNvPr>
          <p:cNvSpPr txBox="1"/>
          <p:nvPr/>
        </p:nvSpPr>
        <p:spPr>
          <a:xfrm>
            <a:off x="268549" y="633598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191538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39" y="304445"/>
            <a:ext cx="10245571" cy="1293028"/>
          </a:xfrm>
        </p:spPr>
        <p:txBody>
          <a:bodyPr>
            <a:normAutofit/>
          </a:bodyPr>
          <a:lstStyle/>
          <a:p>
            <a:r>
              <a:rPr lang="en-IN" sz="5400" b="0" i="0" u="sng" strike="noStrike" baseline="0" dirty="0">
                <a:latin typeface="GillSans"/>
              </a:rPr>
              <a:t>Zero Frequency Problem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72" y="2911368"/>
            <a:ext cx="11594238" cy="2899576"/>
          </a:xfrm>
        </p:spPr>
        <p:txBody>
          <a:bodyPr>
            <a:normAutofit/>
          </a:bodyPr>
          <a:lstStyle/>
          <a:p>
            <a:pPr algn="ctr"/>
            <a:r>
              <a:rPr lang="en-US" sz="2800" b="0" i="0" u="none" strike="noStrike" baseline="0" dirty="0">
                <a:latin typeface="GillSans"/>
              </a:rPr>
              <a:t>What if any of the count is 0?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1842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3266339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439" y="304445"/>
            <a:ext cx="10245571" cy="1293028"/>
          </a:xfrm>
        </p:spPr>
        <p:txBody>
          <a:bodyPr>
            <a:normAutofit/>
          </a:bodyPr>
          <a:lstStyle/>
          <a:p>
            <a:r>
              <a:rPr lang="en-IN" sz="5400" b="0" i="0" u="sng" strike="noStrike" baseline="0" dirty="0">
                <a:latin typeface="GillSans"/>
              </a:rPr>
              <a:t>Zero Frequency Problem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51570"/>
            <a:ext cx="11594238" cy="2899576"/>
          </a:xfrm>
        </p:spPr>
        <p:txBody>
          <a:bodyPr>
            <a:normAutofit/>
          </a:bodyPr>
          <a:lstStyle/>
          <a:p>
            <a:pPr lvl="7"/>
            <a:r>
              <a:rPr lang="en-US" sz="2800" b="0" i="0" u="none" strike="noStrike" baseline="0" dirty="0">
                <a:latin typeface="GillSans"/>
              </a:rPr>
              <a:t> What if any of the count is 0?</a:t>
            </a:r>
          </a:p>
          <a:p>
            <a:pPr lvl="7"/>
            <a:r>
              <a:rPr lang="en-US" sz="2800" b="0" i="0" u="none" strike="noStrike" baseline="0" dirty="0">
                <a:latin typeface="GillSans"/>
              </a:rPr>
              <a:t>Add 1 to all counts</a:t>
            </a:r>
          </a:p>
          <a:p>
            <a:pPr lvl="7"/>
            <a:r>
              <a:rPr lang="en-US" sz="2800" b="0" i="0" u="none" strike="noStrike" baseline="0" dirty="0">
                <a:latin typeface="GillSans"/>
              </a:rPr>
              <a:t>It is a form of Laplace smoothing</a:t>
            </a:r>
          </a:p>
          <a:p>
            <a:pPr lvl="7"/>
            <a:r>
              <a:rPr lang="en-US" sz="2800" b="0" i="0" u="none" strike="noStrike" baseline="0" dirty="0">
                <a:latin typeface="GillSans"/>
              </a:rPr>
              <a:t>See https://en.wikipedia.org/wiki/Additive_smoothing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1842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228665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7914" y="46993"/>
            <a:ext cx="10245571" cy="1293028"/>
          </a:xfrm>
        </p:spPr>
        <p:txBody>
          <a:bodyPr>
            <a:normAutofit/>
          </a:bodyPr>
          <a:lstStyle/>
          <a:p>
            <a:r>
              <a:rPr lang="en-IN" b="0" i="0" u="sng" strike="noStrike" baseline="0" dirty="0">
                <a:latin typeface="GillSans"/>
              </a:rPr>
              <a:t>Using python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382" y="1340021"/>
            <a:ext cx="10972801" cy="484420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#Import Library of Gaussian Naive Bayes model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from sklearn.naive_bayes import GaussianNB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nsolas" panose="020B0609020204030204" pitchFamily="49" charset="0"/>
              </a:rPr>
              <a:t>import numpy as np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#assigning predictor and target variables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X= np.array([[-3,7],[1,5], [1,2], [-2,0], [2,3], [-4,0], [-1,1], [1,1], [-2,2], [2,7], [-4,1], </a:t>
            </a:r>
            <a:r>
              <a:rPr lang="en-IN" sz="1800" b="0" i="0" u="none" strike="noStrike" baseline="0" dirty="0">
                <a:latin typeface="Consolas" panose="020B0609020204030204" pitchFamily="49" charset="0"/>
              </a:rPr>
              <a:t>[-2,7]])</a:t>
            </a:r>
          </a:p>
          <a:p>
            <a:pPr marL="0" indent="0" algn="l">
              <a:buNone/>
            </a:pPr>
            <a:r>
              <a:rPr lang="es-ES" sz="1800" b="0" i="0" u="none" strike="noStrike" baseline="0" dirty="0">
                <a:latin typeface="Consolas" panose="020B0609020204030204" pitchFamily="49" charset="0"/>
              </a:rPr>
              <a:t>y = np.array([3, 3, 3, 3, 4, 3, 3, 4, 3, 4, 4, 4])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nsolas" panose="020B0609020204030204" pitchFamily="49" charset="0"/>
              </a:rPr>
              <a:t>#Create a Gaussian Classifier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nsolas" panose="020B0609020204030204" pitchFamily="49" charset="0"/>
              </a:rPr>
              <a:t>model = GaussianNB()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# Train the model using the training sets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nsolas" panose="020B0609020204030204" pitchFamily="49" charset="0"/>
              </a:rPr>
              <a:t>model.fit(X, y)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nsolas" panose="020B0609020204030204" pitchFamily="49" charset="0"/>
              </a:rPr>
              <a:t>#Predict Output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Consolas" panose="020B0609020204030204" pitchFamily="49" charset="0"/>
              </a:rPr>
              <a:t>predicted= model.predict([[1,2],[3,4]])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Consolas" panose="020B0609020204030204" pitchFamily="49" charset="0"/>
              </a:rPr>
              <a:t>print(predicted)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Consolas-Bold"/>
              </a:rPr>
              <a:t>See the Jupyter Notebook.</a:t>
            </a:r>
            <a:endParaRPr lang="en-US" sz="2800" b="0" i="0" u="none" strike="noStrike" baseline="0" dirty="0">
              <a:latin typeface="Gill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1842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275398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71" y="304445"/>
            <a:ext cx="10245571" cy="1293028"/>
          </a:xfrm>
        </p:spPr>
        <p:txBody>
          <a:bodyPr>
            <a:normAutofit/>
          </a:bodyPr>
          <a:lstStyle/>
          <a:p>
            <a:r>
              <a:rPr lang="en-US" b="0" i="0" u="sng" strike="noStrike" baseline="0" dirty="0">
                <a:latin typeface="GillSans"/>
              </a:rPr>
              <a:t>Tips to improve the Naive Bayes Model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772" y="1709353"/>
            <a:ext cx="10762696" cy="4844202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GillSans"/>
              </a:rPr>
              <a:t>If continuous features do not have normal distribution,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   ○ </a:t>
            </a:r>
            <a:r>
              <a:rPr lang="en-US" sz="2200" b="0" i="0" u="none" strike="noStrike" baseline="0" dirty="0">
                <a:latin typeface="GillSans"/>
              </a:rPr>
              <a:t>we should use transformation or different methods to convert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● </a:t>
            </a:r>
            <a:r>
              <a:rPr lang="en-US" sz="2400" b="0" i="0" u="none" strike="noStrike" baseline="0" dirty="0">
                <a:latin typeface="GillSans"/>
              </a:rPr>
              <a:t>If test data set has zero frequency issue,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   ○ </a:t>
            </a:r>
            <a:r>
              <a:rPr lang="en-US" sz="2200" b="0" i="0" u="none" strike="noStrike" baseline="0" dirty="0">
                <a:latin typeface="GillSans"/>
              </a:rPr>
              <a:t>apply smoothing techniques “Laplace smoothing”</a:t>
            </a:r>
          </a:p>
          <a:p>
            <a:pPr algn="l"/>
            <a:r>
              <a:rPr lang="en-IN" sz="2400" b="0" i="0" u="none" strike="noStrike" baseline="0" dirty="0">
                <a:latin typeface="ArialMT"/>
              </a:rPr>
              <a:t>● </a:t>
            </a:r>
            <a:r>
              <a:rPr lang="en-IN" sz="2400" b="0" i="0" u="none" strike="noStrike" baseline="0" dirty="0">
                <a:latin typeface="GillSans"/>
              </a:rPr>
              <a:t>Remove correlated features,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    ○ </a:t>
            </a:r>
            <a:r>
              <a:rPr lang="en-US" sz="2200" b="0" i="0" u="none" strike="noStrike" baseline="0" dirty="0">
                <a:latin typeface="GillSans"/>
              </a:rPr>
              <a:t>as the highly correlated features are voted twice in the model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    ○ </a:t>
            </a:r>
            <a:r>
              <a:rPr lang="en-US" sz="2200" b="0" i="0" u="none" strike="noStrike" baseline="0" dirty="0">
                <a:latin typeface="GillSans"/>
              </a:rPr>
              <a:t>and it can lead to over inflating importance.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● </a:t>
            </a:r>
            <a:r>
              <a:rPr lang="en-US" sz="2400" b="0" i="0" u="none" strike="noStrike" baseline="0" dirty="0">
                <a:latin typeface="GillSans"/>
              </a:rPr>
              <a:t>Naive Bayes classifier has limited options for parameter tuning</a:t>
            </a:r>
          </a:p>
          <a:p>
            <a:pPr algn="l"/>
            <a:r>
              <a:rPr lang="en-US" sz="2400" b="0" i="0" u="none" strike="noStrike" baseline="0" dirty="0">
                <a:latin typeface="ArialMT"/>
              </a:rPr>
              <a:t>● </a:t>
            </a:r>
            <a:r>
              <a:rPr lang="en-US" sz="2400" b="0" i="0" u="none" strike="noStrike" baseline="0" dirty="0">
                <a:latin typeface="GillSans"/>
              </a:rPr>
              <a:t>Can’t be ensembled - because there is no variance to reduce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18422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350644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7" y="11989"/>
            <a:ext cx="10245571" cy="1293028"/>
          </a:xfrm>
        </p:spPr>
        <p:txBody>
          <a:bodyPr>
            <a:normAutofit/>
          </a:bodyPr>
          <a:lstStyle/>
          <a:p>
            <a:pPr algn="ctr"/>
            <a:r>
              <a:rPr lang="en-IN" b="0" i="0" u="sng" strike="noStrike" baseline="0" dirty="0">
                <a:latin typeface="GillSans"/>
              </a:rPr>
              <a:t>Variants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92" y="1193465"/>
            <a:ext cx="11206579" cy="52485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u="none" strike="noStrike" baseline="0" dirty="0">
                <a:latin typeface="GillSans-Bold"/>
              </a:rPr>
              <a:t>Gaussian: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ArialMT"/>
              </a:rPr>
              <a:t> </a:t>
            </a:r>
            <a:r>
              <a:rPr lang="en-US" sz="1800" b="0" i="0" u="none" strike="noStrike" baseline="0" dirty="0">
                <a:latin typeface="GillSans"/>
              </a:rPr>
              <a:t>It is used in classification and it assumes that features follow a normal distribution.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latin typeface="GillSans"/>
            </a:endParaRP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GillSans-Bold"/>
              </a:rPr>
              <a:t>Multinomial: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It is used for discrete counts.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Implements the naive Bayes algorithm for multinomially distributed data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It is one of the two classic naive Bayes variants used in text classification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latin typeface="GillSans"/>
            </a:endParaRP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GillSans-Bold"/>
              </a:rPr>
              <a:t>Bernoulli: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The binomial model is useful if your feature vectors are binary (i.e. zeros and ones).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One application would be text classification with ‘bag of words’ model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where the 1s &amp; 0s are “word occurs in the document”</a:t>
            </a:r>
          </a:p>
          <a:p>
            <a:pPr marL="457200" lvl="1" indent="0">
              <a:buNone/>
            </a:pPr>
            <a:r>
              <a:rPr lang="en-US" sz="1800" b="0" i="0" u="none" strike="noStrike" baseline="0" dirty="0">
                <a:latin typeface="GillSans"/>
              </a:rPr>
              <a:t>and “word does not occur in the document” respectively.</a:t>
            </a:r>
          </a:p>
          <a:p>
            <a:pPr marL="457200" lvl="1" indent="0">
              <a:buNone/>
            </a:pPr>
            <a:endParaRPr lang="en-US" sz="1800" b="0" i="0" u="none" strike="noStrike" baseline="0" dirty="0">
              <a:latin typeface="GillSans"/>
            </a:endParaRPr>
          </a:p>
          <a:p>
            <a:pPr marL="457200" lvl="1" indent="0">
              <a:buNone/>
            </a:pPr>
            <a:r>
              <a:rPr lang="en-IN" sz="1800" b="0" i="0" u="none" strike="noStrike" baseline="0" dirty="0">
                <a:solidFill>
                  <a:srgbClr val="0000FF"/>
                </a:solidFill>
                <a:latin typeface="GillSans"/>
              </a:rPr>
              <a:t>http://scikit-learn.org/stable/modules/naive_bayes.html</a:t>
            </a:r>
            <a:endParaRPr lang="en-US" sz="1800" b="0" i="0" u="none" strike="noStrike" baseline="0" dirty="0">
              <a:latin typeface="Gill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3304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213673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7" y="11989"/>
            <a:ext cx="10245571" cy="1293028"/>
          </a:xfrm>
        </p:spPr>
        <p:txBody>
          <a:bodyPr>
            <a:normAutofit/>
          </a:bodyPr>
          <a:lstStyle/>
          <a:p>
            <a:pPr algn="ctr"/>
            <a:r>
              <a:rPr lang="en-IN" b="0" i="0" u="sng" strike="noStrike" baseline="0" dirty="0">
                <a:latin typeface="GillSans"/>
              </a:rPr>
              <a:t>Applications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863" y="1711216"/>
            <a:ext cx="7692502" cy="421303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3200" b="1" i="0" u="none" strike="noStrike" baseline="0" dirty="0">
                <a:latin typeface="GillSans-Bold"/>
              </a:rPr>
              <a:t>1. Real time Prediction: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○ </a:t>
            </a:r>
            <a:r>
              <a:rPr lang="en-US" sz="2200" b="0" i="0" u="none" strike="noStrike" baseline="0" dirty="0">
                <a:latin typeface="GillSans"/>
              </a:rPr>
              <a:t>Naive Bayes is an eager learning classifier and it is sure fast.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GillSans"/>
              </a:rPr>
              <a:t>Thus, it could be used for making predictions in real time.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latin typeface="GillSans"/>
            </a:endParaRPr>
          </a:p>
          <a:p>
            <a:pPr marL="0" indent="0" algn="l">
              <a:buNone/>
            </a:pPr>
            <a:r>
              <a:rPr lang="en-IN" sz="3200" b="1" i="0" u="none" strike="noStrike" baseline="0" dirty="0">
                <a:latin typeface="GillSans-Bold"/>
              </a:rPr>
              <a:t>2. Multi class Prediction: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○ </a:t>
            </a:r>
            <a:r>
              <a:rPr lang="en-US" sz="2200" b="0" i="0" u="none" strike="noStrike" baseline="0" dirty="0">
                <a:latin typeface="GillSans"/>
              </a:rPr>
              <a:t>Well known for multi class prediction feature.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3304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318287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7" y="11989"/>
            <a:ext cx="10245571" cy="1293028"/>
          </a:xfrm>
        </p:spPr>
        <p:txBody>
          <a:bodyPr>
            <a:normAutofit/>
          </a:bodyPr>
          <a:lstStyle/>
          <a:p>
            <a:pPr algn="ctr"/>
            <a:r>
              <a:rPr lang="en-IN" b="0" i="0" u="sng" strike="noStrike" baseline="0" dirty="0">
                <a:latin typeface="GillSans"/>
              </a:rPr>
              <a:t>Applications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305017"/>
            <a:ext cx="9206144" cy="492710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200" b="0" i="0" u="none" strike="noStrike" baseline="0" dirty="0">
                <a:latin typeface="GillSans"/>
              </a:rPr>
              <a:t>1. </a:t>
            </a:r>
            <a:r>
              <a:rPr lang="en-US" sz="3200" b="1" i="0" u="none" strike="noStrike" baseline="0" dirty="0">
                <a:latin typeface="GillSans-Bold"/>
              </a:rPr>
              <a:t>Text classification/ Spam Filtering/ Sentiment Analysis: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○ </a:t>
            </a:r>
            <a:r>
              <a:rPr lang="en-US" sz="2200" b="0" i="0" u="none" strike="noStrike" baseline="0" dirty="0">
                <a:latin typeface="GillSans"/>
              </a:rPr>
              <a:t>Mostly used in text classification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○ </a:t>
            </a:r>
            <a:r>
              <a:rPr lang="en-US" sz="2200" b="0" i="0" u="none" strike="noStrike" baseline="0" dirty="0">
                <a:latin typeface="GillSans"/>
              </a:rPr>
              <a:t>Have higher success rate as compared to other algorithms.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○ </a:t>
            </a:r>
            <a:r>
              <a:rPr lang="en-US" sz="2200" b="0" i="0" u="none" strike="noStrike" baseline="0" dirty="0">
                <a:latin typeface="GillSans"/>
              </a:rPr>
              <a:t>Widely used in Spam filtering (identify spam e-mail)</a:t>
            </a:r>
          </a:p>
          <a:p>
            <a:pPr marL="457200" lvl="1" indent="0">
              <a:buNone/>
            </a:pPr>
            <a:r>
              <a:rPr lang="en-IN" sz="2200" b="0" i="0" u="none" strike="noStrike" baseline="0" dirty="0">
                <a:latin typeface="ArialMT"/>
              </a:rPr>
              <a:t>○ </a:t>
            </a:r>
            <a:r>
              <a:rPr lang="en-IN" sz="2200" b="0" i="0" u="none" strike="noStrike" baseline="0" dirty="0">
                <a:latin typeface="GillSans"/>
              </a:rPr>
              <a:t>and Sentiment Analysis</a:t>
            </a:r>
          </a:p>
          <a:p>
            <a:pPr marL="457200" lvl="1" indent="0">
              <a:buNone/>
            </a:pPr>
            <a:endParaRPr lang="en-IN" sz="3200" b="0" i="0" u="none" strike="noStrike" baseline="0" dirty="0">
              <a:latin typeface="GillSans"/>
            </a:endParaRPr>
          </a:p>
          <a:p>
            <a:pPr marL="0" indent="0" algn="l">
              <a:buNone/>
            </a:pPr>
            <a:r>
              <a:rPr lang="en-IN" sz="3200" b="1" i="0" u="none" strike="noStrike" baseline="0" dirty="0">
                <a:latin typeface="GillSans-Bold"/>
              </a:rPr>
              <a:t>2. Recommendation System: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ArialMT"/>
              </a:rPr>
              <a:t>○ </a:t>
            </a:r>
            <a:r>
              <a:rPr lang="en-US" sz="2200" b="0" i="0" u="none" strike="noStrike" baseline="0" dirty="0">
                <a:latin typeface="GillSans"/>
              </a:rPr>
              <a:t>Naive Bayes Classifier and Collaborative Filtering together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GillSans"/>
              </a:rPr>
              <a:t>builds a Recommendation System that uses machine learning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GillSans"/>
              </a:rPr>
              <a:t>and data mining techniques to filter unseen information and</a:t>
            </a:r>
          </a:p>
          <a:p>
            <a:pPr marL="457200" lvl="1" indent="0">
              <a:buNone/>
            </a:pPr>
            <a:r>
              <a:rPr lang="en-US" sz="2200" b="0" i="0" u="none" strike="noStrike" baseline="0" dirty="0">
                <a:latin typeface="GillSans"/>
              </a:rPr>
              <a:t>predict whether a user would like a given resource or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3304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52081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03" y="348930"/>
            <a:ext cx="10245571" cy="1293028"/>
          </a:xfrm>
        </p:spPr>
        <p:txBody>
          <a:bodyPr>
            <a:normAutofit/>
          </a:bodyPr>
          <a:lstStyle/>
          <a:p>
            <a:pPr algn="ctr"/>
            <a:r>
              <a:rPr lang="en-IN" b="0" i="0" u="sng" strike="noStrike" baseline="0" dirty="0">
                <a:latin typeface="GillSans"/>
              </a:rPr>
              <a:t>Further references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04" y="1997606"/>
            <a:ext cx="9829059" cy="397719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800" b="1" i="0" u="none" strike="noStrike" baseline="0" dirty="0">
                <a:solidFill>
                  <a:srgbClr val="606060"/>
                </a:solidFill>
                <a:latin typeface="Arial-BoldMT"/>
              </a:rPr>
              <a:t>● </a:t>
            </a:r>
            <a:r>
              <a:rPr lang="en-IN" sz="2800" b="0" i="0" u="none" strike="noStrike" baseline="0" dirty="0">
                <a:solidFill>
                  <a:srgbClr val="0000FF"/>
                </a:solidFill>
                <a:latin typeface="GillSans"/>
              </a:rPr>
              <a:t>http://scikit-learn.org/stable/modules/naive_bayes.html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solidFill>
                  <a:srgbClr val="606060"/>
                </a:solidFill>
                <a:latin typeface="ArialMT"/>
              </a:rPr>
              <a:t>● </a:t>
            </a:r>
            <a:r>
              <a:rPr lang="en-IN" sz="2800" b="0" i="0" u="none" strike="noStrike" baseline="0" dirty="0">
                <a:solidFill>
                  <a:srgbClr val="0000FF"/>
                </a:solidFill>
                <a:latin typeface="GillSans"/>
              </a:rPr>
              <a:t>https://en.wikipedia.org/wiki/Bayes%27_theorem</a:t>
            </a:r>
          </a:p>
          <a:p>
            <a:pPr marL="0" indent="0" algn="l">
              <a:buNone/>
            </a:pPr>
            <a:r>
              <a:rPr lang="en-IN" sz="2800" b="0" i="0" u="none" strike="noStrike" baseline="0" dirty="0">
                <a:solidFill>
                  <a:srgbClr val="606060"/>
                </a:solidFill>
                <a:latin typeface="ArialMT"/>
              </a:rPr>
              <a:t>● </a:t>
            </a:r>
            <a:r>
              <a:rPr lang="en-IN" sz="2800" b="0" i="0" u="none" strike="noStrike" baseline="0" dirty="0">
                <a:solidFill>
                  <a:srgbClr val="0000FF"/>
                </a:solidFill>
                <a:latin typeface="GillSans"/>
              </a:rPr>
              <a:t>https://en.wikipedia.org/wiki/Naive_Bayes_classifier</a:t>
            </a:r>
            <a:endParaRPr lang="en-US" sz="2800" b="0" i="0" u="none" strike="noStrike" baseline="0" dirty="0">
              <a:latin typeface="Gill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2" y="63304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236681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A62D4-319B-4208-B58C-66DAFA69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60" y="135917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7200" u="sng" dirty="0">
                <a:latin typeface="Broadway" panose="04040905080B02020502" pitchFamily="82" charset="0"/>
              </a:rPr>
              <a:t>Thanks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E1120C-DA59-4135-ADA7-B4CF7DDAF135}"/>
              </a:ext>
            </a:extLst>
          </p:cNvPr>
          <p:cNvSpPr/>
          <p:nvPr/>
        </p:nvSpPr>
        <p:spPr>
          <a:xfrm>
            <a:off x="4820434" y="3547628"/>
            <a:ext cx="2334095" cy="1495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000D4-33EF-4539-B390-04CFB2134E71}"/>
              </a:ext>
            </a:extLst>
          </p:cNvPr>
          <p:cNvSpPr txBox="1"/>
          <p:nvPr/>
        </p:nvSpPr>
        <p:spPr>
          <a:xfrm>
            <a:off x="392837" y="61229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380222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095" y="675596"/>
            <a:ext cx="8610600" cy="1293028"/>
          </a:xfrm>
        </p:spPr>
        <p:txBody>
          <a:bodyPr>
            <a:normAutofit/>
          </a:bodyPr>
          <a:lstStyle/>
          <a:p>
            <a:r>
              <a:rPr lang="en-IN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- Introduction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25380"/>
            <a:ext cx="10820400" cy="40241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- (Sometime aka Stupid Bayes :) )</a:t>
            </a:r>
          </a:p>
          <a:p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technique based on Bayes’ Theorem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“naive” assumption of independence among predictors.</a:t>
            </a:r>
          </a:p>
          <a:p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build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Particularly useful for very large data sets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to outperform even highly sophisticated classification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Earlier method for spam detection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21665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014" y="310841"/>
            <a:ext cx="9508724" cy="1293028"/>
          </a:xfrm>
        </p:spPr>
        <p:txBody>
          <a:bodyPr>
            <a:noAutofit/>
          </a:bodyPr>
          <a:lstStyle/>
          <a:p>
            <a:r>
              <a:rPr lang="en-IN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- Bayes theorem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69" y="1777310"/>
            <a:ext cx="10820400" cy="4024125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c|x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the posterior probability of class (c, target) given predictor (x, attributes).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P(c) - the prior probability of class.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x|c</a:t>
            </a: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is the likelihood which is the probability of predictor given class.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 - is the prior probability of predictor.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9061F85-0141-4D31-99A6-1EEEC52B9889}"/>
              </a:ext>
            </a:extLst>
          </p:cNvPr>
          <p:cNvSpPr/>
          <p:nvPr/>
        </p:nvSpPr>
        <p:spPr>
          <a:xfrm>
            <a:off x="3372457" y="3776366"/>
            <a:ext cx="4892653" cy="2686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1E56A-50CB-4684-8100-7D2943E1FDCB}"/>
              </a:ext>
            </a:extLst>
          </p:cNvPr>
          <p:cNvSpPr txBox="1"/>
          <p:nvPr/>
        </p:nvSpPr>
        <p:spPr>
          <a:xfrm>
            <a:off x="181993" y="6362493"/>
            <a:ext cx="6134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</p:spTree>
    <p:extLst>
      <p:ext uri="{BB962C8B-B14F-4D97-AF65-F5344CB8AC3E}">
        <p14:creationId xmlns:p14="http://schemas.microsoft.com/office/powerpoint/2010/main" val="163888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47" y="118882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97" y="1915808"/>
            <a:ext cx="7774620" cy="4024125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are training data set of weather and corresponding target variable ‘Play’ (suggesting </a:t>
            </a:r>
            <a:r>
              <a:rPr lang="en-I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possibilities of playing).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need to classify whether players will play or not based on weather condition.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A0FBDC4-12CF-4087-B787-8F0E9221615F}"/>
              </a:ext>
            </a:extLst>
          </p:cNvPr>
          <p:cNvSpPr/>
          <p:nvPr/>
        </p:nvSpPr>
        <p:spPr>
          <a:xfrm>
            <a:off x="8987583" y="1574363"/>
            <a:ext cx="2562266" cy="5059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241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56" y="87291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2" y="1622467"/>
            <a:ext cx="4818355" cy="4361083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data set into a frequency table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Likelihood table by finding the probabilities like  Overcast probability = 0.29 and probability of playing is 0.64.</a:t>
            </a:r>
          </a:p>
          <a:p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use Naive Bayesian equation to calculate the posterior probability for each class. The class with the highest posterior probability is the outcome of prediction.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063E42-0AA1-446E-B9FA-09BB58A8E724}"/>
              </a:ext>
            </a:extLst>
          </p:cNvPr>
          <p:cNvSpPr/>
          <p:nvPr/>
        </p:nvSpPr>
        <p:spPr>
          <a:xfrm>
            <a:off x="4998128" y="1622467"/>
            <a:ext cx="7105096" cy="450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3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57" y="87291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2" y="1622467"/>
            <a:ext cx="4818355" cy="4361083"/>
          </a:xfrm>
        </p:spPr>
        <p:txBody>
          <a:bodyPr>
            <a:normAutofit/>
          </a:bodyPr>
          <a:lstStyle/>
          <a:p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Players will play if weather is sunny. Is this statement is correct?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063E42-0AA1-446E-B9FA-09BB58A8E724}"/>
              </a:ext>
            </a:extLst>
          </p:cNvPr>
          <p:cNvSpPr/>
          <p:nvPr/>
        </p:nvSpPr>
        <p:spPr>
          <a:xfrm>
            <a:off x="4998128" y="1622467"/>
            <a:ext cx="7105096" cy="450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56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23" y="87291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3" y="1622467"/>
            <a:ext cx="4702946" cy="4361083"/>
          </a:xfrm>
        </p:spPr>
        <p:txBody>
          <a:bodyPr>
            <a:normAutofit/>
          </a:bodyPr>
          <a:lstStyle/>
          <a:p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Players will play if weather is sunny. Is this statement is correct?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latin typeface="Consolas" panose="020B0609020204030204" pitchFamily="49" charset="0"/>
              </a:rPr>
              <a:t>P(Yes | Sunny) = P( Sunny | Yes) * P(Yes) / P (Sunny)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063E42-0AA1-446E-B9FA-09BB58A8E724}"/>
              </a:ext>
            </a:extLst>
          </p:cNvPr>
          <p:cNvSpPr/>
          <p:nvPr/>
        </p:nvSpPr>
        <p:spPr>
          <a:xfrm>
            <a:off x="4998128" y="1622467"/>
            <a:ext cx="7105096" cy="450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5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EBB2-81BF-4BF4-826E-C115EE2A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14" y="48150"/>
            <a:ext cx="10245571" cy="1293028"/>
          </a:xfrm>
        </p:spPr>
        <p:txBody>
          <a:bodyPr>
            <a:normAutofit/>
          </a:bodyPr>
          <a:lstStyle/>
          <a:p>
            <a:r>
              <a:rPr lang="en-US" sz="36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Naive Bayes algorithm works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9AA7-C4B5-43F5-9ACA-A643EFD5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83" y="1622467"/>
            <a:ext cx="4702946" cy="4361083"/>
          </a:xfrm>
        </p:spPr>
        <p:txBody>
          <a:bodyPr>
            <a:normAutofit/>
          </a:bodyPr>
          <a:lstStyle/>
          <a:p>
            <a:r>
              <a:rPr lang="en-US" sz="2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Players will play if weather is sunny. Is this statement is correct?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latin typeface="Consolas" panose="020B0609020204030204" pitchFamily="49" charset="0"/>
              </a:rPr>
              <a:t>P(Yes | Sunny) = P( Sunny | Yes) * P(Yes) / P (Sunny)</a:t>
            </a:r>
          </a:p>
          <a:p>
            <a:endParaRPr lang="en-IN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Here we have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 (Sunny |Yes) = 3/9 = 0.33,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P(Sunny) = 5/14 = 0.36,</a:t>
            </a:r>
          </a:p>
          <a:p>
            <a:pPr algn="l"/>
            <a:r>
              <a:rPr lang="en-IN" sz="1800" b="0" i="0" u="none" strike="noStrike" baseline="0" dirty="0">
                <a:latin typeface="Consolas" panose="020B0609020204030204" pitchFamily="49" charset="0"/>
              </a:rPr>
              <a:t>P( Yes)= 9/14 = 0.64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D4751-21D8-453C-9167-0AA247B97616}"/>
              </a:ext>
            </a:extLst>
          </p:cNvPr>
          <p:cNvSpPr txBox="1"/>
          <p:nvPr/>
        </p:nvSpPr>
        <p:spPr>
          <a:xfrm>
            <a:off x="179773" y="62648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19155092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8063E42-0AA1-446E-B9FA-09BB58A8E724}"/>
              </a:ext>
            </a:extLst>
          </p:cNvPr>
          <p:cNvSpPr/>
          <p:nvPr/>
        </p:nvSpPr>
        <p:spPr>
          <a:xfrm>
            <a:off x="4998128" y="1622467"/>
            <a:ext cx="7105096" cy="4501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80508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569</TotalTime>
  <Words>1682</Words>
  <Application>Microsoft Office PowerPoint</Application>
  <PresentationFormat>Widescreen</PresentationFormat>
  <Paragraphs>203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Arial-BoldMT</vt:lpstr>
      <vt:lpstr>ArialMT</vt:lpstr>
      <vt:lpstr>Broadway</vt:lpstr>
      <vt:lpstr>Calibri</vt:lpstr>
      <vt:lpstr>Century Gothic</vt:lpstr>
      <vt:lpstr>Consolas</vt:lpstr>
      <vt:lpstr>Consolas-Bold</vt:lpstr>
      <vt:lpstr>GillSans</vt:lpstr>
      <vt:lpstr>GillSans-Bold</vt:lpstr>
      <vt:lpstr>Times New Roman</vt:lpstr>
      <vt:lpstr>Vapor Trail</vt:lpstr>
      <vt:lpstr>MN-201: Mining project</vt:lpstr>
      <vt:lpstr>Naive Bayes classifier</vt:lpstr>
      <vt:lpstr>Naive Bayes - Introduction</vt:lpstr>
      <vt:lpstr>Introduction - Bayes theorem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How Naive Bayes algorithm works</vt:lpstr>
      <vt:lpstr>Zero Frequency Problem</vt:lpstr>
      <vt:lpstr>Zero Frequency Problem</vt:lpstr>
      <vt:lpstr>Using python</vt:lpstr>
      <vt:lpstr>Tips to improve the Naive Bayes Model</vt:lpstr>
      <vt:lpstr>Variants</vt:lpstr>
      <vt:lpstr>Applications</vt:lpstr>
      <vt:lpstr>Applications</vt:lpstr>
      <vt:lpstr>Further 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MN-211: Mine Geology</dc:title>
  <dc:creator>Shubham Samrat</dc:creator>
  <cp:lastModifiedBy>Shubham Samrat</cp:lastModifiedBy>
  <cp:revision>88</cp:revision>
  <dcterms:created xsi:type="dcterms:W3CDTF">2020-08-23T14:24:46Z</dcterms:created>
  <dcterms:modified xsi:type="dcterms:W3CDTF">2020-11-24T19:06:57Z</dcterms:modified>
</cp:coreProperties>
</file>