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Blank Red Foo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H="1">
            <a:off x="-19201" y="4617749"/>
            <a:ext cx="9188902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/>
          <p:nvPr/>
        </p:nvSpPr>
        <p:spPr>
          <a:xfrm flipH="1">
            <a:off x="-21543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62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Blank Yellow Foo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/>
          <p:nvPr/>
        </p:nvSpPr>
        <p:spPr>
          <a:xfrm flipH="1">
            <a:off x="25825" y="4617749"/>
            <a:ext cx="9143874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68"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Blank Green Foot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/>
          <p:nvPr/>
        </p:nvSpPr>
        <p:spPr>
          <a:xfrm flipH="1">
            <a:off x="71768" y="4617749"/>
            <a:ext cx="9097931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74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Blank Gray Foot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 flipH="1">
            <a:off x="63500" y="4617749"/>
            <a:ext cx="9106200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80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Half Color Blu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86" id="100" name="Shape 1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Half Color Blue &amp; 1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92"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Half Color Blue &amp; 3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00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Half Color Re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05" id="120" name="Shape 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Half Color Red &amp; 1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11" id="127" name="Shape 1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Half Color Red &amp; 3 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19" id="136" name="Shape 1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" type="body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96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0100" y="188799"/>
            <a:ext cx="5976376" cy="95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2" type="sldNum"/>
          </p:nvPr>
        </p:nvSpPr>
        <p:spPr>
          <a:xfrm>
            <a:off x="8626287" y="4775477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Half Color Yellow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24" id="142" name="Shape 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Half Color Yellow &amp; 1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30"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Half Color Yellow &amp; 3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Shape 153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38"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Half Color Gree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43"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Half Color Green &amp; 1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Shape 17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49" id="171" name="Shape 1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Half Color Green &amp; 3 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4411674" y="0"/>
            <a:ext cx="4732201" cy="5143499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167099" y="522374"/>
            <a:ext cx="38928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80150" y="1540349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○"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Shape 179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57" id="180" name="Shape 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 Header Blue">
    <p:bg>
      <p:bgPr>
        <a:solidFill>
          <a:srgbClr val="2196F3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62" id="185" name="Shape 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10800000">
            <a:off x="3263748" y="-1"/>
            <a:ext cx="5880301" cy="2994902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069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 flipH="1">
            <a:off x="3450349" y="767949"/>
            <a:ext cx="5693700" cy="43755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77BD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 Header Red">
    <p:bg>
      <p:bgPr>
        <a:solidFill>
          <a:srgbClr val="EA433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7934700" y="4675875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 flipH="1">
            <a:off x="3450349" y="767949"/>
            <a:ext cx="5693700" cy="43755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525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 rot="10800000">
            <a:off x="3263748" y="-1"/>
            <a:ext cx="5880301" cy="2994902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8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73" id="196" name="Shape 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684343" y="4700818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 Header Yellow">
    <p:bg>
      <p:bgPr>
        <a:solidFill>
          <a:srgbClr val="F4B4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 flipH="1">
            <a:off x="3450349" y="767949"/>
            <a:ext cx="5693700" cy="43755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 rot="10800000">
            <a:off x="3263748" y="-1"/>
            <a:ext cx="5880301" cy="2994902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79" id="203" name="Shape 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Section Header Green">
    <p:bg>
      <p:bgPr>
        <a:solidFill>
          <a:srgbClr val="34A85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flipH="1">
            <a:off x="3450349" y="767949"/>
            <a:ext cx="5693700" cy="43755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7BB8A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 rot="10800000">
            <a:off x="3263748" y="-1"/>
            <a:ext cx="5880301" cy="2994902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85" id="210" name="Shape 2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Blank -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descr="Shape 12" id="18" name="Shape 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4" y="4841775"/>
            <a:ext cx="538284" cy="1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 Header Gray">
    <p:bg>
      <p:bgPr>
        <a:solidFill>
          <a:srgbClr val="99999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H="1">
            <a:off x="3450349" y="767949"/>
            <a:ext cx="5693700" cy="4375501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 rot="10800000">
            <a:off x="3263748" y="-1"/>
            <a:ext cx="5880301" cy="2994902"/>
          </a:xfrm>
          <a:custGeom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176224" y="742274"/>
            <a:ext cx="8222101" cy="1012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Shape 191" id="217" name="Shape 2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Blue Footer - Title &amp;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-19119" y="4626756"/>
            <a:ext cx="9182239" cy="548380"/>
            <a:chOff x="-1" y="-1"/>
            <a:chExt cx="9182236" cy="548378"/>
          </a:xfrm>
        </p:grpSpPr>
        <p:sp>
          <p:nvSpPr>
            <p:cNvPr id="22" name="Shape 22"/>
            <p:cNvSpPr/>
            <p:nvPr/>
          </p:nvSpPr>
          <p:spPr>
            <a:xfrm flipH="1">
              <a:off x="38360" y="-1"/>
              <a:ext cx="9143875" cy="548378"/>
            </a:xfrm>
            <a:custGeom>
              <a:pathLst>
                <a:path extrusionOk="0" h="21600" w="2160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flipH="1">
              <a:off x="-1" y="60075"/>
              <a:ext cx="4769787" cy="473975"/>
            </a:xfrm>
            <a:custGeom>
              <a:pathLst>
                <a:path extrusionOk="0" h="21600" w="2160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17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Red Footer - Title &amp;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 flipH="1">
            <a:off x="25825" y="4617749"/>
            <a:ext cx="9143874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25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" type="body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Yellow Footer - Title &amp; 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/>
          <p:nvPr/>
        </p:nvSpPr>
        <p:spPr>
          <a:xfrm flipH="1">
            <a:off x="25825" y="4617749"/>
            <a:ext cx="9143874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/>
          <p:nvPr/>
        </p:nvSpPr>
        <p:spPr>
          <a:xfrm flipH="1">
            <a:off x="-12535" y="4677824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33" id="41" name="Shape 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Green Footer - Title &amp;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81074" y="4617749"/>
            <a:ext cx="9088627" cy="548376"/>
          </a:xfrm>
          <a:custGeom>
            <a:pathLst>
              <a:path extrusionOk="0" h="21600" w="21600">
                <a:moveTo>
                  <a:pt x="21600" y="21600"/>
                </a:moveTo>
                <a:lnTo>
                  <a:pt x="21570" y="0"/>
                </a:lnTo>
                <a:lnTo>
                  <a:pt x="0" y="12548"/>
                </a:lnTo>
                <a:lnTo>
                  <a:pt x="52" y="20357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39"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body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Gray Footer - Title &amp; 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25825" y="4617749"/>
            <a:ext cx="9143874" cy="548378"/>
          </a:xfrm>
          <a:custGeom>
            <a:pathLst>
              <a:path extrusionOk="0" h="21600" w="21600">
                <a:moveTo>
                  <a:pt x="0" y="21600"/>
                </a:moveTo>
                <a:lnTo>
                  <a:pt x="30" y="0"/>
                </a:lnTo>
                <a:lnTo>
                  <a:pt x="21600" y="12270"/>
                </a:lnTo>
                <a:lnTo>
                  <a:pt x="21570" y="20357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>
            <a:off x="-12535" y="4686832"/>
            <a:ext cx="4769785" cy="473976"/>
          </a:xfrm>
          <a:custGeom>
            <a:pathLst>
              <a:path extrusionOk="0" h="21600" w="21600">
                <a:moveTo>
                  <a:pt x="0" y="21101"/>
                </a:moveTo>
                <a:lnTo>
                  <a:pt x="21600" y="0"/>
                </a:lnTo>
                <a:lnTo>
                  <a:pt x="21583" y="216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45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76224" y="1305875"/>
            <a:ext cx="5244900" cy="260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/>
        </p:nvSpPr>
        <p:spPr>
          <a:xfrm>
            <a:off x="7934700" y="218774"/>
            <a:ext cx="12093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Blank Blue Foot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4698024" y="4790449"/>
            <a:ext cx="4345801" cy="27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167099" y="522374"/>
            <a:ext cx="66141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3" name="Shape 63"/>
          <p:cNvGrpSpPr/>
          <p:nvPr/>
        </p:nvGrpSpPr>
        <p:grpSpPr>
          <a:xfrm>
            <a:off x="-19119" y="4626756"/>
            <a:ext cx="9182239" cy="548380"/>
            <a:chOff x="-1" y="-1"/>
            <a:chExt cx="9182236" cy="548378"/>
          </a:xfrm>
        </p:grpSpPr>
        <p:sp>
          <p:nvSpPr>
            <p:cNvPr id="64" name="Shape 64"/>
            <p:cNvSpPr/>
            <p:nvPr/>
          </p:nvSpPr>
          <p:spPr>
            <a:xfrm flipH="1">
              <a:off x="38360" y="-1"/>
              <a:ext cx="9143875" cy="548378"/>
            </a:xfrm>
            <a:custGeom>
              <a:pathLst>
                <a:path extrusionOk="0" h="21600" w="21600">
                  <a:moveTo>
                    <a:pt x="0" y="21600"/>
                  </a:moveTo>
                  <a:lnTo>
                    <a:pt x="30" y="0"/>
                  </a:lnTo>
                  <a:lnTo>
                    <a:pt x="21600" y="12270"/>
                  </a:lnTo>
                  <a:lnTo>
                    <a:pt x="21570" y="20357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-1" y="60075"/>
              <a:ext cx="4769787" cy="473975"/>
            </a:xfrm>
            <a:custGeom>
              <a:pathLst>
                <a:path extrusionOk="0" h="21600" w="21600">
                  <a:moveTo>
                    <a:pt x="0" y="21101"/>
                  </a:moveTo>
                  <a:lnTo>
                    <a:pt x="21600" y="0"/>
                  </a:lnTo>
                  <a:lnTo>
                    <a:pt x="21583" y="21600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hape 56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9" y="4841764"/>
            <a:ext cx="555424" cy="1711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.co/gsoc" TargetMode="External"/><Relationship Id="rId4" Type="http://schemas.openxmlformats.org/officeDocument/2006/relationships/hyperlink" Target="http://g.co/gsoc/resources/manual" TargetMode="External"/><Relationship Id="rId5" Type="http://schemas.openxmlformats.org/officeDocument/2006/relationships/hyperlink" Target="https://www.outreachy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Computer_software" TargetMode="External"/><Relationship Id="rId4" Type="http://schemas.openxmlformats.org/officeDocument/2006/relationships/hyperlink" Target="http://en.wikipedia.org/wiki/Open-source_licen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 201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871" y="264984"/>
            <a:ext cx="2540655" cy="2540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reachy-logo.png"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234" y="1297856"/>
            <a:ext cx="3100502" cy="62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4294967295" type="title"/>
          </p:nvPr>
        </p:nvSpPr>
        <p:spPr>
          <a:xfrm>
            <a:off x="412750" y="3152611"/>
            <a:ext cx="8318500" cy="1101329"/>
          </a:xfrm>
          <a:prstGeom prst="rect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get started with Open Source Projects and SoC programs</a:t>
            </a:r>
            <a:endParaRPr/>
          </a:p>
        </p:txBody>
      </p:sp>
      <p:pic>
        <p:nvPicPr>
          <p:cNvPr descr="kde.jpg"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323" y="1186352"/>
            <a:ext cx="850177" cy="850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gsoc-logo_white-red-background.png" id="228" name="Shape 2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90109" y="516437"/>
            <a:ext cx="1466535" cy="52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4294967295" type="title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Apply</a:t>
            </a:r>
            <a:endParaRPr/>
          </a:p>
        </p:txBody>
      </p:sp>
      <p:pic>
        <p:nvPicPr>
          <p:cNvPr descr="GSoC-icon-192.png"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43826"/>
            <a:ext cx="243840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155849" y="1237299"/>
            <a:ext cx="8782202" cy="3308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Choosing a Project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Shortlist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Ask questions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Re-evaluate your options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55849" y="1237299"/>
            <a:ext cx="8782202" cy="3399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68"/>
              <a:buFont typeface="Roboto"/>
              <a:buNone/>
            </a:pPr>
            <a:r>
              <a:rPr b="1" i="0" lang="en-US" sz="2268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Making First Contact</a:t>
            </a:r>
            <a:endParaRPr/>
          </a:p>
          <a:p>
            <a:pPr indent="-308609" lvl="0" marL="3703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Helvetica Neue"/>
              <a:buChar char="●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Observe community interactions</a:t>
            </a:r>
            <a:endParaRPr/>
          </a:p>
          <a:p>
            <a:pPr indent="-308609" lvl="0" marL="3703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Helvetica Neue"/>
              <a:buChar char="●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Begin participating in conversations</a:t>
            </a:r>
            <a:endParaRPr/>
          </a:p>
          <a:p>
            <a:pPr indent="-194911" lvl="2" marL="8121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Roboto"/>
              <a:buChar char="•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Introduce yourself</a:t>
            </a:r>
            <a:endParaRPr/>
          </a:p>
          <a:p>
            <a:pPr indent="-194911" lvl="2" marL="8121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Roboto"/>
              <a:buChar char="•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Ask questions</a:t>
            </a:r>
            <a:endParaRPr/>
          </a:p>
          <a:p>
            <a:pPr indent="-194911" lvl="2" marL="8121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Roboto"/>
              <a:buChar char="•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 humble</a:t>
            </a:r>
            <a:endParaRPr/>
          </a:p>
          <a:p>
            <a:pPr indent="-194911" lvl="2" marL="812131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44"/>
              <a:buFont typeface="Roboto"/>
              <a:buChar char="•"/>
            </a:pPr>
            <a:r>
              <a:rPr b="0" i="0" lang="en-US" sz="194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Don’t be intimidated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Contributing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Setup up development env - 50% of the 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Go through the issue tracker and pick one bite-sized issue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Submit a pr 🎉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Strong candidates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Start early!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Have multiple contributions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Submit proposal early to get feedback from mentors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Proposal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Research, look through project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 specific about the timeline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Discuss with mentors, ask for feedback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Make a prototype! (optional)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4294967295" type="title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 with a sample project</a:t>
            </a:r>
            <a:endParaRPr/>
          </a:p>
        </p:txBody>
      </p:sp>
      <p:pic>
        <p:nvPicPr>
          <p:cNvPr descr="GSoC-icon-192.png"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43826"/>
            <a:ext cx="243840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155849" y="1237299"/>
            <a:ext cx="8782202" cy="252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64"/>
              <a:buFont typeface="Roboto"/>
              <a:buNone/>
            </a:pPr>
            <a:r>
              <a:rPr b="1" i="0" lang="en-US" sz="2464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endParaRPr/>
          </a:p>
          <a:p>
            <a:pPr indent="-318515" lvl="0" marL="402336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48"/>
              <a:buFont typeface="Helvetica Neue"/>
              <a:buChar char="●"/>
            </a:pPr>
            <a:r>
              <a:rPr b="0" i="0" lang="en-US" sz="1848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Program Site: </a:t>
            </a:r>
            <a:r>
              <a:rPr b="1" i="0" lang="en-US" sz="1848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http://g.co/gsoc</a:t>
            </a:r>
            <a:endParaRPr/>
          </a:p>
          <a:p>
            <a:pPr indent="-318515" lvl="0" marL="402336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48"/>
              <a:buFont typeface="Helvetica Neue"/>
              <a:buChar char="●"/>
            </a:pPr>
            <a:r>
              <a:rPr b="0" i="0" lang="en-US" sz="1848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Student Guide: </a:t>
            </a:r>
            <a:r>
              <a:rPr b="1" i="0" lang="en-US" sz="1848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http://g.co/gsoc/resources/manual</a:t>
            </a:r>
            <a:endParaRPr/>
          </a:p>
          <a:p>
            <a:pPr indent="-318515" lvl="0" marL="402336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48"/>
              <a:buFont typeface="Helvetica Neue"/>
              <a:buChar char="●"/>
            </a:pPr>
            <a:r>
              <a:rPr b="0" i="0" lang="en-US" sz="1848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Outreachy: </a:t>
            </a:r>
            <a:r>
              <a:rPr b="1" i="0" lang="en-US" sz="1848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https://www.outreachy.org/</a:t>
            </a:r>
            <a:endParaRPr/>
          </a:p>
          <a:p>
            <a:pPr indent="-318515" lvl="0" marL="402336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48"/>
              <a:buFont typeface="Helvetica Neue"/>
              <a:buChar char="●"/>
            </a:pPr>
            <a:r>
              <a:rPr b="0" i="0" lang="en-US" sz="1848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Other SoC programs: </a:t>
            </a:r>
            <a:r>
              <a:rPr b="1" i="0" lang="en-US" sz="1848" u="sng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https://github.com/tapasweni-pathak/SOC-Programs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155849" y="1237299"/>
            <a:ext cx="8782202" cy="37521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Roboto"/>
              <a:buNone/>
            </a:pPr>
            <a:r>
              <a:rPr b="1" i="0" lang="en-US" sz="2576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2018 Program Timeline*</a:t>
            </a:r>
            <a:endParaRPr/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Jan 4:			      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Organization applications open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March*:	       	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Students submit their proposals	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Late April:			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Accepted students are announced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Late April-Mid May: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	Community bonding period with orgs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Mid May-August:	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Students code the summer away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94" lvl="0" marL="42062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32"/>
              <a:buFont typeface="Helvetica Neue"/>
              <a:buChar char="●"/>
            </a:pPr>
            <a:r>
              <a:rPr b="1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Late August:		</a:t>
            </a:r>
            <a:r>
              <a:rPr b="0" i="0" lang="en-US" sz="2024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Successful student projects are announced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24"/>
              <a:buFont typeface="Arial"/>
              <a:buNone/>
            </a:pPr>
            <a:r>
              <a:t/>
            </a:r>
            <a:endParaRPr b="0" i="0" sz="2024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Roboto"/>
              <a:buNone/>
            </a:pPr>
            <a:r>
              <a:rPr b="0" i="0" lang="en-US" sz="16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 Exact dates will be announced in November 2017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54000" y="1143699"/>
            <a:ext cx="8969700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What is open source?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omputer software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where the source code is distributed under an</a:t>
            </a:r>
            <a:r>
              <a:rPr b="0" i="0" lang="en-US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 open source license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that allows anyone to study, change, improve and distribute the software.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Promotes collaboration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Community of dedicated developers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4294967295" type="title"/>
          </p:nvPr>
        </p:nvSpPr>
        <p:spPr>
          <a:xfrm>
            <a:off x="457200" y="292100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the Best!</a:t>
            </a:r>
            <a:endParaRPr/>
          </a:p>
        </p:txBody>
      </p:sp>
      <p:pic>
        <p:nvPicPr>
          <p:cNvPr descr="GSoC-icon-192.png" id="326" name="Shape 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43826"/>
            <a:ext cx="2438400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55849" y="1216850"/>
            <a:ext cx="8782202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What is GSoC?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Google Summer of Code (GSoC) is an online, international program designed to encourage university student participation in open source software development.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155849" y="1237299"/>
            <a:ext cx="8782202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i="0" lang="en-US" sz="3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What are other Summer of Code(GSoC like) programs 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Outreachy, Summer of KDE, Rails Summer of Code, etc.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Note: application process almost same as for GSoC.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155849" y="1237299"/>
            <a:ext cx="8782202" cy="3622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i="0" lang="en-US" sz="3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Why contribute?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Absolutely amazing learning experience!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Sense of achievement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Hone your developer skills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Build a strong network when applying for jobs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155849" y="1232599"/>
            <a:ext cx="8782202" cy="34055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None/>
            </a:pPr>
            <a:r>
              <a:rPr b="1" i="0" lang="en-US" sz="30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Why contribute?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Spring board to open source world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For the love of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Stipend, fame and the t-shirt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155849" y="1237300"/>
            <a:ext cx="8782202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32"/>
              <a:buFont typeface="Roboto"/>
              <a:buNone/>
            </a:pPr>
            <a:r>
              <a:rPr b="1" i="0" lang="en-US" sz="2632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Am I good enough?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12121"/>
              </a:buClr>
              <a:buSzPts val="1974"/>
              <a:buFont typeface="Roboto"/>
              <a:buNone/>
            </a:pPr>
            <a:r>
              <a:rPr b="1" i="0" lang="en-US" sz="1974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Soft Skills</a:t>
            </a:r>
            <a:r>
              <a:rPr b="0" i="0" lang="en-US" sz="22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358140" lvl="0" marL="42976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56"/>
              <a:buFont typeface="Helvetica Neue"/>
              <a:buChar char="●"/>
            </a:pPr>
            <a:r>
              <a:rPr b="0" i="0" lang="en-US" sz="22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Figure out where to go to get help</a:t>
            </a:r>
            <a:endParaRPr/>
          </a:p>
          <a:p>
            <a:pPr indent="-358140" lvl="0" marL="429768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256"/>
              <a:buFont typeface="Helvetica Neue"/>
              <a:buChar char="●"/>
            </a:pPr>
            <a:r>
              <a:rPr b="0" i="0" lang="en-US" sz="22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Take and respond well to feedback</a:t>
            </a:r>
            <a:endParaRPr/>
          </a:p>
          <a:p>
            <a:pPr indent="-358140" lvl="0" marL="429768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256"/>
              <a:buFont typeface="Helvetica Neue"/>
              <a:buChar char="●"/>
            </a:pPr>
            <a:r>
              <a:rPr b="0" i="0" lang="en-US" sz="22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Work independently</a:t>
            </a:r>
            <a:endParaRPr/>
          </a:p>
          <a:p>
            <a:pPr indent="-358140" lvl="0" marL="429768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256"/>
              <a:buFont typeface="Helvetica Neue"/>
              <a:buChar char="●"/>
            </a:pPr>
            <a:r>
              <a:rPr b="0" i="0" lang="en-US" sz="2256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Know when to ask questions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Am I good enough?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121"/>
              </a:buClr>
              <a:buSzPts val="2100"/>
              <a:buFont typeface="Roboto"/>
              <a:buNone/>
            </a:pPr>
            <a:r>
              <a:rPr b="1" i="0" lang="en-US" sz="21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Technical Skills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Install and configure software packages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to a functioning computer 40 hours a week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Char char="●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Experience using the programming language and operating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155849" y="1143699"/>
            <a:ext cx="8782202" cy="3416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 Tip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 Don’t be afraid to apply to projects where you only meet 51% of the listed requirements. </a:t>
            </a:r>
            <a:endParaRPr b="0" i="0" sz="1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631" lvl="0" marL="240631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Include a section on how you’ll compensate for or learn the missing skills</a:t>
            </a:r>
            <a:endParaRPr/>
          </a:p>
          <a:p>
            <a:pPr indent="-240631" lvl="0" marL="240631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•"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demonstrate during the application process that you are working on acquiring those new skills.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Global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70707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