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21212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21212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508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2" name="Shape 3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3" name="Shape 12" descr="Shap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Shape 71"/>
          <p:cNvSpPr/>
          <p:nvPr/>
        </p:nvSpPr>
        <p:spPr>
          <a:xfrm flipH="1">
            <a:off x="71768" y="4617749"/>
            <a:ext cx="9097931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34935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" name="Shape 72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34A85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6" name="Shape 73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27" name="Shape 74" descr="Shape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76"/>
          <p:cNvSpPr/>
          <p:nvPr/>
        </p:nvSpPr>
        <p:spPr>
          <a:xfrm flipH="1">
            <a:off x="63500" y="4617749"/>
            <a:ext cx="9106200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66666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6" name="Shape 77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99999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7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8" name="Shape 7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39" name="Shape 80" descr="Shape 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83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5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85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57" name="Shape 86" descr="Shape 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Blue &amp;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88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8" name="Shape 92" descr="Shape 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Blue &amp;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94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7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97"/>
          <p:cNvSpPr txBox="1"/>
          <p:nvPr>
            <p:ph type="body" sz="quarter" idx="13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80" name="Shape 98"/>
          <p:cNvSpPr txBox="1"/>
          <p:nvPr>
            <p:ph type="body" sz="quarter" idx="14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181" name="Shape 100" descr="Shape 1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02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EA433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1" name="Shape 10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92" name="Shape 105" descr="Shape 10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Red &amp;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107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EA433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110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04" name="Shape 111" descr="Shape 1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Red &amp;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113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EA433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3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4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hape 116"/>
          <p:cNvSpPr txBox="1"/>
          <p:nvPr>
            <p:ph type="body" sz="quarter" idx="13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16" name="Shape 117"/>
          <p:cNvSpPr txBox="1"/>
          <p:nvPr>
            <p:ph type="body" sz="quarter" idx="14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17" name="Shape 11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18" name="Shape 119" descr="Shape 1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121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FBBC0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7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" name="Shape 123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29" name="Shape 124" descr="Shape 1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ue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14"/>
          <p:cNvGrpSpPr/>
          <p:nvPr/>
        </p:nvGrpSpPr>
        <p:grpSpPr>
          <a:xfrm>
            <a:off x="-19118" y="4626757"/>
            <a:ext cx="9182236" cy="548378"/>
            <a:chOff x="0" y="0"/>
            <a:chExt cx="9182234" cy="548376"/>
          </a:xfrm>
        </p:grpSpPr>
        <p:sp>
          <p:nvSpPr>
            <p:cNvPr id="21" name="Shape 15"/>
            <p:cNvSpPr/>
            <p:nvPr/>
          </p:nvSpPr>
          <p:spPr>
            <a:xfrm flipH="1">
              <a:off x="38360" y="-1"/>
              <a:ext cx="9143875" cy="54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0" y="0"/>
                  </a:lnTo>
                  <a:lnTo>
                    <a:pt x="21600" y="12270"/>
                  </a:lnTo>
                  <a:lnTo>
                    <a:pt x="21570" y="20357"/>
                  </a:lnTo>
                  <a:close/>
                </a:path>
              </a:pathLst>
            </a:custGeom>
            <a:solidFill>
              <a:srgbClr val="4069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" name="Shape 16"/>
            <p:cNvSpPr/>
            <p:nvPr/>
          </p:nvSpPr>
          <p:spPr>
            <a:xfrm flipH="1">
              <a:off x="-1" y="60075"/>
              <a:ext cx="4769787" cy="47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01"/>
                  </a:moveTo>
                  <a:lnTo>
                    <a:pt x="21600" y="0"/>
                  </a:lnTo>
                  <a:lnTo>
                    <a:pt x="21583" y="21600"/>
                  </a:lnTo>
                  <a:close/>
                </a:path>
              </a:pathLst>
            </a:custGeom>
            <a:solidFill>
              <a:srgbClr val="448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Yellow &amp;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126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FBBC0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8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12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41" name="Shape 130" descr="Shape 1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Yellow &amp;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Shape 133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FBBC0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1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" name="Shape 135"/>
          <p:cNvSpPr txBox="1"/>
          <p:nvPr>
            <p:ph type="body" sz="quarter" idx="13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53" name="Shape 136"/>
          <p:cNvSpPr txBox="1"/>
          <p:nvPr>
            <p:ph type="body" sz="quarter" idx="14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54" name="Shape 13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55" name="Shape 138" descr="Shape 1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40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34A8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4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" name="Shape 142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66" name="Shape 143" descr="Shape 1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Green &amp;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45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34A8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hape 14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78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Green &amp;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151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34A8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7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hape 154"/>
          <p:cNvSpPr txBox="1"/>
          <p:nvPr>
            <p:ph type="body" sz="quarter" idx="13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90" name="Shape 155"/>
          <p:cNvSpPr txBox="1"/>
          <p:nvPr>
            <p:ph type="body" sz="quarter" idx="14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91" name="Shape 15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92" name="Shape 157" descr="Shape 1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Blue"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160"/>
          <p:cNvSpPr txBox="1"/>
          <p:nvPr/>
        </p:nvSpPr>
        <p:spPr>
          <a:xfrm>
            <a:off x="7934700" y="4675875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01" name="Shape 161"/>
          <p:cNvSpPr txBox="1"/>
          <p:nvPr/>
        </p:nvSpPr>
        <p:spPr>
          <a:xfrm>
            <a:off x="7934700" y="4675875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302" name="Shape 162" descr="Shape 1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163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04" name="Shape 164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069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5" name="Shape 165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BD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6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8684343" y="4700818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Red"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169"/>
          <p:cNvSpPr txBox="1"/>
          <p:nvPr/>
        </p:nvSpPr>
        <p:spPr>
          <a:xfrm>
            <a:off x="7934700" y="4675875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15" name="Shape 170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525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6" name="Shape 171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8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7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18" name="Shape 173" descr="Shape 1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17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xfrm>
            <a:off x="8684343" y="4700818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Yellow"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176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8" name="Shape 177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F9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9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30" name="Shape 179" descr="Shape 1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180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Green">
    <p:bg>
      <p:bgPr>
        <a:solidFill>
          <a:srgbClr val="34A8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182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7BB8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0" name="Shape 183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4935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1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42" name="Shape 185" descr="Shape 18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hape 18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Gray"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188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2" name="Shape 189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3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54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192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Red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23"/>
          <p:cNvSpPr/>
          <p:nvPr/>
        </p:nvSpPr>
        <p:spPr>
          <a:xfrm flipH="1">
            <a:off x="25825" y="4617749"/>
            <a:ext cx="9143874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8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" name="Shape 24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EA433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7" name="Shape 25" descr="Shap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 Level One…"/>
          <p:cNvSpPr txBox="1"/>
          <p:nvPr>
            <p:ph type="body" idx="1"/>
          </p:nvPr>
        </p:nvSpPr>
        <p:spPr>
          <a:xfrm>
            <a:off x="155849" y="1143699"/>
            <a:ext cx="8782202" cy="3416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64" name="Shape 196" descr="Shape 1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100" y="188799"/>
            <a:ext cx="5976376" cy="95489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8626287" y="4775477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ellow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30"/>
          <p:cNvSpPr/>
          <p:nvPr/>
        </p:nvSpPr>
        <p:spPr>
          <a:xfrm flipH="1">
            <a:off x="25825" y="4617749"/>
            <a:ext cx="9143874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FBBC0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32"/>
          <p:cNvSpPr/>
          <p:nvPr/>
        </p:nvSpPr>
        <p:spPr>
          <a:xfrm flipH="1">
            <a:off x="-12535" y="4677824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FFCC5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1" name="Shape 33" descr="Shap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3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een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37"/>
          <p:cNvSpPr/>
          <p:nvPr/>
        </p:nvSpPr>
        <p:spPr>
          <a:xfrm>
            <a:off x="81074" y="4617749"/>
            <a:ext cx="9088627" cy="548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570" y="0"/>
                </a:lnTo>
                <a:lnTo>
                  <a:pt x="0" y="12548"/>
                </a:lnTo>
                <a:lnTo>
                  <a:pt x="52" y="20357"/>
                </a:lnTo>
                <a:close/>
              </a:path>
            </a:pathLst>
          </a:custGeom>
          <a:solidFill>
            <a:srgbClr val="34935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" name="Shape 38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34A85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3" name="Shape 39" descr="Shap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4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ay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43"/>
          <p:cNvSpPr/>
          <p:nvPr/>
        </p:nvSpPr>
        <p:spPr>
          <a:xfrm flipH="1">
            <a:off x="25825" y="4617749"/>
            <a:ext cx="9143874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66666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4" name="Shape 44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99999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5" name="Shape 45" descr="Shape 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4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50"/>
          <p:cNvSpPr txBox="1"/>
          <p:nvPr/>
        </p:nvSpPr>
        <p:spPr>
          <a:xfrm>
            <a:off x="4698024" y="4790449"/>
            <a:ext cx="43458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Source:  Lorem ipsum dolor sit amet, consectetur adipiscing elit. Duis non erat sem</a:t>
            </a: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90" name="Shape 53"/>
          <p:cNvGrpSpPr/>
          <p:nvPr/>
        </p:nvGrpSpPr>
        <p:grpSpPr>
          <a:xfrm>
            <a:off x="-19118" y="4626757"/>
            <a:ext cx="9182236" cy="548378"/>
            <a:chOff x="0" y="0"/>
            <a:chExt cx="9182234" cy="548376"/>
          </a:xfrm>
        </p:grpSpPr>
        <p:sp>
          <p:nvSpPr>
            <p:cNvPr id="88" name="Shape 54"/>
            <p:cNvSpPr/>
            <p:nvPr/>
          </p:nvSpPr>
          <p:spPr>
            <a:xfrm flipH="1">
              <a:off x="38360" y="-1"/>
              <a:ext cx="9143875" cy="54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0" y="0"/>
                  </a:lnTo>
                  <a:lnTo>
                    <a:pt x="21600" y="12270"/>
                  </a:lnTo>
                  <a:lnTo>
                    <a:pt x="21570" y="20357"/>
                  </a:lnTo>
                  <a:close/>
                </a:path>
              </a:pathLst>
            </a:custGeom>
            <a:solidFill>
              <a:srgbClr val="4069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" name="Shape 55"/>
            <p:cNvSpPr/>
            <p:nvPr/>
          </p:nvSpPr>
          <p:spPr>
            <a:xfrm flipH="1">
              <a:off x="-1" y="60075"/>
              <a:ext cx="4769787" cy="47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01"/>
                  </a:moveTo>
                  <a:lnTo>
                    <a:pt x="21600" y="0"/>
                  </a:lnTo>
                  <a:lnTo>
                    <a:pt x="21583" y="21600"/>
                  </a:lnTo>
                  <a:close/>
                </a:path>
              </a:pathLst>
            </a:custGeom>
            <a:solidFill>
              <a:srgbClr val="448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91" name="Shape 56" descr="Shape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58"/>
          <p:cNvSpPr/>
          <p:nvPr/>
        </p:nvSpPr>
        <p:spPr>
          <a:xfrm flipH="1">
            <a:off x="-19201" y="4617749"/>
            <a:ext cx="9188902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8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Shape 60"/>
          <p:cNvSpPr/>
          <p:nvPr/>
        </p:nvSpPr>
        <p:spPr>
          <a:xfrm flipH="1">
            <a:off x="-21543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EA433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2" name="Shape 6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03" name="Shape 62" descr="Shape 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65"/>
          <p:cNvSpPr/>
          <p:nvPr/>
        </p:nvSpPr>
        <p:spPr>
          <a:xfrm flipH="1">
            <a:off x="25825" y="4617749"/>
            <a:ext cx="9143874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FBBC0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3" name="Shape 66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FFCC5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4" name="Shape 6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15" name="Shape 68" descr="Shape 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5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hyperlink" Target="http://g.co/gsoc" TargetMode="External"/><Relationship Id="rId3" Type="http://schemas.openxmlformats.org/officeDocument/2006/relationships/hyperlink" Target="http://g.co/gsoc/resources/manual" TargetMode="External"/><Relationship Id="rId4" Type="http://schemas.openxmlformats.org/officeDocument/2006/relationships/hyperlink" Target="https://www.outreachy.org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hyperlink" Target="http://en.wikipedia.org/wiki/Computer_software" TargetMode="External"/><Relationship Id="rId3" Type="http://schemas.openxmlformats.org/officeDocument/2006/relationships/hyperlink" Target="http://en.wikipedia.org/wiki/Open-source_license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201" descr="Shape 2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5871" y="264984"/>
            <a:ext cx="2540655" cy="254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outreachy-logo.png" descr="outreachy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0234" y="1297856"/>
            <a:ext cx="3100502" cy="627168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How to get started with Open Source Projects and SoC programs"/>
          <p:cNvSpPr txBox="1"/>
          <p:nvPr>
            <p:ph type="title" idx="4294967295"/>
          </p:nvPr>
        </p:nvSpPr>
        <p:spPr>
          <a:xfrm>
            <a:off x="412750" y="3152611"/>
            <a:ext cx="8318500" cy="1101329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How to get started with Open Source Projects and SoC programs</a:t>
            </a:r>
          </a:p>
        </p:txBody>
      </p:sp>
      <p:pic>
        <p:nvPicPr>
          <p:cNvPr id="377" name="kde.jpg" descr="kd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323" y="1186352"/>
            <a:ext cx="850177" cy="850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rgsoc-logo_white-red-background.png" descr="rgsoc-logo_white-red-backgroun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90109" y="516437"/>
            <a:ext cx="1466535" cy="525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How to Apply"/>
          <p:cNvSpPr txBox="1"/>
          <p:nvPr>
            <p:ph type="title" idx="4294967295"/>
          </p:nvPr>
        </p:nvSpPr>
        <p:spPr>
          <a:xfrm>
            <a:off x="457200" y="2921000"/>
            <a:ext cx="8229600" cy="1063229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How to Apply</a:t>
            </a:r>
          </a:p>
        </p:txBody>
      </p:sp>
      <p:pic>
        <p:nvPicPr>
          <p:cNvPr id="397" name="GSoC-icon-192.png" descr="GSoC-icon-19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343826"/>
            <a:ext cx="2438400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236"/>
          <p:cNvSpPr txBox="1"/>
          <p:nvPr>
            <p:ph type="body" idx="1"/>
          </p:nvPr>
        </p:nvSpPr>
        <p:spPr>
          <a:xfrm>
            <a:off x="155849" y="1237299"/>
            <a:ext cx="8782202" cy="330870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Choosing a Project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Shortlist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Ask questions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Re-evaluate your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241"/>
          <p:cNvSpPr txBox="1"/>
          <p:nvPr>
            <p:ph type="body" idx="1"/>
          </p:nvPr>
        </p:nvSpPr>
        <p:spPr>
          <a:xfrm>
            <a:off x="155849" y="1237299"/>
            <a:ext cx="8782202" cy="3399901"/>
          </a:xfrm>
          <a:prstGeom prst="rect">
            <a:avLst/>
          </a:prstGeom>
        </p:spPr>
        <p:txBody>
          <a:bodyPr/>
          <a:lstStyle/>
          <a:p>
            <a:pPr defTabSz="740663">
              <a:spcBef>
                <a:spcPts val="1100"/>
              </a:spcBef>
              <a:buSzTx/>
              <a:buNone/>
              <a:defRPr b="1" sz="2268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Making First Contact</a:t>
            </a:r>
          </a:p>
          <a:p>
            <a:pPr marL="370331" indent="-308609" defTabSz="740663">
              <a:spcBef>
                <a:spcPts val="1100"/>
              </a:spcBef>
              <a:buFont typeface="Helvetica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Observe community interactions</a:t>
            </a:r>
          </a:p>
          <a:p>
            <a:pPr marL="370331" indent="-308609" defTabSz="740663">
              <a:spcBef>
                <a:spcPts val="1100"/>
              </a:spcBef>
              <a:buFont typeface="Helvetica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Begin participating in conversations</a:t>
            </a:r>
          </a:p>
          <a:p>
            <a:pPr lvl="2" marL="812131" indent="-194911" defTabSz="740663">
              <a:spcBef>
                <a:spcPts val="1100"/>
              </a:spcBef>
              <a:buClrTx/>
              <a:buChar char="•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Introduce yourself</a:t>
            </a:r>
          </a:p>
          <a:p>
            <a:pPr lvl="2" marL="812131" indent="-194911" defTabSz="740663">
              <a:spcBef>
                <a:spcPts val="1100"/>
              </a:spcBef>
              <a:buClrTx/>
              <a:buChar char="•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Ask questions</a:t>
            </a:r>
          </a:p>
          <a:p>
            <a:pPr lvl="2" marL="812131" indent="-194911" defTabSz="740663">
              <a:spcBef>
                <a:spcPts val="1100"/>
              </a:spcBef>
              <a:buClrTx/>
              <a:buChar char="•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Be humble</a:t>
            </a:r>
          </a:p>
          <a:p>
            <a:pPr lvl="2" marL="812131" indent="-194911" defTabSz="740663">
              <a:spcBef>
                <a:spcPts val="1100"/>
              </a:spcBef>
              <a:buClrTx/>
              <a:buChar char="•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Don’t be intimidated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246"/>
          <p:cNvSpPr txBox="1"/>
          <p:nvPr>
            <p:ph type="body" idx="1"/>
          </p:nvPr>
        </p:nvSpPr>
        <p:spPr>
          <a:xfrm>
            <a:off x="155849" y="1237300"/>
            <a:ext cx="8782202" cy="33696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Contributing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Setup up development env - 50% of the work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Go through the issue tracker and pick one bite-sized issue</a:t>
            </a:r>
            <a:endParaRPr sz="1400"/>
          </a:p>
          <a:p>
            <a:pPr marL="457200" indent="-381000"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Submit a pr 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trong candid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Strong candidates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Start early!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Have multiple contributions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Submit proposal early to get feedback from mentors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ropos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Proposal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Research, look through project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Be specific about the timeline</a:t>
            </a:r>
            <a:endParaRPr sz="1400"/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Discuss with mentors, ask for feedback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Make a prototype! 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Demo with a sample project"/>
          <p:cNvSpPr txBox="1"/>
          <p:nvPr>
            <p:ph type="title" idx="4294967295"/>
          </p:nvPr>
        </p:nvSpPr>
        <p:spPr>
          <a:xfrm>
            <a:off x="457200" y="2921000"/>
            <a:ext cx="8229600" cy="1063229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Demo with a sample project</a:t>
            </a:r>
          </a:p>
        </p:txBody>
      </p:sp>
      <p:pic>
        <p:nvPicPr>
          <p:cNvPr id="410" name="GSoC-icon-192.png" descr="GSoC-icon-19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343826"/>
            <a:ext cx="2438400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251"/>
          <p:cNvSpPr txBox="1"/>
          <p:nvPr>
            <p:ph type="body" idx="1"/>
          </p:nvPr>
        </p:nvSpPr>
        <p:spPr>
          <a:xfrm>
            <a:off x="155849" y="1237299"/>
            <a:ext cx="8782202" cy="2529302"/>
          </a:xfrm>
          <a:prstGeom prst="rect">
            <a:avLst/>
          </a:prstGeom>
        </p:spPr>
        <p:txBody>
          <a:bodyPr/>
          <a:lstStyle/>
          <a:p>
            <a:pPr defTabSz="804672">
              <a:spcBef>
                <a:spcPts val="1200"/>
              </a:spcBef>
              <a:buSzTx/>
              <a:buNone/>
              <a:defRPr b="1" sz="2464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Useful links</a:t>
            </a:r>
          </a:p>
          <a:p>
            <a:pPr marL="402336" indent="-318515" defTabSz="804672">
              <a:spcBef>
                <a:spcPts val="1200"/>
              </a:spcBef>
              <a:buFont typeface="Helvetica"/>
              <a:defRPr sz="1848">
                <a:latin typeface="Roboto"/>
                <a:ea typeface="Roboto"/>
                <a:cs typeface="Roboto"/>
                <a:sym typeface="Roboto"/>
              </a:defRPr>
            </a:pPr>
            <a:r>
              <a:t>Program Site: </a:t>
            </a:r>
            <a:r>
              <a:rPr b="1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http://g.co/gsoc</a:t>
            </a:r>
          </a:p>
          <a:p>
            <a:pPr marL="402336" indent="-318515" defTabSz="804672">
              <a:spcBef>
                <a:spcPts val="1200"/>
              </a:spcBef>
              <a:buFont typeface="Helvetica"/>
              <a:defRPr sz="1848">
                <a:latin typeface="Roboto"/>
                <a:ea typeface="Roboto"/>
                <a:cs typeface="Roboto"/>
                <a:sym typeface="Roboto"/>
              </a:defRPr>
            </a:pPr>
            <a:r>
              <a:t>Student Guide: </a:t>
            </a:r>
            <a:r>
              <a:rPr b="1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http://g.co/gsoc/resources/manual</a:t>
            </a:r>
          </a:p>
          <a:p>
            <a:pPr marL="402336" indent="-318515" defTabSz="804672">
              <a:spcBef>
                <a:spcPts val="1200"/>
              </a:spcBef>
              <a:buFont typeface="Helvetica"/>
              <a:defRPr sz="1848">
                <a:latin typeface="Roboto"/>
                <a:ea typeface="Roboto"/>
                <a:cs typeface="Roboto"/>
                <a:sym typeface="Roboto"/>
              </a:defRPr>
            </a:pPr>
            <a:r>
              <a:t>Outreachy: </a:t>
            </a:r>
            <a:r>
              <a:rPr b="1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https://www.outreachy.org/</a:t>
            </a:r>
          </a:p>
          <a:p>
            <a:pPr marL="402336" indent="-318515" defTabSz="804672">
              <a:spcBef>
                <a:spcPts val="1200"/>
              </a:spcBef>
              <a:buFont typeface="Helvetica"/>
              <a:defRPr sz="1848">
                <a:latin typeface="Roboto"/>
                <a:ea typeface="Roboto"/>
                <a:cs typeface="Roboto"/>
                <a:sym typeface="Roboto"/>
              </a:defRPr>
            </a:pPr>
            <a:r>
              <a:t>Other SoC programs: </a:t>
            </a:r>
            <a:r>
              <a:rPr b="1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rPr>
              <a:t>https://github.com/tapasweni-pathak/SOC-Programs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257"/>
          <p:cNvSpPr txBox="1"/>
          <p:nvPr>
            <p:ph type="body" idx="1"/>
          </p:nvPr>
        </p:nvSpPr>
        <p:spPr>
          <a:xfrm>
            <a:off x="155849" y="1237299"/>
            <a:ext cx="8782202" cy="3752102"/>
          </a:xfrm>
          <a:prstGeom prst="rect">
            <a:avLst/>
          </a:prstGeom>
        </p:spPr>
        <p:txBody>
          <a:bodyPr/>
          <a:lstStyle/>
          <a:p>
            <a:pPr defTabSz="841247">
              <a:spcBef>
                <a:spcPts val="1200"/>
              </a:spcBef>
              <a:buSzTx/>
              <a:buNone/>
              <a:defRPr b="1" sz="2576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2018 Program Timeline*</a:t>
            </a:r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Jan 4:			      </a:t>
            </a:r>
            <a:r>
              <a:rPr b="0"/>
              <a:t>Organization applications open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March*:	       	</a:t>
            </a:r>
            <a:r>
              <a:rPr b="0"/>
              <a:t>Students submit their proposals	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Late April:			</a:t>
            </a:r>
            <a:r>
              <a:rPr b="0"/>
              <a:t>Accepted students are announced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Late April-Mid May:</a:t>
            </a:r>
            <a:r>
              <a:rPr b="0"/>
              <a:t>	Community bonding period with orgs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Mid May-August:	</a:t>
            </a:r>
            <a:r>
              <a:rPr b="0"/>
              <a:t>Students code the summer away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Late August:		</a:t>
            </a:r>
            <a:r>
              <a:rPr b="0"/>
              <a:t>Successful student projects are announced</a:t>
            </a:r>
            <a:endParaRPr b="0"/>
          </a:p>
          <a:p>
            <a:pPr defTabSz="841247">
              <a:lnSpc>
                <a:spcPct val="100000"/>
              </a:lnSpc>
              <a:spcBef>
                <a:spcPts val="0"/>
              </a:spcBef>
              <a:buSzTx/>
              <a:buNone/>
              <a:defRPr sz="1656"/>
            </a:pPr>
            <a:endParaRPr sz="2024">
              <a:latin typeface="Roboto"/>
              <a:ea typeface="Roboto"/>
              <a:cs typeface="Roboto"/>
              <a:sym typeface="Roboto"/>
            </a:endParaRPr>
          </a:p>
          <a:p>
            <a:pPr defTabSz="841247">
              <a:spcBef>
                <a:spcPts val="0"/>
              </a:spcBef>
              <a:buSzTx/>
              <a:buNone/>
              <a:defRPr sz="1656">
                <a:latin typeface="Roboto"/>
                <a:ea typeface="Roboto"/>
                <a:cs typeface="Roboto"/>
                <a:sym typeface="Roboto"/>
              </a:defRPr>
            </a:pPr>
            <a:r>
              <a:t>* Exact dates will be announced in November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262"/>
          <p:cNvSpPr txBox="1"/>
          <p:nvPr>
            <p:ph type="body" idx="1"/>
          </p:nvPr>
        </p:nvSpPr>
        <p:spPr>
          <a:xfrm>
            <a:off x="54000" y="1143699"/>
            <a:ext cx="8969700" cy="34164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buSzTx/>
              <a:buNone/>
            </a:pPr>
            <a:endParaRPr b="1" sz="3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50000"/>
              </a:lnSpc>
              <a:buSzTx/>
              <a:buNone/>
              <a:defRPr b="1" sz="3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206"/>
          <p:cNvSpPr txBox="1"/>
          <p:nvPr>
            <p:ph type="body" idx="1"/>
          </p:nvPr>
        </p:nvSpPr>
        <p:spPr>
          <a:xfrm>
            <a:off x="155849" y="1216850"/>
            <a:ext cx="8782202" cy="33432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</a:defRPr>
            </a:pPr>
            <a:r>
              <a:t>What is open source?</a:t>
            </a:r>
          </a:p>
          <a:p>
            <a:pPr marL="457200" indent="-381000">
              <a:spcBef>
                <a:spcPts val="160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C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omputer software</a:t>
            </a:r>
            <a:r>
              <a:t> where the source code is distributed under an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 open source license</a:t>
            </a:r>
            <a:r>
              <a:t> that allows anyone to study, change, improve and distribute the software.</a:t>
            </a:r>
          </a:p>
          <a:p>
            <a:pPr marL="457200" indent="-381000">
              <a:spcBef>
                <a:spcPts val="160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Promotes collaboration</a:t>
            </a:r>
          </a:p>
          <a:p>
            <a:pPr marL="457200" indent="-381000">
              <a:spcBef>
                <a:spcPts val="160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Community of dedicated developers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All the Best!"/>
          <p:cNvSpPr txBox="1"/>
          <p:nvPr>
            <p:ph type="title" idx="4294967295"/>
          </p:nvPr>
        </p:nvSpPr>
        <p:spPr>
          <a:xfrm>
            <a:off x="457200" y="2921000"/>
            <a:ext cx="8229600" cy="1063229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All the Best!</a:t>
            </a:r>
          </a:p>
        </p:txBody>
      </p:sp>
      <p:pic>
        <p:nvPicPr>
          <p:cNvPr id="419" name="GSoC-icon-192.png" descr="GSoC-icon-19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343826"/>
            <a:ext cx="2438400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211"/>
          <p:cNvSpPr txBox="1"/>
          <p:nvPr>
            <p:ph type="body" idx="1"/>
          </p:nvPr>
        </p:nvSpPr>
        <p:spPr>
          <a:xfrm>
            <a:off x="155849" y="1216850"/>
            <a:ext cx="8782202" cy="33432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</a:defRPr>
            </a:pPr>
            <a:r>
              <a:t>What is GSoC?</a:t>
            </a:r>
          </a:p>
          <a:p>
            <a:pPr>
              <a:buSzTx/>
              <a:buNone/>
              <a:defRPr sz="2400"/>
            </a:pPr>
            <a:r>
              <a:t>Google Summer of Code (GSoC) is an online, international program designed to encourage university student participation in open source software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216"/>
          <p:cNvSpPr txBox="1"/>
          <p:nvPr>
            <p:ph type="body" idx="1"/>
          </p:nvPr>
        </p:nvSpPr>
        <p:spPr>
          <a:xfrm>
            <a:off x="155849" y="1237299"/>
            <a:ext cx="8782202" cy="33228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What are other Summer of Code(GSoC like) programs ?</a:t>
            </a:r>
          </a:p>
          <a:p>
            <a:pPr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Outreachy, Summer of KDE, Rails Summer of Code, etc.</a:t>
            </a:r>
          </a:p>
          <a:p>
            <a:pPr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Note: application process almost same as for GSoC.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221"/>
          <p:cNvSpPr txBox="1"/>
          <p:nvPr>
            <p:ph type="body" idx="1"/>
          </p:nvPr>
        </p:nvSpPr>
        <p:spPr>
          <a:xfrm>
            <a:off x="155849" y="1237299"/>
            <a:ext cx="8782202" cy="3622802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Why contribute?</a:t>
            </a:r>
          </a:p>
          <a:p>
            <a:pPr marL="457200" indent="-381000">
              <a:lnSpc>
                <a:spcPct val="150000"/>
              </a:lnSpc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Absolutely amazing learning experience!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Sense of achievement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Hone your developer skills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Help students build a strong network when applying for jobs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Why contribute?…"/>
          <p:cNvSpPr txBox="1"/>
          <p:nvPr>
            <p:ph type="body" idx="1"/>
          </p:nvPr>
        </p:nvSpPr>
        <p:spPr>
          <a:xfrm>
            <a:off x="155849" y="1232599"/>
            <a:ext cx="8782202" cy="3405508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Why contribute?</a:t>
            </a:r>
          </a:p>
          <a:p>
            <a:pPr marL="457200" indent="-381000">
              <a:lnSpc>
                <a:spcPct val="150000"/>
              </a:lnSpc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Spring board to open source world</a:t>
            </a:r>
          </a:p>
          <a:p>
            <a:pPr marL="457200" indent="-381000">
              <a:lnSpc>
                <a:spcPct val="150000"/>
              </a:lnSpc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For the love of Code</a:t>
            </a:r>
          </a:p>
          <a:p>
            <a:pPr marL="457200" indent="-381000"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Stipend, fame and the t-shirt</a:t>
            </a:r>
          </a:p>
          <a:p>
            <a:pPr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226"/>
          <p:cNvSpPr txBox="1"/>
          <p:nvPr>
            <p:ph type="body" idx="1"/>
          </p:nvPr>
        </p:nvSpPr>
        <p:spPr>
          <a:xfrm>
            <a:off x="155849" y="1237300"/>
            <a:ext cx="8782202" cy="3369600"/>
          </a:xfrm>
          <a:prstGeom prst="rect">
            <a:avLst/>
          </a:prstGeom>
        </p:spPr>
        <p:txBody>
          <a:bodyPr/>
          <a:lstStyle/>
          <a:p>
            <a:pPr defTabSz="859536">
              <a:spcBef>
                <a:spcPts val="1300"/>
              </a:spcBef>
              <a:buSzTx/>
              <a:buNone/>
              <a:defRPr b="1" sz="2632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Am I good enough?</a:t>
            </a:r>
          </a:p>
          <a:p>
            <a:pPr defTabSz="859536">
              <a:spcBef>
                <a:spcPts val="1300"/>
              </a:spcBef>
              <a:buClrTx/>
              <a:buSzTx/>
              <a:buNone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rPr b="1" sz="1974">
                <a:solidFill>
                  <a:srgbClr val="212121"/>
                </a:solidFill>
              </a:rPr>
              <a:t>Soft Skills</a:t>
            </a:r>
            <a:r>
              <a:t> </a:t>
            </a:r>
          </a:p>
          <a:p>
            <a:pPr marL="429768" indent="-358140" defTabSz="859536">
              <a:lnSpc>
                <a:spcPct val="150000"/>
              </a:lnSpc>
              <a:spcBef>
                <a:spcPts val="0"/>
              </a:spcBef>
              <a:buFont typeface="Helvetica"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t>Figure out where to go to get help</a:t>
            </a:r>
          </a:p>
          <a:p>
            <a:pPr marL="429768" indent="-358140" defTabSz="859536">
              <a:spcBef>
                <a:spcPts val="1300"/>
              </a:spcBef>
              <a:buFont typeface="Helvetica"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t>Take and respond well to feedback</a:t>
            </a:r>
          </a:p>
          <a:p>
            <a:pPr marL="429768" indent="-358140" defTabSz="859536">
              <a:spcBef>
                <a:spcPts val="1300"/>
              </a:spcBef>
              <a:buFont typeface="Helvetica"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t>Work independently</a:t>
            </a:r>
          </a:p>
          <a:p>
            <a:pPr marL="429768" indent="-358140" defTabSz="859536">
              <a:spcBef>
                <a:spcPts val="1300"/>
              </a:spcBef>
              <a:buFont typeface="Helvetica"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t>Know when to ask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Am I good enoug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Am I good enough?</a:t>
            </a:r>
          </a:p>
          <a:p>
            <a:pPr>
              <a:buClrTx/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b="1" sz="2100">
                <a:solidFill>
                  <a:srgbClr val="212121"/>
                </a:solidFill>
              </a:rPr>
              <a:t>Technical Skills</a:t>
            </a:r>
            <a:r>
              <a:t> </a:t>
            </a:r>
          </a:p>
          <a:p>
            <a:pPr marL="457200" indent="-381000">
              <a:lnSpc>
                <a:spcPct val="150000"/>
              </a:lnSpc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Install and configure software packages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Access to a functioning computer 40 hours a week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Experience using the programming language and operating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ro Tip:  Don’t be afraid to apply to projects where you only meet 51% of the listed require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b="1">
                <a:solidFill>
                  <a:srgbClr val="000000"/>
                </a:solidFill>
              </a:rPr>
              <a:t>Pro Tip</a:t>
            </a:r>
            <a:r>
              <a:t>:  Don’t be afraid to apply to projects where you only meet 51% of the listed requirements. </a:t>
            </a:r>
            <a:endParaRPr sz="1900"/>
          </a:p>
          <a:p>
            <a:pPr marL="240631" indent="-240631">
              <a:buClrTx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Include a section on how you’ll compensate for or learn the missing skills</a:t>
            </a:r>
          </a:p>
          <a:p>
            <a:pPr marL="240631" indent="-240631">
              <a:buClrTx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demonstrate during the application process that you are working on acquiring those new skills.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Global Master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70707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Global Mast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lobal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Global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70707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Global Mast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lobal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