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
      <p:font typeface="Montserrat Medium"/>
      <p:regular r:id="rId30"/>
      <p:bold r:id="rId31"/>
      <p:italic r:id="rId32"/>
      <p:boldItalic r:id="rId33"/>
    </p:embeddedFont>
    <p:embeddedFont>
      <p:font typeface="Montserrat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iYyyTj3fOMOK7fZmhhYpqDMtJ+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SemiBold-regular.fntdata"/><Relationship Id="rId21" Type="http://schemas.openxmlformats.org/officeDocument/2006/relationships/slide" Target="slides/slide16.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6.xml"/><Relationship Id="rId33" Type="http://schemas.openxmlformats.org/officeDocument/2006/relationships/font" Target="fonts/MontserratMedium-boldItalic.fntdata"/><Relationship Id="rId10" Type="http://schemas.openxmlformats.org/officeDocument/2006/relationships/slide" Target="slides/slide5.xml"/><Relationship Id="rId32" Type="http://schemas.openxmlformats.org/officeDocument/2006/relationships/font" Target="fonts/MontserratMedium-italic.fntdata"/><Relationship Id="rId13" Type="http://schemas.openxmlformats.org/officeDocument/2006/relationships/slide" Target="slides/slide8.xml"/><Relationship Id="rId35" Type="http://schemas.openxmlformats.org/officeDocument/2006/relationships/font" Target="fonts/MontserratExtraBold-boldItalic.fntdata"/><Relationship Id="rId12" Type="http://schemas.openxmlformats.org/officeDocument/2006/relationships/slide" Target="slides/slide7.xml"/><Relationship Id="rId34" Type="http://schemas.openxmlformats.org/officeDocument/2006/relationships/font" Target="fonts/MontserratExtraBold-bold.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00087570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100087570d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0087570d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100087570d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00087570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100087570d_0_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00087570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100087570d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00087570d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100087570d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00087570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100087570d_0_5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0008757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100087570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0008757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100087570d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00087570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100087570d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00087570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100087570d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00087570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100087570d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00087570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100087570d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7020785">
            <a:off x="-4881412" y="1160085"/>
            <a:ext cx="16230727" cy="1114468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rot="-7020785">
            <a:off x="-8456891" y="1104661"/>
            <a:ext cx="16230727" cy="10441237"/>
          </a:xfrm>
          <a:prstGeom prst="rect">
            <a:avLst/>
          </a:prstGeom>
          <a:solidFill>
            <a:srgbClr val="263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1" y="5837075"/>
            <a:ext cx="12276000" cy="2489400"/>
          </a:xfrm>
          <a:prstGeom prst="rect">
            <a:avLst/>
          </a:prstGeom>
          <a:noFill/>
          <a:ln>
            <a:noFill/>
          </a:ln>
        </p:spPr>
        <p:txBody>
          <a:bodyPr anchorCtr="0" anchor="t" bIns="0" lIns="0" spcFirstLastPara="1" rIns="0" wrap="square" tIns="0">
            <a:spAutoFit/>
          </a:bodyPr>
          <a:lstStyle/>
          <a:p>
            <a:pPr indent="0" lvl="0" marL="0" marR="0" rtl="0" algn="l">
              <a:lnSpc>
                <a:spcPct val="89003"/>
              </a:lnSpc>
              <a:spcBef>
                <a:spcPts val="0"/>
              </a:spcBef>
              <a:spcAft>
                <a:spcPts val="0"/>
              </a:spcAft>
              <a:buNone/>
            </a:pPr>
            <a:r>
              <a:rPr b="1" lang="en-US" sz="9086">
                <a:solidFill>
                  <a:srgbClr val="FFFFFF"/>
                </a:solidFill>
                <a:latin typeface="Montserrat ExtraBold"/>
                <a:ea typeface="Montserrat ExtraBold"/>
                <a:cs typeface="Montserrat ExtraBold"/>
                <a:sym typeface="Montserrat ExtraBold"/>
              </a:rPr>
              <a:t>BITCOIN</a:t>
            </a:r>
            <a:r>
              <a:rPr b="1" i="0" lang="en-US" sz="9086" u="none" cap="none" strike="noStrike">
                <a:solidFill>
                  <a:srgbClr val="FFFFFF"/>
                </a:solidFill>
                <a:latin typeface="Montserrat ExtraBold"/>
                <a:ea typeface="Montserrat ExtraBold"/>
                <a:cs typeface="Montserrat ExtraBold"/>
                <a:sym typeface="Montserrat ExtraBold"/>
              </a:rPr>
              <a:t> PR</a:t>
            </a:r>
            <a:r>
              <a:rPr b="1" lang="en-US" sz="9086">
                <a:solidFill>
                  <a:srgbClr val="FFFFFF"/>
                </a:solidFill>
                <a:latin typeface="Montserrat ExtraBold"/>
                <a:ea typeface="Montserrat ExtraBold"/>
                <a:cs typeface="Montserrat ExtraBold"/>
                <a:sym typeface="Montserrat ExtraBold"/>
              </a:rPr>
              <a:t>ICE PREDICTION</a:t>
            </a:r>
            <a:endParaRPr sz="100"/>
          </a:p>
        </p:txBody>
      </p:sp>
      <p:sp>
        <p:nvSpPr>
          <p:cNvPr id="87" name="Google Shape;87;p1"/>
          <p:cNvSpPr txBox="1"/>
          <p:nvPr/>
        </p:nvSpPr>
        <p:spPr>
          <a:xfrm>
            <a:off x="13234514" y="1085850"/>
            <a:ext cx="4024786" cy="375517"/>
          </a:xfrm>
          <a:prstGeom prst="rect">
            <a:avLst/>
          </a:prstGeom>
          <a:noFill/>
          <a:ln>
            <a:noFill/>
          </a:ln>
        </p:spPr>
        <p:txBody>
          <a:bodyPr anchorCtr="0" anchor="t" bIns="0" lIns="0" spcFirstLastPara="1" rIns="0" wrap="square" tIns="0">
            <a:spAutoFit/>
          </a:bodyPr>
          <a:lstStyle/>
          <a:p>
            <a:pPr indent="0" lvl="0" marL="0" marR="0" rtl="0" algn="r">
              <a:lnSpc>
                <a:spcPct val="98014"/>
              </a:lnSpc>
              <a:spcBef>
                <a:spcPts val="0"/>
              </a:spcBef>
              <a:spcAft>
                <a:spcPts val="0"/>
              </a:spcAft>
              <a:buNone/>
            </a:pPr>
            <a:r>
              <a:rPr b="0" i="0" lang="en-US" sz="2871" u="none" cap="none" strike="noStrike">
                <a:solidFill>
                  <a:srgbClr val="FFFFFF"/>
                </a:solidFill>
                <a:latin typeface="Montserrat"/>
                <a:ea typeface="Montserrat"/>
                <a:cs typeface="Montserrat"/>
                <a:sym typeface="Montserrat"/>
              </a:rPr>
              <a:t>PRESENTATION</a:t>
            </a:r>
            <a:endParaRPr/>
          </a:p>
        </p:txBody>
      </p:sp>
      <p:pic>
        <p:nvPicPr>
          <p:cNvPr id="88" name="Google Shape;88;p1"/>
          <p:cNvPicPr preferRelativeResize="0"/>
          <p:nvPr/>
        </p:nvPicPr>
        <p:blipFill rotWithShape="1">
          <a:blip r:embed="rId3">
            <a:alphaModFix/>
          </a:blip>
          <a:srcRect b="0" l="0" r="0" t="0"/>
          <a:stretch/>
        </p:blipFill>
        <p:spPr>
          <a:xfrm>
            <a:off x="1028700" y="1028700"/>
            <a:ext cx="1783058" cy="295015"/>
          </a:xfrm>
          <a:prstGeom prst="rect">
            <a:avLst/>
          </a:prstGeom>
          <a:noFill/>
          <a:ln>
            <a:noFill/>
          </a:ln>
        </p:spPr>
      </p:pic>
      <p:pic>
        <p:nvPicPr>
          <p:cNvPr id="89" name="Google Shape;89;p1"/>
          <p:cNvPicPr preferRelativeResize="0"/>
          <p:nvPr/>
        </p:nvPicPr>
        <p:blipFill rotWithShape="1">
          <a:blip r:embed="rId3">
            <a:alphaModFix/>
          </a:blip>
          <a:srcRect b="0" l="0" r="0" t="0"/>
          <a:stretch/>
        </p:blipFill>
        <p:spPr>
          <a:xfrm>
            <a:off x="15476242" y="8956802"/>
            <a:ext cx="1783058" cy="295015"/>
          </a:xfrm>
          <a:prstGeom prst="rect">
            <a:avLst/>
          </a:prstGeom>
          <a:noFill/>
          <a:ln>
            <a:noFill/>
          </a:ln>
        </p:spPr>
      </p:pic>
      <p:cxnSp>
        <p:nvCxnSpPr>
          <p:cNvPr id="90" name="Google Shape;90;p1"/>
          <p:cNvCxnSpPr/>
          <p:nvPr/>
        </p:nvCxnSpPr>
        <p:spPr>
          <a:xfrm>
            <a:off x="-1536273" y="4580698"/>
            <a:ext cx="5244233" cy="0"/>
          </a:xfrm>
          <a:prstGeom prst="straightConnector1">
            <a:avLst/>
          </a:prstGeom>
          <a:noFill/>
          <a:ln cap="rnd" cmpd="sng" w="19050">
            <a:solidFill>
              <a:srgbClr val="FFFFFF"/>
            </a:solidFill>
            <a:prstDash val="solid"/>
            <a:round/>
            <a:headEnd len="sm" w="sm" type="none"/>
            <a:tailEnd len="sm" w="sm" type="none"/>
          </a:ln>
        </p:spPr>
      </p:cxnSp>
      <p:cxnSp>
        <p:nvCxnSpPr>
          <p:cNvPr id="91" name="Google Shape;91;p1"/>
          <p:cNvCxnSpPr/>
          <p:nvPr/>
        </p:nvCxnSpPr>
        <p:spPr>
          <a:xfrm>
            <a:off x="-2298994" y="9582841"/>
            <a:ext cx="9005773" cy="0"/>
          </a:xfrm>
          <a:prstGeom prst="straightConnector1">
            <a:avLst/>
          </a:prstGeom>
          <a:noFill/>
          <a:ln cap="rnd" cmpd="sng" w="19050">
            <a:solidFill>
              <a:srgbClr val="FFFFFF"/>
            </a:solidFill>
            <a:prstDash val="solid"/>
            <a:round/>
            <a:headEnd len="sm" w="sm" type="none"/>
            <a:tailEnd len="sm" w="sm" type="none"/>
          </a:ln>
        </p:spPr>
      </p:cxnSp>
      <p:cxnSp>
        <p:nvCxnSpPr>
          <p:cNvPr id="92" name="Google Shape;92;p1"/>
          <p:cNvCxnSpPr/>
          <p:nvPr/>
        </p:nvCxnSpPr>
        <p:spPr>
          <a:xfrm>
            <a:off x="-3516288" y="3712270"/>
            <a:ext cx="5720180" cy="0"/>
          </a:xfrm>
          <a:prstGeom prst="straightConnector1">
            <a:avLst/>
          </a:prstGeom>
          <a:noFill/>
          <a:ln cap="rnd" cmpd="sng" w="19050">
            <a:solidFill>
              <a:srgbClr val="FFFFFF"/>
            </a:solidFill>
            <a:prstDash val="solid"/>
            <a:round/>
            <a:headEnd len="sm" w="sm" type="none"/>
            <a:tailEnd len="sm" w="sm" type="none"/>
          </a:ln>
        </p:spPr>
      </p:cxnSp>
      <p:cxnSp>
        <p:nvCxnSpPr>
          <p:cNvPr id="93" name="Google Shape;93;p1"/>
          <p:cNvCxnSpPr/>
          <p:nvPr/>
        </p:nvCxnSpPr>
        <p:spPr>
          <a:xfrm>
            <a:off x="3066191" y="2823187"/>
            <a:ext cx="930938" cy="0"/>
          </a:xfrm>
          <a:prstGeom prst="straightConnector1">
            <a:avLst/>
          </a:prstGeom>
          <a:noFill/>
          <a:ln cap="rnd" cmpd="sng" w="19050">
            <a:solidFill>
              <a:srgbClr val="FFFFFF"/>
            </a:solidFill>
            <a:prstDash val="solid"/>
            <a:round/>
            <a:headEnd len="sm" w="sm" type="none"/>
            <a:tailEnd len="sm" w="sm" type="none"/>
          </a:ln>
        </p:spPr>
      </p:cxnSp>
      <p:cxnSp>
        <p:nvCxnSpPr>
          <p:cNvPr id="94" name="Google Shape;94;p1"/>
          <p:cNvCxnSpPr/>
          <p:nvPr/>
        </p:nvCxnSpPr>
        <p:spPr>
          <a:xfrm>
            <a:off x="628699" y="2392260"/>
            <a:ext cx="1291530" cy="0"/>
          </a:xfrm>
          <a:prstGeom prst="straightConnector1">
            <a:avLst/>
          </a:prstGeom>
          <a:noFill/>
          <a:ln cap="rnd" cmpd="sng" w="19050">
            <a:solidFill>
              <a:srgbClr val="FFFFFF"/>
            </a:solidFill>
            <a:prstDash val="solid"/>
            <a:round/>
            <a:headEnd len="sm" w="sm" type="none"/>
            <a:tailEnd len="sm" w="sm" type="none"/>
          </a:ln>
        </p:spPr>
      </p:cxnSp>
      <p:pic>
        <p:nvPicPr>
          <p:cNvPr id="95" name="Google Shape;95;p1"/>
          <p:cNvPicPr preferRelativeResize="0"/>
          <p:nvPr/>
        </p:nvPicPr>
        <p:blipFill>
          <a:blip r:embed="rId4">
            <a:alphaModFix/>
          </a:blip>
          <a:stretch>
            <a:fillRect/>
          </a:stretch>
        </p:blipFill>
        <p:spPr>
          <a:xfrm>
            <a:off x="10336450" y="1461375"/>
            <a:ext cx="6779600" cy="677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76" name="Shape 176"/>
        <p:cNvGrpSpPr/>
        <p:nvPr/>
      </p:nvGrpSpPr>
      <p:grpSpPr>
        <a:xfrm>
          <a:off x="0" y="0"/>
          <a:ext cx="0" cy="0"/>
          <a:chOff x="0" y="0"/>
          <a:chExt cx="0" cy="0"/>
        </a:xfrm>
      </p:grpSpPr>
      <p:sp>
        <p:nvSpPr>
          <p:cNvPr id="177" name="Google Shape;177;g2100087570d_0_375"/>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100087570d_0_375"/>
          <p:cNvSpPr txBox="1"/>
          <p:nvPr/>
        </p:nvSpPr>
        <p:spPr>
          <a:xfrm>
            <a:off x="1673400" y="364125"/>
            <a:ext cx="149412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700">
                <a:latin typeface="Montserrat SemiBold"/>
                <a:ea typeface="Montserrat SemiBold"/>
                <a:cs typeface="Montserrat SemiBold"/>
                <a:sym typeface="Montserrat SemiBold"/>
              </a:rPr>
              <a:t>BITCOIN PRICE OVER THE YEARS</a:t>
            </a:r>
            <a:endParaRPr sz="4700">
              <a:latin typeface="Montserrat SemiBold"/>
              <a:ea typeface="Montserrat SemiBold"/>
              <a:cs typeface="Montserrat SemiBold"/>
              <a:sym typeface="Montserrat SemiBold"/>
            </a:endParaRPr>
          </a:p>
        </p:txBody>
      </p:sp>
      <p:pic>
        <p:nvPicPr>
          <p:cNvPr id="179" name="Google Shape;179;g2100087570d_0_375"/>
          <p:cNvPicPr preferRelativeResize="0"/>
          <p:nvPr/>
        </p:nvPicPr>
        <p:blipFill>
          <a:blip r:embed="rId3">
            <a:alphaModFix/>
          </a:blip>
          <a:stretch>
            <a:fillRect/>
          </a:stretch>
        </p:blipFill>
        <p:spPr>
          <a:xfrm>
            <a:off x="1746900" y="1789050"/>
            <a:ext cx="14794201" cy="827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3" name="Shape 183"/>
        <p:cNvGrpSpPr/>
        <p:nvPr/>
      </p:nvGrpSpPr>
      <p:grpSpPr>
        <a:xfrm>
          <a:off x="0" y="0"/>
          <a:ext cx="0" cy="0"/>
          <a:chOff x="0" y="0"/>
          <a:chExt cx="0" cy="0"/>
        </a:xfrm>
      </p:grpSpPr>
      <p:sp>
        <p:nvSpPr>
          <p:cNvPr id="184" name="Google Shape;184;g2100087570d_0_383"/>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100087570d_0_383"/>
          <p:cNvSpPr txBox="1"/>
          <p:nvPr/>
        </p:nvSpPr>
        <p:spPr>
          <a:xfrm>
            <a:off x="1093725" y="364125"/>
            <a:ext cx="158004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600">
                <a:latin typeface="Montserrat SemiBold"/>
                <a:ea typeface="Montserrat SemiBold"/>
                <a:cs typeface="Montserrat SemiBold"/>
                <a:sym typeface="Montserrat SemiBold"/>
              </a:rPr>
              <a:t>VOLUME vs MARKET CAPITALIZATION OF BITCOIN</a:t>
            </a:r>
            <a:endParaRPr sz="4600">
              <a:latin typeface="Montserrat SemiBold"/>
              <a:ea typeface="Montserrat SemiBold"/>
              <a:cs typeface="Montserrat SemiBold"/>
              <a:sym typeface="Montserrat SemiBold"/>
            </a:endParaRPr>
          </a:p>
        </p:txBody>
      </p:sp>
      <p:pic>
        <p:nvPicPr>
          <p:cNvPr id="186" name="Google Shape;186;g2100087570d_0_383"/>
          <p:cNvPicPr preferRelativeResize="0"/>
          <p:nvPr/>
        </p:nvPicPr>
        <p:blipFill>
          <a:blip r:embed="rId3">
            <a:alphaModFix/>
          </a:blip>
          <a:stretch>
            <a:fillRect/>
          </a:stretch>
        </p:blipFill>
        <p:spPr>
          <a:xfrm>
            <a:off x="1258450" y="1607225"/>
            <a:ext cx="15520876" cy="839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90" name="Shape 190"/>
        <p:cNvGrpSpPr/>
        <p:nvPr/>
      </p:nvGrpSpPr>
      <p:grpSpPr>
        <a:xfrm>
          <a:off x="0" y="0"/>
          <a:ext cx="0" cy="0"/>
          <a:chOff x="0" y="0"/>
          <a:chExt cx="0" cy="0"/>
        </a:xfrm>
      </p:grpSpPr>
      <p:sp>
        <p:nvSpPr>
          <p:cNvPr id="191" name="Google Shape;191;p5"/>
          <p:cNvSpPr/>
          <p:nvPr/>
        </p:nvSpPr>
        <p:spPr>
          <a:xfrm rot="-1753206">
            <a:off x="-1113304" y="4354356"/>
            <a:ext cx="25783492" cy="9586163"/>
          </a:xfrm>
          <a:prstGeom prst="rect">
            <a:avLst/>
          </a:prstGeom>
          <a:solidFill>
            <a:srgbClr val="545454">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5"/>
          <p:cNvPicPr preferRelativeResize="0"/>
          <p:nvPr/>
        </p:nvPicPr>
        <p:blipFill>
          <a:blip r:embed="rId3">
            <a:alphaModFix/>
          </a:blip>
          <a:stretch>
            <a:fillRect/>
          </a:stretch>
        </p:blipFill>
        <p:spPr>
          <a:xfrm>
            <a:off x="1158800" y="2276975"/>
            <a:ext cx="15755800" cy="7461125"/>
          </a:xfrm>
          <a:prstGeom prst="rect">
            <a:avLst/>
          </a:prstGeom>
          <a:noFill/>
          <a:ln>
            <a:noFill/>
          </a:ln>
        </p:spPr>
      </p:pic>
      <p:sp>
        <p:nvSpPr>
          <p:cNvPr id="193" name="Google Shape;193;p5"/>
          <p:cNvSpPr txBox="1"/>
          <p:nvPr/>
        </p:nvSpPr>
        <p:spPr>
          <a:xfrm>
            <a:off x="1158675" y="833550"/>
            <a:ext cx="15755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latin typeface="Montserrat"/>
                <a:ea typeface="Montserrat"/>
                <a:cs typeface="Montserrat"/>
                <a:sym typeface="Montserrat"/>
              </a:rPr>
              <a:t>PLOT SHOWING DAILY PRICES OF BITCOIN FROM JANUARY TO FEBRUARY,  2023</a:t>
            </a:r>
            <a:endParaRPr b="1" sz="29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97" name="Shape 197"/>
        <p:cNvGrpSpPr/>
        <p:nvPr/>
      </p:nvGrpSpPr>
      <p:grpSpPr>
        <a:xfrm>
          <a:off x="0" y="0"/>
          <a:ext cx="0" cy="0"/>
          <a:chOff x="0" y="0"/>
          <a:chExt cx="0" cy="0"/>
        </a:xfrm>
      </p:grpSpPr>
      <p:sp>
        <p:nvSpPr>
          <p:cNvPr id="198" name="Google Shape;198;g2100087570d_0_390"/>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100087570d_0_390"/>
          <p:cNvSpPr txBox="1"/>
          <p:nvPr/>
        </p:nvSpPr>
        <p:spPr>
          <a:xfrm>
            <a:off x="3174725" y="445450"/>
            <a:ext cx="11886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latin typeface="Montserrat SemiBold"/>
                <a:ea typeface="Montserrat SemiBold"/>
                <a:cs typeface="Montserrat SemiBold"/>
                <a:sym typeface="Montserrat SemiBold"/>
              </a:rPr>
              <a:t>REAL PRICE vs PREDICTED PRICE OF BITCOIN</a:t>
            </a:r>
            <a:endParaRPr sz="3700">
              <a:latin typeface="Montserrat SemiBold"/>
              <a:ea typeface="Montserrat SemiBold"/>
              <a:cs typeface="Montserrat SemiBold"/>
              <a:sym typeface="Montserrat SemiBold"/>
            </a:endParaRPr>
          </a:p>
        </p:txBody>
      </p:sp>
      <p:pic>
        <p:nvPicPr>
          <p:cNvPr id="200" name="Google Shape;200;g2100087570d_0_390"/>
          <p:cNvPicPr preferRelativeResize="0"/>
          <p:nvPr/>
        </p:nvPicPr>
        <p:blipFill>
          <a:blip r:embed="rId3">
            <a:alphaModFix/>
          </a:blip>
          <a:stretch>
            <a:fillRect/>
          </a:stretch>
        </p:blipFill>
        <p:spPr>
          <a:xfrm>
            <a:off x="1036825" y="1707725"/>
            <a:ext cx="16162400" cy="857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4" name="Shape 204"/>
        <p:cNvGrpSpPr/>
        <p:nvPr/>
      </p:nvGrpSpPr>
      <p:grpSpPr>
        <a:xfrm>
          <a:off x="0" y="0"/>
          <a:ext cx="0" cy="0"/>
          <a:chOff x="0" y="0"/>
          <a:chExt cx="0" cy="0"/>
        </a:xfrm>
      </p:grpSpPr>
      <p:sp>
        <p:nvSpPr>
          <p:cNvPr id="205" name="Google Shape;205;g2100087570d_0_488"/>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100087570d_0_488"/>
          <p:cNvSpPr/>
          <p:nvPr/>
        </p:nvSpPr>
        <p:spPr>
          <a:xfrm>
            <a:off x="0" y="66925"/>
            <a:ext cx="18288000" cy="209880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100087570d_0_488"/>
          <p:cNvSpPr txBox="1"/>
          <p:nvPr/>
        </p:nvSpPr>
        <p:spPr>
          <a:xfrm>
            <a:off x="6126400" y="604975"/>
            <a:ext cx="7210200" cy="1022700"/>
          </a:xfrm>
          <a:prstGeom prst="rect">
            <a:avLst/>
          </a:prstGeom>
          <a:noFill/>
          <a:ln>
            <a:noFill/>
          </a:ln>
        </p:spPr>
        <p:txBody>
          <a:bodyPr anchorCtr="0" anchor="t" bIns="0" lIns="0" spcFirstLastPara="1" rIns="0" wrap="square" tIns="0">
            <a:spAutoFit/>
          </a:bodyPr>
          <a:lstStyle/>
          <a:p>
            <a:pPr indent="0" lvl="0" marL="0" marR="0" rtl="0" algn="just">
              <a:lnSpc>
                <a:spcPct val="97993"/>
              </a:lnSpc>
              <a:spcBef>
                <a:spcPts val="0"/>
              </a:spcBef>
              <a:spcAft>
                <a:spcPts val="0"/>
              </a:spcAft>
              <a:buNone/>
            </a:pPr>
            <a:r>
              <a:rPr b="1" lang="en-US" sz="6780">
                <a:solidFill>
                  <a:srgbClr val="FFFFFF"/>
                </a:solidFill>
                <a:latin typeface="Montserrat ExtraBold"/>
                <a:ea typeface="Montserrat ExtraBold"/>
                <a:cs typeface="Montserrat ExtraBold"/>
                <a:sym typeface="Montserrat ExtraBold"/>
              </a:rPr>
              <a:t>CONCLUSIONS</a:t>
            </a:r>
            <a:endParaRPr sz="2100"/>
          </a:p>
        </p:txBody>
      </p:sp>
      <p:cxnSp>
        <p:nvCxnSpPr>
          <p:cNvPr id="208" name="Google Shape;208;g2100087570d_0_488"/>
          <p:cNvCxnSpPr/>
          <p:nvPr/>
        </p:nvCxnSpPr>
        <p:spPr>
          <a:xfrm rot="-5400000">
            <a:off x="13018956" y="5376508"/>
            <a:ext cx="6492300" cy="0"/>
          </a:xfrm>
          <a:prstGeom prst="straightConnector1">
            <a:avLst/>
          </a:prstGeom>
          <a:noFill/>
          <a:ln cap="rnd" cmpd="sng" w="9525">
            <a:solidFill>
              <a:srgbClr val="FFFFFF"/>
            </a:solidFill>
            <a:prstDash val="solid"/>
            <a:round/>
            <a:headEnd len="sm" w="sm" type="none"/>
            <a:tailEnd len="sm" w="sm" type="none"/>
          </a:ln>
        </p:spPr>
      </p:cxnSp>
      <p:sp>
        <p:nvSpPr>
          <p:cNvPr id="209" name="Google Shape;209;g2100087570d_0_488"/>
          <p:cNvSpPr txBox="1"/>
          <p:nvPr/>
        </p:nvSpPr>
        <p:spPr>
          <a:xfrm>
            <a:off x="914850" y="3496775"/>
            <a:ext cx="16569000" cy="5351100"/>
          </a:xfrm>
          <a:prstGeom prst="rect">
            <a:avLst/>
          </a:prstGeom>
          <a:noFill/>
          <a:ln>
            <a:noFill/>
          </a:ln>
        </p:spPr>
        <p:txBody>
          <a:bodyPr anchorCtr="0" anchor="t" bIns="91425" lIns="91425" spcFirstLastPara="1" rIns="91425" wrap="square" tIns="91425">
            <a:spAutoFit/>
          </a:bodyPr>
          <a:lstStyle/>
          <a:p>
            <a:pPr indent="-479425" lvl="0" marL="457200" rtl="0" algn="l">
              <a:lnSpc>
                <a:spcPct val="135714"/>
              </a:lnSpc>
              <a:spcBef>
                <a:spcPts val="0"/>
              </a:spcBef>
              <a:spcAft>
                <a:spcPts val="0"/>
              </a:spcAft>
              <a:buClr>
                <a:schemeClr val="dk1"/>
              </a:buClr>
              <a:buSzPts val="3950"/>
              <a:buFont typeface="Montserrat Medium"/>
              <a:buAutoNum type="arabicPeriod"/>
            </a:pPr>
            <a:r>
              <a:rPr lang="en-US" sz="3950">
                <a:solidFill>
                  <a:schemeClr val="dk1"/>
                </a:solidFill>
                <a:highlight>
                  <a:srgbClr val="F3F3F3"/>
                </a:highlight>
                <a:latin typeface="Montserrat Medium"/>
                <a:ea typeface="Montserrat Medium"/>
                <a:cs typeface="Montserrat Medium"/>
                <a:sym typeface="Montserrat Medium"/>
              </a:rPr>
              <a:t>Bitcoin has generally been increasing in price, it sometimes falls but it then recovers and continues rising</a:t>
            </a:r>
            <a:endParaRPr sz="3950">
              <a:solidFill>
                <a:schemeClr val="dk1"/>
              </a:solidFill>
              <a:highlight>
                <a:srgbClr val="F3F3F3"/>
              </a:highlight>
              <a:latin typeface="Montserrat Medium"/>
              <a:ea typeface="Montserrat Medium"/>
              <a:cs typeface="Montserrat Medium"/>
              <a:sym typeface="Montserrat Medium"/>
            </a:endParaRPr>
          </a:p>
          <a:p>
            <a:pPr indent="-479425" lvl="0" marL="457200" rtl="0" algn="l">
              <a:lnSpc>
                <a:spcPct val="135714"/>
              </a:lnSpc>
              <a:spcBef>
                <a:spcPts val="0"/>
              </a:spcBef>
              <a:spcAft>
                <a:spcPts val="0"/>
              </a:spcAft>
              <a:buClr>
                <a:schemeClr val="dk1"/>
              </a:buClr>
              <a:buSzPts val="3950"/>
              <a:buFont typeface="Montserrat Medium"/>
              <a:buAutoNum type="arabicPeriod"/>
            </a:pPr>
            <a:r>
              <a:rPr lang="en-US" sz="3950">
                <a:solidFill>
                  <a:schemeClr val="dk1"/>
                </a:solidFill>
                <a:highlight>
                  <a:srgbClr val="F3F3F3"/>
                </a:highlight>
                <a:latin typeface="Montserrat Medium"/>
                <a:ea typeface="Montserrat Medium"/>
                <a:cs typeface="Montserrat Medium"/>
                <a:sym typeface="Montserrat Medium"/>
              </a:rPr>
              <a:t>The opening price the high price and the volume together with market capitalization affects the price of bitcoin</a:t>
            </a:r>
            <a:endParaRPr sz="3950">
              <a:solidFill>
                <a:schemeClr val="dk1"/>
              </a:solidFill>
              <a:highlight>
                <a:srgbClr val="F3F3F3"/>
              </a:highlight>
              <a:latin typeface="Montserrat Medium"/>
              <a:ea typeface="Montserrat Medium"/>
              <a:cs typeface="Montserrat Medium"/>
              <a:sym typeface="Montserrat Medium"/>
            </a:endParaRPr>
          </a:p>
          <a:p>
            <a:pPr indent="-479425" lvl="0" marL="457200" rtl="0" algn="l">
              <a:lnSpc>
                <a:spcPct val="135714"/>
              </a:lnSpc>
              <a:spcBef>
                <a:spcPts val="0"/>
              </a:spcBef>
              <a:spcAft>
                <a:spcPts val="0"/>
              </a:spcAft>
              <a:buClr>
                <a:schemeClr val="dk1"/>
              </a:buClr>
              <a:buSzPts val="3950"/>
              <a:buFont typeface="Montserrat Medium"/>
              <a:buAutoNum type="arabicPeriod"/>
            </a:pPr>
            <a:r>
              <a:rPr lang="en-US" sz="3950">
                <a:solidFill>
                  <a:schemeClr val="dk1"/>
                </a:solidFill>
                <a:highlight>
                  <a:srgbClr val="F3F3F3"/>
                </a:highlight>
                <a:latin typeface="Montserrat Medium"/>
                <a:ea typeface="Montserrat Medium"/>
                <a:cs typeface="Montserrat Medium"/>
                <a:sym typeface="Montserrat Medium"/>
              </a:rPr>
              <a:t>Bitcoin has recorded a volume of zero and has gone to as high as 35,000,000,000</a:t>
            </a:r>
            <a:endParaRPr sz="3950">
              <a:solidFill>
                <a:schemeClr val="dk1"/>
              </a:solidFill>
              <a:highlight>
                <a:srgbClr val="F3F3F3"/>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13" name="Shape 213"/>
        <p:cNvGrpSpPr/>
        <p:nvPr/>
      </p:nvGrpSpPr>
      <p:grpSpPr>
        <a:xfrm>
          <a:off x="0" y="0"/>
          <a:ext cx="0" cy="0"/>
          <a:chOff x="0" y="0"/>
          <a:chExt cx="0" cy="0"/>
        </a:xfrm>
      </p:grpSpPr>
      <p:sp>
        <p:nvSpPr>
          <p:cNvPr id="214" name="Google Shape;214;g2100087570d_0_498"/>
          <p:cNvSpPr/>
          <p:nvPr/>
        </p:nvSpPr>
        <p:spPr>
          <a:xfrm rot="-1753183">
            <a:off x="-1198260" y="4439430"/>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100087570d_0_498"/>
          <p:cNvSpPr/>
          <p:nvPr/>
        </p:nvSpPr>
        <p:spPr>
          <a:xfrm>
            <a:off x="0" y="4875"/>
            <a:ext cx="18417300" cy="209580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100087570d_0_498"/>
          <p:cNvSpPr txBox="1"/>
          <p:nvPr/>
        </p:nvSpPr>
        <p:spPr>
          <a:xfrm>
            <a:off x="4664750" y="561100"/>
            <a:ext cx="9638700" cy="1837200"/>
          </a:xfrm>
          <a:prstGeom prst="rect">
            <a:avLst/>
          </a:prstGeom>
          <a:noFill/>
          <a:ln>
            <a:noFill/>
          </a:ln>
        </p:spPr>
        <p:txBody>
          <a:bodyPr anchorCtr="0" anchor="t" bIns="0" lIns="0" spcFirstLastPara="1" rIns="0" wrap="square" tIns="0">
            <a:spAutoFit/>
          </a:bodyPr>
          <a:lstStyle/>
          <a:p>
            <a:pPr indent="0" lvl="0" marL="0" marR="0" rtl="0" algn="just">
              <a:lnSpc>
                <a:spcPct val="97993"/>
              </a:lnSpc>
              <a:spcBef>
                <a:spcPts val="0"/>
              </a:spcBef>
              <a:spcAft>
                <a:spcPts val="0"/>
              </a:spcAft>
              <a:buNone/>
            </a:pPr>
            <a:r>
              <a:rPr b="1" lang="en-US" sz="6100">
                <a:solidFill>
                  <a:schemeClr val="lt1"/>
                </a:solidFill>
                <a:latin typeface="Montserrat"/>
                <a:ea typeface="Montserrat"/>
                <a:cs typeface="Montserrat"/>
                <a:sym typeface="Montserrat"/>
              </a:rPr>
              <a:t> RECOMMENDATIONS</a:t>
            </a:r>
            <a:endParaRPr b="1" sz="6100">
              <a:solidFill>
                <a:schemeClr val="lt1"/>
              </a:solidFill>
              <a:latin typeface="Montserrat"/>
              <a:ea typeface="Montserrat"/>
              <a:cs typeface="Montserrat"/>
              <a:sym typeface="Montserrat"/>
            </a:endParaRPr>
          </a:p>
          <a:p>
            <a:pPr indent="0" lvl="0" marL="0" marR="0" rtl="0" algn="just">
              <a:lnSpc>
                <a:spcPct val="97993"/>
              </a:lnSpc>
              <a:spcBef>
                <a:spcPts val="0"/>
              </a:spcBef>
              <a:spcAft>
                <a:spcPts val="0"/>
              </a:spcAft>
              <a:buNone/>
            </a:pPr>
            <a:r>
              <a:t/>
            </a:r>
            <a:endParaRPr b="1" sz="6080">
              <a:solidFill>
                <a:srgbClr val="FFFFFF"/>
              </a:solidFill>
              <a:latin typeface="Montserrat ExtraBold"/>
              <a:ea typeface="Montserrat ExtraBold"/>
              <a:cs typeface="Montserrat ExtraBold"/>
              <a:sym typeface="Montserrat ExtraBold"/>
            </a:endParaRPr>
          </a:p>
        </p:txBody>
      </p:sp>
      <p:cxnSp>
        <p:nvCxnSpPr>
          <p:cNvPr id="217" name="Google Shape;217;g2100087570d_0_498"/>
          <p:cNvCxnSpPr/>
          <p:nvPr/>
        </p:nvCxnSpPr>
        <p:spPr>
          <a:xfrm rot="-5400000">
            <a:off x="13018956" y="5376508"/>
            <a:ext cx="6492300" cy="0"/>
          </a:xfrm>
          <a:prstGeom prst="straightConnector1">
            <a:avLst/>
          </a:prstGeom>
          <a:noFill/>
          <a:ln cap="rnd" cmpd="sng" w="9525">
            <a:solidFill>
              <a:srgbClr val="FFFFFF"/>
            </a:solidFill>
            <a:prstDash val="solid"/>
            <a:round/>
            <a:headEnd len="sm" w="sm" type="none"/>
            <a:tailEnd len="sm" w="sm" type="none"/>
          </a:ln>
        </p:spPr>
      </p:cxnSp>
      <p:sp>
        <p:nvSpPr>
          <p:cNvPr id="218" name="Google Shape;218;g2100087570d_0_498"/>
          <p:cNvSpPr txBox="1"/>
          <p:nvPr/>
        </p:nvSpPr>
        <p:spPr>
          <a:xfrm>
            <a:off x="955500" y="2764875"/>
            <a:ext cx="16833300" cy="4943700"/>
          </a:xfrm>
          <a:prstGeom prst="rect">
            <a:avLst/>
          </a:prstGeom>
          <a:noFill/>
          <a:ln>
            <a:noFill/>
          </a:ln>
        </p:spPr>
        <p:txBody>
          <a:bodyPr anchorCtr="0" anchor="t" bIns="91425" lIns="91425" spcFirstLastPara="1" rIns="91425" wrap="square" tIns="91425">
            <a:spAutoFit/>
          </a:bodyPr>
          <a:lstStyle/>
          <a:p>
            <a:pPr indent="-504825" lvl="0" marL="457200" rtl="0" algn="l">
              <a:lnSpc>
                <a:spcPct val="135714"/>
              </a:lnSpc>
              <a:spcBef>
                <a:spcPts val="0"/>
              </a:spcBef>
              <a:spcAft>
                <a:spcPts val="0"/>
              </a:spcAft>
              <a:buClr>
                <a:schemeClr val="dk1"/>
              </a:buClr>
              <a:buSzPts val="4350"/>
              <a:buFont typeface="Montserrat Medium"/>
              <a:buAutoNum type="arabicPeriod"/>
            </a:pPr>
            <a:r>
              <a:rPr lang="en-US" sz="4350">
                <a:solidFill>
                  <a:schemeClr val="dk1"/>
                </a:solidFill>
                <a:highlight>
                  <a:srgbClr val="F3F3F3"/>
                </a:highlight>
                <a:latin typeface="Montserrat Medium"/>
                <a:ea typeface="Montserrat Medium"/>
                <a:cs typeface="Montserrat Medium"/>
                <a:sym typeface="Montserrat Medium"/>
              </a:rPr>
              <a:t>For the investors who want to invest in bitcoin, they can invest as the price will rise in the long term.</a:t>
            </a:r>
            <a:endParaRPr sz="4350">
              <a:solidFill>
                <a:schemeClr val="dk1"/>
              </a:solidFill>
              <a:highlight>
                <a:srgbClr val="F3F3F3"/>
              </a:highlight>
              <a:latin typeface="Montserrat Medium"/>
              <a:ea typeface="Montserrat Medium"/>
              <a:cs typeface="Montserrat Medium"/>
              <a:sym typeface="Montserrat Medium"/>
            </a:endParaRPr>
          </a:p>
          <a:p>
            <a:pPr indent="-504825" lvl="0" marL="457200" rtl="0" algn="l">
              <a:lnSpc>
                <a:spcPct val="135714"/>
              </a:lnSpc>
              <a:spcBef>
                <a:spcPts val="0"/>
              </a:spcBef>
              <a:spcAft>
                <a:spcPts val="0"/>
              </a:spcAft>
              <a:buClr>
                <a:schemeClr val="dk1"/>
              </a:buClr>
              <a:buSzPts val="4350"/>
              <a:buFont typeface="Montserrat Medium"/>
              <a:buAutoNum type="arabicPeriod"/>
            </a:pPr>
            <a:r>
              <a:rPr lang="en-US" sz="4350">
                <a:solidFill>
                  <a:schemeClr val="dk1"/>
                </a:solidFill>
                <a:highlight>
                  <a:srgbClr val="F3F3F3"/>
                </a:highlight>
                <a:latin typeface="Montserrat Medium"/>
                <a:ea typeface="Montserrat Medium"/>
                <a:cs typeface="Montserrat Medium"/>
                <a:sym typeface="Montserrat Medium"/>
              </a:rPr>
              <a:t>Bitcoin is a good cryptocurrency to invest in as the volume traded and the market capitalization have risen very much making it good to invest in.</a:t>
            </a:r>
            <a:endParaRPr sz="4350">
              <a:solidFill>
                <a:schemeClr val="dk1"/>
              </a:solidFill>
              <a:highlight>
                <a:srgbClr val="F3F3F3"/>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3F6B"/>
        </a:solidFill>
      </p:bgPr>
    </p:bg>
    <p:spTree>
      <p:nvGrpSpPr>
        <p:cNvPr id="222" name="Shape 222"/>
        <p:cNvGrpSpPr/>
        <p:nvPr/>
      </p:nvGrpSpPr>
      <p:grpSpPr>
        <a:xfrm>
          <a:off x="0" y="0"/>
          <a:ext cx="0" cy="0"/>
          <a:chOff x="0" y="0"/>
          <a:chExt cx="0" cy="0"/>
        </a:xfrm>
      </p:grpSpPr>
      <p:sp>
        <p:nvSpPr>
          <p:cNvPr id="223" name="Google Shape;223;g2100087570d_0_508"/>
          <p:cNvSpPr/>
          <p:nvPr/>
        </p:nvSpPr>
        <p:spPr>
          <a:xfrm rot="-1753183">
            <a:off x="-1183168" y="4465268"/>
            <a:ext cx="25783551" cy="9586253"/>
          </a:xfrm>
          <a:prstGeom prst="rect">
            <a:avLst/>
          </a:prstGeom>
          <a:solidFill>
            <a:srgbClr val="000000">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g2100087570d_0_508"/>
          <p:cNvPicPr preferRelativeResize="0"/>
          <p:nvPr/>
        </p:nvPicPr>
        <p:blipFill rotWithShape="1">
          <a:blip r:embed="rId3">
            <a:alphaModFix/>
          </a:blip>
          <a:srcRect b="0" l="0" r="0" t="0"/>
          <a:stretch/>
        </p:blipFill>
        <p:spPr>
          <a:xfrm>
            <a:off x="1028700" y="1028700"/>
            <a:ext cx="1783058" cy="295015"/>
          </a:xfrm>
          <a:prstGeom prst="rect">
            <a:avLst/>
          </a:prstGeom>
          <a:noFill/>
          <a:ln>
            <a:noFill/>
          </a:ln>
        </p:spPr>
      </p:pic>
      <p:pic>
        <p:nvPicPr>
          <p:cNvPr id="225" name="Google Shape;225;g2100087570d_0_508"/>
          <p:cNvPicPr preferRelativeResize="0"/>
          <p:nvPr/>
        </p:nvPicPr>
        <p:blipFill rotWithShape="1">
          <a:blip r:embed="rId3">
            <a:alphaModFix/>
          </a:blip>
          <a:srcRect b="0" l="0" r="0" t="0"/>
          <a:stretch/>
        </p:blipFill>
        <p:spPr>
          <a:xfrm>
            <a:off x="15476242" y="8956802"/>
            <a:ext cx="1783058" cy="295015"/>
          </a:xfrm>
          <a:prstGeom prst="rect">
            <a:avLst/>
          </a:prstGeom>
          <a:noFill/>
          <a:ln>
            <a:noFill/>
          </a:ln>
        </p:spPr>
      </p:pic>
      <p:pic>
        <p:nvPicPr>
          <p:cNvPr id="226" name="Google Shape;226;g2100087570d_0_508"/>
          <p:cNvPicPr preferRelativeResize="0"/>
          <p:nvPr/>
        </p:nvPicPr>
        <p:blipFill rotWithShape="1">
          <a:blip r:embed="rId4">
            <a:alphaModFix/>
          </a:blip>
          <a:srcRect b="0" l="0" r="0" t="0"/>
          <a:stretch/>
        </p:blipFill>
        <p:spPr>
          <a:xfrm>
            <a:off x="17494137" y="698454"/>
            <a:ext cx="2556816" cy="2575547"/>
          </a:xfrm>
          <a:prstGeom prst="rect">
            <a:avLst/>
          </a:prstGeom>
          <a:noFill/>
          <a:ln>
            <a:noFill/>
          </a:ln>
        </p:spPr>
      </p:pic>
      <p:pic>
        <p:nvPicPr>
          <p:cNvPr id="227" name="Google Shape;227;g2100087570d_0_508"/>
          <p:cNvPicPr preferRelativeResize="0"/>
          <p:nvPr/>
        </p:nvPicPr>
        <p:blipFill rotWithShape="1">
          <a:blip r:embed="rId4">
            <a:alphaModFix/>
          </a:blip>
          <a:srcRect b="0" l="0" r="0" t="0"/>
          <a:stretch/>
        </p:blipFill>
        <p:spPr>
          <a:xfrm>
            <a:off x="979461" y="9578419"/>
            <a:ext cx="2556816" cy="2575547"/>
          </a:xfrm>
          <a:prstGeom prst="rect">
            <a:avLst/>
          </a:prstGeom>
          <a:noFill/>
          <a:ln>
            <a:noFill/>
          </a:ln>
        </p:spPr>
      </p:pic>
      <p:sp>
        <p:nvSpPr>
          <p:cNvPr id="228" name="Google Shape;228;g2100087570d_0_508"/>
          <p:cNvSpPr/>
          <p:nvPr/>
        </p:nvSpPr>
        <p:spPr>
          <a:xfrm>
            <a:off x="1028700" y="8302951"/>
            <a:ext cx="16230600" cy="16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100087570d_0_508"/>
          <p:cNvSpPr/>
          <p:nvPr/>
        </p:nvSpPr>
        <p:spPr>
          <a:xfrm>
            <a:off x="1028700" y="1814529"/>
            <a:ext cx="16230600" cy="169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100087570d_0_508"/>
          <p:cNvSpPr txBox="1"/>
          <p:nvPr/>
        </p:nvSpPr>
        <p:spPr>
          <a:xfrm>
            <a:off x="1028700" y="2926758"/>
            <a:ext cx="7727400" cy="4501500"/>
          </a:xfrm>
          <a:prstGeom prst="rect">
            <a:avLst/>
          </a:prstGeom>
          <a:noFill/>
          <a:ln>
            <a:noFill/>
          </a:ln>
        </p:spPr>
        <p:txBody>
          <a:bodyPr anchorCtr="0" anchor="t" bIns="0" lIns="0" spcFirstLastPara="1" rIns="0" wrap="square" tIns="0">
            <a:spAutoFit/>
          </a:bodyPr>
          <a:lstStyle/>
          <a:p>
            <a:pPr indent="0" lvl="0" marL="0" marR="0" rtl="0" algn="l">
              <a:lnSpc>
                <a:spcPct val="91997"/>
              </a:lnSpc>
              <a:spcBef>
                <a:spcPts val="0"/>
              </a:spcBef>
              <a:spcAft>
                <a:spcPts val="0"/>
              </a:spcAft>
              <a:buNone/>
            </a:pPr>
            <a:r>
              <a:rPr b="0" i="0" lang="en-US" sz="15894" u="none" cap="none" strike="noStrike">
                <a:solidFill>
                  <a:srgbClr val="FFFFFF"/>
                </a:solidFill>
                <a:latin typeface="Montserrat ExtraBold"/>
                <a:ea typeface="Montserrat ExtraBold"/>
                <a:cs typeface="Montserrat ExtraBold"/>
                <a:sym typeface="Montserrat ExtraBold"/>
              </a:rPr>
              <a:t>THANK YOU</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9" name="Shape 99"/>
        <p:cNvGrpSpPr/>
        <p:nvPr/>
      </p:nvGrpSpPr>
      <p:grpSpPr>
        <a:xfrm>
          <a:off x="0" y="0"/>
          <a:ext cx="0" cy="0"/>
          <a:chOff x="0" y="0"/>
          <a:chExt cx="0" cy="0"/>
        </a:xfrm>
      </p:grpSpPr>
      <p:sp>
        <p:nvSpPr>
          <p:cNvPr id="100" name="Google Shape;100;p3"/>
          <p:cNvSpPr/>
          <p:nvPr/>
        </p:nvSpPr>
        <p:spPr>
          <a:xfrm rot="-1753206">
            <a:off x="-1113304" y="4354356"/>
            <a:ext cx="25783492" cy="9586163"/>
          </a:xfrm>
          <a:prstGeom prst="rect">
            <a:avLst/>
          </a:prstGeom>
          <a:solidFill>
            <a:srgbClr val="545454">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2700000">
            <a:off x="-2646503" y="9043300"/>
            <a:ext cx="5293007" cy="248740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5641497" y="-1243700"/>
            <a:ext cx="5293007" cy="248740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057825" y="3845075"/>
            <a:ext cx="11190386" cy="6007989"/>
          </a:xfrm>
          <a:custGeom>
            <a:rect b="b" l="l" r="r" t="t"/>
            <a:pathLst>
              <a:path extrusionOk="0" h="660400" w="1687841">
                <a:moveTo>
                  <a:pt x="1563381" y="660400"/>
                </a:moveTo>
                <a:lnTo>
                  <a:pt x="124460" y="660400"/>
                </a:lnTo>
                <a:cubicBezTo>
                  <a:pt x="55880" y="660400"/>
                  <a:pt x="0" y="604520"/>
                  <a:pt x="0" y="535940"/>
                </a:cubicBezTo>
                <a:lnTo>
                  <a:pt x="0" y="124460"/>
                </a:lnTo>
                <a:cubicBezTo>
                  <a:pt x="0" y="55880"/>
                  <a:pt x="55880" y="0"/>
                  <a:pt x="124460" y="0"/>
                </a:cubicBezTo>
                <a:lnTo>
                  <a:pt x="1563381" y="0"/>
                </a:lnTo>
                <a:cubicBezTo>
                  <a:pt x="1631961" y="0"/>
                  <a:pt x="1687841" y="55880"/>
                  <a:pt x="1687841" y="124460"/>
                </a:cubicBezTo>
                <a:lnTo>
                  <a:pt x="1687841" y="535940"/>
                </a:lnTo>
                <a:cubicBezTo>
                  <a:pt x="1687841" y="604520"/>
                  <a:pt x="1631961" y="660400"/>
                  <a:pt x="1563381" y="660400"/>
                </a:cubicBezTo>
                <a:close/>
              </a:path>
            </a:pathLst>
          </a:custGeom>
          <a:solidFill>
            <a:srgbClr val="263F6B"/>
          </a:solidFill>
          <a:ln>
            <a:noFill/>
          </a:ln>
        </p:spPr>
        <p:txBody>
          <a:bodyPr anchorCtr="0" anchor="ctr" bIns="91425" lIns="91425" spcFirstLastPara="1" rIns="91425" wrap="square" tIns="91425">
            <a:noAutofit/>
          </a:bodyPr>
          <a:lstStyle/>
          <a:p>
            <a:pPr indent="0" lvl="0" marL="914400" rtl="0" algn="l">
              <a:lnSpc>
                <a:spcPct val="150000"/>
              </a:lnSpc>
              <a:spcBef>
                <a:spcPts val="0"/>
              </a:spcBef>
              <a:spcAft>
                <a:spcPts val="0"/>
              </a:spcAft>
              <a:buNone/>
            </a:pPr>
            <a:r>
              <a:t/>
            </a:r>
            <a:endParaRPr sz="3799">
              <a:solidFill>
                <a:schemeClr val="lt1"/>
              </a:solidFill>
              <a:latin typeface="Montserrat"/>
              <a:ea typeface="Montserrat"/>
              <a:cs typeface="Montserrat"/>
              <a:sym typeface="Montserrat"/>
            </a:endParaRPr>
          </a:p>
          <a:p>
            <a:pPr indent="0" lvl="0" marL="914400" rtl="0" algn="ctr">
              <a:lnSpc>
                <a:spcPct val="150000"/>
              </a:lnSpc>
              <a:spcBef>
                <a:spcPts val="0"/>
              </a:spcBef>
              <a:spcAft>
                <a:spcPts val="0"/>
              </a:spcAft>
              <a:buNone/>
            </a:pPr>
            <a:r>
              <a:rPr lang="en-US" sz="3799">
                <a:solidFill>
                  <a:schemeClr val="lt1"/>
                </a:solidFill>
                <a:latin typeface="Montserrat"/>
                <a:ea typeface="Montserrat"/>
                <a:cs typeface="Montserrat"/>
                <a:sym typeface="Montserrat"/>
              </a:rPr>
              <a:t>Faith Nanzala</a:t>
            </a:r>
            <a:endParaRPr sz="3799">
              <a:solidFill>
                <a:schemeClr val="lt1"/>
              </a:solidFill>
              <a:latin typeface="Montserrat"/>
              <a:ea typeface="Montserrat"/>
              <a:cs typeface="Montserrat"/>
              <a:sym typeface="Montserrat"/>
            </a:endParaRPr>
          </a:p>
          <a:p>
            <a:pPr indent="0" lvl="0" marL="914400" rtl="0" algn="ctr">
              <a:lnSpc>
                <a:spcPct val="150000"/>
              </a:lnSpc>
              <a:spcBef>
                <a:spcPts val="0"/>
              </a:spcBef>
              <a:spcAft>
                <a:spcPts val="0"/>
              </a:spcAft>
              <a:buNone/>
            </a:pPr>
            <a:r>
              <a:rPr lang="en-US" sz="3799">
                <a:solidFill>
                  <a:schemeClr val="lt1"/>
                </a:solidFill>
                <a:latin typeface="Montserrat"/>
                <a:ea typeface="Montserrat"/>
                <a:cs typeface="Montserrat"/>
                <a:sym typeface="Montserrat"/>
              </a:rPr>
              <a:t>Sammy Murimi</a:t>
            </a:r>
            <a:endParaRPr sz="3799">
              <a:solidFill>
                <a:schemeClr val="lt1"/>
              </a:solidFill>
              <a:latin typeface="Montserrat"/>
              <a:ea typeface="Montserrat"/>
              <a:cs typeface="Montserrat"/>
              <a:sym typeface="Montserrat"/>
            </a:endParaRPr>
          </a:p>
          <a:p>
            <a:pPr indent="0" lvl="0" marL="914400" rtl="0" algn="ctr">
              <a:lnSpc>
                <a:spcPct val="150000"/>
              </a:lnSpc>
              <a:spcBef>
                <a:spcPts val="0"/>
              </a:spcBef>
              <a:spcAft>
                <a:spcPts val="0"/>
              </a:spcAft>
              <a:buNone/>
            </a:pPr>
            <a:r>
              <a:rPr lang="en-US" sz="3799">
                <a:solidFill>
                  <a:schemeClr val="lt1"/>
                </a:solidFill>
                <a:latin typeface="Montserrat"/>
                <a:ea typeface="Montserrat"/>
                <a:cs typeface="Montserrat"/>
                <a:sym typeface="Montserrat"/>
              </a:rPr>
              <a:t>Felista Mueni</a:t>
            </a:r>
            <a:endParaRPr sz="3799">
              <a:solidFill>
                <a:schemeClr val="lt1"/>
              </a:solidFill>
              <a:latin typeface="Montserrat"/>
              <a:ea typeface="Montserrat"/>
              <a:cs typeface="Montserrat"/>
              <a:sym typeface="Montserrat"/>
            </a:endParaRPr>
          </a:p>
          <a:p>
            <a:pPr indent="0" lvl="0" marL="914400" rtl="0" algn="ctr">
              <a:lnSpc>
                <a:spcPct val="150000"/>
              </a:lnSpc>
              <a:spcBef>
                <a:spcPts val="0"/>
              </a:spcBef>
              <a:spcAft>
                <a:spcPts val="0"/>
              </a:spcAft>
              <a:buNone/>
            </a:pPr>
            <a:r>
              <a:rPr lang="en-US" sz="3799">
                <a:solidFill>
                  <a:schemeClr val="lt1"/>
                </a:solidFill>
                <a:latin typeface="Montserrat"/>
                <a:ea typeface="Montserrat"/>
                <a:cs typeface="Montserrat"/>
                <a:sym typeface="Montserrat"/>
              </a:rPr>
              <a:t>Joseph Leshakwet</a:t>
            </a:r>
            <a:endParaRPr sz="3799">
              <a:solidFill>
                <a:schemeClr val="lt1"/>
              </a:solidFill>
              <a:latin typeface="Montserrat"/>
              <a:ea typeface="Montserrat"/>
              <a:cs typeface="Montserrat"/>
              <a:sym typeface="Montserrat"/>
            </a:endParaRPr>
          </a:p>
          <a:p>
            <a:pPr indent="0" lvl="0" marL="914400" rtl="0" algn="ctr">
              <a:lnSpc>
                <a:spcPct val="150000"/>
              </a:lnSpc>
              <a:spcBef>
                <a:spcPts val="0"/>
              </a:spcBef>
              <a:spcAft>
                <a:spcPts val="0"/>
              </a:spcAft>
              <a:buNone/>
            </a:pPr>
            <a:r>
              <a:rPr lang="en-US" sz="3799">
                <a:solidFill>
                  <a:schemeClr val="lt1"/>
                </a:solidFill>
                <a:latin typeface="Montserrat"/>
                <a:ea typeface="Montserrat"/>
                <a:cs typeface="Montserrat"/>
                <a:sym typeface="Montserrat"/>
              </a:rPr>
              <a:t>June Njuraita</a:t>
            </a:r>
            <a:endParaRPr sz="3799">
              <a:solidFill>
                <a:schemeClr val="lt1"/>
              </a:solidFill>
              <a:latin typeface="Montserrat"/>
              <a:ea typeface="Montserrat"/>
              <a:cs typeface="Montserrat"/>
              <a:sym typeface="Montserrat"/>
            </a:endParaRPr>
          </a:p>
          <a:p>
            <a:pPr indent="0" lvl="0" marL="914400" rtl="0" algn="ctr">
              <a:lnSpc>
                <a:spcPct val="150000"/>
              </a:lnSpc>
              <a:spcBef>
                <a:spcPts val="0"/>
              </a:spcBef>
              <a:spcAft>
                <a:spcPts val="0"/>
              </a:spcAft>
              <a:buNone/>
            </a:pPr>
            <a:r>
              <a:rPr lang="en-US" sz="3799">
                <a:solidFill>
                  <a:schemeClr val="lt1"/>
                </a:solidFill>
                <a:latin typeface="Montserrat"/>
                <a:ea typeface="Montserrat"/>
                <a:cs typeface="Montserrat"/>
                <a:sym typeface="Montserrat"/>
              </a:rPr>
              <a:t>Sylvia Nganga</a:t>
            </a:r>
            <a:endParaRPr sz="3799">
              <a:solidFill>
                <a:schemeClr val="lt1"/>
              </a:solidFill>
              <a:latin typeface="Montserrat"/>
              <a:ea typeface="Montserrat"/>
              <a:cs typeface="Montserrat"/>
              <a:sym typeface="Montserrat"/>
            </a:endParaRPr>
          </a:p>
          <a:p>
            <a:pPr indent="0" lvl="0" marL="914400" rtl="0" algn="l">
              <a:lnSpc>
                <a:spcPct val="150000"/>
              </a:lnSpc>
              <a:spcBef>
                <a:spcPts val="0"/>
              </a:spcBef>
              <a:spcAft>
                <a:spcPts val="0"/>
              </a:spcAft>
              <a:buNone/>
            </a:pPr>
            <a:r>
              <a:t/>
            </a:r>
            <a:endParaRPr/>
          </a:p>
        </p:txBody>
      </p:sp>
      <p:sp>
        <p:nvSpPr>
          <p:cNvPr id="104" name="Google Shape;104;p3"/>
          <p:cNvSpPr/>
          <p:nvPr/>
        </p:nvSpPr>
        <p:spPr>
          <a:xfrm>
            <a:off x="0" y="1681675"/>
            <a:ext cx="5742322" cy="1309243"/>
          </a:xfrm>
          <a:custGeom>
            <a:rect b="b" l="l" r="r" t="t"/>
            <a:pathLst>
              <a:path extrusionOk="0" h="660400" w="4161103">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547150" y="1681675"/>
            <a:ext cx="5742322" cy="1309243"/>
          </a:xfrm>
          <a:custGeom>
            <a:rect b="b" l="l" r="r" t="t"/>
            <a:pathLst>
              <a:path extrusionOk="0" h="660400" w="4161103">
                <a:moveTo>
                  <a:pt x="4036643" y="660400"/>
                </a:moveTo>
                <a:lnTo>
                  <a:pt x="124460" y="660400"/>
                </a:lnTo>
                <a:cubicBezTo>
                  <a:pt x="55880" y="660400"/>
                  <a:pt x="0" y="604520"/>
                  <a:pt x="0" y="535940"/>
                </a:cubicBezTo>
                <a:lnTo>
                  <a:pt x="0" y="124460"/>
                </a:lnTo>
                <a:cubicBezTo>
                  <a:pt x="0" y="55880"/>
                  <a:pt x="55880" y="0"/>
                  <a:pt x="124460" y="0"/>
                </a:cubicBezTo>
                <a:lnTo>
                  <a:pt x="4036643" y="0"/>
                </a:lnTo>
                <a:cubicBezTo>
                  <a:pt x="4105223" y="0"/>
                  <a:pt x="4161103" y="55880"/>
                  <a:pt x="4161103" y="124460"/>
                </a:cubicBezTo>
                <a:lnTo>
                  <a:pt x="4161103" y="535940"/>
                </a:lnTo>
                <a:cubicBezTo>
                  <a:pt x="4161103" y="604520"/>
                  <a:pt x="4105223" y="660400"/>
                  <a:pt x="4036643" y="660400"/>
                </a:cubicBezTo>
                <a:close/>
              </a:path>
            </a:pathLst>
          </a:custGeom>
          <a:solidFill>
            <a:srgbClr val="263F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6176317" y="1373836"/>
            <a:ext cx="5935500" cy="1242300"/>
          </a:xfrm>
          <a:prstGeom prst="rect">
            <a:avLst/>
          </a:prstGeom>
          <a:noFill/>
          <a:ln>
            <a:noFill/>
          </a:ln>
        </p:spPr>
        <p:txBody>
          <a:bodyPr anchorCtr="0" anchor="t" bIns="0" lIns="0" spcFirstLastPara="1" rIns="0" wrap="square" tIns="0">
            <a:spAutoFit/>
          </a:bodyPr>
          <a:lstStyle/>
          <a:p>
            <a:pPr indent="0" lvl="0" marL="0" marR="0" rtl="0" algn="ctr">
              <a:lnSpc>
                <a:spcPct val="97996"/>
              </a:lnSpc>
              <a:spcBef>
                <a:spcPts val="0"/>
              </a:spcBef>
              <a:spcAft>
                <a:spcPts val="0"/>
              </a:spcAft>
              <a:buNone/>
            </a:pPr>
            <a:r>
              <a:rPr b="1" lang="en-US" sz="8236">
                <a:solidFill>
                  <a:srgbClr val="263F6B"/>
                </a:solidFill>
                <a:latin typeface="Montserrat ExtraBold"/>
                <a:ea typeface="Montserrat ExtraBold"/>
                <a:cs typeface="Montserrat ExtraBold"/>
                <a:sym typeface="Montserrat ExtraBold"/>
              </a:rPr>
              <a:t>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0" name="Shape 110"/>
        <p:cNvGrpSpPr/>
        <p:nvPr/>
      </p:nvGrpSpPr>
      <p:grpSpPr>
        <a:xfrm>
          <a:off x="0" y="0"/>
          <a:ext cx="0" cy="0"/>
          <a:chOff x="0" y="0"/>
          <a:chExt cx="0" cy="0"/>
        </a:xfrm>
      </p:grpSpPr>
      <p:sp>
        <p:nvSpPr>
          <p:cNvPr id="111" name="Google Shape;111;p2"/>
          <p:cNvSpPr/>
          <p:nvPr/>
        </p:nvSpPr>
        <p:spPr>
          <a:xfrm rot="-1753206">
            <a:off x="-1113304" y="4354356"/>
            <a:ext cx="25783492" cy="9586163"/>
          </a:xfrm>
          <a:prstGeom prst="rect">
            <a:avLst/>
          </a:prstGeom>
          <a:solidFill>
            <a:srgbClr val="545454">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2"/>
          <p:cNvPicPr preferRelativeResize="0"/>
          <p:nvPr/>
        </p:nvPicPr>
        <p:blipFill rotWithShape="1">
          <a:blip r:embed="rId3">
            <a:alphaModFix amt="19999"/>
          </a:blip>
          <a:srcRect b="0" l="0" r="0" t="0"/>
          <a:stretch/>
        </p:blipFill>
        <p:spPr>
          <a:xfrm flipH="1">
            <a:off x="6305562" y="-995510"/>
            <a:ext cx="12278020" cy="12278020"/>
          </a:xfrm>
          <a:prstGeom prst="rect">
            <a:avLst/>
          </a:prstGeom>
          <a:noFill/>
          <a:ln>
            <a:noFill/>
          </a:ln>
        </p:spPr>
      </p:pic>
      <p:sp>
        <p:nvSpPr>
          <p:cNvPr id="113" name="Google Shape;113;p2"/>
          <p:cNvSpPr/>
          <p:nvPr/>
        </p:nvSpPr>
        <p:spPr>
          <a:xfrm>
            <a:off x="1028700" y="3703457"/>
            <a:ext cx="16230600" cy="5554843"/>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1028700" y="661700"/>
            <a:ext cx="6370500" cy="2484600"/>
          </a:xfrm>
          <a:prstGeom prst="rect">
            <a:avLst/>
          </a:prstGeom>
          <a:noFill/>
          <a:ln>
            <a:noFill/>
          </a:ln>
        </p:spPr>
        <p:txBody>
          <a:bodyPr anchorCtr="0" anchor="t" bIns="0" lIns="0" spcFirstLastPara="1" rIns="0" wrap="square" tIns="0">
            <a:spAutoFit/>
          </a:bodyPr>
          <a:lstStyle/>
          <a:p>
            <a:pPr indent="0" lvl="0" marL="0" marR="0" rtl="0" algn="l">
              <a:lnSpc>
                <a:spcPct val="97996"/>
              </a:lnSpc>
              <a:spcBef>
                <a:spcPts val="0"/>
              </a:spcBef>
              <a:spcAft>
                <a:spcPts val="0"/>
              </a:spcAft>
              <a:buNone/>
            </a:pPr>
            <a:r>
              <a:rPr b="1" i="0" lang="en-US" sz="8236" u="none" cap="none" strike="noStrike">
                <a:solidFill>
                  <a:srgbClr val="263F6B"/>
                </a:solidFill>
                <a:latin typeface="Montserrat ExtraBold"/>
                <a:ea typeface="Montserrat ExtraBold"/>
                <a:cs typeface="Montserrat ExtraBold"/>
                <a:sym typeface="Montserrat ExtraBold"/>
              </a:rPr>
              <a:t>TABLE OF CONTENTS</a:t>
            </a:r>
            <a:endParaRPr/>
          </a:p>
        </p:txBody>
      </p:sp>
      <p:sp>
        <p:nvSpPr>
          <p:cNvPr id="115" name="Google Shape;115;p2"/>
          <p:cNvSpPr txBox="1"/>
          <p:nvPr/>
        </p:nvSpPr>
        <p:spPr>
          <a:xfrm>
            <a:off x="2083550" y="3932951"/>
            <a:ext cx="6123600" cy="4713000"/>
          </a:xfrm>
          <a:prstGeom prst="rect">
            <a:avLst/>
          </a:prstGeom>
          <a:noFill/>
          <a:ln>
            <a:noFill/>
          </a:ln>
        </p:spPr>
        <p:txBody>
          <a:bodyPr anchorCtr="0" anchor="t" bIns="0" lIns="0" spcFirstLastPara="1" rIns="0" wrap="square" tIns="0">
            <a:spAutoFit/>
          </a:bodyPr>
          <a:lstStyle/>
          <a:p>
            <a:pPr indent="-269874" lvl="1" marL="539749" marR="0" rtl="0" algn="l">
              <a:lnSpc>
                <a:spcPct val="225050"/>
              </a:lnSpc>
              <a:spcBef>
                <a:spcPts val="0"/>
              </a:spcBef>
              <a:spcAft>
                <a:spcPts val="0"/>
              </a:spcAft>
              <a:buClr>
                <a:srgbClr val="FFFFFF"/>
              </a:buClr>
              <a:buSzPts val="2499"/>
              <a:buFont typeface="Arial"/>
              <a:buChar char="•"/>
            </a:pPr>
            <a:r>
              <a:rPr lang="en-US" sz="2499">
                <a:solidFill>
                  <a:srgbClr val="FFFFFF"/>
                </a:solidFill>
                <a:latin typeface="Montserrat"/>
                <a:ea typeface="Montserrat"/>
                <a:cs typeface="Montserrat"/>
                <a:sym typeface="Montserrat"/>
              </a:rPr>
              <a:t>Overview</a:t>
            </a:r>
            <a:endParaRPr/>
          </a:p>
          <a:p>
            <a:pPr indent="-269874" lvl="1" marL="539749" marR="0" rtl="0" algn="l">
              <a:lnSpc>
                <a:spcPct val="225050"/>
              </a:lnSpc>
              <a:spcBef>
                <a:spcPts val="0"/>
              </a:spcBef>
              <a:spcAft>
                <a:spcPts val="0"/>
              </a:spcAft>
              <a:buClr>
                <a:srgbClr val="FFFFFF"/>
              </a:buClr>
              <a:buSzPts val="2499"/>
              <a:buFont typeface="Arial"/>
              <a:buChar char="•"/>
            </a:pPr>
            <a:r>
              <a:rPr lang="en-US" sz="2499">
                <a:solidFill>
                  <a:srgbClr val="FFFFFF"/>
                </a:solidFill>
                <a:latin typeface="Montserrat"/>
                <a:ea typeface="Montserrat"/>
                <a:cs typeface="Montserrat"/>
                <a:sym typeface="Montserrat"/>
              </a:rPr>
              <a:t>Problem Statement</a:t>
            </a:r>
            <a:endParaRPr/>
          </a:p>
          <a:p>
            <a:pPr indent="-269874" lvl="1" marL="539749" marR="0" rtl="0" algn="l">
              <a:lnSpc>
                <a:spcPct val="225050"/>
              </a:lnSpc>
              <a:spcBef>
                <a:spcPts val="0"/>
              </a:spcBef>
              <a:spcAft>
                <a:spcPts val="0"/>
              </a:spcAft>
              <a:buClr>
                <a:srgbClr val="FFFFFF"/>
              </a:buClr>
              <a:buSzPts val="2499"/>
              <a:buFont typeface="Arial"/>
              <a:buChar char="•"/>
            </a:pPr>
            <a:r>
              <a:rPr lang="en-US" sz="2499">
                <a:solidFill>
                  <a:srgbClr val="FFFFFF"/>
                </a:solidFill>
                <a:latin typeface="Montserrat"/>
                <a:ea typeface="Montserrat"/>
                <a:cs typeface="Montserrat"/>
                <a:sym typeface="Montserrat"/>
              </a:rPr>
              <a:t>Objectives</a:t>
            </a:r>
            <a:endParaRPr/>
          </a:p>
          <a:p>
            <a:pPr indent="-269874" lvl="1" marL="539749" marR="0" rtl="0" algn="l">
              <a:lnSpc>
                <a:spcPct val="225050"/>
              </a:lnSpc>
              <a:spcBef>
                <a:spcPts val="0"/>
              </a:spcBef>
              <a:spcAft>
                <a:spcPts val="0"/>
              </a:spcAft>
              <a:buClr>
                <a:srgbClr val="FFFFFF"/>
              </a:buClr>
              <a:buSzPts val="2499"/>
              <a:buFont typeface="Arial"/>
              <a:buChar char="•"/>
            </a:pPr>
            <a:r>
              <a:rPr lang="en-US" sz="2499">
                <a:solidFill>
                  <a:srgbClr val="FFFFFF"/>
                </a:solidFill>
                <a:latin typeface="Montserrat"/>
                <a:ea typeface="Montserrat"/>
                <a:cs typeface="Montserrat"/>
                <a:sym typeface="Montserrat"/>
              </a:rPr>
              <a:t>Findings</a:t>
            </a:r>
            <a:endParaRPr/>
          </a:p>
          <a:p>
            <a:pPr indent="-269874" lvl="1" marL="539749" marR="0" rtl="0" algn="l">
              <a:lnSpc>
                <a:spcPct val="225050"/>
              </a:lnSpc>
              <a:spcBef>
                <a:spcPts val="0"/>
              </a:spcBef>
              <a:spcAft>
                <a:spcPts val="0"/>
              </a:spcAft>
              <a:buClr>
                <a:srgbClr val="FFFFFF"/>
              </a:buClr>
              <a:buSzPts val="2499"/>
              <a:buFont typeface="Arial"/>
              <a:buChar char="•"/>
            </a:pPr>
            <a:r>
              <a:rPr lang="en-US" sz="2499">
                <a:solidFill>
                  <a:srgbClr val="FFFFFF"/>
                </a:solidFill>
                <a:latin typeface="Montserrat"/>
                <a:ea typeface="Montserrat"/>
                <a:cs typeface="Montserrat"/>
                <a:sym typeface="Montserrat"/>
              </a:rPr>
              <a:t>Conclusion</a:t>
            </a:r>
            <a:endParaRPr/>
          </a:p>
          <a:p>
            <a:pPr indent="-269875" lvl="1" marL="539748" marR="0" rtl="0" algn="l">
              <a:lnSpc>
                <a:spcPct val="225050"/>
              </a:lnSpc>
              <a:spcBef>
                <a:spcPts val="0"/>
              </a:spcBef>
              <a:spcAft>
                <a:spcPts val="0"/>
              </a:spcAft>
              <a:buClr>
                <a:srgbClr val="FFFFFF"/>
              </a:buClr>
              <a:buSzPts val="2499"/>
              <a:buFont typeface="Arial"/>
              <a:buChar char="•"/>
            </a:pPr>
            <a:r>
              <a:rPr lang="en-US" sz="2499">
                <a:solidFill>
                  <a:srgbClr val="FFFFFF"/>
                </a:solidFill>
                <a:latin typeface="Montserrat"/>
                <a:ea typeface="Montserrat"/>
                <a:cs typeface="Montserrat"/>
                <a:sym typeface="Montserrat"/>
              </a:rPr>
              <a:t>Recommendations</a:t>
            </a:r>
            <a:endParaRPr/>
          </a:p>
        </p:txBody>
      </p:sp>
      <p:pic>
        <p:nvPicPr>
          <p:cNvPr id="116" name="Google Shape;116;p2"/>
          <p:cNvPicPr preferRelativeResize="0"/>
          <p:nvPr/>
        </p:nvPicPr>
        <p:blipFill rotWithShape="1">
          <a:blip r:embed="rId4">
            <a:alphaModFix/>
          </a:blip>
          <a:srcRect b="0" l="0" r="0" t="0"/>
          <a:stretch/>
        </p:blipFill>
        <p:spPr>
          <a:xfrm>
            <a:off x="15476242" y="8956802"/>
            <a:ext cx="1783058" cy="295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20" name="Shape 120"/>
        <p:cNvGrpSpPr/>
        <p:nvPr/>
      </p:nvGrpSpPr>
      <p:grpSpPr>
        <a:xfrm>
          <a:off x="0" y="0"/>
          <a:ext cx="0" cy="0"/>
          <a:chOff x="0" y="0"/>
          <a:chExt cx="0" cy="0"/>
        </a:xfrm>
      </p:grpSpPr>
      <p:sp>
        <p:nvSpPr>
          <p:cNvPr id="121" name="Google Shape;121;g2100087570d_0_7"/>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100087570d_0_7"/>
          <p:cNvSpPr/>
          <p:nvPr/>
        </p:nvSpPr>
        <p:spPr>
          <a:xfrm rot="2700000">
            <a:off x="-2646541" y="9043331"/>
            <a:ext cx="5293119" cy="248746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100087570d_0_7"/>
          <p:cNvSpPr/>
          <p:nvPr/>
        </p:nvSpPr>
        <p:spPr>
          <a:xfrm rot="2700000">
            <a:off x="15641459" y="-1243669"/>
            <a:ext cx="5293119" cy="248746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100087570d_0_7"/>
          <p:cNvSpPr txBox="1"/>
          <p:nvPr/>
        </p:nvSpPr>
        <p:spPr>
          <a:xfrm>
            <a:off x="7233057" y="7374242"/>
            <a:ext cx="3822000" cy="215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t/>
            </a:r>
            <a:endParaRPr/>
          </a:p>
        </p:txBody>
      </p:sp>
      <p:sp>
        <p:nvSpPr>
          <p:cNvPr id="125" name="Google Shape;125;g2100087570d_0_7"/>
          <p:cNvSpPr txBox="1"/>
          <p:nvPr/>
        </p:nvSpPr>
        <p:spPr>
          <a:xfrm>
            <a:off x="1549925" y="2086650"/>
            <a:ext cx="15530100" cy="690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3200">
                <a:solidFill>
                  <a:schemeClr val="dk1"/>
                </a:solidFill>
                <a:latin typeface="Montserrat Medium"/>
                <a:ea typeface="Montserrat Medium"/>
                <a:cs typeface="Montserrat Medium"/>
                <a:sym typeface="Montserrat Medium"/>
              </a:rPr>
              <a:t>Cryptocurrency, a form of digital currency that operates independently of a central authority and uses encryption techniques to secure transactions, has become increasingly popular over the years. Some of the most commonly known cryptocurrencies include Bitcoin, Ethereum, Litecoin, and Ripple. Bitcoin, in particular, has gained popularity as a medium of exchange and has been adopted as legal tender by some countries, including Ecuador and the Central African Republic. Cryptocurrencies have also become an investment option for many, with the forex market listing Bitcoin as a currency for making profits. To monitor cryptocurrency prices and market trends, investors often rely on platforms like CoinMarketCap, which provides unbiased, high-quality, and accurate information. </a:t>
            </a:r>
            <a:endParaRPr sz="3200">
              <a:solidFill>
                <a:schemeClr val="dk1"/>
              </a:solidFill>
              <a:latin typeface="Montserrat Medium"/>
              <a:ea typeface="Montserrat Medium"/>
              <a:cs typeface="Montserrat Medium"/>
              <a:sym typeface="Montserrat Medium"/>
            </a:endParaRPr>
          </a:p>
        </p:txBody>
      </p:sp>
      <p:sp>
        <p:nvSpPr>
          <p:cNvPr id="126" name="Google Shape;126;g2100087570d_0_7"/>
          <p:cNvSpPr txBox="1"/>
          <p:nvPr/>
        </p:nvSpPr>
        <p:spPr>
          <a:xfrm>
            <a:off x="5467950" y="661900"/>
            <a:ext cx="7352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6000">
                <a:latin typeface="Montserrat"/>
                <a:ea typeface="Montserrat"/>
                <a:cs typeface="Montserrat"/>
                <a:sym typeface="Montserrat"/>
              </a:rPr>
              <a:t>OVERVIEW</a:t>
            </a:r>
            <a:endParaRPr b="1" sz="6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30" name="Shape 130"/>
        <p:cNvGrpSpPr/>
        <p:nvPr/>
      </p:nvGrpSpPr>
      <p:grpSpPr>
        <a:xfrm>
          <a:off x="0" y="0"/>
          <a:ext cx="0" cy="0"/>
          <a:chOff x="0" y="0"/>
          <a:chExt cx="0" cy="0"/>
        </a:xfrm>
      </p:grpSpPr>
      <p:sp>
        <p:nvSpPr>
          <p:cNvPr id="131" name="Google Shape;131;g2100087570d_0_91"/>
          <p:cNvSpPr/>
          <p:nvPr/>
        </p:nvSpPr>
        <p:spPr>
          <a:xfrm rot="-1753183">
            <a:off x="-999260" y="4639380"/>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100087570d_0_91"/>
          <p:cNvSpPr/>
          <p:nvPr/>
        </p:nvSpPr>
        <p:spPr>
          <a:xfrm rot="2700000">
            <a:off x="-2646541" y="9043331"/>
            <a:ext cx="5293119" cy="248746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100087570d_0_91"/>
          <p:cNvSpPr/>
          <p:nvPr/>
        </p:nvSpPr>
        <p:spPr>
          <a:xfrm rot="2700000">
            <a:off x="15641459" y="-1243669"/>
            <a:ext cx="5293119" cy="248746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100087570d_0_91"/>
          <p:cNvSpPr txBox="1"/>
          <p:nvPr/>
        </p:nvSpPr>
        <p:spPr>
          <a:xfrm>
            <a:off x="7233057" y="7374242"/>
            <a:ext cx="3822000" cy="215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t/>
            </a:r>
            <a:endParaRPr/>
          </a:p>
        </p:txBody>
      </p:sp>
      <p:sp>
        <p:nvSpPr>
          <p:cNvPr id="135" name="Google Shape;135;g2100087570d_0_91"/>
          <p:cNvSpPr txBox="1"/>
          <p:nvPr/>
        </p:nvSpPr>
        <p:spPr>
          <a:xfrm>
            <a:off x="2750875" y="661900"/>
            <a:ext cx="10485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6000">
                <a:latin typeface="Montserrat"/>
                <a:ea typeface="Montserrat"/>
                <a:cs typeface="Montserrat"/>
                <a:sym typeface="Montserrat"/>
              </a:rPr>
              <a:t>PROBLEM STATEMENT</a:t>
            </a:r>
            <a:endParaRPr b="1" sz="6000">
              <a:latin typeface="Montserrat"/>
              <a:ea typeface="Montserrat"/>
              <a:cs typeface="Montserrat"/>
              <a:sym typeface="Montserrat"/>
            </a:endParaRPr>
          </a:p>
        </p:txBody>
      </p:sp>
      <p:sp>
        <p:nvSpPr>
          <p:cNvPr id="136" name="Google Shape;136;g2100087570d_0_91"/>
          <p:cNvSpPr txBox="1"/>
          <p:nvPr/>
        </p:nvSpPr>
        <p:spPr>
          <a:xfrm>
            <a:off x="1549800" y="2678750"/>
            <a:ext cx="15530100" cy="531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3200">
                <a:solidFill>
                  <a:schemeClr val="dk1"/>
                </a:solidFill>
                <a:highlight>
                  <a:srgbClr val="EFEFEF"/>
                </a:highlight>
                <a:latin typeface="Montserrat Medium"/>
                <a:ea typeface="Montserrat Medium"/>
                <a:cs typeface="Montserrat Medium"/>
                <a:sym typeface="Montserrat Medium"/>
              </a:rPr>
              <a:t>Despite its popularity, the Bitcoin market is relatively new and has been subject to high volatility. There is a need to understand the factors that drive the price of Bitcoin, and to make predictions about future price movements. The information from our analysis will help potential investors to make sound decisions in regards to buying and selling of bitcoin.</a:t>
            </a:r>
            <a:endParaRPr sz="3200">
              <a:solidFill>
                <a:schemeClr val="dk1"/>
              </a:solidFill>
              <a:highlight>
                <a:srgbClr val="EFEFEF"/>
              </a:highlight>
              <a:latin typeface="Montserrat Medium"/>
              <a:ea typeface="Montserrat Medium"/>
              <a:cs typeface="Montserrat Medium"/>
              <a:sym typeface="Montserrat Medium"/>
            </a:endParaRPr>
          </a:p>
          <a:p>
            <a:pPr indent="0" lvl="0" marL="0" rtl="0" algn="l">
              <a:lnSpc>
                <a:spcPct val="135714"/>
              </a:lnSpc>
              <a:spcBef>
                <a:spcPts val="0"/>
              </a:spcBef>
              <a:spcAft>
                <a:spcPts val="0"/>
              </a:spcAft>
              <a:buClr>
                <a:schemeClr val="dk1"/>
              </a:buClr>
              <a:buSzPts val="1100"/>
              <a:buFont typeface="Arial"/>
              <a:buNone/>
            </a:pPr>
            <a:r>
              <a:t/>
            </a:r>
            <a:endParaRPr sz="3000">
              <a:highlight>
                <a:schemeClr val="lt1"/>
              </a:highlight>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3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0" name="Shape 140"/>
        <p:cNvGrpSpPr/>
        <p:nvPr/>
      </p:nvGrpSpPr>
      <p:grpSpPr>
        <a:xfrm>
          <a:off x="0" y="0"/>
          <a:ext cx="0" cy="0"/>
          <a:chOff x="0" y="0"/>
          <a:chExt cx="0" cy="0"/>
        </a:xfrm>
      </p:grpSpPr>
      <p:sp>
        <p:nvSpPr>
          <p:cNvPr id="141" name="Google Shape;141;g2100087570d_0_176"/>
          <p:cNvSpPr txBox="1"/>
          <p:nvPr/>
        </p:nvSpPr>
        <p:spPr>
          <a:xfrm>
            <a:off x="915325" y="2577970"/>
            <a:ext cx="7713000" cy="1001700"/>
          </a:xfrm>
          <a:prstGeom prst="rect">
            <a:avLst/>
          </a:prstGeom>
          <a:noFill/>
          <a:ln>
            <a:noFill/>
          </a:ln>
        </p:spPr>
        <p:txBody>
          <a:bodyPr anchorCtr="0" anchor="t" bIns="0" lIns="0" spcFirstLastPara="1" rIns="0" wrap="square" tIns="0">
            <a:spAutoFit/>
          </a:bodyPr>
          <a:lstStyle/>
          <a:p>
            <a:pPr indent="0" lvl="0" marL="0" marR="0" rtl="0" algn="l">
              <a:lnSpc>
                <a:spcPct val="97997"/>
              </a:lnSpc>
              <a:spcBef>
                <a:spcPts val="0"/>
              </a:spcBef>
              <a:spcAft>
                <a:spcPts val="0"/>
              </a:spcAft>
              <a:buNone/>
            </a:pPr>
            <a:r>
              <a:rPr b="1" lang="en-US" sz="6640">
                <a:solidFill>
                  <a:schemeClr val="dk1"/>
                </a:solidFill>
                <a:latin typeface="Montserrat ExtraBold"/>
                <a:ea typeface="Montserrat ExtraBold"/>
                <a:cs typeface="Montserrat ExtraBold"/>
                <a:sym typeface="Montserrat ExtraBold"/>
              </a:rPr>
              <a:t>OBJECTIVE</a:t>
            </a:r>
            <a:endParaRPr sz="1100">
              <a:solidFill>
                <a:schemeClr val="dk1"/>
              </a:solidFill>
            </a:endParaRPr>
          </a:p>
        </p:txBody>
      </p:sp>
      <p:sp>
        <p:nvSpPr>
          <p:cNvPr id="142" name="Google Shape;142;g2100087570d_0_176"/>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g2100087570d_0_176"/>
          <p:cNvPicPr preferRelativeResize="0"/>
          <p:nvPr/>
        </p:nvPicPr>
        <p:blipFill rotWithShape="1">
          <a:blip r:embed="rId3">
            <a:alphaModFix/>
          </a:blip>
          <a:srcRect b="0" l="0" r="0" t="0"/>
          <a:stretch/>
        </p:blipFill>
        <p:spPr>
          <a:xfrm>
            <a:off x="1028700" y="1835789"/>
            <a:ext cx="1783058" cy="295015"/>
          </a:xfrm>
          <a:prstGeom prst="rect">
            <a:avLst/>
          </a:prstGeom>
          <a:noFill/>
          <a:ln>
            <a:noFill/>
          </a:ln>
        </p:spPr>
      </p:pic>
      <p:pic>
        <p:nvPicPr>
          <p:cNvPr id="144" name="Google Shape;144;g2100087570d_0_176"/>
          <p:cNvPicPr preferRelativeResize="0"/>
          <p:nvPr/>
        </p:nvPicPr>
        <p:blipFill rotWithShape="1">
          <a:blip r:embed="rId3">
            <a:alphaModFix/>
          </a:blip>
          <a:srcRect b="0" l="0" r="0" t="0"/>
          <a:stretch/>
        </p:blipFill>
        <p:spPr>
          <a:xfrm>
            <a:off x="1028700" y="8836346"/>
            <a:ext cx="1783058" cy="295015"/>
          </a:xfrm>
          <a:prstGeom prst="rect">
            <a:avLst/>
          </a:prstGeom>
          <a:noFill/>
          <a:ln>
            <a:noFill/>
          </a:ln>
        </p:spPr>
      </p:pic>
      <p:sp>
        <p:nvSpPr>
          <p:cNvPr id="145" name="Google Shape;145;g2100087570d_0_176"/>
          <p:cNvSpPr/>
          <p:nvPr/>
        </p:nvSpPr>
        <p:spPr>
          <a:xfrm>
            <a:off x="1028700" y="9591065"/>
            <a:ext cx="16230600" cy="135180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100087570d_0_176"/>
          <p:cNvSpPr/>
          <p:nvPr/>
        </p:nvSpPr>
        <p:spPr>
          <a:xfrm>
            <a:off x="1028700" y="-675827"/>
            <a:ext cx="16230600" cy="1351800"/>
          </a:xfrm>
          <a:prstGeom prst="rect">
            <a:avLst/>
          </a:prstGeom>
          <a:solidFill>
            <a:srgbClr val="2135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100087570d_0_176"/>
          <p:cNvSpPr txBox="1"/>
          <p:nvPr/>
        </p:nvSpPr>
        <p:spPr>
          <a:xfrm>
            <a:off x="773650" y="3942063"/>
            <a:ext cx="10422900" cy="477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US" sz="3100">
                <a:solidFill>
                  <a:schemeClr val="dk1"/>
                </a:solidFill>
                <a:latin typeface="Montserrat Medium"/>
                <a:ea typeface="Montserrat Medium"/>
                <a:cs typeface="Montserrat Medium"/>
                <a:sym typeface="Montserrat Medium"/>
              </a:rPr>
              <a:t>Our main objective is to predict the price of bitcoin.</a:t>
            </a:r>
            <a:endParaRPr sz="3100">
              <a:latin typeface="Montserrat Medium"/>
              <a:ea typeface="Montserrat Medium"/>
              <a:cs typeface="Montserrat Medium"/>
              <a:sym typeface="Montserrat Medium"/>
            </a:endParaRPr>
          </a:p>
        </p:txBody>
      </p:sp>
      <p:sp>
        <p:nvSpPr>
          <p:cNvPr id="148" name="Google Shape;148;g2100087570d_0_176"/>
          <p:cNvSpPr txBox="1"/>
          <p:nvPr/>
        </p:nvSpPr>
        <p:spPr>
          <a:xfrm>
            <a:off x="1028700" y="6558005"/>
            <a:ext cx="6834300" cy="215400"/>
          </a:xfrm>
          <a:prstGeom prst="rect">
            <a:avLst/>
          </a:prstGeom>
          <a:noFill/>
          <a:ln>
            <a:noFill/>
          </a:ln>
        </p:spPr>
        <p:txBody>
          <a:bodyPr anchorCtr="0" anchor="t" bIns="0" lIns="0" spcFirstLastPara="1" rIns="0" wrap="square" tIns="0">
            <a:spAutoFit/>
          </a:bodyPr>
          <a:lstStyle/>
          <a:p>
            <a:pPr indent="0" lvl="0" marL="914400" marR="0" rtl="0" algn="l">
              <a:lnSpc>
                <a:spcPct val="130011"/>
              </a:lnSpc>
              <a:spcBef>
                <a:spcPts val="0"/>
              </a:spcBef>
              <a:spcAft>
                <a:spcPts val="0"/>
              </a:spcAft>
              <a:buNone/>
            </a:pPr>
            <a:r>
              <a:t/>
            </a:r>
            <a:endParaRPr/>
          </a:p>
        </p:txBody>
      </p:sp>
      <p:sp>
        <p:nvSpPr>
          <p:cNvPr id="149" name="Google Shape;149;g2100087570d_0_176"/>
          <p:cNvSpPr txBox="1"/>
          <p:nvPr/>
        </p:nvSpPr>
        <p:spPr>
          <a:xfrm>
            <a:off x="773650" y="4735538"/>
            <a:ext cx="4570200" cy="666600"/>
          </a:xfrm>
          <a:prstGeom prst="rect">
            <a:avLst/>
          </a:prstGeom>
          <a:noFill/>
          <a:ln>
            <a:noFill/>
          </a:ln>
        </p:spPr>
        <p:txBody>
          <a:bodyPr anchorCtr="0" anchor="t" bIns="91425" lIns="91425" spcFirstLastPara="1" rIns="91425" wrap="square" tIns="91425">
            <a:spAutoFit/>
          </a:bodyPr>
          <a:lstStyle/>
          <a:p>
            <a:pPr indent="0" lvl="0" marL="0" rtl="0" algn="ctr">
              <a:lnSpc>
                <a:spcPct val="97998"/>
              </a:lnSpc>
              <a:spcBef>
                <a:spcPts val="0"/>
              </a:spcBef>
              <a:spcAft>
                <a:spcPts val="0"/>
              </a:spcAft>
              <a:buNone/>
            </a:pPr>
            <a:r>
              <a:rPr b="1" lang="en-US" sz="3195">
                <a:solidFill>
                  <a:schemeClr val="dk1"/>
                </a:solidFill>
                <a:latin typeface="Montserrat ExtraBold"/>
                <a:ea typeface="Montserrat ExtraBold"/>
                <a:cs typeface="Montserrat ExtraBold"/>
                <a:sym typeface="Montserrat ExtraBold"/>
              </a:rPr>
              <a:t>Specific Objectives</a:t>
            </a:r>
            <a:endParaRPr sz="100">
              <a:solidFill>
                <a:schemeClr val="dk1"/>
              </a:solidFill>
            </a:endParaRPr>
          </a:p>
        </p:txBody>
      </p:sp>
      <p:sp>
        <p:nvSpPr>
          <p:cNvPr id="150" name="Google Shape;150;g2100087570d_0_176"/>
          <p:cNvSpPr txBox="1"/>
          <p:nvPr/>
        </p:nvSpPr>
        <p:spPr>
          <a:xfrm>
            <a:off x="773650" y="5652525"/>
            <a:ext cx="9884400" cy="2385900"/>
          </a:xfrm>
          <a:prstGeom prst="rect">
            <a:avLst/>
          </a:prstGeom>
          <a:noFill/>
          <a:ln>
            <a:noFill/>
          </a:ln>
        </p:spPr>
        <p:txBody>
          <a:bodyPr anchorCtr="0" anchor="t" bIns="91425" lIns="91425" spcFirstLastPara="1" rIns="91425" wrap="square" tIns="91425">
            <a:spAutoFit/>
          </a:bodyPr>
          <a:lstStyle/>
          <a:p>
            <a:pPr indent="-393700" lvl="0" marL="457200" rtl="0" algn="l">
              <a:lnSpc>
                <a:spcPct val="150000"/>
              </a:lnSpc>
              <a:spcBef>
                <a:spcPts val="0"/>
              </a:spcBef>
              <a:spcAft>
                <a:spcPts val="0"/>
              </a:spcAft>
              <a:buClr>
                <a:schemeClr val="dk1"/>
              </a:buClr>
              <a:buSzPts val="2600"/>
              <a:buFont typeface="Montserrat Medium"/>
              <a:buAutoNum type="arabicPeriod"/>
            </a:pPr>
            <a:r>
              <a:rPr lang="en-US" sz="2600">
                <a:solidFill>
                  <a:schemeClr val="dk1"/>
                </a:solidFill>
                <a:latin typeface="Montserrat Medium"/>
                <a:ea typeface="Montserrat Medium"/>
                <a:cs typeface="Montserrat Medium"/>
                <a:sym typeface="Montserrat Medium"/>
              </a:rPr>
              <a:t>Identify the trends of bitcoin.</a:t>
            </a:r>
            <a:endParaRPr sz="2600">
              <a:solidFill>
                <a:schemeClr val="dk1"/>
              </a:solidFill>
              <a:latin typeface="Montserrat Medium"/>
              <a:ea typeface="Montserrat Medium"/>
              <a:cs typeface="Montserrat Medium"/>
              <a:sym typeface="Montserrat Medium"/>
            </a:endParaRPr>
          </a:p>
          <a:p>
            <a:pPr indent="-393700" lvl="0" marL="457200" rtl="0" algn="l">
              <a:lnSpc>
                <a:spcPct val="150000"/>
              </a:lnSpc>
              <a:spcBef>
                <a:spcPts val="0"/>
              </a:spcBef>
              <a:spcAft>
                <a:spcPts val="0"/>
              </a:spcAft>
              <a:buClr>
                <a:schemeClr val="dk1"/>
              </a:buClr>
              <a:buSzPts val="2600"/>
              <a:buFont typeface="Montserrat Medium"/>
              <a:buAutoNum type="arabicPeriod"/>
            </a:pPr>
            <a:r>
              <a:rPr lang="en-US" sz="2600">
                <a:solidFill>
                  <a:schemeClr val="dk1"/>
                </a:solidFill>
                <a:latin typeface="Montserrat Medium"/>
                <a:ea typeface="Montserrat Medium"/>
                <a:cs typeface="Montserrat Medium"/>
                <a:sym typeface="Montserrat Medium"/>
              </a:rPr>
              <a:t>Identify the features that have an impact on bitcoin.</a:t>
            </a:r>
            <a:endParaRPr sz="2600">
              <a:solidFill>
                <a:schemeClr val="dk1"/>
              </a:solidFill>
              <a:latin typeface="Montserrat Medium"/>
              <a:ea typeface="Montserrat Medium"/>
              <a:cs typeface="Montserrat Medium"/>
              <a:sym typeface="Montserrat Medium"/>
            </a:endParaRPr>
          </a:p>
          <a:p>
            <a:pPr indent="-393700" lvl="0" marL="457200" rtl="0" algn="l">
              <a:lnSpc>
                <a:spcPct val="150000"/>
              </a:lnSpc>
              <a:spcBef>
                <a:spcPts val="0"/>
              </a:spcBef>
              <a:spcAft>
                <a:spcPts val="0"/>
              </a:spcAft>
              <a:buClr>
                <a:schemeClr val="dk1"/>
              </a:buClr>
              <a:buSzPts val="2600"/>
              <a:buFont typeface="Montserrat Medium"/>
              <a:buAutoNum type="arabicPeriod"/>
            </a:pPr>
            <a:r>
              <a:rPr lang="en-US" sz="2600">
                <a:solidFill>
                  <a:schemeClr val="dk1"/>
                </a:solidFill>
                <a:latin typeface="Montserrat Medium"/>
                <a:ea typeface="Montserrat Medium"/>
                <a:cs typeface="Montserrat Medium"/>
                <a:sym typeface="Montserrat Medium"/>
              </a:rPr>
              <a:t>Identify the highest volume recorded by Bitcoin (USD).</a:t>
            </a:r>
            <a:endParaRPr sz="2600">
              <a:solidFill>
                <a:schemeClr val="dk1"/>
              </a:solidFill>
              <a:latin typeface="Montserrat Medium"/>
              <a:ea typeface="Montserrat Medium"/>
              <a:cs typeface="Montserrat Medium"/>
              <a:sym typeface="Montserrat Medium"/>
            </a:endParaRPr>
          </a:p>
          <a:p>
            <a:pPr indent="-393700" lvl="0" marL="457200" rtl="0" algn="l">
              <a:lnSpc>
                <a:spcPct val="150000"/>
              </a:lnSpc>
              <a:spcBef>
                <a:spcPts val="0"/>
              </a:spcBef>
              <a:spcAft>
                <a:spcPts val="0"/>
              </a:spcAft>
              <a:buClr>
                <a:schemeClr val="dk1"/>
              </a:buClr>
              <a:buSzPts val="2600"/>
              <a:buFont typeface="Montserrat Medium"/>
              <a:buAutoNum type="arabicPeriod"/>
            </a:pPr>
            <a:r>
              <a:rPr lang="en-US" sz="2600">
                <a:solidFill>
                  <a:schemeClr val="dk1"/>
                </a:solidFill>
                <a:latin typeface="Montserrat Medium"/>
                <a:ea typeface="Montserrat Medium"/>
                <a:cs typeface="Montserrat Medium"/>
                <a:sym typeface="Montserrat Medium"/>
              </a:rPr>
              <a:t>Identify the lowest volume recorded by Bitcoin (USD).</a:t>
            </a:r>
            <a:endParaRPr sz="2600">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3F6B"/>
        </a:solidFill>
      </p:bgPr>
    </p:bg>
    <p:spTree>
      <p:nvGrpSpPr>
        <p:cNvPr id="154" name="Shape 154"/>
        <p:cNvGrpSpPr/>
        <p:nvPr/>
      </p:nvGrpSpPr>
      <p:grpSpPr>
        <a:xfrm>
          <a:off x="0" y="0"/>
          <a:ext cx="0" cy="0"/>
          <a:chOff x="0" y="0"/>
          <a:chExt cx="0" cy="0"/>
        </a:xfrm>
      </p:grpSpPr>
      <p:sp>
        <p:nvSpPr>
          <p:cNvPr id="155" name="Google Shape;155;g2100087570d_0_199"/>
          <p:cNvSpPr/>
          <p:nvPr/>
        </p:nvSpPr>
        <p:spPr>
          <a:xfrm rot="-1753183">
            <a:off x="-1113235" y="4354405"/>
            <a:ext cx="25783551" cy="9586253"/>
          </a:xfrm>
          <a:prstGeom prst="rect">
            <a:avLst/>
          </a:prstGeom>
          <a:solidFill>
            <a:srgbClr val="000000">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g2100087570d_0_199"/>
          <p:cNvPicPr preferRelativeResize="0"/>
          <p:nvPr/>
        </p:nvPicPr>
        <p:blipFill rotWithShape="1">
          <a:blip r:embed="rId3">
            <a:alphaModFix/>
          </a:blip>
          <a:srcRect b="0" l="0" r="0" t="0"/>
          <a:stretch/>
        </p:blipFill>
        <p:spPr>
          <a:xfrm>
            <a:off x="5655422" y="1457747"/>
            <a:ext cx="6977156" cy="6977156"/>
          </a:xfrm>
          <a:prstGeom prst="rect">
            <a:avLst/>
          </a:prstGeom>
          <a:noFill/>
          <a:ln>
            <a:noFill/>
          </a:ln>
        </p:spPr>
      </p:pic>
      <p:pic>
        <p:nvPicPr>
          <p:cNvPr id="157" name="Google Shape;157;g2100087570d_0_199"/>
          <p:cNvPicPr preferRelativeResize="0"/>
          <p:nvPr/>
        </p:nvPicPr>
        <p:blipFill rotWithShape="1">
          <a:blip r:embed="rId4">
            <a:alphaModFix/>
          </a:blip>
          <a:srcRect b="0" l="0" r="0" t="0"/>
          <a:stretch/>
        </p:blipFill>
        <p:spPr>
          <a:xfrm rot="1707239">
            <a:off x="10339641" y="7796868"/>
            <a:ext cx="1675183" cy="831310"/>
          </a:xfrm>
          <a:prstGeom prst="rect">
            <a:avLst/>
          </a:prstGeom>
          <a:noFill/>
          <a:ln>
            <a:noFill/>
          </a:ln>
        </p:spPr>
      </p:pic>
      <p:sp>
        <p:nvSpPr>
          <p:cNvPr id="158" name="Google Shape;158;g2100087570d_0_199"/>
          <p:cNvSpPr txBox="1"/>
          <p:nvPr/>
        </p:nvSpPr>
        <p:spPr>
          <a:xfrm>
            <a:off x="6176242" y="4168388"/>
            <a:ext cx="5935500" cy="1347900"/>
          </a:xfrm>
          <a:prstGeom prst="rect">
            <a:avLst/>
          </a:prstGeom>
          <a:noFill/>
          <a:ln>
            <a:noFill/>
          </a:ln>
        </p:spPr>
        <p:txBody>
          <a:bodyPr anchorCtr="0" anchor="t" bIns="0" lIns="0" spcFirstLastPara="1" rIns="0" wrap="square" tIns="0">
            <a:spAutoFit/>
          </a:bodyPr>
          <a:lstStyle/>
          <a:p>
            <a:pPr indent="0" lvl="0" marL="0" marR="0" rtl="0" algn="ctr">
              <a:lnSpc>
                <a:spcPct val="97996"/>
              </a:lnSpc>
              <a:spcBef>
                <a:spcPts val="0"/>
              </a:spcBef>
              <a:spcAft>
                <a:spcPts val="0"/>
              </a:spcAft>
              <a:buNone/>
            </a:pPr>
            <a:r>
              <a:rPr b="1" lang="en-US" sz="8936">
                <a:solidFill>
                  <a:srgbClr val="FFFFFF"/>
                </a:solidFill>
                <a:latin typeface="Montserrat ExtraBold"/>
                <a:ea typeface="Montserrat ExtraBold"/>
                <a:cs typeface="Montserrat ExtraBold"/>
                <a:sym typeface="Montserrat ExtraBold"/>
              </a:rPr>
              <a:t>FINDINGS</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2" name="Shape 162"/>
        <p:cNvGrpSpPr/>
        <p:nvPr/>
      </p:nvGrpSpPr>
      <p:grpSpPr>
        <a:xfrm>
          <a:off x="0" y="0"/>
          <a:ext cx="0" cy="0"/>
          <a:chOff x="0" y="0"/>
          <a:chExt cx="0" cy="0"/>
        </a:xfrm>
      </p:grpSpPr>
      <p:sp>
        <p:nvSpPr>
          <p:cNvPr id="163" name="Google Shape;163;g2100087570d_0_281"/>
          <p:cNvSpPr/>
          <p:nvPr/>
        </p:nvSpPr>
        <p:spPr>
          <a:xfrm rot="-1753183">
            <a:off x="-42100" y="4999310"/>
            <a:ext cx="25783551" cy="10022897"/>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100087570d_0_281"/>
          <p:cNvSpPr txBox="1"/>
          <p:nvPr/>
        </p:nvSpPr>
        <p:spPr>
          <a:xfrm>
            <a:off x="1417200" y="563775"/>
            <a:ext cx="1560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800">
                <a:latin typeface="Montserrat SemiBold"/>
                <a:ea typeface="Montserrat SemiBold"/>
                <a:cs typeface="Montserrat SemiBold"/>
                <a:sym typeface="Montserrat SemiBold"/>
              </a:rPr>
              <a:t>PLOT SHOWING THE VOLUME OF BITCOIN OVER THE YEARS</a:t>
            </a:r>
            <a:endParaRPr sz="3800">
              <a:latin typeface="Montserrat SemiBold"/>
              <a:ea typeface="Montserrat SemiBold"/>
              <a:cs typeface="Montserrat SemiBold"/>
              <a:sym typeface="Montserrat SemiBold"/>
            </a:endParaRPr>
          </a:p>
        </p:txBody>
      </p:sp>
      <p:pic>
        <p:nvPicPr>
          <p:cNvPr id="165" name="Google Shape;165;g2100087570d_0_281"/>
          <p:cNvPicPr preferRelativeResize="0"/>
          <p:nvPr/>
        </p:nvPicPr>
        <p:blipFill>
          <a:blip r:embed="rId3">
            <a:alphaModFix/>
          </a:blip>
          <a:stretch>
            <a:fillRect/>
          </a:stretch>
        </p:blipFill>
        <p:spPr>
          <a:xfrm>
            <a:off x="1417200" y="1677425"/>
            <a:ext cx="15212775" cy="835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9" name="Shape 169"/>
        <p:cNvGrpSpPr/>
        <p:nvPr/>
      </p:nvGrpSpPr>
      <p:grpSpPr>
        <a:xfrm>
          <a:off x="0" y="0"/>
          <a:ext cx="0" cy="0"/>
          <a:chOff x="0" y="0"/>
          <a:chExt cx="0" cy="0"/>
        </a:xfrm>
      </p:grpSpPr>
      <p:sp>
        <p:nvSpPr>
          <p:cNvPr id="170" name="Google Shape;170;g2100087570d_0_367"/>
          <p:cNvSpPr/>
          <p:nvPr/>
        </p:nvSpPr>
        <p:spPr>
          <a:xfrm rot="-1753183">
            <a:off x="-1113235" y="4354405"/>
            <a:ext cx="25783551" cy="9586253"/>
          </a:xfrm>
          <a:prstGeom prst="rect">
            <a:avLst/>
          </a:prstGeom>
          <a:solidFill>
            <a:srgbClr val="545454">
              <a:alpha val="4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100087570d_0_367"/>
          <p:cNvSpPr txBox="1"/>
          <p:nvPr/>
        </p:nvSpPr>
        <p:spPr>
          <a:xfrm>
            <a:off x="630225" y="621025"/>
            <a:ext cx="17300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300">
                <a:solidFill>
                  <a:schemeClr val="dk1"/>
                </a:solidFill>
                <a:latin typeface="Montserrat SemiBold"/>
                <a:ea typeface="Montserrat SemiBold"/>
                <a:cs typeface="Montserrat SemiBold"/>
                <a:sym typeface="Montserrat SemiBold"/>
              </a:rPr>
              <a:t>PLOT SHOWING THE MARKET CAPITALIZATION OF BITCOIN OVER THE YEARS</a:t>
            </a:r>
            <a:endParaRPr sz="33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4700">
              <a:latin typeface="Montserrat SemiBold"/>
              <a:ea typeface="Montserrat SemiBold"/>
              <a:cs typeface="Montserrat SemiBold"/>
              <a:sym typeface="Montserrat SemiBold"/>
            </a:endParaRPr>
          </a:p>
        </p:txBody>
      </p:sp>
      <p:pic>
        <p:nvPicPr>
          <p:cNvPr id="172" name="Google Shape;172;g2100087570d_0_367"/>
          <p:cNvPicPr preferRelativeResize="0"/>
          <p:nvPr/>
        </p:nvPicPr>
        <p:blipFill>
          <a:blip r:embed="rId3">
            <a:alphaModFix/>
          </a:blip>
          <a:stretch>
            <a:fillRect/>
          </a:stretch>
        </p:blipFill>
        <p:spPr>
          <a:xfrm>
            <a:off x="813200" y="1931350"/>
            <a:ext cx="16487675" cy="79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