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86" r:id="rId2"/>
    <p:sldId id="1194" r:id="rId3"/>
    <p:sldId id="1201" r:id="rId4"/>
    <p:sldId id="1197" r:id="rId5"/>
    <p:sldId id="1202" r:id="rId6"/>
    <p:sldId id="1187" r:id="rId7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1" clrIdx="0"/>
  <p:cmAuthor id="1" name="Gonzalo Arellano" initials="" lastIdx="36" clrIdx="1"/>
  <p:cmAuthor id="2" name="Microsoft Corporation" initials="" lastIdx="16" clrIdx="2"/>
  <p:cmAuthor id="3" name="Shelliet" initials="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FFFFFF"/>
    <a:srgbClr val="FF0000"/>
    <a:srgbClr val="FF9933"/>
    <a:srgbClr val="FFFF66"/>
    <a:srgbClr val="3399FF"/>
    <a:srgbClr val="FFCC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391" autoAdjust="0"/>
  </p:normalViewPr>
  <p:slideViewPr>
    <p:cSldViewPr snapToGrid="0">
      <p:cViewPr>
        <p:scale>
          <a:sx n="100" d="100"/>
          <a:sy n="100" d="100"/>
        </p:scale>
        <p:origin x="2216" y="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-1932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192D47-CEBE-4DFE-9A5B-55E59D295FCD}" type="doc">
      <dgm:prSet loTypeId="urn:microsoft.com/office/officeart/2005/8/layout/hProcess9" loCatId="process" qsTypeId="urn:microsoft.com/office/officeart/2005/8/quickstyle/simple1" qsCatId="simple" csTypeId="urn:microsoft.com/office/officeart/2005/8/colors/accent0_3" csCatId="mainScheme" phldr="1"/>
      <dgm:spPr/>
    </dgm:pt>
    <dgm:pt modelId="{7573494D-6A41-4BD3-8365-D1F541B50876}">
      <dgm:prSet phldrT="[文字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TW" altLang="en-US" sz="14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介面輸入</a:t>
          </a:r>
        </a:p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zh-TW" altLang="en-US" sz="14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關鍵字查詢</a:t>
          </a:r>
          <a:r>
            <a:rPr lang="en-US" altLang="zh-TW" sz="1400" b="1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 </a:t>
          </a:r>
          <a:endParaRPr lang="zh-TW" altLang="en-US" sz="1400" b="1" dirty="0">
            <a:solidFill>
              <a:srgbClr val="FFFFFF"/>
            </a:solidFill>
            <a:latin typeface="微軟正黑體" pitchFamily="34" charset="-120"/>
            <a:ea typeface="微軟正黑體" pitchFamily="34" charset="-120"/>
          </a:endParaRPr>
        </a:p>
      </dgm:t>
    </dgm:pt>
    <dgm:pt modelId="{64976EB4-E698-4C0F-8AE8-88FD6632A17B}" type="parTrans" cxnId="{B0DB7EA1-319F-4C57-BF37-D26C746BB443}">
      <dgm:prSet/>
      <dgm:spPr/>
      <dgm:t>
        <a:bodyPr/>
        <a:lstStyle/>
        <a:p>
          <a:endParaRPr lang="zh-TW" altLang="en-US"/>
        </a:p>
      </dgm:t>
    </dgm:pt>
    <dgm:pt modelId="{9638D012-1CFB-44FD-951D-E392D70EB6DF}" type="sibTrans" cxnId="{B0DB7EA1-319F-4C57-BF37-D26C746BB443}">
      <dgm:prSet/>
      <dgm:spPr/>
      <dgm:t>
        <a:bodyPr/>
        <a:lstStyle/>
        <a:p>
          <a:endParaRPr lang="zh-TW" altLang="en-US"/>
        </a:p>
      </dgm:t>
    </dgm:pt>
    <dgm:pt modelId="{2B94CD10-AA21-4F82-BB42-E864E0AAE0B7}">
      <dgm:prSet phldrT="[文字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altLang="zh-TW" sz="1400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Line AI</a:t>
          </a:r>
        </a:p>
        <a:p>
          <a:r>
            <a:rPr lang="zh-TW" altLang="en-US" sz="1400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對話機器人</a:t>
          </a:r>
          <a:endParaRPr lang="zh-TW" altLang="en-US" sz="1400" b="1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gm:t>
    </dgm:pt>
    <dgm:pt modelId="{ED3CD8F1-2D84-4D90-8ECE-F2A05CA75D25}" type="parTrans" cxnId="{87BDDDBD-2B79-4589-8EAD-5E197DB0C45C}">
      <dgm:prSet/>
      <dgm:spPr/>
      <dgm:t>
        <a:bodyPr/>
        <a:lstStyle/>
        <a:p>
          <a:endParaRPr lang="zh-TW" altLang="en-US"/>
        </a:p>
      </dgm:t>
    </dgm:pt>
    <dgm:pt modelId="{90A7DAED-87C5-4B6D-AD1F-BD81D9F707C8}" type="sibTrans" cxnId="{87BDDDBD-2B79-4589-8EAD-5E197DB0C45C}">
      <dgm:prSet/>
      <dgm:spPr/>
      <dgm:t>
        <a:bodyPr/>
        <a:lstStyle/>
        <a:p>
          <a:endParaRPr lang="zh-TW" altLang="en-US"/>
        </a:p>
      </dgm:t>
    </dgm:pt>
    <dgm:pt modelId="{7D1A9B7C-5D6A-468A-8992-F4B6ACCC7AF2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zh-TW" altLang="en-US" sz="1800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查詢</a:t>
          </a:r>
          <a:endParaRPr lang="en-US" altLang="zh-TW" sz="1800" b="1" dirty="0" smtClean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zh-TW" altLang="en-US" sz="1800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推薦</a:t>
          </a:r>
          <a:endParaRPr lang="zh-TW" altLang="en-US" sz="1800" b="1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gm:t>
    </dgm:pt>
    <dgm:pt modelId="{5816ADB4-3F24-4B49-AD37-FA9DFC3E724E}" type="parTrans" cxnId="{ED002AA5-81B0-455B-BB85-F873AC445548}">
      <dgm:prSet/>
      <dgm:spPr/>
      <dgm:t>
        <a:bodyPr/>
        <a:lstStyle/>
        <a:p>
          <a:endParaRPr lang="zh-TW" altLang="en-US"/>
        </a:p>
      </dgm:t>
    </dgm:pt>
    <dgm:pt modelId="{E1ACF2EF-A9A7-4688-98C3-41A52CA586B9}" type="sibTrans" cxnId="{ED002AA5-81B0-455B-BB85-F873AC445548}">
      <dgm:prSet/>
      <dgm:spPr/>
      <dgm:t>
        <a:bodyPr/>
        <a:lstStyle/>
        <a:p>
          <a:endParaRPr lang="zh-TW" altLang="en-US"/>
        </a:p>
      </dgm:t>
    </dgm:pt>
    <dgm:pt modelId="{245CB4A1-5EBF-4534-BCD0-262EFA19C282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zh-TW" altLang="en-US" b="1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結果</a:t>
          </a:r>
          <a:endParaRPr lang="zh-TW" altLang="en-US" b="1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gm:t>
    </dgm:pt>
    <dgm:pt modelId="{C39DC10A-7A0F-4BFA-B542-12C89B45E73C}" type="parTrans" cxnId="{F16877D9-9805-4E6C-9EDD-4F8E3E22BDAA}">
      <dgm:prSet/>
      <dgm:spPr/>
      <dgm:t>
        <a:bodyPr/>
        <a:lstStyle/>
        <a:p>
          <a:endParaRPr lang="zh-TW" altLang="en-US"/>
        </a:p>
      </dgm:t>
    </dgm:pt>
    <dgm:pt modelId="{D9B21488-361C-443A-BB58-3BAD3982E1DC}" type="sibTrans" cxnId="{F16877D9-9805-4E6C-9EDD-4F8E3E22BDAA}">
      <dgm:prSet/>
      <dgm:spPr/>
      <dgm:t>
        <a:bodyPr/>
        <a:lstStyle/>
        <a:p>
          <a:endParaRPr lang="zh-TW" altLang="en-US"/>
        </a:p>
      </dgm:t>
    </dgm:pt>
    <dgm:pt modelId="{03A759BE-B3DD-45D9-A1D9-B8A6AF6D6232}" type="pres">
      <dgm:prSet presAssocID="{30192D47-CEBE-4DFE-9A5B-55E59D295FCD}" presName="CompostProcess" presStyleCnt="0">
        <dgm:presLayoutVars>
          <dgm:dir/>
          <dgm:resizeHandles val="exact"/>
        </dgm:presLayoutVars>
      </dgm:prSet>
      <dgm:spPr/>
    </dgm:pt>
    <dgm:pt modelId="{E123BD52-B25F-48F4-9546-3847C981C629}" type="pres">
      <dgm:prSet presAssocID="{30192D47-CEBE-4DFE-9A5B-55E59D295FCD}" presName="arrow" presStyleLbl="bgShp" presStyleIdx="0" presStyleCnt="1"/>
      <dgm:spPr/>
    </dgm:pt>
    <dgm:pt modelId="{3A787788-4E39-463E-8875-724701360F01}" type="pres">
      <dgm:prSet presAssocID="{30192D47-CEBE-4DFE-9A5B-55E59D295FCD}" presName="linearProcess" presStyleCnt="0"/>
      <dgm:spPr/>
    </dgm:pt>
    <dgm:pt modelId="{D17AC1C4-9400-4F19-A576-9B2A089D2229}" type="pres">
      <dgm:prSet presAssocID="{7573494D-6A41-4BD3-8365-D1F541B5087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EAF1B7-E064-4B68-A28F-94FDA21DC520}" type="pres">
      <dgm:prSet presAssocID="{9638D012-1CFB-44FD-951D-E392D70EB6DF}" presName="sibTrans" presStyleCnt="0"/>
      <dgm:spPr/>
    </dgm:pt>
    <dgm:pt modelId="{E8D52E78-0320-4FE0-8315-2ADED76BBB12}" type="pres">
      <dgm:prSet presAssocID="{2B94CD10-AA21-4F82-BB42-E864E0AAE0B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142F759-0FBB-41BC-A0B4-3CD8019C85C6}" type="pres">
      <dgm:prSet presAssocID="{90A7DAED-87C5-4B6D-AD1F-BD81D9F707C8}" presName="sibTrans" presStyleCnt="0"/>
      <dgm:spPr/>
    </dgm:pt>
    <dgm:pt modelId="{E3D651B9-3F32-4F63-AD8B-708970546964}" type="pres">
      <dgm:prSet presAssocID="{7D1A9B7C-5D6A-468A-8992-F4B6ACCC7AF2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4AB441D-28BA-4E6C-80E6-731C405BC788}" type="pres">
      <dgm:prSet presAssocID="{E1ACF2EF-A9A7-4688-98C3-41A52CA586B9}" presName="sibTrans" presStyleCnt="0"/>
      <dgm:spPr/>
    </dgm:pt>
    <dgm:pt modelId="{838D84B9-FC9E-4D8D-B06E-2AD27453019A}" type="pres">
      <dgm:prSet presAssocID="{245CB4A1-5EBF-4534-BCD0-262EFA19C282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2A27C25-5ED5-0048-9D90-A3008631ED9B}" type="presOf" srcId="{2B94CD10-AA21-4F82-BB42-E864E0AAE0B7}" destId="{E8D52E78-0320-4FE0-8315-2ADED76BBB12}" srcOrd="0" destOrd="0" presId="urn:microsoft.com/office/officeart/2005/8/layout/hProcess9"/>
    <dgm:cxn modelId="{5CA0F901-1405-9144-B494-8F786727072C}" type="presOf" srcId="{7D1A9B7C-5D6A-468A-8992-F4B6ACCC7AF2}" destId="{E3D651B9-3F32-4F63-AD8B-708970546964}" srcOrd="0" destOrd="0" presId="urn:microsoft.com/office/officeart/2005/8/layout/hProcess9"/>
    <dgm:cxn modelId="{F16877D9-9805-4E6C-9EDD-4F8E3E22BDAA}" srcId="{30192D47-CEBE-4DFE-9A5B-55E59D295FCD}" destId="{245CB4A1-5EBF-4534-BCD0-262EFA19C282}" srcOrd="3" destOrd="0" parTransId="{C39DC10A-7A0F-4BFA-B542-12C89B45E73C}" sibTransId="{D9B21488-361C-443A-BB58-3BAD3982E1DC}"/>
    <dgm:cxn modelId="{B0DB7EA1-319F-4C57-BF37-D26C746BB443}" srcId="{30192D47-CEBE-4DFE-9A5B-55E59D295FCD}" destId="{7573494D-6A41-4BD3-8365-D1F541B50876}" srcOrd="0" destOrd="0" parTransId="{64976EB4-E698-4C0F-8AE8-88FD6632A17B}" sibTransId="{9638D012-1CFB-44FD-951D-E392D70EB6DF}"/>
    <dgm:cxn modelId="{67879C92-BFFE-DE4E-879F-F6B46AAFAAE0}" type="presOf" srcId="{30192D47-CEBE-4DFE-9A5B-55E59D295FCD}" destId="{03A759BE-B3DD-45D9-A1D9-B8A6AF6D6232}" srcOrd="0" destOrd="0" presId="urn:microsoft.com/office/officeart/2005/8/layout/hProcess9"/>
    <dgm:cxn modelId="{20892871-AF8B-6F4C-8895-AE27AB7A3931}" type="presOf" srcId="{7573494D-6A41-4BD3-8365-D1F541B50876}" destId="{D17AC1C4-9400-4F19-A576-9B2A089D2229}" srcOrd="0" destOrd="0" presId="urn:microsoft.com/office/officeart/2005/8/layout/hProcess9"/>
    <dgm:cxn modelId="{87BDDDBD-2B79-4589-8EAD-5E197DB0C45C}" srcId="{30192D47-CEBE-4DFE-9A5B-55E59D295FCD}" destId="{2B94CD10-AA21-4F82-BB42-E864E0AAE0B7}" srcOrd="1" destOrd="0" parTransId="{ED3CD8F1-2D84-4D90-8ECE-F2A05CA75D25}" sibTransId="{90A7DAED-87C5-4B6D-AD1F-BD81D9F707C8}"/>
    <dgm:cxn modelId="{31EDDCAD-7964-1046-9679-F9D8A4666EC0}" type="presOf" srcId="{245CB4A1-5EBF-4534-BCD0-262EFA19C282}" destId="{838D84B9-FC9E-4D8D-B06E-2AD27453019A}" srcOrd="0" destOrd="0" presId="urn:microsoft.com/office/officeart/2005/8/layout/hProcess9"/>
    <dgm:cxn modelId="{ED002AA5-81B0-455B-BB85-F873AC445548}" srcId="{30192D47-CEBE-4DFE-9A5B-55E59D295FCD}" destId="{7D1A9B7C-5D6A-468A-8992-F4B6ACCC7AF2}" srcOrd="2" destOrd="0" parTransId="{5816ADB4-3F24-4B49-AD37-FA9DFC3E724E}" sibTransId="{E1ACF2EF-A9A7-4688-98C3-41A52CA586B9}"/>
    <dgm:cxn modelId="{3EE37239-9711-E24B-AAE8-BC7993EA8897}" type="presParOf" srcId="{03A759BE-B3DD-45D9-A1D9-B8A6AF6D6232}" destId="{E123BD52-B25F-48F4-9546-3847C981C629}" srcOrd="0" destOrd="0" presId="urn:microsoft.com/office/officeart/2005/8/layout/hProcess9"/>
    <dgm:cxn modelId="{FCDD64D8-4B59-1041-BC9C-AEFFDA252C4A}" type="presParOf" srcId="{03A759BE-B3DD-45D9-A1D9-B8A6AF6D6232}" destId="{3A787788-4E39-463E-8875-724701360F01}" srcOrd="1" destOrd="0" presId="urn:microsoft.com/office/officeart/2005/8/layout/hProcess9"/>
    <dgm:cxn modelId="{7717E9AF-BEB4-8048-8094-C548FFF50816}" type="presParOf" srcId="{3A787788-4E39-463E-8875-724701360F01}" destId="{D17AC1C4-9400-4F19-A576-9B2A089D2229}" srcOrd="0" destOrd="0" presId="urn:microsoft.com/office/officeart/2005/8/layout/hProcess9"/>
    <dgm:cxn modelId="{985B928F-0662-744F-8859-8D13CA563537}" type="presParOf" srcId="{3A787788-4E39-463E-8875-724701360F01}" destId="{FEEAF1B7-E064-4B68-A28F-94FDA21DC520}" srcOrd="1" destOrd="0" presId="urn:microsoft.com/office/officeart/2005/8/layout/hProcess9"/>
    <dgm:cxn modelId="{5CD90729-82D4-444C-B655-0671241022C4}" type="presParOf" srcId="{3A787788-4E39-463E-8875-724701360F01}" destId="{E8D52E78-0320-4FE0-8315-2ADED76BBB12}" srcOrd="2" destOrd="0" presId="urn:microsoft.com/office/officeart/2005/8/layout/hProcess9"/>
    <dgm:cxn modelId="{44BBA21C-099E-0E40-8303-615BEE8FD59B}" type="presParOf" srcId="{3A787788-4E39-463E-8875-724701360F01}" destId="{7142F759-0FBB-41BC-A0B4-3CD8019C85C6}" srcOrd="3" destOrd="0" presId="urn:microsoft.com/office/officeart/2005/8/layout/hProcess9"/>
    <dgm:cxn modelId="{95CC0A84-28B8-2A4F-81E4-A5676B472C26}" type="presParOf" srcId="{3A787788-4E39-463E-8875-724701360F01}" destId="{E3D651B9-3F32-4F63-AD8B-708970546964}" srcOrd="4" destOrd="0" presId="urn:microsoft.com/office/officeart/2005/8/layout/hProcess9"/>
    <dgm:cxn modelId="{F98476FB-442C-0140-965D-12C18007DA00}" type="presParOf" srcId="{3A787788-4E39-463E-8875-724701360F01}" destId="{14AB441D-28BA-4E6C-80E6-731C405BC788}" srcOrd="5" destOrd="0" presId="urn:microsoft.com/office/officeart/2005/8/layout/hProcess9"/>
    <dgm:cxn modelId="{D9E148DF-B63F-DB43-BD38-097F5171E67E}" type="presParOf" srcId="{3A787788-4E39-463E-8875-724701360F01}" destId="{838D84B9-FC9E-4D8D-B06E-2AD27453019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3BD52-B25F-48F4-9546-3847C981C629}">
      <dsp:nvSpPr>
        <dsp:cNvPr id="0" name=""/>
        <dsp:cNvSpPr/>
      </dsp:nvSpPr>
      <dsp:spPr>
        <a:xfrm>
          <a:off x="577214" y="0"/>
          <a:ext cx="6541770" cy="3132666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AC1C4-9400-4F19-A576-9B2A089D2229}">
      <dsp:nvSpPr>
        <dsp:cNvPr id="0" name=""/>
        <dsp:cNvSpPr/>
      </dsp:nvSpPr>
      <dsp:spPr>
        <a:xfrm>
          <a:off x="2630" y="939799"/>
          <a:ext cx="1709097" cy="1253066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4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介面輸入</a:t>
          </a:r>
        </a:p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4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關鍵字查詢</a:t>
          </a:r>
          <a:r>
            <a:rPr lang="en-US" altLang="zh-TW" sz="1400" b="1" kern="1200" dirty="0" smtClean="0">
              <a:solidFill>
                <a:srgbClr val="FFFFFF"/>
              </a:solidFill>
              <a:latin typeface="微軟正黑體" pitchFamily="34" charset="-120"/>
              <a:ea typeface="微軟正黑體" pitchFamily="34" charset="-120"/>
            </a:rPr>
            <a:t> </a:t>
          </a:r>
          <a:endParaRPr lang="zh-TW" altLang="en-US" sz="1400" b="1" kern="1200" dirty="0">
            <a:solidFill>
              <a:srgbClr val="FFFFFF"/>
            </a:solidFill>
            <a:latin typeface="微軟正黑體" pitchFamily="34" charset="-120"/>
            <a:ea typeface="微軟正黑體" pitchFamily="34" charset="-120"/>
          </a:endParaRPr>
        </a:p>
      </dsp:txBody>
      <dsp:txXfrm>
        <a:off x="63800" y="1000969"/>
        <a:ext cx="1586757" cy="1130726"/>
      </dsp:txXfrm>
    </dsp:sp>
    <dsp:sp modelId="{E8D52E78-0320-4FE0-8315-2ADED76BBB12}">
      <dsp:nvSpPr>
        <dsp:cNvPr id="0" name=""/>
        <dsp:cNvSpPr/>
      </dsp:nvSpPr>
      <dsp:spPr>
        <a:xfrm>
          <a:off x="1996577" y="939799"/>
          <a:ext cx="1709097" cy="1253066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4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Line AI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4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對話機器人</a:t>
          </a:r>
          <a:endParaRPr lang="zh-TW" altLang="en-US" sz="1400" b="1" kern="1200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sp:txBody>
      <dsp:txXfrm>
        <a:off x="2057747" y="1000969"/>
        <a:ext cx="1586757" cy="1130726"/>
      </dsp:txXfrm>
    </dsp:sp>
    <dsp:sp modelId="{E3D651B9-3F32-4F63-AD8B-708970546964}">
      <dsp:nvSpPr>
        <dsp:cNvPr id="0" name=""/>
        <dsp:cNvSpPr/>
      </dsp:nvSpPr>
      <dsp:spPr>
        <a:xfrm>
          <a:off x="3990524" y="939799"/>
          <a:ext cx="1709097" cy="1253066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查詢</a:t>
          </a:r>
          <a:endParaRPr lang="en-US" altLang="zh-TW" sz="1800" b="1" kern="1200" dirty="0" smtClean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TW" altLang="en-US" sz="18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推薦</a:t>
          </a:r>
          <a:endParaRPr lang="zh-TW" altLang="en-US" sz="1800" b="1" kern="1200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sp:txBody>
      <dsp:txXfrm>
        <a:off x="4051694" y="1000969"/>
        <a:ext cx="1586757" cy="1130726"/>
      </dsp:txXfrm>
    </dsp:sp>
    <dsp:sp modelId="{838D84B9-FC9E-4D8D-B06E-2AD27453019A}">
      <dsp:nvSpPr>
        <dsp:cNvPr id="0" name=""/>
        <dsp:cNvSpPr/>
      </dsp:nvSpPr>
      <dsp:spPr>
        <a:xfrm>
          <a:off x="5984471" y="939799"/>
          <a:ext cx="1709097" cy="1253066"/>
        </a:xfrm>
        <a:prstGeom prst="round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b="1" kern="1200" dirty="0" smtClean="0">
              <a:solidFill>
                <a:srgbClr val="FFFFFF"/>
              </a:solidFill>
              <a:latin typeface="Arial" pitchFamily="34" charset="0"/>
              <a:ea typeface="微軟正黑體" pitchFamily="34" charset="-120"/>
              <a:cs typeface="Arial" pitchFamily="34" charset="0"/>
            </a:rPr>
            <a:t>結果</a:t>
          </a:r>
          <a:endParaRPr lang="zh-TW" altLang="en-US" sz="4000" b="1" kern="1200" dirty="0">
            <a:solidFill>
              <a:srgbClr val="FFFFFF"/>
            </a:solidFill>
            <a:latin typeface="Arial" pitchFamily="34" charset="0"/>
            <a:ea typeface="微軟正黑體" pitchFamily="34" charset="-120"/>
            <a:cs typeface="Arial" pitchFamily="34" charset="0"/>
          </a:endParaRPr>
        </a:p>
      </dsp:txBody>
      <dsp:txXfrm>
        <a:off x="6045641" y="1000969"/>
        <a:ext cx="1586757" cy="1130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fld id="{5CF46911-E760-4097-88F4-D38DEBDFB6A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9595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標楷體" pitchFamily="65" charset="-120"/>
              </a:defRPr>
            </a:lvl1pPr>
          </a:lstStyle>
          <a:p>
            <a:fld id="{5B68F4C4-45C9-423E-8667-8B58DEE09CA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51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E1BF5-6F64-4A78-83E0-965D3EB817CD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CA935-AE72-46E6-81FF-5FAA5FB63DE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solidFill>
                <a:srgbClr val="000000"/>
              </a:solidFill>
              <a:ea typeface="標楷體" pitchFamily="65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0A0C0-E3E9-4747-B610-672A2D142285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1544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450" y="496888"/>
            <a:ext cx="5438775" cy="8607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TW" altLang="en-US">
                <a:solidFill>
                  <a:srgbClr val="000000"/>
                </a:solidFill>
                <a:ea typeface="標楷體" pitchFamily="65" charset="-120"/>
              </a:rPr>
              <a:t>結束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20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 lIns="9144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145920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0"/>
            <a:ext cx="2556933" cy="818276"/>
          </a:xfrm>
          <a:prstGeom prst="rect">
            <a:avLst/>
          </a:prstGeom>
          <a:solidFill>
            <a:srgbClr val="00B05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7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96125" y="76200"/>
            <a:ext cx="2284413" cy="5867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42888" y="76200"/>
            <a:ext cx="6700837" cy="5867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87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05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96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46063" y="914400"/>
            <a:ext cx="4491037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89500" y="914400"/>
            <a:ext cx="4491038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59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127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65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77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5051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37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6063" y="914400"/>
            <a:ext cx="91344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0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4581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42888" y="76200"/>
            <a:ext cx="7810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pic>
        <p:nvPicPr>
          <p:cNvPr id="1458187" name="Picture 11" descr="bottom_curve"/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rgbClr val="0099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8188" name="Text Box 12"/>
          <p:cNvSpPr txBox="1">
            <a:spLocks noChangeArrowheads="1"/>
          </p:cNvSpPr>
          <p:nvPr userDrawn="1"/>
        </p:nvSpPr>
        <p:spPr bwMode="auto">
          <a:xfrm>
            <a:off x="9478963" y="6583363"/>
            <a:ext cx="4270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29D33F0-8EAB-4201-A372-C774E9956454}" type="slidenum">
              <a:rPr kumimoji="1" lang="zh-TW" altLang="en-US" sz="1200" b="1">
                <a:latin typeface="Arial" charset="0"/>
                <a:ea typeface="標楷體" pitchFamily="65" charset="-120"/>
              </a:rPr>
              <a:pPr>
                <a:spcBef>
                  <a:spcPct val="50000"/>
                </a:spcBef>
              </a:pPr>
              <a:t>‹#›</a:t>
            </a:fld>
            <a:endParaRPr kumimoji="1" lang="en-US" altLang="zh-TW" sz="1200" b="1">
              <a:latin typeface="Arial" charset="0"/>
              <a:ea typeface="標楷體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0"/>
            <a:ext cx="2556933" cy="818276"/>
          </a:xfrm>
          <a:prstGeom prst="rect">
            <a:avLst/>
          </a:prstGeom>
          <a:solidFill>
            <a:srgbClr val="00B050"/>
          </a:solidFill>
        </p:spPr>
      </p:pic>
      <p:cxnSp>
        <p:nvCxnSpPr>
          <p:cNvPr id="3" name="直線接點 2"/>
          <p:cNvCxnSpPr/>
          <p:nvPr userDrawn="1"/>
        </p:nvCxnSpPr>
        <p:spPr bwMode="auto">
          <a:xfrm>
            <a:off x="1123950" y="838200"/>
            <a:ext cx="5755315" cy="0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bg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bg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tiff"/><Relationship Id="rId4" Type="http://schemas.openxmlformats.org/officeDocument/2006/relationships/image" Target="../media/image6.jpeg"/><Relationship Id="rId5" Type="http://schemas.openxmlformats.org/officeDocument/2006/relationships/image" Target="../media/image4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microsoft.com/office/2007/relationships/hdphoto" Target="../media/hdphoto1.wdp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spreadsheets/d/1i7uc5SwCrAK3v2Bts68fFgJpPMrC8k7Tbs2rCnSOK1k/edit#gid=690341176&amp;range=B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400176" y="2358621"/>
            <a:ext cx="6885604" cy="121264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新竹</a:t>
            </a:r>
            <a:r>
              <a:rPr lang="en-US" altLang="zh-TW" sz="4400" b="1" dirty="0" smtClean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AI </a:t>
            </a:r>
            <a:r>
              <a:rPr lang="zh-TW" altLang="en-US" sz="4400" b="1" dirty="0" smtClean="0">
                <a:solidFill>
                  <a:srgbClr val="FF9933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交通機器人</a:t>
            </a:r>
            <a:endParaRPr lang="en-US" altLang="zh-TW" sz="4400" b="1" dirty="0">
              <a:solidFill>
                <a:srgbClr val="FF9933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ctr"/>
            <a:r>
              <a:rPr lang="en-US" altLang="zh-TW" b="1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(</a:t>
            </a:r>
            <a:r>
              <a:rPr lang="en-US" altLang="zh-TW" b="1" dirty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Hsinchu Traffic Artificial Intelligence </a:t>
            </a:r>
            <a:r>
              <a:rPr lang="en-US" altLang="zh-TW" b="1" dirty="0" smtClean="0">
                <a:solidFill>
                  <a:schemeClr val="tx2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Robot)</a:t>
            </a:r>
            <a:endParaRPr lang="zh-TW" altLang="en-US" b="1" dirty="0">
              <a:solidFill>
                <a:schemeClr val="tx2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43613" y="4471988"/>
            <a:ext cx="3360738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2017</a:t>
            </a:r>
            <a:r>
              <a:rPr lang="zh-TW" altLang="en-US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新竹黑客松</a:t>
            </a:r>
            <a:r>
              <a:rPr lang="en-US" altLang="zh-TW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b="1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黑客組</a:t>
            </a:r>
            <a:endParaRPr lang="en-US" altLang="zh-TW" b="1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李明忠 曹玉龍</a:t>
            </a:r>
            <a:endParaRPr lang="en-US" altLang="zh-TW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r"/>
            <a:r>
              <a:rPr lang="zh-TW" altLang="en-US" dirty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彭賢禎 鄧貴</a:t>
            </a:r>
            <a:r>
              <a:rPr lang="zh-TW" altLang="en-US" dirty="0" smtClean="0">
                <a:solidFill>
                  <a:srgbClr val="FFC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祐</a:t>
            </a:r>
            <a:endParaRPr lang="en-US" altLang="zh-TW" dirty="0">
              <a:solidFill>
                <a:srgbClr val="FFC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67" y="0"/>
            <a:ext cx="2556933" cy="8182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0" y="0"/>
            <a:ext cx="9906000" cy="81827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990601" y="1049869"/>
            <a:ext cx="78147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為提供市民得以隨時查詢有關新竹紀念碑及牌坊等相關觀光資訊，黑客組規劃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「交通</a:t>
            </a:r>
            <a:r>
              <a:rPr lang="en-US" altLang="zh-TW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AI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機器人」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，並應用現行最普及之 通訊軟體 </a:t>
            </a:r>
            <a:r>
              <a:rPr lang="en-US" altLang="zh-TW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LINE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，透過與機器人間之 </a:t>
            </a:r>
            <a:r>
              <a:rPr lang="zh-TW" altLang="en-US" sz="2200" b="1" u="sng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對答互動</a:t>
            </a:r>
            <a:r>
              <a:rPr lang="zh-TW" altLang="en-US" sz="22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方式，即時得知所需資訊，不需再一一開啟繁瑣的</a:t>
            </a:r>
            <a:r>
              <a:rPr lang="en-US" altLang="zh-TW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APP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或網頁查詢。</a:t>
            </a:r>
            <a:endParaRPr lang="en-US" altLang="zh-TW" sz="22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90601" y="262467"/>
            <a:ext cx="781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開發動機</a:t>
            </a:r>
            <a:endParaRPr lang="zh-TW" altLang="en-US" sz="3200" b="1" dirty="0">
              <a:solidFill>
                <a:srgbClr val="00B05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90600" y="2368807"/>
            <a:ext cx="5156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本</a:t>
            </a:r>
            <a:r>
              <a:rPr lang="zh-TW" altLang="en-US" sz="22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系統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係透過「機器學習」方式，不斷灌輸資訊予機器人，使用者只需輸入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「關鍵字」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，即可獲得解答。</a:t>
            </a:r>
            <a:endParaRPr lang="en-US" altLang="zh-TW" sz="22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481666" y="3708396"/>
            <a:ext cx="2963334" cy="1508105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新竹紀念碑</a:t>
            </a:r>
            <a:r>
              <a:rPr lang="zh-TW" altLang="en-US" sz="2000" b="1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坊問題</a:t>
            </a:r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分類：</a:t>
            </a:r>
            <a:endParaRPr lang="en-US" altLang="zh-TW" sz="2000" b="1" dirty="0" smtClean="0">
              <a:solidFill>
                <a:srgbClr val="0000FF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生平事蹟資訊</a:t>
            </a:r>
            <a:endParaRPr lang="en-US" altLang="zh-TW" sz="2000" b="1" dirty="0" smtClean="0">
              <a:solidFill>
                <a:srgbClr val="0000FF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創立時間</a:t>
            </a:r>
            <a:endParaRPr lang="en-US" altLang="zh-TW" sz="2000" b="1" dirty="0" smtClean="0">
              <a:solidFill>
                <a:srgbClr val="0000FF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zh-TW" altLang="en-US" sz="2000" b="1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位置</a:t>
            </a:r>
            <a:r>
              <a:rPr lang="zh-TW" altLang="en-US" sz="2000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資訊</a:t>
            </a:r>
            <a:endParaRPr lang="en-US" altLang="zh-TW" sz="2000" b="1" dirty="0" smtClean="0">
              <a:solidFill>
                <a:srgbClr val="0000FF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614521" y="2401131"/>
            <a:ext cx="2334745" cy="4038627"/>
            <a:chOff x="5996455" y="2333398"/>
            <a:chExt cx="2334745" cy="4038627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9694" y="2923826"/>
              <a:ext cx="1862501" cy="3311113"/>
            </a:xfrm>
            <a:prstGeom prst="rect">
              <a:avLst/>
            </a:prstGeom>
          </p:spPr>
        </p:pic>
        <p:sp>
          <p:nvSpPr>
            <p:cNvPr id="30" name="矩形 29"/>
            <p:cNvSpPr/>
            <p:nvPr/>
          </p:nvSpPr>
          <p:spPr bwMode="auto">
            <a:xfrm>
              <a:off x="6960960" y="5917654"/>
              <a:ext cx="419969" cy="2847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239693" y="3598332"/>
              <a:ext cx="1862502" cy="3725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pic>
          <p:nvPicPr>
            <p:cNvPr id="31" name="圖片 3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18" r="21271"/>
            <a:stretch/>
          </p:blipFill>
          <p:spPr>
            <a:xfrm>
              <a:off x="5996455" y="2333398"/>
              <a:ext cx="2334745" cy="4038627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774" y="3720585"/>
            <a:ext cx="2385659" cy="238565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000" y="3355844"/>
            <a:ext cx="1547100" cy="2750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5490641" y="5787639"/>
            <a:ext cx="364066" cy="2491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r="21447"/>
          <a:stretch/>
        </p:blipFill>
        <p:spPr>
          <a:xfrm>
            <a:off x="4728641" y="2878106"/>
            <a:ext cx="1888066" cy="3316522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r="16538"/>
          <a:stretch/>
        </p:blipFill>
        <p:spPr>
          <a:xfrm>
            <a:off x="679652" y="4163457"/>
            <a:ext cx="1712205" cy="1856837"/>
          </a:xfrm>
          <a:prstGeom prst="rect">
            <a:avLst/>
          </a:prstGeom>
        </p:spPr>
      </p:pic>
      <p:grpSp>
        <p:nvGrpSpPr>
          <p:cNvPr id="26" name="群組 25"/>
          <p:cNvGrpSpPr/>
          <p:nvPr/>
        </p:nvGrpSpPr>
        <p:grpSpPr>
          <a:xfrm>
            <a:off x="6675979" y="3413430"/>
            <a:ext cx="1037128" cy="750027"/>
            <a:chOff x="6642111" y="3548075"/>
            <a:chExt cx="884767" cy="541077"/>
          </a:xfrm>
        </p:grpSpPr>
        <p:sp>
          <p:nvSpPr>
            <p:cNvPr id="10" name="橢圓形圖說文字 9"/>
            <p:cNvSpPr/>
            <p:nvPr/>
          </p:nvSpPr>
          <p:spPr bwMode="auto">
            <a:xfrm>
              <a:off x="6642111" y="3548075"/>
              <a:ext cx="876300" cy="541077"/>
            </a:xfrm>
            <a:prstGeom prst="wedgeEllipseCallout">
              <a:avLst>
                <a:gd name="adj1" fmla="val 47766"/>
                <a:gd name="adj2" fmla="val 8753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650578" y="3681626"/>
              <a:ext cx="87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生平事蹟</a:t>
              </a:r>
              <a:endParaRPr lang="zh-TW" altLang="en-US" sz="12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2421488" y="3106577"/>
            <a:ext cx="2082802" cy="1440982"/>
            <a:chOff x="2311417" y="3242733"/>
            <a:chExt cx="2150538" cy="1440982"/>
          </a:xfrm>
        </p:grpSpPr>
        <p:sp>
          <p:nvSpPr>
            <p:cNvPr id="14" name="圓角矩形圖說文字 13"/>
            <p:cNvSpPr/>
            <p:nvPr/>
          </p:nvSpPr>
          <p:spPr bwMode="auto">
            <a:xfrm>
              <a:off x="2311417" y="3242733"/>
              <a:ext cx="2150538" cy="1440982"/>
            </a:xfrm>
            <a:prstGeom prst="wedgeRoundRectCallout">
              <a:avLst>
                <a:gd name="adj1" fmla="val -50225"/>
                <a:gd name="adj2" fmla="val 71053"/>
                <a:gd name="adj3" fmla="val 166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332588" y="3298720"/>
              <a:ext cx="2061631" cy="1126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您好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，請問您是想知道新竹紀念碑坊的哪一項呢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?</a:t>
              </a:r>
            </a:p>
            <a:p>
              <a:r>
                <a:rPr lang="en-US" altLang="zh-TW" sz="1200" dirty="0" smtClean="0">
                  <a:solidFill>
                    <a:srgbClr val="FF0000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1. </a:t>
              </a:r>
              <a:r>
                <a:rPr lang="zh-TW" altLang="en-US" sz="1200" b="1" dirty="0" smtClean="0">
                  <a:solidFill>
                    <a:srgbClr val="0000FF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生平</a:t>
              </a:r>
              <a:r>
                <a:rPr lang="zh-TW" altLang="en-US" sz="1200" b="1" dirty="0">
                  <a:solidFill>
                    <a:srgbClr val="0000FF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事蹟</a:t>
              </a:r>
              <a:r>
                <a:rPr lang="zh-TW" altLang="en-US" sz="1200" b="1" dirty="0" smtClean="0">
                  <a:solidFill>
                    <a:srgbClr val="0000FF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資訊</a:t>
              </a:r>
              <a:endParaRPr lang="en-US" altLang="zh-TW" sz="1200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r>
                <a:rPr lang="en-US" altLang="zh-TW" sz="1200" dirty="0" smtClean="0">
                  <a:solidFill>
                    <a:srgbClr val="FF0000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2.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 </a:t>
              </a:r>
              <a:r>
                <a:rPr lang="zh-TW" altLang="en-US" sz="1200" b="1" dirty="0" smtClean="0">
                  <a:solidFill>
                    <a:srgbClr val="0000FF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創立</a:t>
              </a:r>
              <a:r>
                <a:rPr lang="zh-TW" altLang="en-US" sz="1200" b="1" dirty="0">
                  <a:solidFill>
                    <a:srgbClr val="0000FF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時間</a:t>
              </a:r>
              <a:endParaRPr lang="en-US" altLang="zh-TW" sz="1200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  <a:p>
              <a:r>
                <a:rPr lang="en-US" altLang="zh-TW" sz="1200" dirty="0" smtClean="0">
                  <a:solidFill>
                    <a:srgbClr val="FF0000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3. </a:t>
              </a:r>
              <a:r>
                <a:rPr lang="zh-TW" altLang="en-US" sz="1200" b="1" dirty="0" smtClean="0">
                  <a:solidFill>
                    <a:srgbClr val="0000FF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位置資訊</a:t>
              </a:r>
              <a:endParaRPr lang="en-US" altLang="zh-TW" sz="1200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990601" y="262467"/>
            <a:ext cx="781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使用方式</a:t>
            </a:r>
            <a:endParaRPr lang="zh-TW" altLang="en-US" sz="3200" b="1" dirty="0">
              <a:solidFill>
                <a:srgbClr val="00B05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1241958" y="4721425"/>
            <a:ext cx="597957" cy="306612"/>
            <a:chOff x="1148821" y="4857581"/>
            <a:chExt cx="597957" cy="306612"/>
          </a:xfrm>
        </p:grpSpPr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8821" y="4857581"/>
              <a:ext cx="1238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953" y="5011793"/>
              <a:ext cx="123825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" name="文字方塊 28"/>
          <p:cNvSpPr txBox="1"/>
          <p:nvPr/>
        </p:nvSpPr>
        <p:spPr>
          <a:xfrm>
            <a:off x="990601" y="1049869"/>
            <a:ext cx="7814732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2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使用者可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透過 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手動 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或 </a:t>
            </a:r>
            <a:r>
              <a:rPr lang="zh-TW" altLang="en-US" sz="2200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語音 </a:t>
            </a:r>
            <a:r>
              <a:rPr lang="zh-TW" altLang="en-US" sz="22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輸入</a:t>
            </a:r>
            <a:r>
              <a:rPr lang="zh-TW" altLang="en-US" sz="22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「關鍵字」進行提問，或依照機器人指示步驟引導提問：</a:t>
            </a:r>
            <a:endParaRPr lang="en-US" altLang="zh-TW" sz="22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55600" indent="-355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如所</a:t>
            </a:r>
            <a:r>
              <a:rPr lang="zh-TW" altLang="en-US" sz="20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提</a:t>
            </a:r>
            <a:r>
              <a:rPr lang="zh-TW" altLang="en-US" sz="20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問</a:t>
            </a:r>
            <a:r>
              <a:rPr lang="zh-TW" altLang="en-US" sz="20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之問題，機器人</a:t>
            </a:r>
            <a:r>
              <a:rPr lang="zh-TW" altLang="en-US" sz="2000" u="sng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已學習過</a:t>
            </a:r>
            <a:r>
              <a:rPr lang="zh-TW" altLang="en-US" sz="20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，則可 </a:t>
            </a:r>
            <a:r>
              <a:rPr lang="zh-TW" altLang="en-US" sz="2000" b="1" dirty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即時 </a:t>
            </a:r>
            <a:r>
              <a:rPr lang="zh-TW" altLang="en-US" sz="20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回覆</a:t>
            </a:r>
            <a:r>
              <a:rPr lang="zh-TW" altLang="en-US" sz="20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解答。</a:t>
            </a:r>
            <a:endParaRPr lang="en-US" altLang="zh-TW" sz="20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55600" indent="-355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如</a:t>
            </a:r>
            <a:r>
              <a:rPr lang="zh-TW" altLang="en-US" sz="20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所</a:t>
            </a:r>
            <a:r>
              <a:rPr lang="zh-TW" altLang="en-US" sz="20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提問之問題，</a:t>
            </a:r>
            <a:r>
              <a:rPr lang="zh-TW" altLang="en-US" sz="2000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機器人</a:t>
            </a:r>
            <a:r>
              <a:rPr lang="zh-TW" altLang="en-US" sz="2000" u="sng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尚未學習</a:t>
            </a:r>
            <a:r>
              <a:rPr lang="zh-TW" altLang="en-US" sz="20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，則需告知 管理者</a:t>
            </a:r>
            <a:r>
              <a:rPr lang="en-US" altLang="zh-TW" sz="20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sz="2000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輸入系統。</a:t>
            </a:r>
            <a:endParaRPr lang="en-US" altLang="zh-TW" sz="2000" dirty="0" smtClean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27"/>
          <a:stretch/>
        </p:blipFill>
        <p:spPr bwMode="auto">
          <a:xfrm>
            <a:off x="5846240" y="3760469"/>
            <a:ext cx="587930" cy="22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98" y="4058855"/>
            <a:ext cx="1423536" cy="67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群組 20"/>
          <p:cNvGrpSpPr/>
          <p:nvPr/>
        </p:nvGrpSpPr>
        <p:grpSpPr>
          <a:xfrm>
            <a:off x="6828340" y="5415261"/>
            <a:ext cx="884767" cy="541077"/>
            <a:chOff x="6642111" y="3548075"/>
            <a:chExt cx="884767" cy="541077"/>
          </a:xfrm>
        </p:grpSpPr>
        <p:sp>
          <p:nvSpPr>
            <p:cNvPr id="22" name="橢圓形圖說文字 21"/>
            <p:cNvSpPr/>
            <p:nvPr/>
          </p:nvSpPr>
          <p:spPr bwMode="auto">
            <a:xfrm>
              <a:off x="6642111" y="3548075"/>
              <a:ext cx="876300" cy="541077"/>
            </a:xfrm>
            <a:prstGeom prst="wedgeEllipseCallout">
              <a:avLst>
                <a:gd name="adj1" fmla="val 59360"/>
                <a:gd name="adj2" fmla="val -11275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650578" y="3681626"/>
              <a:ext cx="87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rgbClr val="FF0000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1</a:t>
              </a:r>
              <a:endParaRPr lang="zh-TW" altLang="en-US" sz="1200" dirty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2462496" y="5438686"/>
            <a:ext cx="2082802" cy="517652"/>
            <a:chOff x="2311417" y="3242733"/>
            <a:chExt cx="2150538" cy="1440982"/>
          </a:xfrm>
        </p:grpSpPr>
        <p:sp>
          <p:nvSpPr>
            <p:cNvPr id="30" name="圓角矩形圖說文字 29"/>
            <p:cNvSpPr/>
            <p:nvPr/>
          </p:nvSpPr>
          <p:spPr bwMode="auto">
            <a:xfrm>
              <a:off x="2311417" y="3242733"/>
              <a:ext cx="2150538" cy="1440982"/>
            </a:xfrm>
            <a:prstGeom prst="wedgeRoundRectCallout">
              <a:avLst>
                <a:gd name="adj1" fmla="val -51851"/>
                <a:gd name="adj2" fmla="val -97338"/>
                <a:gd name="adj3" fmla="val 16667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2332588" y="3298721"/>
              <a:ext cx="2061631" cy="1285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不好意思，</a:t>
              </a:r>
              <a:r>
                <a:rPr lang="en-US" altLang="zh-TW" sz="1200" dirty="0">
                  <a:solidFill>
                    <a:srgbClr val="FF0000"/>
                  </a:solidFill>
                  <a:latin typeface="Arial" pitchFamily="34" charset="0"/>
                  <a:ea typeface="微軟正黑體" pitchFamily="34" charset="-120"/>
                  <a:cs typeface="Arial" pitchFamily="34" charset="0"/>
                </a:rPr>
                <a:t>Jennifer</a:t>
              </a:r>
              <a:r>
                <a:rPr lang="zh-TW" altLang="en-US" sz="1200" dirty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還在忙，還沒空建資料庫</a:t>
              </a:r>
              <a:r>
                <a:rPr lang="zh-TW" altLang="en-US" sz="12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啦</a:t>
              </a:r>
              <a:r>
                <a:rPr lang="en-US" altLang="zh-TW" sz="1200" dirty="0" smtClean="0">
                  <a:solidFill>
                    <a:srgbClr val="FF0000"/>
                  </a:solidFill>
                  <a:latin typeface="微軟正黑體" pitchFamily="34" charset="-120"/>
                  <a:ea typeface="微軟正黑體" pitchFamily="34" charset="-120"/>
                </a:rPr>
                <a:t>~</a:t>
              </a:r>
              <a:endParaRPr lang="zh-TW" altLang="en-US" sz="1200" dirty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endParaRPr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88" y="4806810"/>
            <a:ext cx="537482" cy="22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189" y="5170390"/>
            <a:ext cx="1516444" cy="34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435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90601" y="262467"/>
            <a:ext cx="781473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實現</a:t>
            </a:r>
            <a:r>
              <a:rPr lang="zh-TW" altLang="en-US" sz="3200" b="1" dirty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方式</a:t>
            </a:r>
          </a:p>
          <a:p>
            <a:endParaRPr lang="zh-TW" altLang="en-US" sz="3200" b="1" dirty="0">
              <a:solidFill>
                <a:srgbClr val="00B05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266" y="863600"/>
            <a:ext cx="7636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手機 語音</a:t>
            </a:r>
            <a:r>
              <a:rPr lang="en-US" altLang="zh-TW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/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打字 輸入「</a:t>
            </a:r>
            <a:r>
              <a:rPr lang="zh-TW" altLang="en-US" b="1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關鍵字」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，透過 </a:t>
            </a:r>
            <a:r>
              <a:rPr lang="en-US" altLang="zh-TW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AI</a:t>
            </a:r>
            <a:r>
              <a:rPr lang="zh-TW" altLang="en-US" b="1" dirty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對話</a:t>
            </a:r>
            <a:r>
              <a:rPr lang="zh-TW" altLang="en-US" b="1" dirty="0" smtClean="0">
                <a:solidFill>
                  <a:srgbClr val="FF000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機器人 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對話</a:t>
            </a:r>
            <a:r>
              <a:rPr lang="zh-TW" altLang="en-US" dirty="0">
                <a:latin typeface="Arial" pitchFamily="34" charset="0"/>
                <a:ea typeface="微軟正黑體" pitchFamily="34" charset="-120"/>
                <a:cs typeface="Arial" pitchFamily="34" charset="0"/>
              </a:rPr>
              <a:t>互動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方式，提供使用者 </a:t>
            </a:r>
            <a:r>
              <a:rPr lang="zh-TW" altLang="en-US" b="1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景點查詢</a:t>
            </a:r>
            <a:r>
              <a:rPr lang="zh-TW" altLang="en-US" b="1" dirty="0" smtClean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相關查詢資訊</a:t>
            </a:r>
            <a:r>
              <a:rPr lang="zh-TW" altLang="en-US" dirty="0" smtClean="0">
                <a:latin typeface="Arial" pitchFamily="34" charset="0"/>
                <a:ea typeface="微軟正黑體" pitchFamily="34" charset="-120"/>
                <a:cs typeface="Arial" pitchFamily="34" charset="0"/>
              </a:rPr>
              <a:t>。</a:t>
            </a:r>
            <a:endParaRPr lang="zh-TW" altLang="en-US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graphicFrame>
        <p:nvGraphicFramePr>
          <p:cNvPr id="5" name="資料庫圖表 5"/>
          <p:cNvGraphicFramePr/>
          <p:nvPr>
            <p:extLst>
              <p:ext uri="{D42A27DB-BD31-4B8C-83A1-F6EECF244321}">
                <p14:modId xmlns:p14="http://schemas.microsoft.com/office/powerpoint/2010/main" val="2077389350"/>
              </p:ext>
            </p:extLst>
          </p:nvPr>
        </p:nvGraphicFramePr>
        <p:xfrm>
          <a:off x="1142997" y="2675467"/>
          <a:ext cx="7696200" cy="3132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142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990601" y="262467"/>
            <a:ext cx="7814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00B050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參考資料</a:t>
            </a:r>
            <a:endParaRPr lang="zh-TW" altLang="en-US" sz="3200" b="1" dirty="0">
              <a:solidFill>
                <a:srgbClr val="00B050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90600" y="1049869"/>
            <a:ext cx="80009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新竹市政府資料開放平臺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mr-IN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–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 </a:t>
            </a:r>
            <a:r>
              <a:rPr lang="zh-TW" altLang="en-US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新竹市古蹟資料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  <a:hlinkClick r:id="rId2"/>
              </a:rPr>
              <a:t>https</a:t>
            </a:r>
            <a:r>
              <a:rPr lang="en-US" altLang="zh-TW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  <a:hlinkClick r:id="rId2"/>
              </a:rPr>
              <a:t>://</a:t>
            </a: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  <a:hlinkClick r:id="rId2"/>
              </a:rPr>
              <a:t>docs.google.com/spreadsheets/d/1i7uc5SwCrAK3v2Bts68fFgJpPMrC8k7Tbs2rCnSOK1k/edit#gid=690341176&amp;range=B3</a:t>
            </a:r>
            <a:endParaRPr lang="en-US" altLang="zh-TW" b="1" dirty="0" smtClean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  <a:p>
            <a:pPr marL="355600" indent="-3556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altLang="zh-TW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Google Map</a:t>
            </a:r>
          </a:p>
          <a:p>
            <a:pPr marL="457200" lvl="2">
              <a:spcBef>
                <a:spcPts val="600"/>
              </a:spcBef>
              <a:spcAft>
                <a:spcPts val="600"/>
              </a:spcAft>
            </a:pPr>
            <a:r>
              <a:rPr lang="en-US" altLang="zh-TW" b="1" u="sng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https://</a:t>
            </a:r>
            <a:r>
              <a:rPr lang="en-US" altLang="zh-TW" b="1" u="sng" dirty="0" err="1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www.google.com.tw</a:t>
            </a:r>
            <a:r>
              <a:rPr lang="en-US" altLang="zh-TW" b="1" u="sng" dirty="0">
                <a:solidFill>
                  <a:srgbClr val="0000FF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/maps/</a:t>
            </a:r>
          </a:p>
        </p:txBody>
      </p:sp>
    </p:spTree>
    <p:extLst>
      <p:ext uri="{BB962C8B-B14F-4D97-AF65-F5344CB8AC3E}">
        <p14:creationId xmlns:p14="http://schemas.microsoft.com/office/powerpoint/2010/main" val="126658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460413" y="2785867"/>
            <a:ext cx="5273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以上報告</a:t>
            </a:r>
            <a:endParaRPr lang="zh-TW" altLang="en-US" sz="4400" b="1" dirty="0">
              <a:solidFill>
                <a:schemeClr val="tx2">
                  <a:lumMod val="75000"/>
                </a:schemeClr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Tableau 10 Medium">
      <a:dk1>
        <a:sysClr val="windowText" lastClr="000000"/>
      </a:dk1>
      <a:lt1>
        <a:srgbClr val="609DCA"/>
      </a:lt1>
      <a:dk2>
        <a:srgbClr val="FF9641"/>
      </a:dk2>
      <a:lt2>
        <a:srgbClr val="38C25D"/>
      </a:lt2>
      <a:accent1>
        <a:srgbClr val="FF5B4E"/>
      </a:accent1>
      <a:accent2>
        <a:srgbClr val="B887C3"/>
      </a:accent2>
      <a:accent3>
        <a:srgbClr val="B67365"/>
      </a:accent3>
      <a:accent4>
        <a:srgbClr val="FE90C2"/>
      </a:accent4>
      <a:accent5>
        <a:srgbClr val="9BA0A4"/>
      </a:accent5>
      <a:accent6>
        <a:srgbClr val="D2CC5A"/>
      </a:accent6>
      <a:hlink>
        <a:srgbClr val="0000FF"/>
      </a:hlink>
      <a:folHlink>
        <a:srgbClr val="800080"/>
      </a:folHlink>
    </a:clrScheme>
    <a:fontScheme name="1_Default Design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presentation-  Outlook 2003—See and share multiple calendars</Template>
  <TotalTime>10399</TotalTime>
  <Words>309</Words>
  <Application>Microsoft Macintosh PowerPoint</Application>
  <PresentationFormat>A4 紙張 (210x297 公釐)</PresentationFormat>
  <Paragraphs>44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</vt:lpstr>
      <vt:lpstr>Tahoma</vt:lpstr>
      <vt:lpstr>Wingdings</vt:lpstr>
      <vt:lpstr>微軟正黑體</vt:lpstr>
      <vt:lpstr>新細明體</vt:lpstr>
      <vt:lpstr>標楷體</vt:lpstr>
      <vt:lpstr>1_Default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THSRC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TIC-Tom</dc:creator>
  <cp:lastModifiedBy>曹玉龍</cp:lastModifiedBy>
  <cp:revision>860</cp:revision>
  <dcterms:created xsi:type="dcterms:W3CDTF">2005-06-16T03:26:50Z</dcterms:created>
  <dcterms:modified xsi:type="dcterms:W3CDTF">2017-11-25T04:53:16Z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TC011499501033</vt:lpwstr>
  </property>
</Properties>
</file>