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206" d="100"/>
          <a:sy n="20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'Sheet16'!$B$5:$B$65</c:f>
              <c:numCache>
                <c:formatCode>General</c:formatCode>
                <c:ptCount val="61"/>
                <c:pt idx="0">
                  <c:v>16.0</c:v>
                </c:pt>
                <c:pt idx="1">
                  <c:v>11.0</c:v>
                </c:pt>
                <c:pt idx="2">
                  <c:v>1.0</c:v>
                </c:pt>
                <c:pt idx="4">
                  <c:v>2.0</c:v>
                </c:pt>
                <c:pt idx="5">
                  <c:v>2.0</c:v>
                </c:pt>
                <c:pt idx="6">
                  <c:v>18.0</c:v>
                </c:pt>
                <c:pt idx="7">
                  <c:v>12.0</c:v>
                </c:pt>
                <c:pt idx="8">
                  <c:v>1.0</c:v>
                </c:pt>
                <c:pt idx="9">
                  <c:v>1.0</c:v>
                </c:pt>
                <c:pt idx="11">
                  <c:v>4.0</c:v>
                </c:pt>
                <c:pt idx="12">
                  <c:v>21.0</c:v>
                </c:pt>
                <c:pt idx="13">
                  <c:v>16.0</c:v>
                </c:pt>
                <c:pt idx="15">
                  <c:v>3.0</c:v>
                </c:pt>
                <c:pt idx="17">
                  <c:v>2.0</c:v>
                </c:pt>
                <c:pt idx="18">
                  <c:v>17.0</c:v>
                </c:pt>
                <c:pt idx="19">
                  <c:v>9.0</c:v>
                </c:pt>
                <c:pt idx="22">
                  <c:v>2.0</c:v>
                </c:pt>
                <c:pt idx="23">
                  <c:v>6.0</c:v>
                </c:pt>
                <c:pt idx="24">
                  <c:v>21.0</c:v>
                </c:pt>
                <c:pt idx="25">
                  <c:v>15.0</c:v>
                </c:pt>
                <c:pt idx="29">
                  <c:v>6.0</c:v>
                </c:pt>
                <c:pt idx="30">
                  <c:v>29.0</c:v>
                </c:pt>
                <c:pt idx="31">
                  <c:v>20.0</c:v>
                </c:pt>
                <c:pt idx="32">
                  <c:v>2.0</c:v>
                </c:pt>
                <c:pt idx="34">
                  <c:v>1.0</c:v>
                </c:pt>
                <c:pt idx="35">
                  <c:v>6.0</c:v>
                </c:pt>
                <c:pt idx="36">
                  <c:v>26.0</c:v>
                </c:pt>
                <c:pt idx="37">
                  <c:v>14.0</c:v>
                </c:pt>
                <c:pt idx="38">
                  <c:v>1.0</c:v>
                </c:pt>
                <c:pt idx="39">
                  <c:v>2.0</c:v>
                </c:pt>
                <c:pt idx="40">
                  <c:v>1.0</c:v>
                </c:pt>
                <c:pt idx="41">
                  <c:v>8.0</c:v>
                </c:pt>
                <c:pt idx="42">
                  <c:v>26.0</c:v>
                </c:pt>
                <c:pt idx="43">
                  <c:v>19.0</c:v>
                </c:pt>
                <c:pt idx="45">
                  <c:v>2.0</c:v>
                </c:pt>
                <c:pt idx="46">
                  <c:v>1.0</c:v>
                </c:pt>
                <c:pt idx="47">
                  <c:v>4.0</c:v>
                </c:pt>
                <c:pt idx="48">
                  <c:v>21.0</c:v>
                </c:pt>
                <c:pt idx="49">
                  <c:v>15.0</c:v>
                </c:pt>
                <c:pt idx="51">
                  <c:v>3.0</c:v>
                </c:pt>
                <c:pt idx="52">
                  <c:v>1.0</c:v>
                </c:pt>
                <c:pt idx="53">
                  <c:v>2.0</c:v>
                </c:pt>
                <c:pt idx="54">
                  <c:v>25.0</c:v>
                </c:pt>
                <c:pt idx="55">
                  <c:v>20.0</c:v>
                </c:pt>
                <c:pt idx="58">
                  <c:v>1.0</c:v>
                </c:pt>
                <c:pt idx="59">
                  <c:v>4.0</c:v>
                </c:pt>
                <c:pt idx="6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'Sheet16'!$C$5:$C$65</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7">
                  <c:v>6.0</c:v>
                </c:pt>
                <c:pt idx="48">
                  <c:v>45.0</c:v>
                </c:pt>
                <c:pt idx="49">
                  <c:v>33.0</c:v>
                </c:pt>
                <c:pt idx="51">
                  <c:v>2.0</c:v>
                </c:pt>
                <c:pt idx="52">
                  <c:v>1.0</c:v>
                </c:pt>
                <c:pt idx="53">
                  <c:v>9.0</c:v>
                </c:pt>
                <c:pt idx="54">
                  <c:v>34.0</c:v>
                </c:pt>
                <c:pt idx="55">
                  <c:v>26.0</c:v>
                </c:pt>
                <c:pt idx="56">
                  <c:v>2.0</c:v>
                </c:pt>
                <c:pt idx="57">
                  <c:v>1.0</c:v>
                </c:pt>
                <c:pt idx="59">
                  <c:v>5.0</c:v>
                </c:pt>
                <c:pt idx="6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'Sheet16'!$D$5:$D$65</c:f>
              <c:numCache>
                <c:formatCode>General</c:formatCode>
                <c:ptCount val="61"/>
                <c:pt idx="0">
                  <c:v>85.0</c:v>
                </c:pt>
                <c:pt idx="1">
                  <c:v>50.0</c:v>
                </c:pt>
                <c:pt idx="2">
                  <c:v>3.0</c:v>
                </c:pt>
                <c:pt idx="3">
                  <c:v>6.0</c:v>
                </c:pt>
                <c:pt idx="4">
                  <c:v>5.0</c:v>
                </c:pt>
                <c:pt idx="5">
                  <c:v>21.0</c:v>
                </c:pt>
                <c:pt idx="6">
                  <c:v>65.0</c:v>
                </c:pt>
                <c:pt idx="7">
                  <c:v>40.0</c:v>
                </c:pt>
                <c:pt idx="8">
                  <c:v>4.0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8">
                  <c:v>3.0</c:v>
                </c:pt>
                <c:pt idx="59">
                  <c:v>19.0</c:v>
                </c:pt>
                <c:pt idx="6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'Sheet16'!$E$5:$E$65</c:f>
              <c:numCache>
                <c:formatCode>General</c:formatCode>
                <c:ptCount val="61"/>
                <c:pt idx="0">
                  <c:v>15.0</c:v>
                </c:pt>
                <c:pt idx="1">
                  <c:v>9.0</c:v>
                </c:pt>
                <c:pt idx="4">
                  <c:v>1.0</c:v>
                </c:pt>
                <c:pt idx="5">
                  <c:v>5.0</c:v>
                </c:pt>
                <c:pt idx="6">
                  <c:v>15.0</c:v>
                </c:pt>
                <c:pt idx="7">
                  <c:v>9.0</c:v>
                </c:pt>
                <c:pt idx="8">
                  <c:v>1.0</c:v>
                </c:pt>
                <c:pt idx="9">
                  <c:v>1.0</c:v>
                </c:pt>
                <c:pt idx="10">
                  <c:v>1.0</c:v>
                </c:pt>
                <c:pt idx="11">
                  <c:v>3.0</c:v>
                </c:pt>
                <c:pt idx="12">
                  <c:v>14.0</c:v>
                </c:pt>
                <c:pt idx="13">
                  <c:v>11.0</c:v>
                </c:pt>
                <c:pt idx="14">
                  <c:v>1.0</c:v>
                </c:pt>
                <c:pt idx="17">
                  <c:v>2.0</c:v>
                </c:pt>
                <c:pt idx="18">
                  <c:v>9.0</c:v>
                </c:pt>
                <c:pt idx="19">
                  <c:v>5.0</c:v>
                </c:pt>
                <c:pt idx="20">
                  <c:v>1.0</c:v>
                </c:pt>
                <c:pt idx="22">
                  <c:v>1.0</c:v>
                </c:pt>
                <c:pt idx="23">
                  <c:v>2.0</c:v>
                </c:pt>
                <c:pt idx="24">
                  <c:v>15.0</c:v>
                </c:pt>
                <c:pt idx="25">
                  <c:v>10.0</c:v>
                </c:pt>
                <c:pt idx="27">
                  <c:v>1.0</c:v>
                </c:pt>
                <c:pt idx="28">
                  <c:v>2.0</c:v>
                </c:pt>
                <c:pt idx="29">
                  <c:v>2.0</c:v>
                </c:pt>
                <c:pt idx="30">
                  <c:v>12.0</c:v>
                </c:pt>
                <c:pt idx="31">
                  <c:v>7.0</c:v>
                </c:pt>
                <c:pt idx="32">
                  <c:v>1.0</c:v>
                </c:pt>
                <c:pt idx="34">
                  <c:v>3.0</c:v>
                </c:pt>
                <c:pt idx="35">
                  <c:v>1.0</c:v>
                </c:pt>
                <c:pt idx="36">
                  <c:v>15.0</c:v>
                </c:pt>
                <c:pt idx="37">
                  <c:v>11.0</c:v>
                </c:pt>
                <c:pt idx="38">
                  <c:v>1.0</c:v>
                </c:pt>
                <c:pt idx="40">
                  <c:v>1.0</c:v>
                </c:pt>
                <c:pt idx="41">
                  <c:v>2.0</c:v>
                </c:pt>
                <c:pt idx="42">
                  <c:v>16.0</c:v>
                </c:pt>
                <c:pt idx="43">
                  <c:v>12.0</c:v>
                </c:pt>
                <c:pt idx="44">
                  <c:v>1.0</c:v>
                </c:pt>
                <c:pt idx="45">
                  <c:v>2.0</c:v>
                </c:pt>
                <c:pt idx="47">
                  <c:v>1.0</c:v>
                </c:pt>
                <c:pt idx="48">
                  <c:v>13.0</c:v>
                </c:pt>
                <c:pt idx="49">
                  <c:v>5.0</c:v>
                </c:pt>
                <c:pt idx="51">
                  <c:v>3.0</c:v>
                </c:pt>
                <c:pt idx="52">
                  <c:v>1.0</c:v>
                </c:pt>
                <c:pt idx="53">
                  <c:v>4.0</c:v>
                </c:pt>
                <c:pt idx="54">
                  <c:v>13.0</c:v>
                </c:pt>
                <c:pt idx="55">
                  <c:v>10.0</c:v>
                </c:pt>
                <c:pt idx="57">
                  <c:v>1.0</c:v>
                </c:pt>
                <c:pt idx="59">
                  <c:v>2.0</c:v>
                </c:pt>
                <c:pt idx="6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04960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728907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932888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90995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57764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9224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59578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88908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21481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585976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361429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030403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4470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251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877936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129933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47539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384250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487060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5"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669571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375377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993065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30245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70472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307487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3003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4678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188717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731483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M.SAMSON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312206828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(BANK MANAGEMENT)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AM JAIN COLLEGE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9075623"/>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矩形"/>
          <p:cNvSpPr>
            <a:spLocks/>
          </p:cNvSpPr>
          <p:nvPr/>
        </p:nvSpPr>
        <p:spPr>
          <a:xfrm rot="0">
            <a:off x="838200" y="1271855"/>
            <a:ext cx="7162799"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sng" strike="noStrike" kern="1200" cap="none" spc="0" baseline="0">
                <a:solidFill>
                  <a:schemeClr val="tx1"/>
                </a:solidFill>
                <a:latin typeface="Calibri" pitchFamily="0" charset="0"/>
                <a:ea typeface="宋体" pitchFamily="0" charset="0"/>
                <a:cs typeface="Calibri" pitchFamily="0" charset="0"/>
              </a:rPr>
              <a:t>Descriptive Statistics Mean and Median 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sng" strike="noStrike" kern="1200" cap="none" spc="0" baseline="0">
                <a:solidFill>
                  <a:schemeClr val="tx1"/>
                </a:solidFill>
                <a:latin typeface="Calibri" pitchFamily="0" charset="0"/>
                <a:ea typeface="宋体" pitchFamily="0" charset="0"/>
                <a:cs typeface="Calibri" pitchFamily="0" charset="0"/>
              </a:rPr>
              <a:t>Time Series Analysis 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a:t>
            </a:r>
            <a:r>
              <a:rPr lang="en-US" altLang="zh-CN" sz="1800" b="1" i="0" u="sng" strike="noStrike" kern="1200" cap="none" spc="0" baseline="0">
                <a:solidFill>
                  <a:schemeClr val="tx1"/>
                </a:solidFill>
                <a:latin typeface="Calibri" pitchFamily="0" charset="0"/>
                <a:ea typeface="宋体" pitchFamily="0" charset="0"/>
                <a:cs typeface="Calibri" pitchFamily="0" charset="0"/>
              </a:rPr>
              <a:t>Pivot Tables and Charts Attendance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a:t>
            </a:r>
            <a:r>
              <a:rPr lang="en-US" altLang="zh-CN" sz="1800" b="1" i="0" u="sng" strike="noStrike" kern="1200" cap="none" spc="0" baseline="0">
                <a:solidFill>
                  <a:schemeClr val="tx1"/>
                </a:solidFill>
                <a:latin typeface="Calibri" pitchFamily="0" charset="0"/>
                <a:ea typeface="宋体" pitchFamily="0" charset="0"/>
                <a:cs typeface="Calibri" pitchFamily="0" charset="0"/>
              </a:rPr>
              <a:t>Absenteeism Analysis Absence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1799120"/>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rot="0">
            <a:off x="381000" y="533400"/>
            <a:ext cx="9144000" cy="60939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5. </a:t>
            </a:r>
            <a:r>
              <a:rPr lang="en-US" altLang="zh-CN" sz="1800" b="1" i="0" u="sng" strike="noStrike" kern="0" cap="none" spc="0" baseline="0">
                <a:latin typeface="Calibri" pitchFamily="0" charset="0"/>
                <a:ea typeface="宋体" pitchFamily="0" charset="0"/>
                <a:cs typeface="Lucida Sans"/>
              </a:rPr>
              <a:t>Work Hours Calculation Hours Worked</a:t>
            </a:r>
            <a:r>
              <a:rPr lang="en-US" altLang="zh-CN" sz="1800" b="0" i="0" u="none" strike="noStrike" kern="0" cap="none" spc="0" baseline="0">
                <a:latin typeface="Calibri" pitchFamily="0" charset="0"/>
                <a:ea typeface="宋体" pitchFamily="0" charset="0"/>
                <a:cs typeface="Lucida Sans"/>
              </a:rPr>
              <a:t>: Compute the total hours worked per day, week, or month using Time In and Time Out data . Overtime Calculation: Identify and calculate any overtime based on scheduled hours Excel Functions: DATEDIF(), TEXT(), SUM()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6. </a:t>
            </a:r>
            <a:r>
              <a:rPr lang="en-US" altLang="zh-CN" sz="1800" b="1" i="0" u="sng" strike="noStrike" kern="0" cap="none" spc="0" baseline="0">
                <a:latin typeface="Calibri" pitchFamily="0" charset="0"/>
                <a:ea typeface="宋体" pitchFamily="0" charset="0"/>
                <a:cs typeface="Lucida Sans"/>
              </a:rPr>
              <a:t>Anomaly Detection Late Arrivals and Early Departures</a:t>
            </a:r>
            <a:r>
              <a:rPr lang="en-US" altLang="zh-CN" sz="1800" b="0" i="0" u="none" strike="noStrike" kern="0" cap="none" spc="0" baseline="0">
                <a:latin typeface="Calibri" pitchFamily="0" charset="0"/>
                <a:ea typeface="宋体" pitchFamily="0" charset="0"/>
                <a:cs typeface="Lucida Sans"/>
              </a:rPr>
              <a:t>: Identify patterns of lateness or early departures using conditional formatting or formulas . Outliers: Detect outliers or unusual attendance patterns . Excel Functions: IF(), CONDITIONAL FORMATTING, Z-SCORE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7. </a:t>
            </a:r>
            <a:r>
              <a:rPr lang="en-US" altLang="zh-CN" sz="1800" b="1" i="0" u="sng" strike="noStrike" kern="0" cap="none" spc="0" baseline="0">
                <a:latin typeface="Calibri" pitchFamily="0" charset="0"/>
                <a:ea typeface="宋体" pitchFamily="0" charset="0"/>
                <a:cs typeface="Lucida Sans"/>
              </a:rPr>
              <a:t>Forecasting Future Attendance Trends</a:t>
            </a:r>
            <a:r>
              <a:rPr lang="en-US" altLang="zh-CN" sz="1800" b="0" i="0" u="none" strike="noStrike" kern="0" cap="none" spc="0" baseline="0">
                <a:latin typeface="Calibri" pitchFamily="0" charset="0"/>
                <a:ea typeface="宋体" pitchFamily="0" charset="0"/>
                <a:cs typeface="Lucida Sans"/>
              </a:rPr>
              <a:t>: Use linear regression to forecast future attendance based on historical data . Excel Functions: LINEST(), FORECAST.LINEAR()</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8. </a:t>
            </a:r>
            <a:r>
              <a:rPr lang="en-US" altLang="zh-CN" sz="1800" b="1" i="0" u="sng" strike="noStrike" kern="0" cap="none" spc="0" baseline="0">
                <a:latin typeface="Calibri" pitchFamily="0" charset="0"/>
                <a:ea typeface="宋体" pitchFamily="0" charset="0"/>
                <a:cs typeface="Lucida Sans"/>
              </a:rPr>
              <a:t>Scenario Analysis What-If Scenarios</a:t>
            </a:r>
            <a:r>
              <a:rPr lang="en-US" altLang="zh-CN" sz="1800" b="0" i="0" u="none" strike="noStrike" kern="0" cap="none" spc="0" baseline="0">
                <a:latin typeface="Calibri" pitchFamily="0" charset="0"/>
                <a:ea typeface="宋体" pitchFamily="0" charset="0"/>
                <a:cs typeface="Lucida Sans"/>
              </a:rPr>
              <a:t>: Model different scenarios to understand potential impacts of policy changes on attendance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Excel Functions: “DATA TABLE”,” GOAL SEEK”</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sng" strike="noStrike" kern="0" cap="none" spc="0" baseline="0">
                <a:latin typeface="Calibri" pitchFamily="0" charset="0"/>
                <a:ea typeface="宋体" pitchFamily="0" charset="0"/>
                <a:cs typeface="Lucida Sans"/>
              </a:rPr>
              <a:t>Example Implementation </a:t>
            </a:r>
            <a:r>
              <a:rPr lang="en-US" altLang="zh-CN" sz="1800" b="0" i="0" u="none" strike="noStrike" kern="0" cap="none" spc="0" baseline="0">
                <a:latin typeface="Calibri" pitchFamily="0" charset="0"/>
                <a:ea typeface="宋体" pitchFamily="0" charset="0"/>
                <a:cs typeface="Lucida Sans"/>
              </a:rPr>
              <a:t>: </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Create a Data Table</a:t>
            </a:r>
            <a:r>
              <a:rPr lang="en-US" altLang="zh-CN" sz="1800" b="0" i="0" u="none" strike="noStrike" kern="0" cap="none" spc="0" baseline="0">
                <a:latin typeface="Calibri" pitchFamily="0" charset="0"/>
                <a:ea typeface="宋体" pitchFamily="0" charset="0"/>
                <a:cs typeface="Lucida Sans"/>
              </a:rPr>
              <a:t>: Organize your data into columns for Date, Time In, Time Out, Employee ID, etc.</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Use Pivot Tables</a:t>
            </a:r>
            <a:r>
              <a:rPr lang="en-US" altLang="zh-CN" sz="1800" b="0" i="0" u="none" strike="noStrike" kern="0" cap="none" spc="0" baseline="0">
                <a:latin typeface="Calibri" pitchFamily="0" charset="0"/>
                <a:ea typeface="宋体" pitchFamily="0" charset="0"/>
                <a:cs typeface="Lucida Sans"/>
              </a:rPr>
              <a:t>: Summarize attendance by employee or department.</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Visualize Data</a:t>
            </a:r>
            <a:r>
              <a:rPr lang="en-US" altLang="zh-CN" sz="1800" b="0" i="0" u="none" strike="noStrike" kern="0" cap="none" spc="0" baseline="0">
                <a:latin typeface="Calibri" pitchFamily="0" charset="0"/>
                <a:ea typeface="宋体" pitchFamily="0" charset="0"/>
                <a:cs typeface="Lucida Sans"/>
              </a:rPr>
              <a:t>: Create charts to visualize trends and patterns.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Apply Formulas</a:t>
            </a:r>
            <a:r>
              <a:rPr lang="en-US" altLang="zh-CN" sz="1800" b="0" i="0" u="none" strike="noStrike" kern="0" cap="none" spc="0" baseline="0">
                <a:latin typeface="Calibri" pitchFamily="0" charset="0"/>
                <a:ea typeface="宋体" pitchFamily="0" charset="0"/>
                <a:cs typeface="Lucida Sans"/>
              </a:rPr>
              <a:t>: Calculate hours worked, absenteeism rates, and any anomalies.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Analyze and Interpret</a:t>
            </a:r>
            <a:r>
              <a:rPr lang="en-US" altLang="zh-CN" sz="1800" b="0" i="0" u="none" strike="noStrike" kern="0" cap="none" spc="0" baseline="0">
                <a:latin typeface="Calibri" pitchFamily="0" charset="0"/>
                <a:ea typeface="宋体" pitchFamily="0" charset="0"/>
                <a:cs typeface="Lucida Sans"/>
              </a:rPr>
              <a:t>: Use descriptive statistics and trend analysis to derive insights and make recommendations.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These modeling techniques enable you to perform a comprehensive analysis of attendance data, leading to better management decisions and improved operational efficiency</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327438251"/>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对象"/>
          <p:cNvGraphicFramePr>
            <a:graphicFrameLocks/>
          </p:cNvGraphicFramePr>
          <p:nvPr/>
        </p:nvGraphicFramePr>
        <p:xfrm>
          <a:off x="152400" y="1116330"/>
          <a:ext cx="11124818"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19910660"/>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矩形"/>
          <p:cNvSpPr>
            <a:spLocks/>
          </p:cNvSpPr>
          <p:nvPr/>
        </p:nvSpPr>
        <p:spPr>
          <a:xfrm rot="0">
            <a:off x="755332" y="1447800"/>
            <a:ext cx="8007668"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1931389"/>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3246469"/>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52863252"/>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398495" y="2514600"/>
            <a:ext cx="6325945"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attendance management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systems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0677999"/>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081088" y="2412420"/>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7444229"/>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143000" y="2078772"/>
            <a:ext cx="6934200" cy="39300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Human Resources (HR)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Department Heads and Supervisors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Employees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Executives and Decision Makers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8145128"/>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2597169"/>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:It is used for highlighting the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Filter</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removing or filtering out the missing values.</a:t>
            </a:r>
            <a:r>
              <a:rPr lang="en-US" altLang="zh-CN" sz="2000" b="0" i="0" u="sng" strike="noStrike" kern="1200" cap="none" spc="0" baseline="0">
                <a:solidFill>
                  <a:schemeClr val="tx1"/>
                </a:solidFill>
                <a:latin typeface="Calibri" pitchFamily="0" charset="0"/>
                <a:ea typeface="宋体" pitchFamily="0" charset="0"/>
                <a:cs typeface="Calibri" pitchFamily="0" charset="0"/>
              </a:rPr>
              <a:t> </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Formula</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to calculate the attendance levels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Pivot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summary of 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Graph</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a:t>
            </a:r>
            <a:r>
              <a:rPr lang="en-US" altLang="zh-CN" sz="2000" b="0" i="0" u="none" strike="noStrike" kern="1200" cap="none" spc="0" baseline="0">
                <a:solidFill>
                  <a:schemeClr val="tx1"/>
                </a:solidFill>
                <a:latin typeface="Google Sans" pitchFamily="0" charset="0"/>
                <a:ea typeface="宋体" pitchFamily="0" charset="0"/>
                <a:cs typeface="Calibri" pitchFamily="0" charset="0"/>
              </a:rPr>
              <a:t>is a visual element that represents data in a worksheet.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4746079"/>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838200" y="1295399"/>
            <a:ext cx="7620000" cy="520142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dataset </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Name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type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level</a:t>
            </a:r>
            <a:r>
              <a:rPr lang="en-US" altLang="zh-CN" sz="2000" b="0" i="0" u="none" strike="noStrike" kern="1200" cap="none" spc="0" baseline="0">
                <a:solidFill>
                  <a:schemeClr val="tx1"/>
                </a:solidFill>
                <a:latin typeface="Calibri" pitchFamily="0" charset="0"/>
                <a:ea typeface="宋体" pitchFamily="0" charset="0"/>
                <a:cs typeface="Calibri" pitchFamily="0" charset="0"/>
              </a:rPr>
              <a:t> (Text)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Gender </a:t>
            </a:r>
            <a:r>
              <a:rPr lang="en-US" altLang="zh-CN" sz="2000" b="0" i="0" u="none" strike="noStrike" kern="1200" cap="none" spc="0" baseline="0">
                <a:solidFill>
                  <a:schemeClr val="tx1"/>
                </a:solidFill>
                <a:latin typeface="Calibri" pitchFamily="0" charset="0"/>
                <a:ea typeface="宋体" pitchFamily="0" charset="0"/>
                <a:cs typeface="Calibri" pitchFamily="0" charset="0"/>
              </a:rPr>
              <a:t>(Male, 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Rating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status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0745181"/>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533400" y="1479521"/>
            <a:ext cx="8820150" cy="470898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Method: </a:t>
            </a:r>
            <a:r>
              <a:rPr lang="en-US" altLang="zh-CN" sz="2000" b="1" i="0" u="sng" strike="noStrike" kern="1200" cap="none" spc="0" baseline="0">
                <a:solidFill>
                  <a:schemeClr val="tx1"/>
                </a:solidFill>
                <a:latin typeface="Calibri" pitchFamily="0" charset="0"/>
                <a:ea typeface="宋体" pitchFamily="0" charset="0"/>
                <a:cs typeface="Calibri" pitchFamily="0" charset="0"/>
              </a:rPr>
              <a:t>Power Query and Dynamic Dashboards</a:t>
            </a:r>
            <a:endParaRPr lang="en-US" altLang="zh-CN" sz="2000" b="1" i="0" u="sng"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Data Import and Transformation with Power Query</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Import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Transform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Automate Updates</a:t>
            </a:r>
            <a:r>
              <a:rPr lang="en-US" altLang="zh-CN" sz="2000" b="0" i="0" u="none" strike="noStrike" kern="1200" cap="none" spc="0" baseline="0">
                <a:solidFill>
                  <a:schemeClr val="tx1"/>
                </a:solidFill>
                <a:latin typeface="Calibri" pitchFamily="0" charset="0"/>
                <a:ea typeface="宋体" pitchFamily="0" charset="0"/>
                <a:cs typeface="Calibri"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alibri" pitchFamily="0" charset="0"/>
                <a:ea typeface="宋体" pitchFamily="0" charset="0"/>
                <a:cs typeface="Calibri" pitchFamily="0" charset="0"/>
              </a:rPr>
              <a:t>How to 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4669980"/>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2024-10-24T03:36:38Z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