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66" r:id="rId3"/>
    <p:sldId id="257" r:id="rId4"/>
    <p:sldId id="258" r:id="rId5"/>
    <p:sldId id="259" r:id="rId6"/>
    <p:sldId id="261" r:id="rId7"/>
    <p:sldId id="263" r:id="rId8"/>
    <p:sldId id="272" r:id="rId9"/>
    <p:sldId id="269" r:id="rId10"/>
    <p:sldId id="270" r:id="rId11"/>
    <p:sldId id="271"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02-Mar-24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5346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02-Mar-24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49358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02-Mar-24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05618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02-Mar-24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9758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02-Mar-24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32664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02-Mar-24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0748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02-Mar-24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56836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02-Mar-24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45393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02-Mar-24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01009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3BBFC-8E88-41DA-A622-354B3332B809}"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86046-84CB-4D90-9C51-1064A7F3F5E3}" type="slidenum">
              <a:rPr lang="en-IN" smtClean="0"/>
              <a:t>‹#›</a:t>
            </a:fld>
            <a:endParaRPr lang="en-IN"/>
          </a:p>
        </p:txBody>
      </p:sp>
    </p:spTree>
    <p:extLst>
      <p:ext uri="{BB962C8B-B14F-4D97-AF65-F5344CB8AC3E}">
        <p14:creationId xmlns:p14="http://schemas.microsoft.com/office/powerpoint/2010/main" val="912260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43589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02-Mar-24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4308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3BBFC-8E88-41DA-A622-354B3332B809}"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86046-84CB-4D90-9C51-1064A7F3F5E3}" type="slidenum">
              <a:rPr lang="en-IN" smtClean="0"/>
              <a:t>‹#›</a:t>
            </a:fld>
            <a:endParaRPr lang="en-IN"/>
          </a:p>
        </p:txBody>
      </p:sp>
    </p:spTree>
    <p:extLst>
      <p:ext uri="{BB962C8B-B14F-4D97-AF65-F5344CB8AC3E}">
        <p14:creationId xmlns:p14="http://schemas.microsoft.com/office/powerpoint/2010/main" val="2208203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02-Mar-24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04693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02-Mar-24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57383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33BBFC-8E88-41DA-A622-354B3332B809}" type="datetimeFigureOut">
              <a:rPr lang="en-IN" smtClean="0"/>
              <a:t>02-03-2024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D86046-84CB-4D90-9C51-1064A7F3F5E3}" type="slidenum">
              <a:rPr lang="en-IN" smtClean="0"/>
              <a:t>‹#›</a:t>
            </a:fld>
            <a:endParaRPr lang="en-IN"/>
          </a:p>
        </p:txBody>
      </p:sp>
    </p:spTree>
    <p:extLst>
      <p:ext uri="{BB962C8B-B14F-4D97-AF65-F5344CB8AC3E}">
        <p14:creationId xmlns:p14="http://schemas.microsoft.com/office/powerpoint/2010/main" val="598629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533BBFC-8E88-41DA-A622-354B3332B809}" type="datetimeFigureOut">
              <a:rPr lang="en-IN" smtClean="0"/>
              <a:t>02-03-2024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D86046-84CB-4D90-9C51-1064A7F3F5E3}" type="slidenum">
              <a:rPr lang="en-IN" smtClean="0"/>
              <a:t>‹#›</a:t>
            </a:fld>
            <a:endParaRPr lang="en-IN"/>
          </a:p>
        </p:txBody>
      </p:sp>
    </p:spTree>
    <p:extLst>
      <p:ext uri="{BB962C8B-B14F-4D97-AF65-F5344CB8AC3E}">
        <p14:creationId xmlns:p14="http://schemas.microsoft.com/office/powerpoint/2010/main" val="744455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02-Mar-24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1055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33BBFC-8E88-41DA-A622-354B3332B809}"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86046-84CB-4D90-9C51-1064A7F3F5E3}" type="slidenum">
              <a:rPr lang="en-IN" smtClean="0"/>
              <a:t>‹#›</a:t>
            </a:fld>
            <a:endParaRPr lang="en-IN"/>
          </a:p>
        </p:txBody>
      </p:sp>
    </p:spTree>
    <p:extLst>
      <p:ext uri="{BB962C8B-B14F-4D97-AF65-F5344CB8AC3E}">
        <p14:creationId xmlns:p14="http://schemas.microsoft.com/office/powerpoint/2010/main" val="2960059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6000">
              <a:schemeClr val="bg1">
                <a:tint val="90000"/>
                <a:lumMod val="110000"/>
              </a:schemeClr>
            </a:gs>
            <a:gs pos="74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764DE79-268F-4C1A-8933-263129D2AF90}" type="datetimeFigureOut">
              <a:rPr lang="en-US" smtClean="0"/>
              <a:t>02-Mar-24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8F63A3B-78C7-47BE-AE5E-E10140E04643}" type="slidenum">
              <a:rPr lang="en-US" smtClean="0"/>
              <a:t>‹#›</a:t>
            </a:fld>
            <a:endParaRPr lang="en-US" dirty="0"/>
          </a:p>
        </p:txBody>
      </p:sp>
      <p:cxnSp>
        <p:nvCxnSpPr>
          <p:cNvPr id="8" name="Straight Connector 7">
            <a:extLst>
              <a:ext uri="{FF2B5EF4-FFF2-40B4-BE49-F238E27FC236}">
                <a16:creationId xmlns:a16="http://schemas.microsoft.com/office/drawing/2014/main" id="{7F6272A5-437D-4119-826F-AD28C0BE1B30}"/>
              </a:ext>
            </a:extLst>
          </p:cNvPr>
          <p:cNvCxnSpPr>
            <a:cxnSpLocks/>
          </p:cNvCxnSpPr>
          <p:nvPr userDrawn="1"/>
        </p:nvCxnSpPr>
        <p:spPr>
          <a:xfrm>
            <a:off x="838200" y="840827"/>
            <a:ext cx="98823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0BCD75B-C7A0-4728-8DD3-9351B280536D}"/>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880202" y="0"/>
            <a:ext cx="1311797" cy="840827"/>
          </a:xfrm>
          <a:prstGeom prst="rect">
            <a:avLst/>
          </a:prstGeom>
          <a:blipFill>
            <a:blip r:embed="rId23"/>
            <a:tile tx="0" ty="0" sx="100000" sy="100000" flip="none" algn="tl"/>
          </a:blipFill>
        </p:spPr>
      </p:pic>
    </p:spTree>
    <p:extLst>
      <p:ext uri="{BB962C8B-B14F-4D97-AF65-F5344CB8AC3E}">
        <p14:creationId xmlns:p14="http://schemas.microsoft.com/office/powerpoint/2010/main" val="397651887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649"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18.x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 Id="rId9" Type="http://schemas.openxmlformats.org/officeDocument/2006/relationships/image" Target="../media/image10.wmf"/></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C99F-7288-4FCF-83F3-032EC75C6D72}"/>
              </a:ext>
            </a:extLst>
          </p:cNvPr>
          <p:cNvSpPr>
            <a:spLocks noGrp="1"/>
          </p:cNvSpPr>
          <p:nvPr>
            <p:ph type="title"/>
          </p:nvPr>
        </p:nvSpPr>
        <p:spPr>
          <a:xfrm>
            <a:off x="73572" y="263199"/>
            <a:ext cx="7623593" cy="577628"/>
          </a:xfrm>
        </p:spPr>
        <p:txBody>
          <a:bodyPr>
            <a:normAutofit fontScale="90000"/>
          </a:bodyPr>
          <a:lstStyle/>
          <a:p>
            <a:r>
              <a:rPr lang="en-IN" sz="4400" dirty="0">
                <a:solidFill>
                  <a:srgbClr val="FF0000"/>
                </a:solidFill>
              </a:rPr>
              <a:t>ISB&amp;M School of Technology</a:t>
            </a:r>
          </a:p>
        </p:txBody>
      </p:sp>
      <p:pic>
        <p:nvPicPr>
          <p:cNvPr id="4" name="Picture 3">
            <a:extLst>
              <a:ext uri="{FF2B5EF4-FFF2-40B4-BE49-F238E27FC236}">
                <a16:creationId xmlns:a16="http://schemas.microsoft.com/office/drawing/2014/main" id="{5214CCDB-9D5A-420C-8B73-C1C5D1F26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0827"/>
            <a:ext cx="12192000" cy="6042226"/>
          </a:xfrm>
          <a:prstGeom prst="rect">
            <a:avLst/>
          </a:prstGeom>
        </p:spPr>
      </p:pic>
    </p:spTree>
    <p:extLst>
      <p:ext uri="{BB962C8B-B14F-4D97-AF65-F5344CB8AC3E}">
        <p14:creationId xmlns:p14="http://schemas.microsoft.com/office/powerpoint/2010/main" val="301801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5854-79EE-4DA6-86FC-65C4C4A0C6F7}"/>
              </a:ext>
            </a:extLst>
          </p:cNvPr>
          <p:cNvSpPr>
            <a:spLocks noGrp="1"/>
          </p:cNvSpPr>
          <p:nvPr>
            <p:ph type="title"/>
          </p:nvPr>
        </p:nvSpPr>
        <p:spPr>
          <a:xfrm>
            <a:off x="913775" y="212117"/>
            <a:ext cx="1208536" cy="600683"/>
          </a:xfrm>
        </p:spPr>
        <p:txBody>
          <a:bodyPr/>
          <a:lstStyle/>
          <a:p>
            <a:r>
              <a:rPr lang="en-IN" dirty="0"/>
              <a:t>SKILL </a:t>
            </a:r>
          </a:p>
        </p:txBody>
      </p:sp>
      <p:sp>
        <p:nvSpPr>
          <p:cNvPr id="3" name="Content Placeholder 2">
            <a:extLst>
              <a:ext uri="{FF2B5EF4-FFF2-40B4-BE49-F238E27FC236}">
                <a16:creationId xmlns:a16="http://schemas.microsoft.com/office/drawing/2014/main" id="{FFD0C1A4-66C4-4F66-9504-D0BCF4E7F74E}"/>
              </a:ext>
            </a:extLst>
          </p:cNvPr>
          <p:cNvSpPr>
            <a:spLocks noGrp="1"/>
          </p:cNvSpPr>
          <p:nvPr>
            <p:ph idx="1"/>
          </p:nvPr>
        </p:nvSpPr>
        <p:spPr>
          <a:xfrm>
            <a:off x="913775" y="1049867"/>
            <a:ext cx="10364452" cy="4741333"/>
          </a:xfrm>
        </p:spPr>
        <p:txBody>
          <a:bodyPr/>
          <a:lstStyle/>
          <a:p>
            <a:r>
              <a:rPr lang="en-IN" cap="none" dirty="0"/>
              <a:t>Python language</a:t>
            </a:r>
          </a:p>
          <a:p>
            <a:r>
              <a:rPr lang="en-IN" cap="none" dirty="0" err="1"/>
              <a:t>Opencv</a:t>
            </a:r>
            <a:r>
              <a:rPr lang="en-IN" cap="none" dirty="0"/>
              <a:t>-python package</a:t>
            </a:r>
          </a:p>
          <a:p>
            <a:r>
              <a:rPr lang="en-IN" cap="none" dirty="0" err="1"/>
              <a:t>Imutils</a:t>
            </a:r>
            <a:r>
              <a:rPr lang="en-IN" cap="none" dirty="0"/>
              <a:t> package</a:t>
            </a:r>
          </a:p>
          <a:p>
            <a:r>
              <a:rPr lang="en-IN" cap="none"/>
              <a:t>Time package</a:t>
            </a:r>
            <a:endParaRPr lang="en-IN" cap="none" dirty="0"/>
          </a:p>
          <a:p>
            <a:r>
              <a:rPr lang="en-IN" cap="none" dirty="0"/>
              <a:t>CSV package</a:t>
            </a:r>
          </a:p>
          <a:p>
            <a:r>
              <a:rPr lang="en-IN" cap="none" dirty="0"/>
              <a:t>OS package</a:t>
            </a:r>
          </a:p>
        </p:txBody>
      </p:sp>
    </p:spTree>
    <p:extLst>
      <p:ext uri="{BB962C8B-B14F-4D97-AF65-F5344CB8AC3E}">
        <p14:creationId xmlns:p14="http://schemas.microsoft.com/office/powerpoint/2010/main" val="51381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A114-9994-47AE-9F8F-A55A5A2BEA74}"/>
              </a:ext>
            </a:extLst>
          </p:cNvPr>
          <p:cNvSpPr>
            <a:spLocks noGrp="1"/>
          </p:cNvSpPr>
          <p:nvPr>
            <p:ph type="title"/>
          </p:nvPr>
        </p:nvSpPr>
        <p:spPr>
          <a:xfrm>
            <a:off x="913775" y="133096"/>
            <a:ext cx="2010047" cy="668416"/>
          </a:xfrm>
        </p:spPr>
        <p:txBody>
          <a:bodyPr/>
          <a:lstStyle/>
          <a:p>
            <a:r>
              <a:rPr lang="en-IN" dirty="0"/>
              <a:t>OPINION</a:t>
            </a:r>
          </a:p>
        </p:txBody>
      </p:sp>
      <p:sp>
        <p:nvSpPr>
          <p:cNvPr id="3" name="Content Placeholder 2">
            <a:extLst>
              <a:ext uri="{FF2B5EF4-FFF2-40B4-BE49-F238E27FC236}">
                <a16:creationId xmlns:a16="http://schemas.microsoft.com/office/drawing/2014/main" id="{A17742C4-3B1B-409F-9954-17689C97A9A0}"/>
              </a:ext>
            </a:extLst>
          </p:cNvPr>
          <p:cNvSpPr>
            <a:spLocks noGrp="1"/>
          </p:cNvSpPr>
          <p:nvPr>
            <p:ph idx="1"/>
          </p:nvPr>
        </p:nvSpPr>
        <p:spPr>
          <a:xfrm>
            <a:off x="913775" y="1095023"/>
            <a:ext cx="9855825" cy="4696178"/>
          </a:xfrm>
        </p:spPr>
        <p:txBody>
          <a:bodyPr/>
          <a:lstStyle/>
          <a:p>
            <a:r>
              <a:rPr lang="en-IN" cap="none" dirty="0">
                <a:latin typeface="Calibri" panose="020F0502020204030204" pitchFamily="34" charset="0"/>
                <a:cs typeface="Calibri" panose="020F0502020204030204" pitchFamily="34" charset="0"/>
              </a:rPr>
              <a:t>This project was totally new to me. </a:t>
            </a:r>
          </a:p>
          <a:p>
            <a:r>
              <a:rPr lang="en-IN" cap="none" dirty="0">
                <a:latin typeface="Calibri" panose="020F0502020204030204" pitchFamily="34" charset="0"/>
                <a:cs typeface="Calibri" panose="020F0502020204030204" pitchFamily="34" charset="0"/>
              </a:rPr>
              <a:t>I have never created like this and the experiences I made were good.</a:t>
            </a:r>
          </a:p>
          <a:p>
            <a:r>
              <a:rPr lang="en-IN" cap="none" dirty="0">
                <a:latin typeface="Calibri" panose="020F0502020204030204" pitchFamily="34" charset="0"/>
                <a:cs typeface="Calibri" panose="020F0502020204030204" pitchFamily="34" charset="0"/>
              </a:rPr>
              <a:t> I looked critically at the project, but as time went by my thoughts got clearer and </a:t>
            </a:r>
            <a:r>
              <a:rPr lang="en-IN" cap="none" dirty="0" err="1">
                <a:latin typeface="Calibri" panose="020F0502020204030204" pitchFamily="34" charset="0"/>
                <a:cs typeface="Calibri" panose="020F0502020204030204" pitchFamily="34" charset="0"/>
              </a:rPr>
              <a:t>i</a:t>
            </a:r>
            <a:r>
              <a:rPr lang="en-IN" cap="none" dirty="0">
                <a:latin typeface="Calibri" panose="020F0502020204030204" pitchFamily="34" charset="0"/>
                <a:cs typeface="Calibri" panose="020F0502020204030204" pitchFamily="34" charset="0"/>
              </a:rPr>
              <a:t> had a better plans of what the project might look like.</a:t>
            </a:r>
          </a:p>
        </p:txBody>
      </p:sp>
    </p:spTree>
    <p:extLst>
      <p:ext uri="{BB962C8B-B14F-4D97-AF65-F5344CB8AC3E}">
        <p14:creationId xmlns:p14="http://schemas.microsoft.com/office/powerpoint/2010/main" val="50353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1E47973A-6E2A-4D20-A8F2-B524565D3836}"/>
              </a:ext>
            </a:extLst>
          </p:cNvPr>
          <p:cNvSpPr>
            <a:spLocks noGrp="1"/>
          </p:cNvSpPr>
          <p:nvPr>
            <p:ph idx="1"/>
          </p:nvPr>
        </p:nvSpPr>
        <p:spPr>
          <a:xfrm>
            <a:off x="0" y="2787796"/>
            <a:ext cx="12192000" cy="1036583"/>
          </a:xfrm>
          <a:prstGeom prst="rect">
            <a:avLst/>
          </a:prstGeom>
          <a:gradFill>
            <a:gsLst>
              <a:gs pos="0">
                <a:srgbClr val="33339B"/>
              </a:gs>
              <a:gs pos="100000">
                <a:srgbClr val="FF0000"/>
              </a:gs>
            </a:gsLst>
            <a:lin ang="21000000" scaled="0"/>
          </a:gradFill>
        </p:spPr>
        <p:style>
          <a:lnRef idx="1">
            <a:schemeClr val="accent2"/>
          </a:lnRef>
          <a:fillRef idx="2">
            <a:schemeClr val="accent2"/>
          </a:fillRef>
          <a:effectRef idx="1">
            <a:schemeClr val="accent2"/>
          </a:effectRef>
          <a:fontRef idx="minor">
            <a:schemeClr val="dk1"/>
          </a:fontRef>
        </p:style>
        <p:txBody>
          <a:bodyPr rtlCol="0" anchor="ctr"/>
          <a:lstStyle/>
          <a:p>
            <a:pPr marL="0" indent="0" algn="ctr">
              <a:buNone/>
            </a:pPr>
            <a:r>
              <a:rPr lang="en-US" sz="3000" b="1" cap="all" dirty="0">
                <a:latin typeface="Calibri" panose="020F0502020204030204" pitchFamily="34" charset="0"/>
                <a:cs typeface="Calibri" panose="020F0502020204030204" pitchFamily="34" charset="0"/>
              </a:rPr>
              <a:t>THANK YOU</a:t>
            </a:r>
            <a:r>
              <a:rPr lang="en-GB" altLang="en-US" sz="3000" b="1" cap="all"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79161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9">
            <a:extLst>
              <a:ext uri="{FF2B5EF4-FFF2-40B4-BE49-F238E27FC236}">
                <a16:creationId xmlns:a16="http://schemas.microsoft.com/office/drawing/2014/main" id="{B1C0533C-DF4B-44FF-A3A1-A84D25FE97EF}"/>
              </a:ext>
            </a:extLst>
          </p:cNvPr>
          <p:cNvSpPr>
            <a:spLocks noGrp="1"/>
          </p:cNvSpPr>
          <p:nvPr>
            <p:ph type="title"/>
          </p:nvPr>
        </p:nvSpPr>
        <p:spPr>
          <a:xfrm>
            <a:off x="5949244" y="3081982"/>
            <a:ext cx="3643489" cy="577850"/>
          </a:xfrm>
        </p:spPr>
        <p:txBody>
          <a:bodyPr>
            <a:normAutofit fontScale="90000"/>
          </a:bodyPr>
          <a:lstStyle/>
          <a:p>
            <a:r>
              <a:rPr lang="en-IN" b="1" dirty="0"/>
              <a:t>FACE-ATTENDANCE </a:t>
            </a:r>
          </a:p>
        </p:txBody>
      </p:sp>
      <p:sp>
        <p:nvSpPr>
          <p:cNvPr id="8" name="Text Box 8">
            <a:extLst>
              <a:ext uri="{FF2B5EF4-FFF2-40B4-BE49-F238E27FC236}">
                <a16:creationId xmlns:a16="http://schemas.microsoft.com/office/drawing/2014/main" id="{C466D442-DDAC-449D-AE63-FF9CB54BE468}"/>
              </a:ext>
            </a:extLst>
          </p:cNvPr>
          <p:cNvSpPr txBox="1"/>
          <p:nvPr/>
        </p:nvSpPr>
        <p:spPr>
          <a:xfrm>
            <a:off x="5949244" y="3659832"/>
            <a:ext cx="4131372" cy="461665"/>
          </a:xfrm>
          <a:prstGeom prst="rect">
            <a:avLst/>
          </a:prstGeom>
          <a:noFill/>
        </p:spPr>
        <p:txBody>
          <a:bodyPr wrap="square" rtlCol="0">
            <a:spAutoFit/>
            <a:scene3d>
              <a:camera prst="orthographicFront"/>
              <a:lightRig rig="threePt" dir="t"/>
            </a:scene3d>
          </a:bodyPr>
          <a:lstStyle/>
          <a:p>
            <a:r>
              <a:rPr lang="en-GB" altLang="en-US" sz="2400" b="1" dirty="0">
                <a:effectLst>
                  <a:outerShdw blurRad="38100" dist="19050" dir="2700000" algn="tl" rotWithShape="0">
                    <a:schemeClr val="dk1">
                      <a:alpha val="40000"/>
                    </a:schemeClr>
                  </a:outerShdw>
                </a:effectLst>
              </a:rPr>
              <a:t>Presented By</a:t>
            </a:r>
            <a:r>
              <a:rPr lang="en-GB" altLang="en-US" sz="2400" b="1" dirty="0">
                <a:solidFill>
                  <a:schemeClr val="tx1"/>
                </a:solidFill>
                <a:effectLst>
                  <a:outerShdw blurRad="38100" dist="19050" dir="2700000" algn="tl" rotWithShape="0">
                    <a:schemeClr val="dk1">
                      <a:alpha val="40000"/>
                    </a:schemeClr>
                  </a:outerShdw>
                </a:effectLst>
              </a:rPr>
              <a:t> :- </a:t>
            </a:r>
            <a:r>
              <a:rPr lang="en-GB" altLang="en-US" sz="2400" b="1" dirty="0" err="1">
                <a:effectLst>
                  <a:outerShdw blurRad="38100" dist="19050" dir="2700000" algn="tl" rotWithShape="0">
                    <a:schemeClr val="dk1">
                      <a:alpha val="40000"/>
                    </a:schemeClr>
                  </a:outerShdw>
                </a:effectLst>
              </a:rPr>
              <a:t>Sopan</a:t>
            </a:r>
            <a:r>
              <a:rPr lang="en-GB" altLang="en-US" sz="2400" b="1" dirty="0">
                <a:effectLst>
                  <a:outerShdw blurRad="38100" dist="19050" dir="2700000" algn="tl" rotWithShape="0">
                    <a:schemeClr val="dk1">
                      <a:alpha val="40000"/>
                    </a:schemeClr>
                  </a:outerShdw>
                </a:effectLst>
              </a:rPr>
              <a:t> Bhere</a:t>
            </a:r>
            <a:endParaRPr lang="en-GB" altLang="en-US" sz="2400" b="1" dirty="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94D56CEE-190E-F2BE-1F5D-15555443F571}"/>
              </a:ext>
            </a:extLst>
          </p:cNvPr>
          <p:cNvSpPr txBox="1"/>
          <p:nvPr/>
        </p:nvSpPr>
        <p:spPr>
          <a:xfrm>
            <a:off x="781755" y="312045"/>
            <a:ext cx="7428090" cy="523220"/>
          </a:xfrm>
          <a:prstGeom prst="rect">
            <a:avLst/>
          </a:prstGeom>
          <a:noFill/>
        </p:spPr>
        <p:txBody>
          <a:bodyPr wrap="square">
            <a:spAutoFit/>
          </a:bodyPr>
          <a:lstStyle/>
          <a:p>
            <a:r>
              <a:rPr lang="en-IN" sz="2800" dirty="0"/>
              <a:t>ISB&amp;M School of Technology</a:t>
            </a:r>
          </a:p>
        </p:txBody>
      </p:sp>
    </p:spTree>
    <p:extLst>
      <p:ext uri="{BB962C8B-B14F-4D97-AF65-F5344CB8AC3E}">
        <p14:creationId xmlns:p14="http://schemas.microsoft.com/office/powerpoint/2010/main" val="8022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3E1E-3E39-4B85-82CF-1F1E3F97FC1D}"/>
              </a:ext>
            </a:extLst>
          </p:cNvPr>
          <p:cNvSpPr>
            <a:spLocks noGrp="1"/>
          </p:cNvSpPr>
          <p:nvPr>
            <p:ph type="title"/>
          </p:nvPr>
        </p:nvSpPr>
        <p:spPr>
          <a:xfrm>
            <a:off x="913774" y="267632"/>
            <a:ext cx="937604" cy="562101"/>
          </a:xfrm>
        </p:spPr>
        <p:txBody>
          <a:bodyPr>
            <a:normAutofit fontScale="90000"/>
          </a:bodyPr>
          <a:lstStyle/>
          <a:p>
            <a:r>
              <a:rPr lang="en-IN" b="1" dirty="0"/>
              <a:t>AIM</a:t>
            </a:r>
          </a:p>
        </p:txBody>
      </p:sp>
      <p:sp>
        <p:nvSpPr>
          <p:cNvPr id="3" name="Content Placeholder 2">
            <a:extLst>
              <a:ext uri="{FF2B5EF4-FFF2-40B4-BE49-F238E27FC236}">
                <a16:creationId xmlns:a16="http://schemas.microsoft.com/office/drawing/2014/main" id="{F2A91710-67DA-46FA-BD1D-15EA26EAA44E}"/>
              </a:ext>
            </a:extLst>
          </p:cNvPr>
          <p:cNvSpPr>
            <a:spLocks noGrp="1"/>
          </p:cNvSpPr>
          <p:nvPr>
            <p:ph idx="1"/>
          </p:nvPr>
        </p:nvSpPr>
        <p:spPr>
          <a:xfrm>
            <a:off x="913774" y="1456267"/>
            <a:ext cx="9844537" cy="4572000"/>
          </a:xfrm>
        </p:spPr>
        <p:txBody>
          <a:bodyPr>
            <a:normAutofit/>
          </a:bodyPr>
          <a:lstStyle/>
          <a:p>
            <a:r>
              <a:rPr lang="en-US" altLang="ko-KR" dirty="0">
                <a:solidFill>
                  <a:schemeClr val="tx1"/>
                </a:solidFill>
                <a:latin typeface="Barlow" panose="00000500000000000000" pitchFamily="2" charset="0"/>
                <a:cs typeface="Arial" pitchFamily="34" charset="0"/>
              </a:rPr>
              <a:t>Face recognition is a method of identifying or verifying the identity of an individual using their face.</a:t>
            </a:r>
          </a:p>
          <a:p>
            <a:r>
              <a:rPr lang="en-US" altLang="ko-KR" dirty="0">
                <a:solidFill>
                  <a:schemeClr val="tx1"/>
                </a:solidFill>
                <a:latin typeface="Barlow" panose="00000500000000000000" pitchFamily="2" charset="0"/>
                <a:cs typeface="Arial" pitchFamily="34" charset="0"/>
              </a:rPr>
              <a:t>Face recognition systems can be used to identify people in photos, video, or in real-time.</a:t>
            </a:r>
          </a:p>
          <a:p>
            <a:r>
              <a:rPr lang="en-US" altLang="ko-KR" dirty="0">
                <a:solidFill>
                  <a:schemeClr val="tx1"/>
                </a:solidFill>
                <a:latin typeface="Barlow" panose="00000500000000000000" pitchFamily="2" charset="0"/>
                <a:cs typeface="Arial" pitchFamily="34" charset="0"/>
              </a:rPr>
              <a:t>The attendance system will track employee location, time of clocking/out, and the report recorded.</a:t>
            </a:r>
            <a:endParaRPr lang="en-US" altLang="ko-KR" dirty="0">
              <a:latin typeface="Barlow" panose="00000500000000000000" pitchFamily="2" charset="0"/>
              <a:cs typeface="Arial" pitchFamily="34" charset="0"/>
            </a:endParaRPr>
          </a:p>
          <a:p>
            <a:pPr marL="0" indent="0">
              <a:buNone/>
            </a:pPr>
            <a:endParaRPr lang="en-IN" dirty="0"/>
          </a:p>
        </p:txBody>
      </p:sp>
    </p:spTree>
    <p:extLst>
      <p:ext uri="{BB962C8B-B14F-4D97-AF65-F5344CB8AC3E}">
        <p14:creationId xmlns:p14="http://schemas.microsoft.com/office/powerpoint/2010/main" val="718647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36000">
              <a:schemeClr val="bg1">
                <a:tint val="90000"/>
                <a:lumMod val="110000"/>
              </a:schemeClr>
            </a:gs>
            <a:gs pos="94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23EA-A329-4162-9268-7742A89C9E5F}"/>
              </a:ext>
            </a:extLst>
          </p:cNvPr>
          <p:cNvSpPr>
            <a:spLocks noGrp="1"/>
          </p:cNvSpPr>
          <p:nvPr>
            <p:ph type="title"/>
          </p:nvPr>
        </p:nvSpPr>
        <p:spPr>
          <a:xfrm>
            <a:off x="868620" y="93168"/>
            <a:ext cx="2224536" cy="706056"/>
          </a:xfrm>
        </p:spPr>
        <p:txBody>
          <a:bodyPr>
            <a:normAutofit/>
          </a:bodyPr>
          <a:lstStyle/>
          <a:p>
            <a:r>
              <a:rPr lang="en-IN" b="1" dirty="0"/>
              <a:t>PRINCIPLE</a:t>
            </a:r>
          </a:p>
        </p:txBody>
      </p:sp>
      <p:sp>
        <p:nvSpPr>
          <p:cNvPr id="3" name="TextBox 2">
            <a:extLst>
              <a:ext uri="{FF2B5EF4-FFF2-40B4-BE49-F238E27FC236}">
                <a16:creationId xmlns:a16="http://schemas.microsoft.com/office/drawing/2014/main" id="{AC59F13E-0109-4FEC-8DF9-71222C1E568A}"/>
              </a:ext>
            </a:extLst>
          </p:cNvPr>
          <p:cNvSpPr txBox="1"/>
          <p:nvPr/>
        </p:nvSpPr>
        <p:spPr>
          <a:xfrm>
            <a:off x="868620" y="1462768"/>
            <a:ext cx="9991291" cy="4524315"/>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Support vector machines (SVMs) are powerful yet flexible supervised machine learning algorithms which are used both for classification and regression.</a:t>
            </a:r>
          </a:p>
          <a:p>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 The goal of SVM is to divide the datasets into classes to find a maximum marginal hyperplane (MMH).</a:t>
            </a: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Support Vectors − Datapoints that are closest to the hyperplane is called support vectors. Separating line will be defined with the help of these data points.</a:t>
            </a: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Hyperplane − As we can see, it is a decision plane or space which is divided between a set of objects having different classes.</a:t>
            </a: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Margin − It may be defined as the gap between two lines on the closet data points of different classes. It can be calculated as the perpendicular distance from the line to the support vectors. Large margin is considered as a good margin and small margin is considered as a bad margin.</a:t>
            </a:r>
          </a:p>
          <a:p>
            <a:endParaRPr lang="en-IN" dirty="0"/>
          </a:p>
        </p:txBody>
      </p:sp>
    </p:spTree>
    <p:extLst>
      <p:ext uri="{BB962C8B-B14F-4D97-AF65-F5344CB8AC3E}">
        <p14:creationId xmlns:p14="http://schemas.microsoft.com/office/powerpoint/2010/main" val="3694479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F169-9D73-444D-98B6-6EE688FC8DE8}"/>
              </a:ext>
            </a:extLst>
          </p:cNvPr>
          <p:cNvSpPr>
            <a:spLocks noGrp="1"/>
          </p:cNvSpPr>
          <p:nvPr>
            <p:ph type="title"/>
          </p:nvPr>
        </p:nvSpPr>
        <p:spPr>
          <a:xfrm>
            <a:off x="823464" y="121662"/>
            <a:ext cx="4719380" cy="666273"/>
          </a:xfrm>
        </p:spPr>
        <p:txBody>
          <a:bodyPr>
            <a:normAutofit fontScale="90000"/>
          </a:bodyPr>
          <a:lstStyle/>
          <a:p>
            <a:r>
              <a:rPr lang="en-IN" b="1" dirty="0"/>
              <a:t>PROJECT METHODOLOGY</a:t>
            </a:r>
          </a:p>
        </p:txBody>
      </p:sp>
      <p:sp>
        <p:nvSpPr>
          <p:cNvPr id="4" name="Rounded Rectangle 2">
            <a:extLst>
              <a:ext uri="{FF2B5EF4-FFF2-40B4-BE49-F238E27FC236}">
                <a16:creationId xmlns:a16="http://schemas.microsoft.com/office/drawing/2014/main" id="{80359611-8534-469F-8FF3-85D4BFF56ED9}"/>
              </a:ext>
            </a:extLst>
          </p:cNvPr>
          <p:cNvSpPr/>
          <p:nvPr/>
        </p:nvSpPr>
        <p:spPr>
          <a:xfrm>
            <a:off x="3702055" y="2274859"/>
            <a:ext cx="1977834" cy="1079445"/>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Pre-processing-</a:t>
            </a:r>
          </a:p>
          <a:p>
            <a:pPr algn="ctr"/>
            <a:r>
              <a:rPr lang="en-IN" dirty="0">
                <a:latin typeface="Squada One" panose="02000000000000000000" pitchFamily="2" charset="0"/>
              </a:rPr>
              <a:t>Face Detection</a:t>
            </a:r>
          </a:p>
        </p:txBody>
      </p:sp>
      <p:sp>
        <p:nvSpPr>
          <p:cNvPr id="5" name="Rounded Rectangle 6">
            <a:extLst>
              <a:ext uri="{FF2B5EF4-FFF2-40B4-BE49-F238E27FC236}">
                <a16:creationId xmlns:a16="http://schemas.microsoft.com/office/drawing/2014/main" id="{FA3E8F01-753D-47AF-94E9-634DD0886FD8}"/>
              </a:ext>
            </a:extLst>
          </p:cNvPr>
          <p:cNvSpPr/>
          <p:nvPr/>
        </p:nvSpPr>
        <p:spPr>
          <a:xfrm>
            <a:off x="6007119" y="2298942"/>
            <a:ext cx="2247901" cy="1055362"/>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Pre-Processing – 128-D embedding for ML</a:t>
            </a:r>
          </a:p>
        </p:txBody>
      </p:sp>
      <p:sp>
        <p:nvSpPr>
          <p:cNvPr id="6" name="Rounded Rectangle 7">
            <a:extLst>
              <a:ext uri="{FF2B5EF4-FFF2-40B4-BE49-F238E27FC236}">
                <a16:creationId xmlns:a16="http://schemas.microsoft.com/office/drawing/2014/main" id="{9C0EC8AA-03B8-43CE-91A5-EA1F6CBC7826}"/>
              </a:ext>
            </a:extLst>
          </p:cNvPr>
          <p:cNvSpPr/>
          <p:nvPr/>
        </p:nvSpPr>
        <p:spPr>
          <a:xfrm>
            <a:off x="8556978" y="2277494"/>
            <a:ext cx="1794932" cy="107681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Training </a:t>
            </a:r>
            <a:r>
              <a:rPr lang="en-IN">
                <a:latin typeface="Squada One" panose="02000000000000000000" pitchFamily="2" charset="0"/>
              </a:rPr>
              <a:t>– </a:t>
            </a:r>
          </a:p>
          <a:p>
            <a:pPr algn="ctr"/>
            <a:r>
              <a:rPr lang="en-IN">
                <a:latin typeface="Squada One" panose="02000000000000000000" pitchFamily="2" charset="0"/>
              </a:rPr>
              <a:t>ML </a:t>
            </a:r>
            <a:r>
              <a:rPr lang="en-IN" dirty="0">
                <a:latin typeface="Squada One" panose="02000000000000000000" pitchFamily="2" charset="0"/>
              </a:rPr>
              <a:t>- SVM</a:t>
            </a:r>
          </a:p>
        </p:txBody>
      </p:sp>
      <p:sp>
        <p:nvSpPr>
          <p:cNvPr id="7" name="Rounded Rectangle 8">
            <a:extLst>
              <a:ext uri="{FF2B5EF4-FFF2-40B4-BE49-F238E27FC236}">
                <a16:creationId xmlns:a16="http://schemas.microsoft.com/office/drawing/2014/main" id="{5F046481-B76A-4D60-9EAB-C534AB0EDACF}"/>
              </a:ext>
            </a:extLst>
          </p:cNvPr>
          <p:cNvSpPr/>
          <p:nvPr/>
        </p:nvSpPr>
        <p:spPr>
          <a:xfrm>
            <a:off x="823464" y="2287654"/>
            <a:ext cx="2503702" cy="10666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Dataset Creation</a:t>
            </a:r>
          </a:p>
          <a:p>
            <a:pPr algn="ctr"/>
            <a:r>
              <a:rPr lang="en-IN" dirty="0">
                <a:latin typeface="Squada One" panose="02000000000000000000" pitchFamily="2" charset="0"/>
              </a:rPr>
              <a:t>With CSV name &amp; Roll no.</a:t>
            </a:r>
          </a:p>
        </p:txBody>
      </p:sp>
      <p:sp>
        <p:nvSpPr>
          <p:cNvPr id="8" name="Rounded Rectangle 9">
            <a:extLst>
              <a:ext uri="{FF2B5EF4-FFF2-40B4-BE49-F238E27FC236}">
                <a16:creationId xmlns:a16="http://schemas.microsoft.com/office/drawing/2014/main" id="{D2448E3B-E5B8-4890-A689-056C37A6037C}"/>
              </a:ext>
            </a:extLst>
          </p:cNvPr>
          <p:cNvSpPr/>
          <p:nvPr/>
        </p:nvSpPr>
        <p:spPr>
          <a:xfrm>
            <a:off x="1649073" y="5071309"/>
            <a:ext cx="1595120" cy="884522"/>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Load Model, LE &amp; CSV </a:t>
            </a:r>
          </a:p>
        </p:txBody>
      </p:sp>
      <p:sp>
        <p:nvSpPr>
          <p:cNvPr id="9" name="Rounded Rectangle 10">
            <a:extLst>
              <a:ext uri="{FF2B5EF4-FFF2-40B4-BE49-F238E27FC236}">
                <a16:creationId xmlns:a16="http://schemas.microsoft.com/office/drawing/2014/main" id="{C45CCDBF-36B4-4A98-BFB4-593EA1959607}"/>
              </a:ext>
            </a:extLst>
          </p:cNvPr>
          <p:cNvSpPr/>
          <p:nvPr/>
        </p:nvSpPr>
        <p:spPr>
          <a:xfrm>
            <a:off x="4172422" y="5071309"/>
            <a:ext cx="1595120" cy="904842"/>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Pre-process frame from Camera</a:t>
            </a:r>
          </a:p>
        </p:txBody>
      </p:sp>
      <p:sp>
        <p:nvSpPr>
          <p:cNvPr id="10" name="Rounded Rectangle 11">
            <a:extLst>
              <a:ext uri="{FF2B5EF4-FFF2-40B4-BE49-F238E27FC236}">
                <a16:creationId xmlns:a16="http://schemas.microsoft.com/office/drawing/2014/main" id="{0BD221A2-8D2F-4A61-99B8-D4CAD05D3739}"/>
              </a:ext>
            </a:extLst>
          </p:cNvPr>
          <p:cNvSpPr/>
          <p:nvPr/>
        </p:nvSpPr>
        <p:spPr>
          <a:xfrm>
            <a:off x="6593151" y="5071309"/>
            <a:ext cx="1881423" cy="904841"/>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Classification</a:t>
            </a:r>
          </a:p>
        </p:txBody>
      </p:sp>
      <p:cxnSp>
        <p:nvCxnSpPr>
          <p:cNvPr id="11" name="Straight Arrow Connector 10">
            <a:extLst>
              <a:ext uri="{FF2B5EF4-FFF2-40B4-BE49-F238E27FC236}">
                <a16:creationId xmlns:a16="http://schemas.microsoft.com/office/drawing/2014/main" id="{2E206714-FE9D-47CA-8EB6-279DCDA5F27C}"/>
              </a:ext>
            </a:extLst>
          </p:cNvPr>
          <p:cNvCxnSpPr>
            <a:cxnSpLocks/>
            <a:stCxn id="7" idx="3"/>
            <a:endCxn id="4" idx="1"/>
          </p:cNvCxnSpPr>
          <p:nvPr/>
        </p:nvCxnSpPr>
        <p:spPr>
          <a:xfrm flipV="1">
            <a:off x="3327166" y="2814582"/>
            <a:ext cx="374889" cy="6397"/>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BC4CA74-A79F-4786-9924-C9C9B43C7A27}"/>
              </a:ext>
            </a:extLst>
          </p:cNvPr>
          <p:cNvCxnSpPr/>
          <p:nvPr/>
        </p:nvCxnSpPr>
        <p:spPr>
          <a:xfrm flipV="1">
            <a:off x="5686088" y="2789935"/>
            <a:ext cx="289560" cy="1016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772AB02-560A-49C1-8AE1-942C66519374}"/>
              </a:ext>
            </a:extLst>
          </p:cNvPr>
          <p:cNvCxnSpPr/>
          <p:nvPr/>
        </p:nvCxnSpPr>
        <p:spPr>
          <a:xfrm flipV="1">
            <a:off x="8261219" y="2775144"/>
            <a:ext cx="289560" cy="1016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6">
            <a:extLst>
              <a:ext uri="{FF2B5EF4-FFF2-40B4-BE49-F238E27FC236}">
                <a16:creationId xmlns:a16="http://schemas.microsoft.com/office/drawing/2014/main" id="{71ECCDD3-4EE8-4530-BC69-777464A75106}"/>
              </a:ext>
            </a:extLst>
          </p:cNvPr>
          <p:cNvCxnSpPr>
            <a:cxnSpLocks/>
            <a:stCxn id="6" idx="3"/>
            <a:endCxn id="8" idx="1"/>
          </p:cNvCxnSpPr>
          <p:nvPr/>
        </p:nvCxnSpPr>
        <p:spPr>
          <a:xfrm flipH="1">
            <a:off x="1649073" y="2815899"/>
            <a:ext cx="8702837" cy="2697671"/>
          </a:xfrm>
          <a:prstGeom prst="bentConnector5">
            <a:avLst>
              <a:gd name="adj1" fmla="val -2627"/>
              <a:gd name="adj2" fmla="val 51782"/>
              <a:gd name="adj3" fmla="val 102627"/>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D25409F-EE15-4D43-9EB2-81E779905C9C}"/>
              </a:ext>
            </a:extLst>
          </p:cNvPr>
          <p:cNvCxnSpPr>
            <a:cxnSpLocks/>
            <a:stCxn id="8" idx="3"/>
            <a:endCxn id="9" idx="1"/>
          </p:cNvCxnSpPr>
          <p:nvPr/>
        </p:nvCxnSpPr>
        <p:spPr>
          <a:xfrm>
            <a:off x="3244193" y="5513570"/>
            <a:ext cx="928229" cy="1016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F1DCFD8-82CC-4E0E-B173-1DBA25987534}"/>
              </a:ext>
            </a:extLst>
          </p:cNvPr>
          <p:cNvCxnSpPr>
            <a:cxnSpLocks/>
            <a:stCxn id="9" idx="3"/>
            <a:endCxn id="10" idx="1"/>
          </p:cNvCxnSpPr>
          <p:nvPr/>
        </p:nvCxnSpPr>
        <p:spPr>
          <a:xfrm>
            <a:off x="5767542" y="5523730"/>
            <a:ext cx="825609" cy="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11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146D-8B66-4F2A-9F20-7FDB7690310C}"/>
              </a:ext>
            </a:extLst>
          </p:cNvPr>
          <p:cNvSpPr>
            <a:spLocks noGrp="1"/>
          </p:cNvSpPr>
          <p:nvPr>
            <p:ph type="title"/>
          </p:nvPr>
        </p:nvSpPr>
        <p:spPr>
          <a:xfrm>
            <a:off x="838200" y="58352"/>
            <a:ext cx="2525889" cy="653236"/>
          </a:xfrm>
        </p:spPr>
        <p:txBody>
          <a:bodyPr>
            <a:normAutofit/>
          </a:bodyPr>
          <a:lstStyle/>
          <a:p>
            <a:r>
              <a:rPr lang="en-IN" dirty="0"/>
              <a:t>CONTINUE..</a:t>
            </a:r>
          </a:p>
        </p:txBody>
      </p:sp>
      <p:sp>
        <p:nvSpPr>
          <p:cNvPr id="3" name="Content Placeholder 2">
            <a:extLst>
              <a:ext uri="{FF2B5EF4-FFF2-40B4-BE49-F238E27FC236}">
                <a16:creationId xmlns:a16="http://schemas.microsoft.com/office/drawing/2014/main" id="{644730B6-EBC9-4977-9D87-CE754FD57F92}"/>
              </a:ext>
            </a:extLst>
          </p:cNvPr>
          <p:cNvSpPr>
            <a:spLocks noGrp="1"/>
          </p:cNvSpPr>
          <p:nvPr>
            <p:ph idx="1"/>
          </p:nvPr>
        </p:nvSpPr>
        <p:spPr>
          <a:xfrm>
            <a:off x="838199" y="1057264"/>
            <a:ext cx="10439401" cy="5332248"/>
          </a:xfrm>
        </p:spPr>
        <p:txBody>
          <a:bodyPr>
            <a:normAutofit/>
          </a:bodyPr>
          <a:lstStyle/>
          <a:p>
            <a:pPr marL="0" indent="0">
              <a:buNone/>
            </a:pPr>
            <a:endParaRPr lang="en" cap="none" dirty="0">
              <a:latin typeface="Calibri" panose="020F0502020204030204" pitchFamily="34" charset="0"/>
              <a:cs typeface="Calibri" panose="020F0502020204030204" pitchFamily="34" charset="0"/>
            </a:endParaRPr>
          </a:p>
          <a:p>
            <a:pPr marL="0" indent="0">
              <a:buNone/>
            </a:pPr>
            <a:endParaRPr lang="en" sz="2000" cap="none" dirty="0">
              <a:latin typeface="Calibri" panose="020F0502020204030204" pitchFamily="34" charset="0"/>
              <a:cs typeface="Calibri" panose="020F0502020204030204" pitchFamily="34" charset="0"/>
            </a:endParaRPr>
          </a:p>
          <a:p>
            <a:pPr marL="0" indent="0">
              <a:buNone/>
            </a:pPr>
            <a:endParaRPr lang="en" cap="none" dirty="0">
              <a:latin typeface="Calibri" panose="020F0502020204030204" pitchFamily="34" charset="0"/>
              <a:cs typeface="Calibri" panose="020F0502020204030204" pitchFamily="34" charset="0"/>
            </a:endParaRPr>
          </a:p>
          <a:p>
            <a:pPr marL="0" indent="0">
              <a:buNone/>
            </a:pPr>
            <a:r>
              <a:rPr lang="en" sz="2000" cap="none" dirty="0">
                <a:latin typeface="Calibri" panose="020F0502020204030204" pitchFamily="34" charset="0"/>
                <a:cs typeface="Calibri" panose="020F0502020204030204" pitchFamily="34" charset="0"/>
              </a:rPr>
              <a:t>Dataset Creation						 Training With ML</a:t>
            </a:r>
          </a:p>
          <a:p>
            <a:pPr marL="0" indent="0">
              <a:buNone/>
            </a:pPr>
            <a:r>
              <a:rPr lang="en" sz="2000" cap="none" dirty="0">
                <a:latin typeface="Calibri" panose="020F0502020204030204" pitchFamily="34" charset="0"/>
                <a:cs typeface="Calibri" panose="020F0502020204030204" pitchFamily="34" charset="0"/>
              </a:rPr>
              <a:t>								</a:t>
            </a:r>
          </a:p>
          <a:p>
            <a:pPr marL="0" indent="0">
              <a:buNone/>
            </a:pPr>
            <a:endParaRPr lang="en" sz="2000" cap="none" dirty="0">
              <a:latin typeface="Calibri" panose="020F0502020204030204" pitchFamily="34" charset="0"/>
              <a:cs typeface="Calibri" panose="020F0502020204030204" pitchFamily="34" charset="0"/>
            </a:endParaRPr>
          </a:p>
          <a:p>
            <a:pPr marL="0" indent="0">
              <a:buNone/>
            </a:pPr>
            <a:endParaRPr lang="en" sz="2000" cap="none" dirty="0">
              <a:latin typeface="Calibri" panose="020F0502020204030204" pitchFamily="34" charset="0"/>
              <a:cs typeface="Calibri" panose="020F0502020204030204" pitchFamily="34" charset="0"/>
            </a:endParaRPr>
          </a:p>
          <a:p>
            <a:pPr marL="0" indent="0">
              <a:buNone/>
            </a:pPr>
            <a:endParaRPr lang="en" sz="2000" cap="none" dirty="0">
              <a:latin typeface="Calibri" panose="020F0502020204030204" pitchFamily="34" charset="0"/>
              <a:cs typeface="Calibri" panose="020F0502020204030204" pitchFamily="34" charset="0"/>
            </a:endParaRPr>
          </a:p>
          <a:p>
            <a:pPr marL="0" indent="0">
              <a:buNone/>
            </a:pPr>
            <a:r>
              <a:rPr lang="en" sz="2000" cap="none" dirty="0">
                <a:latin typeface="Calibri" panose="020F0502020204030204" pitchFamily="34" charset="0"/>
                <a:cs typeface="Calibri" panose="020F0502020204030204" pitchFamily="34" charset="0"/>
              </a:rPr>
              <a:t>Pre-processing With Embeddings				Attendance System</a:t>
            </a:r>
            <a:endParaRPr lang="en-IN" cap="none" dirty="0">
              <a:solidFill>
                <a:srgbClr val="FF0000"/>
              </a:solidFill>
              <a:latin typeface="Calibri" panose="020F0502020204030204" pitchFamily="34" charset="0"/>
              <a:cs typeface="Calibri" panose="020F0502020204030204" pitchFamily="34" charset="0"/>
            </a:endParaRPr>
          </a:p>
        </p:txBody>
      </p:sp>
      <p:graphicFrame>
        <p:nvGraphicFramePr>
          <p:cNvPr id="4" name="Object 3">
            <a:extLst>
              <a:ext uri="{FF2B5EF4-FFF2-40B4-BE49-F238E27FC236}">
                <a16:creationId xmlns:a16="http://schemas.microsoft.com/office/drawing/2014/main" id="{4C27BB6F-CE72-47F9-92D3-CC7CDC4690AC}"/>
              </a:ext>
            </a:extLst>
          </p:cNvPr>
          <p:cNvGraphicFramePr>
            <a:graphicFrameLocks noChangeAspect="1"/>
          </p:cNvGraphicFramePr>
          <p:nvPr>
            <p:extLst>
              <p:ext uri="{D42A27DB-BD31-4B8C-83A1-F6EECF244321}">
                <p14:modId xmlns:p14="http://schemas.microsoft.com/office/powerpoint/2010/main" val="920705859"/>
              </p:ext>
            </p:extLst>
          </p:nvPr>
        </p:nvGraphicFramePr>
        <p:xfrm>
          <a:off x="914400" y="1699242"/>
          <a:ext cx="2190044" cy="823912"/>
        </p:xfrm>
        <a:graphic>
          <a:graphicData uri="http://schemas.openxmlformats.org/presentationml/2006/ole">
            <mc:AlternateContent xmlns:mc="http://schemas.openxmlformats.org/markup-compatibility/2006">
              <mc:Choice xmlns:v="urn:schemas-microsoft-com:vml" Requires="v">
                <p:oleObj name="Packager Shell Object" showAsIcon="1" r:id="rId2" imgW="962640" imgH="375840" progId="Package">
                  <p:embed/>
                </p:oleObj>
              </mc:Choice>
              <mc:Fallback>
                <p:oleObj name="Packager Shell Object" showAsIcon="1" r:id="rId2" imgW="962640" imgH="375840" progId="Package">
                  <p:embed/>
                  <p:pic>
                    <p:nvPicPr>
                      <p:cNvPr id="0" name=""/>
                      <p:cNvPicPr/>
                      <p:nvPr/>
                    </p:nvPicPr>
                    <p:blipFill>
                      <a:blip r:embed="rId3"/>
                      <a:stretch>
                        <a:fillRect/>
                      </a:stretch>
                    </p:blipFill>
                    <p:spPr>
                      <a:xfrm>
                        <a:off x="914400" y="1699242"/>
                        <a:ext cx="2190044" cy="823912"/>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5353B4C3-9335-4A57-803B-F50224A387D4}"/>
              </a:ext>
            </a:extLst>
          </p:cNvPr>
          <p:cNvGraphicFramePr>
            <a:graphicFrameLocks noChangeAspect="1"/>
          </p:cNvGraphicFramePr>
          <p:nvPr>
            <p:extLst>
              <p:ext uri="{D42A27DB-BD31-4B8C-83A1-F6EECF244321}">
                <p14:modId xmlns:p14="http://schemas.microsoft.com/office/powerpoint/2010/main" val="3067073151"/>
              </p:ext>
            </p:extLst>
          </p:nvPr>
        </p:nvGraphicFramePr>
        <p:xfrm>
          <a:off x="982486" y="3723388"/>
          <a:ext cx="3386314" cy="981956"/>
        </p:xfrm>
        <a:graphic>
          <a:graphicData uri="http://schemas.openxmlformats.org/presentationml/2006/ole">
            <mc:AlternateContent xmlns:mc="http://schemas.openxmlformats.org/markup-compatibility/2006">
              <mc:Choice xmlns:v="urn:schemas-microsoft-com:vml" Requires="v">
                <p:oleObj name="Packager Shell Object" showAsIcon="1" r:id="rId4" imgW="1464840" imgH="375840" progId="Package">
                  <p:embed/>
                </p:oleObj>
              </mc:Choice>
              <mc:Fallback>
                <p:oleObj name="Packager Shell Object" showAsIcon="1" r:id="rId4" imgW="1464840" imgH="375840" progId="Package">
                  <p:embed/>
                  <p:pic>
                    <p:nvPicPr>
                      <p:cNvPr id="0" name=""/>
                      <p:cNvPicPr/>
                      <p:nvPr/>
                    </p:nvPicPr>
                    <p:blipFill>
                      <a:blip r:embed="rId5"/>
                      <a:stretch>
                        <a:fillRect/>
                      </a:stretch>
                    </p:blipFill>
                    <p:spPr>
                      <a:xfrm>
                        <a:off x="982486" y="3723388"/>
                        <a:ext cx="3386314" cy="981956"/>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A6F7DA4C-25D6-4CD6-B655-739A88C4BB06}"/>
              </a:ext>
            </a:extLst>
          </p:cNvPr>
          <p:cNvGraphicFramePr>
            <a:graphicFrameLocks noChangeAspect="1"/>
          </p:cNvGraphicFramePr>
          <p:nvPr>
            <p:extLst>
              <p:ext uri="{D42A27DB-BD31-4B8C-83A1-F6EECF244321}">
                <p14:modId xmlns:p14="http://schemas.microsoft.com/office/powerpoint/2010/main" val="190859483"/>
              </p:ext>
            </p:extLst>
          </p:nvPr>
        </p:nvGraphicFramePr>
        <p:xfrm>
          <a:off x="8350074" y="1766975"/>
          <a:ext cx="1538993" cy="756179"/>
        </p:xfrm>
        <a:graphic>
          <a:graphicData uri="http://schemas.openxmlformats.org/presentationml/2006/ole">
            <mc:AlternateContent xmlns:mc="http://schemas.openxmlformats.org/markup-compatibility/2006">
              <mc:Choice xmlns:v="urn:schemas-microsoft-com:vml" Requires="v">
                <p:oleObj name="Packager Shell Object" showAsIcon="1" r:id="rId6" imgW="955440" imgH="375840" progId="Package">
                  <p:embed/>
                </p:oleObj>
              </mc:Choice>
              <mc:Fallback>
                <p:oleObj name="Packager Shell Object" showAsIcon="1" r:id="rId6" imgW="955440" imgH="375840" progId="Package">
                  <p:embed/>
                  <p:pic>
                    <p:nvPicPr>
                      <p:cNvPr id="0" name=""/>
                      <p:cNvPicPr/>
                      <p:nvPr/>
                    </p:nvPicPr>
                    <p:blipFill>
                      <a:blip r:embed="rId7"/>
                      <a:stretch>
                        <a:fillRect/>
                      </a:stretch>
                    </p:blipFill>
                    <p:spPr>
                      <a:xfrm>
                        <a:off x="8350074" y="1766975"/>
                        <a:ext cx="1538993" cy="756179"/>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F090839-A849-4178-A9AC-100C39E40672}"/>
              </a:ext>
            </a:extLst>
          </p:cNvPr>
          <p:cNvGraphicFramePr>
            <a:graphicFrameLocks noChangeAspect="1"/>
          </p:cNvGraphicFramePr>
          <p:nvPr>
            <p:extLst>
              <p:ext uri="{D42A27DB-BD31-4B8C-83A1-F6EECF244321}">
                <p14:modId xmlns:p14="http://schemas.microsoft.com/office/powerpoint/2010/main" val="3596397949"/>
              </p:ext>
            </p:extLst>
          </p:nvPr>
        </p:nvGraphicFramePr>
        <p:xfrm>
          <a:off x="7068873" y="3723388"/>
          <a:ext cx="4101394" cy="981956"/>
        </p:xfrm>
        <a:graphic>
          <a:graphicData uri="http://schemas.openxmlformats.org/presentationml/2006/ole">
            <mc:AlternateContent xmlns:mc="http://schemas.openxmlformats.org/markup-compatibility/2006">
              <mc:Choice xmlns:v="urn:schemas-microsoft-com:vml" Requires="v">
                <p:oleObj name="Packager Shell Object" showAsIcon="1" r:id="rId8" imgW="1897200" imgH="375840" progId="Package">
                  <p:embed/>
                </p:oleObj>
              </mc:Choice>
              <mc:Fallback>
                <p:oleObj name="Packager Shell Object" showAsIcon="1" r:id="rId8" imgW="1897200" imgH="375840" progId="Package">
                  <p:embed/>
                  <p:pic>
                    <p:nvPicPr>
                      <p:cNvPr id="0" name=""/>
                      <p:cNvPicPr/>
                      <p:nvPr/>
                    </p:nvPicPr>
                    <p:blipFill>
                      <a:blip r:embed="rId9"/>
                      <a:stretch>
                        <a:fillRect/>
                      </a:stretch>
                    </p:blipFill>
                    <p:spPr>
                      <a:xfrm>
                        <a:off x="7068873" y="3723388"/>
                        <a:ext cx="4101394" cy="981956"/>
                      </a:xfrm>
                      <a:prstGeom prst="rect">
                        <a:avLst/>
                      </a:prstGeom>
                    </p:spPr>
                  </p:pic>
                </p:oleObj>
              </mc:Fallback>
            </mc:AlternateContent>
          </a:graphicData>
        </a:graphic>
      </p:graphicFrame>
    </p:spTree>
    <p:extLst>
      <p:ext uri="{BB962C8B-B14F-4D97-AF65-F5344CB8AC3E}">
        <p14:creationId xmlns:p14="http://schemas.microsoft.com/office/powerpoint/2010/main" val="1292238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12EF-8F79-4A61-A427-6AEDFEA9983B}"/>
              </a:ext>
            </a:extLst>
          </p:cNvPr>
          <p:cNvSpPr>
            <a:spLocks noGrp="1"/>
          </p:cNvSpPr>
          <p:nvPr>
            <p:ph type="title"/>
          </p:nvPr>
        </p:nvSpPr>
        <p:spPr>
          <a:xfrm>
            <a:off x="838200" y="124539"/>
            <a:ext cx="4490156" cy="562101"/>
          </a:xfrm>
        </p:spPr>
        <p:txBody>
          <a:bodyPr>
            <a:normAutofit fontScale="90000"/>
          </a:bodyPr>
          <a:lstStyle/>
          <a:p>
            <a:r>
              <a:rPr lang="en-IN" dirty="0"/>
              <a:t>OUTPUT &amp; CONCLUSION</a:t>
            </a:r>
          </a:p>
        </p:txBody>
      </p:sp>
      <p:pic>
        <p:nvPicPr>
          <p:cNvPr id="5" name="Content Placeholder 4">
            <a:extLst>
              <a:ext uri="{FF2B5EF4-FFF2-40B4-BE49-F238E27FC236}">
                <a16:creationId xmlns:a16="http://schemas.microsoft.com/office/drawing/2014/main" id="{27418FBC-CA50-47E5-90C0-0FA5C8206135}"/>
              </a:ext>
            </a:extLst>
          </p:cNvPr>
          <p:cNvPicPr>
            <a:picLocks noGrp="1" noChangeAspect="1"/>
          </p:cNvPicPr>
          <p:nvPr>
            <p:ph idx="1"/>
          </p:nvPr>
        </p:nvPicPr>
        <p:blipFill>
          <a:blip r:embed="rId2"/>
          <a:stretch>
            <a:fillRect/>
          </a:stretch>
        </p:blipFill>
        <p:spPr>
          <a:xfrm>
            <a:off x="838200" y="1176630"/>
            <a:ext cx="9907887" cy="5145148"/>
          </a:xfrm>
        </p:spPr>
      </p:pic>
    </p:spTree>
    <p:extLst>
      <p:ext uri="{BB962C8B-B14F-4D97-AF65-F5344CB8AC3E}">
        <p14:creationId xmlns:p14="http://schemas.microsoft.com/office/powerpoint/2010/main" val="47264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136E-3BEA-4DB4-AA27-73E605E616BE}"/>
              </a:ext>
            </a:extLst>
          </p:cNvPr>
          <p:cNvSpPr>
            <a:spLocks noGrp="1"/>
          </p:cNvSpPr>
          <p:nvPr>
            <p:ph type="title"/>
          </p:nvPr>
        </p:nvSpPr>
        <p:spPr>
          <a:xfrm>
            <a:off x="857331" y="110517"/>
            <a:ext cx="2653513" cy="702283"/>
          </a:xfrm>
        </p:spPr>
        <p:txBody>
          <a:bodyPr>
            <a:normAutofit fontScale="90000"/>
          </a:bodyPr>
          <a:lstStyle/>
          <a:p>
            <a:r>
              <a:rPr lang="en-IN" dirty="0"/>
              <a:t>Continue…</a:t>
            </a:r>
          </a:p>
        </p:txBody>
      </p:sp>
      <p:pic>
        <p:nvPicPr>
          <p:cNvPr id="5" name="Content Placeholder 4">
            <a:extLst>
              <a:ext uri="{FF2B5EF4-FFF2-40B4-BE49-F238E27FC236}">
                <a16:creationId xmlns:a16="http://schemas.microsoft.com/office/drawing/2014/main" id="{859CD5FE-E253-4057-8275-6D27F049289A}"/>
              </a:ext>
            </a:extLst>
          </p:cNvPr>
          <p:cNvPicPr>
            <a:picLocks noGrp="1" noChangeAspect="1"/>
          </p:cNvPicPr>
          <p:nvPr>
            <p:ph idx="1"/>
          </p:nvPr>
        </p:nvPicPr>
        <p:blipFill>
          <a:blip r:embed="rId2"/>
          <a:stretch>
            <a:fillRect/>
          </a:stretch>
        </p:blipFill>
        <p:spPr>
          <a:xfrm>
            <a:off x="857331" y="978429"/>
            <a:ext cx="9895457" cy="4925660"/>
          </a:xfrm>
        </p:spPr>
      </p:pic>
    </p:spTree>
    <p:extLst>
      <p:ext uri="{BB962C8B-B14F-4D97-AF65-F5344CB8AC3E}">
        <p14:creationId xmlns:p14="http://schemas.microsoft.com/office/powerpoint/2010/main" val="130486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414A-CB94-4CC3-8983-EF5A37155CF6}"/>
              </a:ext>
            </a:extLst>
          </p:cNvPr>
          <p:cNvSpPr>
            <a:spLocks noGrp="1"/>
          </p:cNvSpPr>
          <p:nvPr>
            <p:ph type="title"/>
          </p:nvPr>
        </p:nvSpPr>
        <p:spPr>
          <a:xfrm>
            <a:off x="913775" y="146755"/>
            <a:ext cx="2732536" cy="609601"/>
          </a:xfrm>
        </p:spPr>
        <p:txBody>
          <a:bodyPr/>
          <a:lstStyle/>
          <a:p>
            <a:r>
              <a:rPr lang="en-IN" dirty="0"/>
              <a:t>APPLICATION</a:t>
            </a:r>
          </a:p>
        </p:txBody>
      </p:sp>
      <p:sp>
        <p:nvSpPr>
          <p:cNvPr id="3" name="Content Placeholder 2">
            <a:extLst>
              <a:ext uri="{FF2B5EF4-FFF2-40B4-BE49-F238E27FC236}">
                <a16:creationId xmlns:a16="http://schemas.microsoft.com/office/drawing/2014/main" id="{EFA84036-ECC6-4CDD-9DEE-FDBE643EFB04}"/>
              </a:ext>
            </a:extLst>
          </p:cNvPr>
          <p:cNvSpPr>
            <a:spLocks noGrp="1"/>
          </p:cNvSpPr>
          <p:nvPr>
            <p:ph idx="1"/>
          </p:nvPr>
        </p:nvSpPr>
        <p:spPr>
          <a:xfrm>
            <a:off x="913775" y="1072445"/>
            <a:ext cx="10364452" cy="4718756"/>
          </a:xfrm>
        </p:spPr>
        <p:txBody>
          <a:bodyPr/>
          <a:lstStyle/>
          <a:p>
            <a:pPr marL="127000" indent="0">
              <a:buNone/>
            </a:pPr>
            <a:r>
              <a:rPr lang="en-US" altLang="ko-KR" cap="none" dirty="0">
                <a:solidFill>
                  <a:schemeClr val="tx1"/>
                </a:solidFill>
                <a:latin typeface="Calibri" panose="020F0502020204030204" pitchFamily="34" charset="0"/>
                <a:cs typeface="Calibri" panose="020F0502020204030204" pitchFamily="34" charset="0"/>
              </a:rPr>
              <a:t>Face recognition is a method of identifying or verifying the identity of an individual using their face.</a:t>
            </a:r>
          </a:p>
          <a:p>
            <a:pPr marL="127000" indent="0">
              <a:buNone/>
            </a:pPr>
            <a:r>
              <a:rPr lang="en-US" altLang="ko-KR" cap="none" dirty="0">
                <a:solidFill>
                  <a:schemeClr val="tx1"/>
                </a:solidFill>
                <a:latin typeface="Calibri" panose="020F0502020204030204" pitchFamily="34" charset="0"/>
                <a:cs typeface="Calibri" panose="020F0502020204030204" pitchFamily="34" charset="0"/>
              </a:rPr>
              <a:t>Face recognition systems can be used to identify people in photos, video, or in real-time. </a:t>
            </a:r>
          </a:p>
          <a:p>
            <a:pPr marL="127000" indent="0">
              <a:buNone/>
            </a:pPr>
            <a:endParaRPr lang="en-US" altLang="ko-KR" dirty="0">
              <a:solidFill>
                <a:schemeClr val="tx1"/>
              </a:solidFill>
              <a:latin typeface="Barlow" panose="00000500000000000000" pitchFamily="2" charset="0"/>
              <a:cs typeface="Arial" pitchFamily="34" charset="0"/>
            </a:endParaRPr>
          </a:p>
          <a:p>
            <a:r>
              <a:rPr lang="en-US" altLang="ko-KR" dirty="0">
                <a:solidFill>
                  <a:schemeClr val="tx1"/>
                </a:solidFill>
                <a:latin typeface="Barlow" panose="00000500000000000000" pitchFamily="2" charset="0"/>
                <a:cs typeface="Arial" pitchFamily="34" charset="0"/>
              </a:rPr>
              <a:t>Preventing crime</a:t>
            </a:r>
          </a:p>
          <a:p>
            <a:r>
              <a:rPr lang="en-US" altLang="ko-KR" dirty="0">
                <a:solidFill>
                  <a:schemeClr val="tx1"/>
                </a:solidFill>
                <a:latin typeface="Barlow" panose="00000500000000000000" pitchFamily="2" charset="0"/>
                <a:cs typeface="Arial" pitchFamily="34" charset="0"/>
              </a:rPr>
              <a:t>Unlock device</a:t>
            </a:r>
          </a:p>
          <a:p>
            <a:r>
              <a:rPr lang="en-US" altLang="ko-KR" dirty="0">
                <a:solidFill>
                  <a:schemeClr val="tx1"/>
                </a:solidFill>
                <a:latin typeface="Barlow" panose="00000500000000000000" pitchFamily="2" charset="0"/>
                <a:cs typeface="Arial" pitchFamily="34" charset="0"/>
              </a:rPr>
              <a:t>Blind assistance</a:t>
            </a:r>
          </a:p>
          <a:p>
            <a:r>
              <a:rPr lang="en-US" altLang="ko-KR" dirty="0">
                <a:solidFill>
                  <a:srgbClr val="0070C0"/>
                </a:solidFill>
                <a:latin typeface="Barlow" panose="00000500000000000000" pitchFamily="2" charset="0"/>
                <a:cs typeface="Arial" pitchFamily="34" charset="0"/>
              </a:rPr>
              <a:t>Attendance system</a:t>
            </a:r>
          </a:p>
          <a:p>
            <a:r>
              <a:rPr lang="en-US" altLang="ko-KR" dirty="0">
                <a:solidFill>
                  <a:schemeClr val="tx1"/>
                </a:solidFill>
                <a:latin typeface="Barlow" panose="00000500000000000000" pitchFamily="2" charset="0"/>
                <a:cs typeface="Arial" pitchFamily="34" charset="0"/>
              </a:rPr>
              <a:t>Payments</a:t>
            </a:r>
          </a:p>
          <a:p>
            <a:endParaRPr lang="en-IN" dirty="0"/>
          </a:p>
        </p:txBody>
      </p:sp>
    </p:spTree>
    <p:extLst>
      <p:ext uri="{BB962C8B-B14F-4D97-AF65-F5344CB8AC3E}">
        <p14:creationId xmlns:p14="http://schemas.microsoft.com/office/powerpoint/2010/main" val="178572315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1922</TotalTime>
  <Words>416</Words>
  <Application>Microsoft Office PowerPoint</Application>
  <PresentationFormat>Widescreen</PresentationFormat>
  <Paragraphs>63</Paragraphs>
  <Slides>12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Barlow</vt:lpstr>
      <vt:lpstr>Calibri</vt:lpstr>
      <vt:lpstr>Squada One</vt:lpstr>
      <vt:lpstr>Tw Cen MT</vt:lpstr>
      <vt:lpstr>Droplet</vt:lpstr>
      <vt:lpstr>Packager Shell Object</vt:lpstr>
      <vt:lpstr>ISB&amp;M School of Technology</vt:lpstr>
      <vt:lpstr>FACE-ATTENDANCE </vt:lpstr>
      <vt:lpstr>AIM</vt:lpstr>
      <vt:lpstr>PRINCIPLE</vt:lpstr>
      <vt:lpstr>PROJECT METHODOLOGY</vt:lpstr>
      <vt:lpstr>CONTINUE..</vt:lpstr>
      <vt:lpstr>OUTPUT &amp; CONCLUSION</vt:lpstr>
      <vt:lpstr>Continue…</vt:lpstr>
      <vt:lpstr>APPLICATION</vt:lpstr>
      <vt:lpstr>SKILL </vt:lpstr>
      <vt:lpstr>OPINION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ISB&amp;M</dc:title>
  <dc:creator>Sopan Bhere</dc:creator>
  <cp:keywords>Project file</cp:keywords>
  <cp:lastModifiedBy>Sopan B</cp:lastModifiedBy>
  <cp:revision>60</cp:revision>
  <dcterms:created xsi:type="dcterms:W3CDTF">2021-05-26T06:20:19Z</dcterms:created>
  <dcterms:modified xsi:type="dcterms:W3CDTF">2024-03-02T07:40:43Z</dcterms:modified>
</cp:coreProperties>
</file>