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78" r:id="rId3"/>
    <p:sldId id="279" r:id="rId4"/>
    <p:sldId id="280" r:id="rId5"/>
    <p:sldId id="281" r:id="rId6"/>
    <p:sldId id="283" r:id="rId7"/>
    <p:sldId id="284" r:id="rId8"/>
    <p:sldId id="288"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392A2-C9DE-47A6-865D-6DC0B77F7F27}">
          <p14:sldIdLst>
            <p14:sldId id="277"/>
            <p14:sldId id="278"/>
            <p14:sldId id="279"/>
            <p14:sldId id="280"/>
            <p14:sldId id="281"/>
            <p14:sldId id="283"/>
            <p14:sldId id="284"/>
            <p14:sldId id="288"/>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9E4EC-4BC7-45D9-9C96-A20E703F8DDD}"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CC75-AE71-434D-BAEE-CE2CD8E871FD}" type="slidenum">
              <a:rPr lang="en-IN" smtClean="0"/>
              <a:t>‹#›</a:t>
            </a:fld>
            <a:endParaRPr lang="en-IN"/>
          </a:p>
        </p:txBody>
      </p:sp>
    </p:spTree>
    <p:extLst>
      <p:ext uri="{BB962C8B-B14F-4D97-AF65-F5344CB8AC3E}">
        <p14:creationId xmlns:p14="http://schemas.microsoft.com/office/powerpoint/2010/main" val="33319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5DCC75-AE71-434D-BAEE-CE2CD8E871FD}" type="slidenum">
              <a:rPr lang="en-IN" smtClean="0"/>
              <a:t>3</a:t>
            </a:fld>
            <a:endParaRPr lang="en-IN"/>
          </a:p>
        </p:txBody>
      </p:sp>
    </p:spTree>
    <p:extLst>
      <p:ext uri="{BB962C8B-B14F-4D97-AF65-F5344CB8AC3E}">
        <p14:creationId xmlns:p14="http://schemas.microsoft.com/office/powerpoint/2010/main" val="310572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5DCC75-AE71-434D-BAEE-CE2CD8E871FD}" type="slidenum">
              <a:rPr lang="en-IN" smtClean="0"/>
              <a:t>4</a:t>
            </a:fld>
            <a:endParaRPr lang="en-IN"/>
          </a:p>
        </p:txBody>
      </p:sp>
    </p:spTree>
    <p:extLst>
      <p:ext uri="{BB962C8B-B14F-4D97-AF65-F5344CB8AC3E}">
        <p14:creationId xmlns:p14="http://schemas.microsoft.com/office/powerpoint/2010/main" val="236651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5DCC75-AE71-434D-BAEE-CE2CD8E871FD}" type="slidenum">
              <a:rPr lang="en-IN" smtClean="0"/>
              <a:t>5</a:t>
            </a:fld>
            <a:endParaRPr lang="en-IN"/>
          </a:p>
        </p:txBody>
      </p:sp>
    </p:spTree>
    <p:extLst>
      <p:ext uri="{BB962C8B-B14F-4D97-AF65-F5344CB8AC3E}">
        <p14:creationId xmlns:p14="http://schemas.microsoft.com/office/powerpoint/2010/main" val="31198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F5BB-EFC3-242C-80F5-D025FD488113}"/>
              </a:ext>
            </a:extLst>
          </p:cNvPr>
          <p:cNvSpPr>
            <a:spLocks noGrp="1"/>
          </p:cNvSpPr>
          <p:nvPr>
            <p:ph type="ctrTitle" hasCustomPrompt="1"/>
          </p:nvPr>
        </p:nvSpPr>
        <p:spPr>
          <a:xfrm>
            <a:off x="110836" y="1689779"/>
            <a:ext cx="4388428" cy="25393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chor="b"/>
          <a:lstStyle>
            <a:lvl1pPr algn="ctr">
              <a:defRPr sz="6000" b="1"/>
            </a:lvl1pPr>
          </a:lstStyle>
          <a:p>
            <a:r>
              <a:rPr lang="en-US" dirty="0"/>
              <a:t>Interview Preparation Bot</a:t>
            </a:r>
            <a:endParaRPr lang="en-IN" dirty="0"/>
          </a:p>
        </p:txBody>
      </p:sp>
      <p:sp>
        <p:nvSpPr>
          <p:cNvPr id="3" name="Subtitle 2">
            <a:extLst>
              <a:ext uri="{FF2B5EF4-FFF2-40B4-BE49-F238E27FC236}">
                <a16:creationId xmlns:a16="http://schemas.microsoft.com/office/drawing/2014/main" id="{17D6E790-7D0C-1E8F-13EF-1F74296F717A}"/>
              </a:ext>
            </a:extLst>
          </p:cNvPr>
          <p:cNvSpPr>
            <a:spLocks noGrp="1"/>
          </p:cNvSpPr>
          <p:nvPr>
            <p:ph type="subTitle" idx="1" hasCustomPrompt="1"/>
          </p:nvPr>
        </p:nvSpPr>
        <p:spPr>
          <a:xfrm>
            <a:off x="7996879" y="4945040"/>
            <a:ext cx="4070430" cy="1777878"/>
          </a:xfrm>
          <a:prstGeom prst="rect">
            <a:avLst/>
          </a:prstGeom>
          <a:ln>
            <a:solidFill>
              <a:schemeClr val="bg1"/>
            </a:solidFill>
          </a:ln>
          <a:effectLst>
            <a:glow rad="101600">
              <a:schemeClr val="bg1">
                <a:alpha val="40000"/>
              </a:schemeClr>
            </a:glow>
          </a:effectLst>
        </p:spPr>
        <p:style>
          <a:lnRef idx="2">
            <a:schemeClr val="accent2"/>
          </a:lnRef>
          <a:fillRef idx="1">
            <a:schemeClr val="lt1"/>
          </a:fillRef>
          <a:effectRef idx="0">
            <a:schemeClr val="accent2"/>
          </a:effectRef>
          <a:fontRef idx="minor">
            <a:schemeClr val="dk1"/>
          </a:fontRef>
        </p:style>
        <p:txBody>
          <a:bodyPr/>
          <a:lstStyle>
            <a:lvl1pPr marL="0" indent="0" algn="ctr">
              <a:buNone/>
              <a:defRPr sz="2400" b="1">
                <a:latin typeface="Arial Rounded MT Bold" panose="020F07040305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Final Year Project (BE)</a:t>
            </a:r>
          </a:p>
          <a:p>
            <a:r>
              <a:rPr lang="en-US" dirty="0"/>
              <a:t>Presented by</a:t>
            </a:r>
          </a:p>
          <a:p>
            <a:endParaRPr lang="en-US" dirty="0"/>
          </a:p>
          <a:p>
            <a:endParaRPr lang="en-IN" dirty="0"/>
          </a:p>
        </p:txBody>
      </p:sp>
    </p:spTree>
    <p:extLst>
      <p:ext uri="{BB962C8B-B14F-4D97-AF65-F5344CB8AC3E}">
        <p14:creationId xmlns:p14="http://schemas.microsoft.com/office/powerpoint/2010/main" val="421401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002C8-5A14-E05E-17DC-9EB679623D65}"/>
              </a:ext>
            </a:extLst>
          </p:cNvPr>
          <p:cNvSpPr>
            <a:spLocks noGrp="1"/>
          </p:cNvSpPr>
          <p:nvPr>
            <p:ph idx="1"/>
          </p:nvPr>
        </p:nvSpPr>
        <p:spPr>
          <a:xfrm>
            <a:off x="384464" y="2712027"/>
            <a:ext cx="11575472" cy="40005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6480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heme" Target="../theme/theme1.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piqsels.com/en/public-domain-photo-zwfoh/download" TargetMode="External"/><Relationship Id="rId5" Type="http://schemas.microsoft.com/office/2007/relationships/hdphoto" Target="../media/hdphoto1.wdp"/><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40000"/>
            <a:lum/>
            <a:extLst>
              <a:ext uri="{BEBA8EAE-BF5A-486C-A8C5-ECC9F3942E4B}">
                <a14:imgProps xmlns:a14="http://schemas.microsoft.com/office/drawing/2010/main">
                  <a14:imgLayer r:embed="rId5">
                    <a14:imgEffect>
                      <a14:colorTemperature colorTemp="5964"/>
                    </a14:imgEffect>
                    <a14:imgEffect>
                      <a14:saturation sat="235000"/>
                    </a14:imgEffect>
                  </a14:imgLayer>
                </a14:imgProps>
              </a:ext>
              <a:ext uri="{837473B0-CC2E-450A-ABE3-18F120FF3D39}">
                <a1611:picAttrSrcUrl xmlns:a1611="http://schemas.microsoft.com/office/drawing/2016/11/main" r:id="rId6"/>
              </a:ext>
            </a:extLst>
          </a:blip>
          <a:srcRect/>
          <a:stretch>
            <a:fillRect l="-1000" t="23000" r="-1000"/>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DA733DB-5399-7185-4968-16E58BDF8FE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96500" y="0"/>
            <a:ext cx="2095500" cy="1527048"/>
          </a:xfrm>
          <a:prstGeom prst="rect">
            <a:avLst/>
          </a:prstGeom>
        </p:spPr>
      </p:pic>
      <p:pic>
        <p:nvPicPr>
          <p:cNvPr id="20" name="Picture 19">
            <a:extLst>
              <a:ext uri="{FF2B5EF4-FFF2-40B4-BE49-F238E27FC236}">
                <a16:creationId xmlns:a16="http://schemas.microsoft.com/office/drawing/2014/main" id="{C28BB947-CF42-1857-700A-E284DE507FF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1981200" cy="1527048"/>
          </a:xfrm>
          <a:prstGeom prst="rect">
            <a:avLst/>
          </a:prstGeom>
        </p:spPr>
      </p:pic>
      <p:sp>
        <p:nvSpPr>
          <p:cNvPr id="23" name="Title 1">
            <a:extLst>
              <a:ext uri="{FF2B5EF4-FFF2-40B4-BE49-F238E27FC236}">
                <a16:creationId xmlns:a16="http://schemas.microsoft.com/office/drawing/2014/main" id="{0C8B2D41-D2E3-566B-13C1-C556DBBAE22A}"/>
              </a:ext>
            </a:extLst>
          </p:cNvPr>
          <p:cNvSpPr txBox="1">
            <a:spLocks/>
          </p:cNvSpPr>
          <p:nvPr userDrawn="1"/>
        </p:nvSpPr>
        <p:spPr>
          <a:xfrm>
            <a:off x="2305290" y="228456"/>
            <a:ext cx="7581419" cy="10701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lvl1pPr algn="ctr" defTabSz="914400" rtl="0" eaLnBrk="1" latinLnBrk="0" hangingPunct="1">
              <a:lnSpc>
                <a:spcPct val="90000"/>
              </a:lnSpc>
              <a:spcBef>
                <a:spcPct val="0"/>
              </a:spcBef>
              <a:buNone/>
              <a:defRPr sz="3000" b="1" kern="1200">
                <a:solidFill>
                  <a:schemeClr val="tx1"/>
                </a:solidFill>
                <a:latin typeface="+mj-lt"/>
                <a:ea typeface="+mj-ea"/>
                <a:cs typeface="+mj-cs"/>
              </a:defRPr>
            </a:lvl1pPr>
          </a:lstStyle>
          <a:p>
            <a:r>
              <a:rPr lang="en-US" dirty="0">
                <a:effectLst>
                  <a:glow rad="63500">
                    <a:schemeClr val="accent6">
                      <a:satMod val="175000"/>
                      <a:alpha val="40000"/>
                    </a:schemeClr>
                  </a:glow>
                </a:effectLst>
              </a:rPr>
              <a:t>ARTIFICIAL INTELLIGENCE &amp; MACHINE LEARNING</a:t>
            </a:r>
            <a:br>
              <a:rPr lang="en-US" dirty="0">
                <a:effectLst>
                  <a:glow rad="63500">
                    <a:schemeClr val="accent6">
                      <a:satMod val="175000"/>
                      <a:alpha val="40000"/>
                    </a:schemeClr>
                  </a:glow>
                </a:effectLst>
              </a:rPr>
            </a:br>
            <a:r>
              <a:rPr lang="en-US" dirty="0">
                <a:effectLst>
                  <a:glow rad="63500">
                    <a:schemeClr val="accent6">
                      <a:satMod val="175000"/>
                      <a:alpha val="40000"/>
                    </a:schemeClr>
                  </a:glow>
                </a:effectLst>
              </a:rPr>
              <a:t>ISBM College of Engineering Nande, Pune</a:t>
            </a:r>
            <a:endParaRPr lang="en-IN" dirty="0">
              <a:effectLst>
                <a:glow rad="63500">
                  <a:schemeClr val="accent6">
                    <a:satMod val="175000"/>
                    <a:alpha val="40000"/>
                  </a:schemeClr>
                </a:glow>
              </a:effectLst>
            </a:endParaRPr>
          </a:p>
        </p:txBody>
      </p:sp>
    </p:spTree>
    <p:extLst>
      <p:ext uri="{BB962C8B-B14F-4D97-AF65-F5344CB8AC3E}">
        <p14:creationId xmlns:p14="http://schemas.microsoft.com/office/powerpoint/2010/main" val="211433358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5AA3-C471-54B3-C624-B2A3506EBE34}"/>
              </a:ext>
            </a:extLst>
          </p:cNvPr>
          <p:cNvSpPr>
            <a:spLocks noGrp="1"/>
          </p:cNvSpPr>
          <p:nvPr>
            <p:ph type="ctrTitle"/>
          </p:nvPr>
        </p:nvSpPr>
        <p:spPr>
          <a:xfrm>
            <a:off x="77118" y="1760644"/>
            <a:ext cx="4469176" cy="2469833"/>
          </a:xfrm>
        </p:spPr>
        <p:txBody>
          <a:bodyPr/>
          <a:lstStyle/>
          <a:p>
            <a:r>
              <a:rPr lang="en-US" dirty="0"/>
              <a:t>Interview Preparation Bot</a:t>
            </a:r>
            <a:endParaRPr lang="en-IN" dirty="0"/>
          </a:p>
        </p:txBody>
      </p:sp>
      <p:sp>
        <p:nvSpPr>
          <p:cNvPr id="3" name="Subtitle 2">
            <a:extLst>
              <a:ext uri="{FF2B5EF4-FFF2-40B4-BE49-F238E27FC236}">
                <a16:creationId xmlns:a16="http://schemas.microsoft.com/office/drawing/2014/main" id="{1CBD5413-B99D-9440-33CD-5FE4C9AD5733}"/>
              </a:ext>
            </a:extLst>
          </p:cNvPr>
          <p:cNvSpPr>
            <a:spLocks noGrp="1"/>
          </p:cNvSpPr>
          <p:nvPr>
            <p:ph type="subTitle" idx="1"/>
          </p:nvPr>
        </p:nvSpPr>
        <p:spPr>
          <a:xfrm>
            <a:off x="8000385" y="5068767"/>
            <a:ext cx="4070430" cy="1684572"/>
          </a:xfrm>
        </p:spPr>
        <p:txBody>
          <a:bodyPr/>
          <a:lstStyle/>
          <a:p>
            <a:r>
              <a:rPr lang="en-US" dirty="0"/>
              <a:t>Final Year Project(BE)</a:t>
            </a:r>
          </a:p>
          <a:p>
            <a:r>
              <a:rPr lang="en-US" dirty="0"/>
              <a:t>Presented By:</a:t>
            </a:r>
            <a:endParaRPr lang="en-IN" dirty="0"/>
          </a:p>
        </p:txBody>
      </p:sp>
    </p:spTree>
    <p:extLst>
      <p:ext uri="{BB962C8B-B14F-4D97-AF65-F5344CB8AC3E}">
        <p14:creationId xmlns:p14="http://schemas.microsoft.com/office/powerpoint/2010/main" val="338721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A98266-9F3C-908D-8F6E-D8C0D9C4FD86}"/>
              </a:ext>
            </a:extLst>
          </p:cNvPr>
          <p:cNvSpPr>
            <a:spLocks noGrp="1"/>
          </p:cNvSpPr>
          <p:nvPr>
            <p:ph idx="1"/>
          </p:nvPr>
        </p:nvSpPr>
        <p:spPr>
          <a:xfrm>
            <a:off x="384464" y="2327365"/>
            <a:ext cx="11575472" cy="4385162"/>
          </a:xfrm>
          <a:solidFill>
            <a:schemeClr val="bg1"/>
          </a:solidFill>
        </p:spPr>
        <p:txBody>
          <a:bodyPr/>
          <a:lstStyle/>
          <a:p>
            <a:pPr marL="0" indent="0" algn="just">
              <a:buNone/>
            </a:pPr>
            <a:r>
              <a:rPr lang="en-US" sz="2400" b="1" i="0" dirty="0">
                <a:solidFill>
                  <a:srgbClr val="374151"/>
                </a:solidFill>
                <a:effectLst/>
                <a:latin typeface="Arial" panose="020B0604020202020204" pitchFamily="34" charset="0"/>
                <a:cs typeface="Arial" panose="020B0604020202020204" pitchFamily="34" charset="0"/>
              </a:rPr>
              <a:t>The future scope of an interview preparation bot is promising and encompasses various advancements and possibilities as AI and NLP technologies continue to evolve. Here are some potential future scopes for the interview preparation bot:</a:t>
            </a:r>
          </a:p>
          <a:p>
            <a:r>
              <a:rPr lang="en-IN" sz="2400" b="1" i="0" dirty="0">
                <a:effectLst/>
                <a:latin typeface="Arial" panose="020B0604020202020204" pitchFamily="34" charset="0"/>
                <a:cs typeface="Arial" panose="020B0604020202020204" pitchFamily="34" charset="0"/>
              </a:rPr>
              <a:t>Multi-Language Support</a:t>
            </a:r>
            <a:endParaRPr lang="en-IN" sz="2400" b="1" dirty="0">
              <a:latin typeface="Arial" panose="020B0604020202020204" pitchFamily="34" charset="0"/>
              <a:cs typeface="Arial" panose="020B0604020202020204" pitchFamily="34" charset="0"/>
            </a:endParaRPr>
          </a:p>
          <a:p>
            <a:r>
              <a:rPr lang="en-IN" sz="2400" b="1" i="0" dirty="0">
                <a:effectLst/>
                <a:latin typeface="Arial" panose="020B0604020202020204" pitchFamily="34" charset="0"/>
                <a:cs typeface="Arial" panose="020B0604020202020204" pitchFamily="34" charset="0"/>
              </a:rPr>
              <a:t>Industry-Specific Interview Training</a:t>
            </a:r>
          </a:p>
          <a:p>
            <a:r>
              <a:rPr lang="en-IN" sz="2400" b="1" i="0" dirty="0">
                <a:effectLst/>
                <a:latin typeface="Arial" panose="020B0604020202020204" pitchFamily="34" charset="0"/>
                <a:cs typeface="Arial" panose="020B0604020202020204" pitchFamily="34" charset="0"/>
              </a:rPr>
              <a:t>Collaborative Interview Practice</a:t>
            </a:r>
          </a:p>
          <a:p>
            <a:r>
              <a:rPr lang="en-IN" sz="2400" b="1" i="0" dirty="0">
                <a:effectLst/>
                <a:latin typeface="Arial" panose="020B0604020202020204" pitchFamily="34" charset="0"/>
                <a:cs typeface="Arial" panose="020B0604020202020204" pitchFamily="34" charset="0"/>
              </a:rPr>
              <a:t>Interviewer Training and Simulation</a:t>
            </a:r>
            <a:r>
              <a:rPr lang="en-IN" sz="2400" b="0" i="0" dirty="0">
                <a:solidFill>
                  <a:srgbClr val="374151"/>
                </a:solidFill>
                <a:effectLst/>
                <a:latin typeface="Arial" panose="020B0604020202020204" pitchFamily="34" charset="0"/>
                <a:cs typeface="Arial" panose="020B0604020202020204" pitchFamily="34" charset="0"/>
              </a:rPr>
              <a:t> </a:t>
            </a:r>
            <a:endParaRPr lang="en-IN" sz="2400" b="1" dirty="0">
              <a:solidFill>
                <a:srgbClr val="374151"/>
              </a:solidFill>
              <a:latin typeface="Arial" panose="020B0604020202020204" pitchFamily="34" charset="0"/>
              <a:cs typeface="Arial" panose="020B0604020202020204" pitchFamily="34" charset="0"/>
            </a:endParaRPr>
          </a:p>
          <a:p>
            <a:r>
              <a:rPr lang="en-IN" sz="2400" b="1" i="0" dirty="0">
                <a:effectLst/>
                <a:latin typeface="Arial" panose="020B0604020202020204" pitchFamily="34" charset="0"/>
                <a:cs typeface="Arial" panose="020B0604020202020204" pitchFamily="34" charset="0"/>
              </a:rPr>
              <a:t>Integration with Job Platforms</a:t>
            </a:r>
          </a:p>
          <a:p>
            <a:r>
              <a:rPr lang="en-US" sz="2400" b="1" i="0" dirty="0">
                <a:effectLst/>
                <a:latin typeface="Arial" panose="020B0604020202020204" pitchFamily="34" charset="0"/>
                <a:cs typeface="Arial" panose="020B0604020202020204" pitchFamily="34" charset="0"/>
              </a:rPr>
              <a:t>Interview Preparation for Video Interviews</a:t>
            </a:r>
            <a:endParaRPr lang="en-IN" sz="2400" b="1" i="0" dirty="0">
              <a:effectLst/>
              <a:latin typeface="Arial" panose="020B060402020202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477148A2-1741-94F7-CD2C-E4E64D48D475}"/>
              </a:ext>
            </a:extLst>
          </p:cNvPr>
          <p:cNvSpPr txBox="1"/>
          <p:nvPr/>
        </p:nvSpPr>
        <p:spPr>
          <a:xfrm>
            <a:off x="384464" y="1619479"/>
            <a:ext cx="3945165"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Future Scope</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57295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54420-89F8-C958-C5F7-88AE1FD6ABE5}"/>
              </a:ext>
            </a:extLst>
          </p:cNvPr>
          <p:cNvSpPr>
            <a:spLocks noGrp="1"/>
          </p:cNvSpPr>
          <p:nvPr>
            <p:ph idx="1"/>
          </p:nvPr>
        </p:nvSpPr>
        <p:spPr>
          <a:xfrm>
            <a:off x="7304183" y="5701229"/>
            <a:ext cx="4887817" cy="1156771"/>
          </a:xfrm>
          <a:solidFill>
            <a:schemeClr val="bg1"/>
          </a:solidFill>
        </p:spPr>
        <p:txBody>
          <a:bodyPr/>
          <a:lstStyle/>
          <a:p>
            <a:pPr marL="0" indent="0">
              <a:buNone/>
            </a:pPr>
            <a:r>
              <a:rPr lang="en-US" sz="8000" dirty="0">
                <a:solidFill>
                  <a:srgbClr val="FFFF00"/>
                </a:solidFill>
              </a:rPr>
              <a:t>Thank Tou!</a:t>
            </a:r>
          </a:p>
          <a:p>
            <a:pPr marL="0" indent="0">
              <a:buNone/>
            </a:pPr>
            <a:endParaRPr lang="en-IN" dirty="0"/>
          </a:p>
        </p:txBody>
      </p:sp>
      <p:sp>
        <p:nvSpPr>
          <p:cNvPr id="3" name="TextBox 2">
            <a:extLst>
              <a:ext uri="{FF2B5EF4-FFF2-40B4-BE49-F238E27FC236}">
                <a16:creationId xmlns:a16="http://schemas.microsoft.com/office/drawing/2014/main" id="{566867C9-A647-47E6-4F34-EE0F69020BED}"/>
              </a:ext>
            </a:extLst>
          </p:cNvPr>
          <p:cNvSpPr txBox="1"/>
          <p:nvPr/>
        </p:nvSpPr>
        <p:spPr>
          <a:xfrm>
            <a:off x="384464" y="1817783"/>
            <a:ext cx="2897436"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Q &amp; A</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29354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0FC9C-6D6F-33EF-E786-A81F435406E4}"/>
              </a:ext>
            </a:extLst>
          </p:cNvPr>
          <p:cNvSpPr>
            <a:spLocks noGrp="1"/>
          </p:cNvSpPr>
          <p:nvPr>
            <p:ph idx="1"/>
          </p:nvPr>
        </p:nvSpPr>
        <p:spPr>
          <a:xfrm>
            <a:off x="308264" y="1874744"/>
            <a:ext cx="11575472" cy="4757409"/>
          </a:xfrm>
          <a:solidFill>
            <a:schemeClr val="bg1"/>
          </a:solidFill>
        </p:spPr>
        <p:txBody>
          <a:bodyPr/>
          <a:lstStyle/>
          <a:p>
            <a:pPr>
              <a:buFont typeface="Wingdings" panose="05000000000000000000" pitchFamily="2" charset="2"/>
              <a:buChar char="Ø"/>
            </a:pPr>
            <a:r>
              <a:rPr lang="en-US" sz="3200" b="1" dirty="0"/>
              <a:t>INTRODUCTION</a:t>
            </a:r>
          </a:p>
          <a:p>
            <a:pPr>
              <a:buFont typeface="Wingdings" panose="05000000000000000000" pitchFamily="2" charset="2"/>
              <a:buChar char="Ø"/>
            </a:pPr>
            <a:r>
              <a:rPr lang="en-US" sz="3200" b="1" dirty="0"/>
              <a:t>LITERATURE REVIEW</a:t>
            </a:r>
          </a:p>
          <a:p>
            <a:pPr>
              <a:buFont typeface="Wingdings" panose="05000000000000000000" pitchFamily="2" charset="2"/>
              <a:buChar char="Ø"/>
            </a:pPr>
            <a:r>
              <a:rPr lang="en-US" sz="3200" b="1" dirty="0"/>
              <a:t>PROBLEM STATEMET</a:t>
            </a:r>
          </a:p>
          <a:p>
            <a:pPr>
              <a:buFont typeface="Wingdings" panose="05000000000000000000" pitchFamily="2" charset="2"/>
              <a:buChar char="Ø"/>
            </a:pPr>
            <a:r>
              <a:rPr lang="en-US" sz="3200" b="1" dirty="0"/>
              <a:t>METHODOLOGY</a:t>
            </a:r>
          </a:p>
          <a:p>
            <a:pPr>
              <a:buFont typeface="Wingdings" panose="05000000000000000000" pitchFamily="2" charset="2"/>
              <a:buChar char="Ø"/>
            </a:pPr>
            <a:r>
              <a:rPr lang="en-US" sz="3200" b="1" dirty="0"/>
              <a:t>IMPLEMENTATION</a:t>
            </a:r>
          </a:p>
          <a:p>
            <a:pPr>
              <a:buFont typeface="Wingdings" panose="05000000000000000000" pitchFamily="2" charset="2"/>
              <a:buChar char="Ø"/>
            </a:pPr>
            <a:r>
              <a:rPr lang="en-US" sz="3200" b="1" dirty="0"/>
              <a:t>CONCLUSION</a:t>
            </a:r>
          </a:p>
          <a:p>
            <a:pPr>
              <a:buFont typeface="Wingdings" panose="05000000000000000000" pitchFamily="2" charset="2"/>
              <a:buChar char="Ø"/>
            </a:pPr>
            <a:r>
              <a:rPr lang="en-US" sz="3200" b="1" dirty="0"/>
              <a:t>FUTURE SCOPE</a:t>
            </a:r>
          </a:p>
          <a:p>
            <a:pPr>
              <a:buFont typeface="Wingdings" panose="05000000000000000000" pitchFamily="2" charset="2"/>
              <a:buChar char="Ø"/>
            </a:pPr>
            <a:r>
              <a:rPr lang="en-US" sz="3200" b="1" dirty="0"/>
              <a:t>Q&amp;A</a:t>
            </a:r>
            <a:endParaRPr lang="en-IN" sz="3200" b="1" dirty="0"/>
          </a:p>
        </p:txBody>
      </p:sp>
    </p:spTree>
    <p:extLst>
      <p:ext uri="{BB962C8B-B14F-4D97-AF65-F5344CB8AC3E}">
        <p14:creationId xmlns:p14="http://schemas.microsoft.com/office/powerpoint/2010/main" val="305428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1EF77-7A3A-69E7-21EB-92782B40A448}"/>
              </a:ext>
            </a:extLst>
          </p:cNvPr>
          <p:cNvSpPr>
            <a:spLocks noGrp="1"/>
          </p:cNvSpPr>
          <p:nvPr>
            <p:ph idx="1"/>
          </p:nvPr>
        </p:nvSpPr>
        <p:spPr>
          <a:xfrm>
            <a:off x="384464" y="2294315"/>
            <a:ext cx="11575472" cy="4459025"/>
          </a:xfrm>
          <a:solidFill>
            <a:schemeClr val="bg1"/>
          </a:solidFill>
        </p:spPr>
        <p:txBody>
          <a:bodyPr/>
          <a:lstStyle/>
          <a:p>
            <a:pPr algn="l"/>
            <a:r>
              <a:rPr lang="en-US" b="1" i="0" dirty="0">
                <a:effectLst/>
                <a:latin typeface="Arial" panose="020B0604020202020204" pitchFamily="34" charset="0"/>
                <a:cs typeface="Arial" panose="020B0604020202020204" pitchFamily="34" charset="0"/>
              </a:rPr>
              <a:t>Introducing the Interview Preparation Bot - Your Personal Interview Coach!</a:t>
            </a:r>
          </a:p>
          <a:p>
            <a:pPr algn="l"/>
            <a:r>
              <a:rPr lang="en-US" b="1" i="0" dirty="0">
                <a:effectLst/>
                <a:latin typeface="Arial" panose="020B0604020202020204" pitchFamily="34" charset="0"/>
                <a:cs typeface="Arial" panose="020B0604020202020204" pitchFamily="34" charset="0"/>
              </a:rPr>
              <a:t>Are you feeling nervous or unsure about your upcoming interview? </a:t>
            </a:r>
          </a:p>
          <a:p>
            <a:pPr algn="l"/>
            <a:r>
              <a:rPr lang="en-US" b="1" i="0" dirty="0">
                <a:effectLst/>
                <a:latin typeface="Arial" panose="020B0604020202020204" pitchFamily="34" charset="0"/>
                <a:cs typeface="Arial" panose="020B0604020202020204" pitchFamily="34" charset="0"/>
              </a:rPr>
              <a:t>Worry not, because the Interview Preparation Bot is here to help you ace your interview with confidence! </a:t>
            </a:r>
          </a:p>
          <a:p>
            <a:pPr algn="l"/>
            <a:r>
              <a:rPr lang="en-US" b="1" i="0" dirty="0">
                <a:effectLst/>
                <a:latin typeface="Arial" panose="020B0604020202020204" pitchFamily="34" charset="0"/>
                <a:cs typeface="Arial" panose="020B0604020202020204" pitchFamily="34" charset="0"/>
              </a:rPr>
              <a:t>As your personal interview coach, I am dedicated to preparing you for success in any job, internship, or university admission interview.</a:t>
            </a:r>
          </a:p>
          <a:p>
            <a:pPr algn="l"/>
            <a:r>
              <a:rPr lang="en-US" b="1" i="0" dirty="0">
                <a:effectLst/>
                <a:latin typeface="Arial" panose="020B0604020202020204" pitchFamily="34" charset="0"/>
                <a:cs typeface="Arial" panose="020B0604020202020204" pitchFamily="34" charset="0"/>
              </a:rPr>
              <a:t>How I Can Assist You?</a:t>
            </a:r>
          </a:p>
        </p:txBody>
      </p:sp>
      <p:sp>
        <p:nvSpPr>
          <p:cNvPr id="3" name="TextBox 2">
            <a:extLst>
              <a:ext uri="{FF2B5EF4-FFF2-40B4-BE49-F238E27FC236}">
                <a16:creationId xmlns:a16="http://schemas.microsoft.com/office/drawing/2014/main" id="{EF1F5E82-D10B-0C02-B7CD-BDAE5E2EED16}"/>
              </a:ext>
            </a:extLst>
          </p:cNvPr>
          <p:cNvSpPr txBox="1"/>
          <p:nvPr/>
        </p:nvSpPr>
        <p:spPr>
          <a:xfrm>
            <a:off x="384464" y="1586429"/>
            <a:ext cx="3923131"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Introduction</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39126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2670AF-2A59-3014-AA21-D598A8F828DD}"/>
              </a:ext>
            </a:extLst>
          </p:cNvPr>
          <p:cNvSpPr>
            <a:spLocks noGrp="1"/>
          </p:cNvSpPr>
          <p:nvPr>
            <p:ph idx="1"/>
          </p:nvPr>
        </p:nvSpPr>
        <p:spPr/>
        <p:txBody>
          <a:bodyPr numCol="2"/>
          <a:lstStyle/>
          <a:p>
            <a:endParaRPr lang="en-IN" dirty="0"/>
          </a:p>
        </p:txBody>
      </p:sp>
      <p:sp>
        <p:nvSpPr>
          <p:cNvPr id="3" name="TextBox 2">
            <a:extLst>
              <a:ext uri="{FF2B5EF4-FFF2-40B4-BE49-F238E27FC236}">
                <a16:creationId xmlns:a16="http://schemas.microsoft.com/office/drawing/2014/main" id="{4C1000B0-6E3F-E003-7B5E-E7FCFEEB67D6}"/>
              </a:ext>
            </a:extLst>
          </p:cNvPr>
          <p:cNvSpPr txBox="1"/>
          <p:nvPr/>
        </p:nvSpPr>
        <p:spPr>
          <a:xfrm>
            <a:off x="384463" y="1817783"/>
            <a:ext cx="4683295"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Literature Review</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86262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170D2-487E-CBBD-1A74-D1E85439BC2F}"/>
              </a:ext>
            </a:extLst>
          </p:cNvPr>
          <p:cNvSpPr>
            <a:spLocks noGrp="1"/>
          </p:cNvSpPr>
          <p:nvPr>
            <p:ph idx="1"/>
          </p:nvPr>
        </p:nvSpPr>
        <p:spPr>
          <a:xfrm>
            <a:off x="384464" y="2511846"/>
            <a:ext cx="11575472" cy="4252511"/>
          </a:xfrm>
          <a:solidFill>
            <a:schemeClr val="bg1"/>
          </a:solidFill>
        </p:spPr>
        <p:txBody>
          <a:bodyPr/>
          <a:lstStyle/>
          <a:p>
            <a:r>
              <a:rPr lang="en-US" sz="2500" b="1" i="0" dirty="0">
                <a:effectLst/>
                <a:latin typeface="Arial" panose="020B0604020202020204" pitchFamily="34" charset="0"/>
                <a:cs typeface="Arial" panose="020B0604020202020204" pitchFamily="34" charset="0"/>
              </a:rPr>
              <a:t>In today's competitive job market and academic landscape, individuals often face challenges in effectively preparing for interviews, leading to anxiety, uncertainty, and suboptimal performance. </a:t>
            </a:r>
          </a:p>
          <a:p>
            <a:r>
              <a:rPr lang="en-US" sz="2500" b="1" i="0" dirty="0">
                <a:effectLst/>
                <a:latin typeface="Arial" panose="020B0604020202020204" pitchFamily="34" charset="0"/>
                <a:cs typeface="Arial" panose="020B0604020202020204" pitchFamily="34" charset="0"/>
              </a:rPr>
              <a:t>The absence of personalized, accessible, and comprehensive interview preparation tools contributes to these difficulties. </a:t>
            </a:r>
          </a:p>
          <a:p>
            <a:r>
              <a:rPr lang="en-US" sz="2500" b="1" i="0" dirty="0">
                <a:effectLst/>
                <a:latin typeface="Arial" panose="020B0604020202020204" pitchFamily="34" charset="0"/>
                <a:cs typeface="Arial" panose="020B0604020202020204" pitchFamily="34" charset="0"/>
              </a:rPr>
              <a:t>Therefore, the problem at hand is to design and develop an intelligent and interactive interview preparation bot that leverages AI and natural language processing (NLP) capabilities to provide tailored mock interview experiences, personalized feedback, and valuable guidance to users, thereby enhancing their interview skills, confidence, and overall performance.</a:t>
            </a:r>
            <a:endParaRPr lang="en-IN" sz="25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9C4DC82-1758-7F7A-1D8A-C09F1E083FFB}"/>
              </a:ext>
            </a:extLst>
          </p:cNvPr>
          <p:cNvSpPr txBox="1"/>
          <p:nvPr/>
        </p:nvSpPr>
        <p:spPr>
          <a:xfrm>
            <a:off x="384464" y="1641513"/>
            <a:ext cx="5057870"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Problem Statement</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47594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9357C-23FC-33A9-B508-958BF349C496}"/>
              </a:ext>
            </a:extLst>
          </p:cNvPr>
          <p:cNvSpPr>
            <a:spLocks noGrp="1"/>
          </p:cNvSpPr>
          <p:nvPr>
            <p:ph idx="1"/>
          </p:nvPr>
        </p:nvSpPr>
        <p:spPr>
          <a:solidFill>
            <a:schemeClr val="bg1"/>
          </a:solidFill>
        </p:spPr>
        <p:txBody>
          <a:bodyPr numCol="2"/>
          <a:lstStyle/>
          <a:p>
            <a:pPr>
              <a:lnSpc>
                <a:spcPct val="100000"/>
              </a:lnSpc>
            </a:pPr>
            <a:r>
              <a:rPr lang="en-IN" b="1" i="0" dirty="0">
                <a:effectLst/>
                <a:latin typeface="Arial" panose="020B0604020202020204" pitchFamily="34" charset="0"/>
                <a:cs typeface="Arial" panose="020B0604020202020204" pitchFamily="34" charset="0"/>
              </a:rPr>
              <a:t>Requirement Gathering</a:t>
            </a:r>
          </a:p>
          <a:p>
            <a:pPr>
              <a:lnSpc>
                <a:spcPct val="100000"/>
              </a:lnSpc>
            </a:pPr>
            <a:r>
              <a:rPr lang="en-IN" b="1" i="0" dirty="0">
                <a:effectLst/>
                <a:latin typeface="Arial" panose="020B0604020202020204" pitchFamily="34" charset="0"/>
                <a:cs typeface="Arial" panose="020B0604020202020204" pitchFamily="34" charset="0"/>
              </a:rPr>
              <a:t>Data Collection and Preparation</a:t>
            </a:r>
          </a:p>
          <a:p>
            <a:pPr>
              <a:lnSpc>
                <a:spcPct val="100000"/>
              </a:lnSpc>
            </a:pPr>
            <a:r>
              <a:rPr lang="en-US" b="1" i="0" dirty="0">
                <a:effectLst/>
                <a:latin typeface="Arial" panose="020B0604020202020204" pitchFamily="34" charset="0"/>
                <a:cs typeface="Arial" panose="020B0604020202020204" pitchFamily="34" charset="0"/>
              </a:rPr>
              <a:t>Natural Language Processing (NLP) and AI Model Selection</a:t>
            </a:r>
          </a:p>
          <a:p>
            <a:pPr>
              <a:lnSpc>
                <a:spcPct val="100000"/>
              </a:lnSpc>
            </a:pPr>
            <a:r>
              <a:rPr lang="en-IN" b="1" i="0" dirty="0">
                <a:effectLst/>
                <a:latin typeface="Arial" panose="020B0604020202020204" pitchFamily="34" charset="0"/>
                <a:cs typeface="Arial" panose="020B0604020202020204" pitchFamily="34" charset="0"/>
              </a:rPr>
              <a:t>Bot Development</a:t>
            </a:r>
          </a:p>
          <a:p>
            <a:pPr>
              <a:lnSpc>
                <a:spcPct val="100000"/>
              </a:lnSpc>
            </a:pPr>
            <a:r>
              <a:rPr lang="en-IN" b="1" i="0" dirty="0">
                <a:effectLst/>
                <a:latin typeface="Arial" panose="020B0604020202020204" pitchFamily="34" charset="0"/>
                <a:cs typeface="Arial" panose="020B0604020202020204" pitchFamily="34" charset="0"/>
              </a:rPr>
              <a:t>Personalization and Adaptive Learning</a:t>
            </a:r>
          </a:p>
          <a:p>
            <a:pPr marL="0" indent="0">
              <a:lnSpc>
                <a:spcPct val="100000"/>
              </a:lnSpc>
              <a:buNone/>
            </a:pPr>
            <a:endParaRPr lang="en-IN" b="1" dirty="0">
              <a:latin typeface="Arial" panose="020B0604020202020204" pitchFamily="34" charset="0"/>
              <a:cs typeface="Arial" panose="020B0604020202020204" pitchFamily="34" charset="0"/>
            </a:endParaRPr>
          </a:p>
          <a:p>
            <a:pPr>
              <a:lnSpc>
                <a:spcPct val="100000"/>
              </a:lnSpc>
            </a:pPr>
            <a:r>
              <a:rPr lang="en-IN" b="1" i="0" dirty="0">
                <a:effectLst/>
                <a:latin typeface="Arial" panose="020B0604020202020204" pitchFamily="34" charset="0"/>
                <a:cs typeface="Arial" panose="020B0604020202020204" pitchFamily="34" charset="0"/>
              </a:rPr>
              <a:t>Interview Simulation and Feedback</a:t>
            </a:r>
          </a:p>
          <a:p>
            <a:pPr>
              <a:lnSpc>
                <a:spcPct val="100000"/>
              </a:lnSpc>
            </a:pPr>
            <a:r>
              <a:rPr lang="en-IN" b="1" i="0" dirty="0">
                <a:effectLst/>
                <a:latin typeface="Arial" panose="020B0604020202020204" pitchFamily="34" charset="0"/>
                <a:cs typeface="Arial" panose="020B0604020202020204" pitchFamily="34" charset="0"/>
              </a:rPr>
              <a:t>User Testing and Iteration</a:t>
            </a:r>
          </a:p>
          <a:p>
            <a:pPr>
              <a:lnSpc>
                <a:spcPct val="100000"/>
              </a:lnSpc>
            </a:pPr>
            <a:r>
              <a:rPr lang="en-US" b="1" i="0" dirty="0">
                <a:effectLst/>
                <a:latin typeface="Arial" panose="020B0604020202020204" pitchFamily="34" charset="0"/>
                <a:cs typeface="Arial" panose="020B0604020202020204" pitchFamily="34" charset="0"/>
              </a:rPr>
              <a:t>Data Privacy and Security Implementation</a:t>
            </a:r>
          </a:p>
          <a:p>
            <a:pPr>
              <a:lnSpc>
                <a:spcPct val="100000"/>
              </a:lnSpc>
            </a:pPr>
            <a:r>
              <a:rPr lang="en-IN" b="1" i="0" dirty="0">
                <a:effectLst/>
                <a:latin typeface="Arial" panose="020B0604020202020204" pitchFamily="34" charset="0"/>
                <a:cs typeface="Arial" panose="020B0604020202020204" pitchFamily="34" charset="0"/>
              </a:rPr>
              <a:t>Performance Evaluation</a:t>
            </a:r>
          </a:p>
          <a:p>
            <a:pPr>
              <a:lnSpc>
                <a:spcPct val="100000"/>
              </a:lnSpc>
            </a:pPr>
            <a:r>
              <a:rPr lang="en-IN" b="1" i="0" dirty="0">
                <a:effectLst/>
                <a:latin typeface="Arial" panose="020B0604020202020204" pitchFamily="34" charset="0"/>
                <a:cs typeface="Arial" panose="020B0604020202020204" pitchFamily="34" charset="0"/>
              </a:rPr>
              <a:t>Deployment and Support</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552AEC-E310-F712-F211-096113EEC060}"/>
              </a:ext>
            </a:extLst>
          </p:cNvPr>
          <p:cNvSpPr txBox="1"/>
          <p:nvPr/>
        </p:nvSpPr>
        <p:spPr>
          <a:xfrm>
            <a:off x="384463" y="1817783"/>
            <a:ext cx="3636693"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Methodology</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65070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B0C975-8DA5-39A5-7366-B916EEBAF994}"/>
              </a:ext>
            </a:extLst>
          </p:cNvPr>
          <p:cNvSpPr>
            <a:spLocks noGrp="1"/>
          </p:cNvSpPr>
          <p:nvPr>
            <p:ph idx="1"/>
          </p:nvPr>
        </p:nvSpPr>
        <p:spPr>
          <a:solidFill>
            <a:schemeClr val="bg1"/>
          </a:solidFill>
        </p:spPr>
        <p:txBody>
          <a:bodyPr numCol="2"/>
          <a:lstStyle/>
          <a:p>
            <a:r>
              <a:rPr lang="en-IN" b="1" i="0" dirty="0">
                <a:effectLst/>
                <a:latin typeface="Arial" panose="020B0604020202020204" pitchFamily="34" charset="0"/>
                <a:cs typeface="Arial" panose="020B0604020202020204" pitchFamily="34" charset="0"/>
              </a:rPr>
              <a:t>Job Seekers</a:t>
            </a:r>
          </a:p>
          <a:p>
            <a:r>
              <a:rPr lang="en-IN" b="1" i="0" dirty="0">
                <a:effectLst/>
                <a:latin typeface="Arial" panose="020B0604020202020204" pitchFamily="34" charset="0"/>
                <a:cs typeface="Arial" panose="020B0604020202020204" pitchFamily="34" charset="0"/>
              </a:rPr>
              <a:t>Students and Graduates</a:t>
            </a:r>
          </a:p>
          <a:p>
            <a:r>
              <a:rPr lang="en-IN" b="1" i="0" dirty="0">
                <a:effectLst/>
                <a:latin typeface="Arial" panose="020B0604020202020204" pitchFamily="34" charset="0"/>
                <a:cs typeface="Arial" panose="020B0604020202020204" pitchFamily="34" charset="0"/>
              </a:rPr>
              <a:t>Internship Candidates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Skill Assessment</a:t>
            </a:r>
          </a:p>
          <a:p>
            <a:r>
              <a:rPr lang="en-IN" b="1" i="0" dirty="0">
                <a:effectLst/>
                <a:latin typeface="Arial" panose="020B0604020202020204" pitchFamily="34" charset="0"/>
                <a:cs typeface="Arial" panose="020B0604020202020204" pitchFamily="34" charset="0"/>
              </a:rPr>
              <a:t>Interview Training Programs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Personalized Coaching</a:t>
            </a:r>
          </a:p>
          <a:p>
            <a:r>
              <a:rPr lang="en-IN" b="1" i="0" dirty="0">
                <a:effectLst/>
                <a:latin typeface="Arial" panose="020B0604020202020204" pitchFamily="34" charset="0"/>
                <a:cs typeface="Arial" panose="020B0604020202020204" pitchFamily="34" charset="0"/>
              </a:rPr>
              <a:t>Remote Interviews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5E80B1-DA21-C814-FB8D-B6B75E61EB3D}"/>
              </a:ext>
            </a:extLst>
          </p:cNvPr>
          <p:cNvSpPr txBox="1"/>
          <p:nvPr/>
        </p:nvSpPr>
        <p:spPr>
          <a:xfrm>
            <a:off x="384464" y="1817783"/>
            <a:ext cx="3548558"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Applications</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71734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64449B-B76B-19D2-3486-9993BB836DE1}"/>
              </a:ext>
            </a:extLst>
          </p:cNvPr>
          <p:cNvSpPr>
            <a:spLocks noGrp="1"/>
          </p:cNvSpPr>
          <p:nvPr>
            <p:ph idx="1"/>
          </p:nvPr>
        </p:nvSpPr>
        <p:spPr>
          <a:xfrm>
            <a:off x="176270" y="2294314"/>
            <a:ext cx="11754997" cy="4425975"/>
          </a:xfrm>
          <a:solidFill>
            <a:schemeClr val="bg1"/>
          </a:solidFill>
        </p:spPr>
        <p:txBody>
          <a:bodyPr numCol="2"/>
          <a:lstStyle/>
          <a:p>
            <a:pPr marL="0" indent="0">
              <a:buNone/>
            </a:pPr>
            <a:r>
              <a:rPr lang="en-IN" sz="2400" b="1" i="0" u="sng" dirty="0">
                <a:effectLst/>
                <a:latin typeface="Arail"/>
              </a:rPr>
              <a:t>Mock Interviews:  </a:t>
            </a:r>
          </a:p>
          <a:p>
            <a:pPr marL="0" indent="0" algn="just">
              <a:buNone/>
            </a:pPr>
            <a:r>
              <a:rPr lang="en-US" sz="1800" b="1" i="0" dirty="0">
                <a:effectLst/>
                <a:latin typeface="Arail"/>
              </a:rPr>
              <a:t>I will ask you typical interview questions that students</a:t>
            </a:r>
          </a:p>
          <a:p>
            <a:pPr marL="0" indent="0" algn="just">
              <a:buNone/>
            </a:pPr>
            <a:r>
              <a:rPr lang="en-US" sz="1800" b="1" i="0" dirty="0">
                <a:effectLst/>
                <a:latin typeface="Arail"/>
              </a:rPr>
              <a:t>often encounter</a:t>
            </a:r>
            <a:endParaRPr lang="en-IN" sz="1800" b="1" i="0" dirty="0">
              <a:effectLst/>
              <a:latin typeface="Arail"/>
            </a:endParaRPr>
          </a:p>
          <a:p>
            <a:pPr marL="0" indent="0" algn="just">
              <a:buNone/>
            </a:pPr>
            <a:endParaRPr lang="en-IN" sz="1600" b="1" i="0" u="sng" dirty="0">
              <a:effectLst/>
              <a:latin typeface="Arail"/>
            </a:endParaRPr>
          </a:p>
          <a:p>
            <a:pPr marL="0" indent="0" algn="just">
              <a:buNone/>
            </a:pPr>
            <a:r>
              <a:rPr lang="en-IN" sz="2400" b="1" i="0" u="sng" dirty="0">
                <a:effectLst/>
                <a:latin typeface="Arail"/>
              </a:rPr>
              <a:t>Common Questions: </a:t>
            </a:r>
          </a:p>
          <a:p>
            <a:pPr marL="0" indent="0" algn="just">
              <a:buNone/>
            </a:pPr>
            <a:r>
              <a:rPr lang="en-US" sz="1800" b="1" i="0" dirty="0">
                <a:effectLst/>
                <a:latin typeface="Arail"/>
              </a:rPr>
              <a:t>I can provide you list of common interview questions that </a:t>
            </a:r>
          </a:p>
          <a:p>
            <a:pPr marL="0" indent="0" algn="just">
              <a:buNone/>
            </a:pPr>
            <a:r>
              <a:rPr lang="en-US" sz="1800" b="1" i="0" dirty="0">
                <a:effectLst/>
                <a:latin typeface="Arail"/>
              </a:rPr>
              <a:t>students might face during job interviews</a:t>
            </a:r>
            <a:endParaRPr lang="en-IN" sz="1800" b="1" i="0" dirty="0">
              <a:effectLst/>
              <a:latin typeface="Arail"/>
            </a:endParaRPr>
          </a:p>
          <a:p>
            <a:pPr marL="0" indent="0" algn="just">
              <a:buNone/>
            </a:pPr>
            <a:endParaRPr lang="en-IN" sz="1600" b="1" i="0" u="sng" dirty="0">
              <a:effectLst/>
              <a:latin typeface="Arail"/>
            </a:endParaRPr>
          </a:p>
          <a:p>
            <a:pPr marL="0" indent="0" algn="just">
              <a:buNone/>
            </a:pPr>
            <a:r>
              <a:rPr lang="en-IN" sz="2400" b="1" i="0" u="sng" dirty="0">
                <a:effectLst/>
                <a:latin typeface="Arail"/>
              </a:rPr>
              <a:t>Interview Tips: </a:t>
            </a:r>
          </a:p>
          <a:p>
            <a:pPr marL="0" indent="0" algn="just">
              <a:buNone/>
            </a:pPr>
            <a:r>
              <a:rPr lang="en-US" sz="1800" b="1" i="0" dirty="0">
                <a:effectLst/>
                <a:latin typeface="Arail"/>
              </a:rPr>
              <a:t>I can provide you with valuable tips and strategies to excel in your interviews</a:t>
            </a:r>
            <a:endParaRPr lang="en-IN" sz="1800" b="1" i="0" dirty="0">
              <a:solidFill>
                <a:srgbClr val="FFFF00"/>
              </a:solidFill>
              <a:effectLst/>
              <a:latin typeface="Arail"/>
            </a:endParaRPr>
          </a:p>
          <a:p>
            <a:pPr marL="457200" lvl="1" indent="0">
              <a:buNone/>
            </a:pPr>
            <a:r>
              <a:rPr lang="en-IN" b="1" i="0" u="sng" dirty="0">
                <a:effectLst/>
                <a:latin typeface="Arail"/>
              </a:rPr>
              <a:t>Industry-Specific Questions: </a:t>
            </a:r>
          </a:p>
          <a:p>
            <a:pPr marL="457200" lvl="1" indent="0">
              <a:buNone/>
            </a:pPr>
            <a:r>
              <a:rPr lang="en-IN" sz="1800" b="1" i="0" dirty="0">
                <a:effectLst/>
                <a:latin typeface="Arail"/>
              </a:rPr>
              <a:t>specific field or industry</a:t>
            </a:r>
          </a:p>
          <a:p>
            <a:pPr marL="457200" lvl="1" indent="0">
              <a:buNone/>
            </a:pPr>
            <a:endParaRPr lang="en-IN" sz="1600" b="1" dirty="0">
              <a:latin typeface="Arail"/>
            </a:endParaRPr>
          </a:p>
          <a:p>
            <a:pPr marL="457200" lvl="1" indent="0">
              <a:buNone/>
            </a:pPr>
            <a:r>
              <a:rPr lang="en-IN" b="1" i="0" u="sng" dirty="0">
                <a:effectLst/>
                <a:latin typeface="Arail"/>
              </a:rPr>
              <a:t>Confidence Building: </a:t>
            </a:r>
          </a:p>
          <a:p>
            <a:pPr marL="457200" lvl="1" indent="0">
              <a:buNone/>
            </a:pPr>
            <a:r>
              <a:rPr lang="en-IN" sz="1800" b="1" dirty="0">
                <a:latin typeface="Arail"/>
              </a:rPr>
              <a:t>I will help you build your confidence</a:t>
            </a:r>
            <a:endParaRPr lang="en-IN" sz="1800" b="1" i="0" dirty="0">
              <a:effectLst/>
              <a:latin typeface="Arail"/>
            </a:endParaRPr>
          </a:p>
          <a:p>
            <a:pPr marL="457200" lvl="1" indent="0">
              <a:buNone/>
            </a:pPr>
            <a:endParaRPr lang="en-IN" sz="1600" b="1" i="0" u="sng" dirty="0">
              <a:effectLst/>
              <a:latin typeface="Arail"/>
            </a:endParaRPr>
          </a:p>
          <a:p>
            <a:pPr marL="457200" lvl="1" indent="0">
              <a:buNone/>
            </a:pPr>
            <a:r>
              <a:rPr lang="en-IN" b="1" i="0" u="sng" dirty="0">
                <a:effectLst/>
                <a:latin typeface="Arail"/>
              </a:rPr>
              <a:t>Q&amp;A Practice: </a:t>
            </a:r>
          </a:p>
          <a:p>
            <a:pPr marL="457200" lvl="1" indent="0">
              <a:buNone/>
            </a:pPr>
            <a:r>
              <a:rPr lang="en-US" sz="1800" b="1" i="0" dirty="0">
                <a:effectLst/>
                <a:latin typeface="Arail"/>
              </a:rPr>
              <a:t>We can practice a session</a:t>
            </a:r>
            <a:endParaRPr lang="en-IN" sz="1800" b="1" i="0" dirty="0">
              <a:effectLst/>
              <a:latin typeface="Arail"/>
            </a:endParaRPr>
          </a:p>
          <a:p>
            <a:pPr marL="457200" lvl="1" indent="0">
              <a:buNone/>
            </a:pPr>
            <a:endParaRPr lang="en-IN" sz="1600" b="1" i="0" u="sng" dirty="0">
              <a:effectLst/>
              <a:latin typeface="Arail"/>
            </a:endParaRPr>
          </a:p>
          <a:p>
            <a:pPr marL="457200" lvl="1" indent="0">
              <a:buNone/>
            </a:pPr>
            <a:r>
              <a:rPr lang="en-IN" b="1" i="0" u="sng" dirty="0">
                <a:effectLst/>
                <a:latin typeface="Arail"/>
              </a:rPr>
              <a:t>Feedback and Improvement: </a:t>
            </a:r>
          </a:p>
          <a:p>
            <a:pPr marL="457200" lvl="1" indent="0">
              <a:buNone/>
            </a:pPr>
            <a:r>
              <a:rPr lang="en-US" sz="1800" b="1" i="0" dirty="0">
                <a:effectLst/>
                <a:latin typeface="Arail"/>
              </a:rPr>
              <a:t>I will provide constructive feedback to help you refine your answers, eliminate weaknesses, and build on your strengths.</a:t>
            </a:r>
            <a:endParaRPr lang="en-IN" sz="1800" b="1" dirty="0">
              <a:latin typeface="Arail"/>
            </a:endParaRPr>
          </a:p>
        </p:txBody>
      </p:sp>
      <p:sp>
        <p:nvSpPr>
          <p:cNvPr id="3" name="TextBox 2">
            <a:extLst>
              <a:ext uri="{FF2B5EF4-FFF2-40B4-BE49-F238E27FC236}">
                <a16:creationId xmlns:a16="http://schemas.microsoft.com/office/drawing/2014/main" id="{EEACDB7E-A1A7-AE45-BE10-049185641292}"/>
              </a:ext>
            </a:extLst>
          </p:cNvPr>
          <p:cNvSpPr txBox="1"/>
          <p:nvPr/>
        </p:nvSpPr>
        <p:spPr>
          <a:xfrm>
            <a:off x="384464" y="1586429"/>
            <a:ext cx="3548558"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Benefits</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44248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306CB-180D-B9E8-93AC-911DE6F999A0}"/>
              </a:ext>
            </a:extLst>
          </p:cNvPr>
          <p:cNvSpPr>
            <a:spLocks noGrp="1"/>
          </p:cNvSpPr>
          <p:nvPr>
            <p:ph idx="1"/>
          </p:nvPr>
        </p:nvSpPr>
        <p:spPr>
          <a:solidFill>
            <a:schemeClr val="bg1"/>
          </a:solidFill>
        </p:spPr>
        <p:txBody>
          <a:bodyPr/>
          <a:lstStyle/>
          <a:p>
            <a:pPr algn="just"/>
            <a:r>
              <a:rPr lang="en-US" sz="2400" b="1" i="0" dirty="0">
                <a:solidFill>
                  <a:srgbClr val="374151"/>
                </a:solidFill>
                <a:effectLst/>
                <a:latin typeface="Arial" panose="020B0604020202020204" pitchFamily="34" charset="0"/>
                <a:cs typeface="Arial" panose="020B0604020202020204" pitchFamily="34" charset="0"/>
              </a:rPr>
              <a:t>In conclusion, the development and application of an interview preparation bot hold tremendous potential in revolutionizing how individuals prepare for job interviews, internships, university admissions, and various other critical interview scenarios. </a:t>
            </a:r>
          </a:p>
          <a:p>
            <a:pPr algn="just"/>
            <a:r>
              <a:rPr lang="en-US" sz="2400" b="1" i="0" dirty="0">
                <a:solidFill>
                  <a:srgbClr val="374151"/>
                </a:solidFill>
                <a:effectLst/>
                <a:latin typeface="Arial" panose="020B0604020202020204" pitchFamily="34" charset="0"/>
                <a:cs typeface="Arial" panose="020B0604020202020204" pitchFamily="34" charset="0"/>
              </a:rPr>
              <a:t>By leveraging the power of artificial intelligence (AI) and natural language processing (NLP), the bot offers a personalized and immersive interview coaching experience, empowering users with the skills, knowledge, and confidence to excel in their interviews.</a:t>
            </a:r>
            <a:endParaRPr lang="en-IN"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78698D-0B52-6464-457E-FA6CF163B448}"/>
              </a:ext>
            </a:extLst>
          </p:cNvPr>
          <p:cNvSpPr txBox="1"/>
          <p:nvPr/>
        </p:nvSpPr>
        <p:spPr>
          <a:xfrm>
            <a:off x="384463" y="1817783"/>
            <a:ext cx="3240085"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Rounded MT Bold" panose="020F0704030504030204" pitchFamily="34" charset="0"/>
              </a:rPr>
              <a:t>Conclusion</a:t>
            </a:r>
            <a:endParaRPr lang="en-IN" sz="4000" b="1" dirty="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990693538"/>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TotalTime>
  <Words>516</Words>
  <Application>Microsoft Office PowerPoint</Application>
  <PresentationFormat>Widescreen</PresentationFormat>
  <Paragraphs>80</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Arail</vt:lpstr>
      <vt:lpstr>Arial</vt:lpstr>
      <vt:lpstr>Arial Rounded MT Bold</vt:lpstr>
      <vt:lpstr>Calibri</vt:lpstr>
      <vt:lpstr>Calibri Light</vt:lpstr>
      <vt:lpstr>Wingdings</vt:lpstr>
      <vt:lpstr>Office Theme</vt:lpstr>
      <vt:lpstr>Interview Preparation 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Sopan B</dc:creator>
  <cp:lastModifiedBy>Sopan B</cp:lastModifiedBy>
  <cp:revision>27</cp:revision>
  <dcterms:created xsi:type="dcterms:W3CDTF">2023-07-29T12:50:34Z</dcterms:created>
  <dcterms:modified xsi:type="dcterms:W3CDTF">2023-08-02T14:37:45Z</dcterms:modified>
</cp:coreProperties>
</file>