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1116"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m221104/Image-Steganography-Using-AE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44481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Sam Sylvester A</a:t>
            </a:r>
          </a:p>
          <a:p>
            <a:r>
              <a:rPr lang="en-US" sz="2000" b="1" dirty="0">
                <a:solidFill>
                  <a:schemeClr val="accent1">
                    <a:lumMod val="75000"/>
                  </a:schemeClr>
                </a:solidFill>
                <a:latin typeface="Arial"/>
                <a:cs typeface="Arial"/>
              </a:rPr>
              <a:t>Student Name: Sam Sylvester A</a:t>
            </a:r>
          </a:p>
          <a:p>
            <a:r>
              <a:rPr lang="en-US" sz="2000" b="1" dirty="0">
                <a:solidFill>
                  <a:schemeClr val="accent1">
                    <a:lumMod val="75000"/>
                  </a:schemeClr>
                </a:solidFill>
                <a:latin typeface="Arial"/>
                <a:cs typeface="Arial"/>
              </a:rPr>
              <a:t>College Name: Loyola-ICAM College of Engineering and Technology</a:t>
            </a:r>
          </a:p>
          <a:p>
            <a:r>
              <a:rPr lang="en-US" sz="2000" b="1" dirty="0">
                <a:solidFill>
                  <a:schemeClr val="accent1">
                    <a:lumMod val="75000"/>
                  </a:schemeClr>
                </a:solidFill>
                <a:latin typeface="Arial"/>
                <a:cs typeface="Arial"/>
              </a:rPr>
              <a:t>Department: Information Technology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3E08834-5173-4E4C-B303-C28324D01EDC}"/>
              </a:ext>
            </a:extLst>
          </p:cNvPr>
          <p:cNvSpPr>
            <a:spLocks noGrp="1" noChangeArrowheads="1"/>
          </p:cNvSpPr>
          <p:nvPr>
            <p:ph idx="1"/>
          </p:nvPr>
        </p:nvSpPr>
        <p:spPr bwMode="auto">
          <a:xfrm>
            <a:off x="581193" y="1745862"/>
            <a:ext cx="1049099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Enhanced Steganographic Techniques</a:t>
            </a:r>
            <a:r>
              <a:rPr kumimoji="0" lang="en-US" altLang="en-US" sz="2000" b="0" i="0" u="none" strike="noStrike" cap="none" normalizeH="0" baseline="0" dirty="0">
                <a:ln>
                  <a:noFill/>
                </a:ln>
                <a:solidFill>
                  <a:schemeClr val="tx1"/>
                </a:solidFill>
                <a:effectLst/>
                <a:latin typeface="Arial" panose="020B0604020202020204" pitchFamily="34" charset="0"/>
              </a:rPr>
              <a:t> – Implementing adaptive algorithms to improve data concealment without affecting image quality.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AI-Based Detection Prevention</a:t>
            </a:r>
            <a:r>
              <a:rPr kumimoji="0" lang="en-US" altLang="en-US" sz="2000" b="0" i="0" u="none" strike="noStrike" cap="none" normalizeH="0" baseline="0" dirty="0">
                <a:ln>
                  <a:noFill/>
                </a:ln>
                <a:solidFill>
                  <a:schemeClr val="tx1"/>
                </a:solidFill>
                <a:effectLst/>
                <a:latin typeface="Arial" panose="020B0604020202020204" pitchFamily="34" charset="0"/>
              </a:rPr>
              <a:t> – Using AI to counter steganalysis tools that detect hidden data in images.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Support for Video &amp; Audio Files</a:t>
            </a:r>
            <a:r>
              <a:rPr kumimoji="0" lang="en-US" altLang="en-US" sz="2000" b="0" i="0" u="none" strike="noStrike" cap="none" normalizeH="0" baseline="0" dirty="0">
                <a:ln>
                  <a:noFill/>
                </a:ln>
                <a:solidFill>
                  <a:schemeClr val="tx1"/>
                </a:solidFill>
                <a:effectLst/>
                <a:latin typeface="Arial" panose="020B0604020202020204" pitchFamily="34" charset="0"/>
              </a:rPr>
              <a:t> – Extending the technique to embed messages in videos and audio for wider applications.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Cloud Integration</a:t>
            </a:r>
            <a:r>
              <a:rPr kumimoji="0" lang="en-US" altLang="en-US" sz="2000" b="0" i="0" u="none" strike="noStrike" cap="none" normalizeH="0" baseline="0" dirty="0">
                <a:ln>
                  <a:noFill/>
                </a:ln>
                <a:solidFill>
                  <a:schemeClr val="tx1"/>
                </a:solidFill>
                <a:effectLst/>
                <a:latin typeface="Arial" panose="020B0604020202020204" pitchFamily="34" charset="0"/>
              </a:rPr>
              <a:t> – Enabling secure message embedding and retrieval through cloud-based services.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Stronger Encryption Algorithms</a:t>
            </a:r>
            <a:r>
              <a:rPr kumimoji="0" lang="en-US" altLang="en-US" sz="2000" b="0" i="0" u="none" strike="noStrike" cap="none" normalizeH="0" baseline="0" dirty="0">
                <a:ln>
                  <a:noFill/>
                </a:ln>
                <a:solidFill>
                  <a:schemeClr val="tx1"/>
                </a:solidFill>
                <a:effectLst/>
                <a:latin typeface="Arial" panose="020B0604020202020204" pitchFamily="34" charset="0"/>
              </a:rPr>
              <a:t> – Incorporating advanced encryption methods like AES-256 for enhanced security.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Multi-Layer Encryption</a:t>
            </a:r>
            <a:r>
              <a:rPr kumimoji="0" lang="en-US" altLang="en-US" sz="2000" b="0" i="0" u="none" strike="noStrike" cap="none" normalizeH="0" baseline="0" dirty="0">
                <a:ln>
                  <a:noFill/>
                </a:ln>
                <a:solidFill>
                  <a:schemeClr val="tx1"/>
                </a:solidFill>
                <a:effectLst/>
                <a:latin typeface="Arial" panose="020B0604020202020204" pitchFamily="34" charset="0"/>
              </a:rPr>
              <a:t> – Combining multiple encryption layers for added security before embedding data.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Sensitive information transmitted over digital channels is vulnerable to interception and unauthorized access. While encryption secures data, it makes the presence of hidden information detectable, increasing the risk of attacks. There is a need for a method that ensures both confidentiality and concealment to protect data from being exposed or compromised.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Courier New" panose="02070309020205020404" pitchFamily="49" charset="0"/>
              <a:buChar char="o"/>
            </a:pPr>
            <a:r>
              <a:rPr lang="en-IN" sz="2400" b="1" dirty="0">
                <a:solidFill>
                  <a:schemeClr val="tx1"/>
                </a:solidFill>
              </a:rPr>
              <a:t>Programming Language: </a:t>
            </a:r>
            <a:r>
              <a:rPr lang="en-IN" sz="2400" dirty="0">
                <a:solidFill>
                  <a:schemeClr val="tx1"/>
                </a:solidFill>
              </a:rPr>
              <a:t>Python</a:t>
            </a:r>
          </a:p>
          <a:p>
            <a:pPr>
              <a:buFont typeface="Courier New" panose="02070309020205020404" pitchFamily="49" charset="0"/>
              <a:buChar char="o"/>
            </a:pPr>
            <a:r>
              <a:rPr lang="en-IN" sz="2400" b="1" dirty="0">
                <a:solidFill>
                  <a:schemeClr val="tx1"/>
                </a:solidFill>
              </a:rPr>
              <a:t>Libraries &amp; Frameworks:</a:t>
            </a:r>
          </a:p>
          <a:p>
            <a:pPr lvl="1">
              <a:buFont typeface="Courier New" panose="02070309020205020404" pitchFamily="49" charset="0"/>
              <a:buChar char="o"/>
            </a:pPr>
            <a:r>
              <a:rPr lang="en-IN" sz="2400" b="1" dirty="0">
                <a:solidFill>
                  <a:schemeClr val="tx1"/>
                </a:solidFill>
              </a:rPr>
              <a:t>Pillow</a:t>
            </a:r>
            <a:r>
              <a:rPr lang="en-IN" sz="2400" dirty="0">
                <a:solidFill>
                  <a:schemeClr val="tx1"/>
                </a:solidFill>
              </a:rPr>
              <a:t> – Image processing and manipulation</a:t>
            </a:r>
          </a:p>
          <a:p>
            <a:pPr lvl="1">
              <a:buFont typeface="Courier New" panose="02070309020205020404" pitchFamily="49" charset="0"/>
              <a:buChar char="o"/>
            </a:pPr>
            <a:r>
              <a:rPr lang="en-IN" sz="2400" b="1" dirty="0" err="1">
                <a:solidFill>
                  <a:schemeClr val="tx1"/>
                </a:solidFill>
              </a:rPr>
              <a:t>PyCryptodome</a:t>
            </a:r>
            <a:r>
              <a:rPr lang="en-IN" sz="2400" dirty="0">
                <a:solidFill>
                  <a:schemeClr val="tx1"/>
                </a:solidFill>
              </a:rPr>
              <a:t> – AES encryption and decryption</a:t>
            </a:r>
          </a:p>
          <a:p>
            <a:pPr lvl="1">
              <a:buFont typeface="Courier New" panose="02070309020205020404" pitchFamily="49" charset="0"/>
              <a:buChar char="o"/>
            </a:pPr>
            <a:r>
              <a:rPr lang="en-IN" sz="2400" b="1" dirty="0" err="1">
                <a:solidFill>
                  <a:schemeClr val="tx1"/>
                </a:solidFill>
              </a:rPr>
              <a:t>Tkinter</a:t>
            </a:r>
            <a:r>
              <a:rPr lang="en-IN" sz="2400" dirty="0">
                <a:solidFill>
                  <a:schemeClr val="tx1"/>
                </a:solidFill>
              </a:rPr>
              <a:t> – GUI development for user-friendly interaction</a:t>
            </a:r>
          </a:p>
          <a:p>
            <a:pPr>
              <a:buFont typeface="Courier New" panose="02070309020205020404" pitchFamily="49" charset="0"/>
              <a:buChar char="o"/>
            </a:pPr>
            <a:r>
              <a:rPr lang="en-IN" sz="2400" b="1" dirty="0">
                <a:solidFill>
                  <a:schemeClr val="tx1"/>
                </a:solidFill>
              </a:rPr>
              <a:t>Encryption Technique: </a:t>
            </a:r>
            <a:r>
              <a:rPr lang="en-IN" sz="2400" dirty="0">
                <a:solidFill>
                  <a:schemeClr val="tx1"/>
                </a:solidFill>
              </a:rPr>
              <a:t>AES (Advanced Encryption Standard) with CBC mode</a:t>
            </a:r>
          </a:p>
          <a:p>
            <a:pPr>
              <a:buFont typeface="Courier New" panose="02070309020205020404" pitchFamily="49" charset="0"/>
              <a:buChar char="o"/>
            </a:pPr>
            <a:r>
              <a:rPr lang="en-IN" sz="2400" b="1" dirty="0">
                <a:solidFill>
                  <a:schemeClr val="tx1"/>
                </a:solidFill>
              </a:rPr>
              <a:t>Steganography Technique: </a:t>
            </a:r>
            <a:r>
              <a:rPr lang="en-IN" sz="2400" dirty="0">
                <a:solidFill>
                  <a:schemeClr val="tx1"/>
                </a:solidFill>
              </a:rPr>
              <a:t>Least Significant Bit (LSB) Method</a:t>
            </a:r>
          </a:p>
          <a:p>
            <a:pPr>
              <a:buFont typeface="Courier New" panose="02070309020205020404" pitchFamily="49" charset="0"/>
              <a:buChar char="o"/>
            </a:pPr>
            <a:r>
              <a:rPr lang="en-IN" sz="2400" b="1" dirty="0">
                <a:solidFill>
                  <a:schemeClr val="tx1"/>
                </a:solidFill>
              </a:rPr>
              <a:t>Platform: Windows</a:t>
            </a:r>
            <a:r>
              <a:rPr lang="en-IN" sz="2400" dirty="0">
                <a:solidFill>
                  <a:schemeClr val="tx1"/>
                </a:solidFill>
              </a:rPr>
              <a:t> 11</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Dual-layer Security </a:t>
            </a:r>
            <a:r>
              <a:rPr lang="en-US" altLang="en-US" sz="2000" dirty="0">
                <a:solidFill>
                  <a:schemeClr val="tx1"/>
                </a:solidFill>
              </a:rPr>
              <a:t>– Combines encryption with steganography, making hidden data undetectable. Ensures both confidentiality and advanced concealment.</a:t>
            </a:r>
          </a:p>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User-Friendly Interface </a:t>
            </a:r>
            <a:r>
              <a:rPr lang="en-US" altLang="en-US" sz="2000" dirty="0">
                <a:solidFill>
                  <a:schemeClr val="tx1"/>
                </a:solidFill>
              </a:rPr>
              <a:t>– Simple GUI for non-technical users to encrypt and decrypt messages effortlessly.</a:t>
            </a:r>
          </a:p>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Maintains Image Quality </a:t>
            </a:r>
            <a:r>
              <a:rPr lang="en-US" altLang="en-US" sz="2000" dirty="0">
                <a:solidFill>
                  <a:schemeClr val="tx1"/>
                </a:solidFill>
              </a:rPr>
              <a:t>– Embeds data with minimal distortion, preserving resolution and color accuracy. Hidden message remains invisible to the naked eye.</a:t>
            </a:r>
          </a:p>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Error Handling &amp; Validation </a:t>
            </a:r>
            <a:r>
              <a:rPr lang="en-US" altLang="en-US" sz="2000" dirty="0">
                <a:solidFill>
                  <a:schemeClr val="tx1"/>
                </a:solidFill>
              </a:rPr>
              <a:t>– Ensures secure message retrieval by detecting incorrect passcodes or missing inputs.</a:t>
            </a:r>
          </a:p>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Advanced Algorithm </a:t>
            </a:r>
            <a:r>
              <a:rPr lang="en-US" altLang="en-US" sz="2000" dirty="0">
                <a:solidFill>
                  <a:schemeClr val="tx1"/>
                </a:solidFill>
              </a:rPr>
              <a:t>– Uses LSB (Least Significant Bit) steganography for seamless data hiding. AES encryption ensures strong security before embedding.</a:t>
            </a:r>
          </a:p>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Cross-Platform Compatibility </a:t>
            </a:r>
            <a:r>
              <a:rPr lang="en-US" altLang="en-US" sz="2000" dirty="0">
                <a:solidFill>
                  <a:schemeClr val="tx1"/>
                </a:solidFill>
              </a:rPr>
              <a:t>– Works on Windows, Linux, and macOS without extensive setup. </a:t>
            </a:r>
          </a:p>
          <a:p>
            <a:pPr lvl="0" defTabSz="914400" eaLnBrk="0" fontAlgn="base" hangingPunct="0">
              <a:lnSpc>
                <a:spcPct val="100000"/>
              </a:lnSpc>
              <a:spcBef>
                <a:spcPct val="0"/>
              </a:spcBef>
              <a:spcAft>
                <a:spcPct val="0"/>
              </a:spcAft>
              <a:buClrTx/>
              <a:buSzTx/>
              <a:buFont typeface="Courier New" panose="02070309020205020404" pitchFamily="49" charset="0"/>
              <a:buChar char="o"/>
            </a:pPr>
            <a:r>
              <a:rPr lang="en-US" altLang="en-US" sz="2000" b="1" dirty="0">
                <a:solidFill>
                  <a:schemeClr val="tx1"/>
                </a:solidFill>
              </a:rPr>
              <a:t>Supports Standard Image Formats </a:t>
            </a:r>
            <a:r>
              <a:rPr lang="en-US" altLang="en-US" sz="2000" dirty="0">
                <a:solidFill>
                  <a:schemeClr val="tx1"/>
                </a:solidFill>
              </a:rPr>
              <a:t>– Works on any standard image file format (PNG recommended for best results) while maintaining quality.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Courier New" panose="02070309020205020404" pitchFamily="49" charset="0"/>
              <a:buChar char="o"/>
            </a:pPr>
            <a:endParaRPr lang="en-US" sz="2000" b="1" dirty="0">
              <a:solidFill>
                <a:schemeClr val="tx1"/>
              </a:solidFill>
            </a:endParaRPr>
          </a:p>
          <a:p>
            <a:pPr>
              <a:buFont typeface="Courier New" panose="02070309020205020404" pitchFamily="49" charset="0"/>
              <a:buChar char="o"/>
            </a:pPr>
            <a:r>
              <a:rPr lang="en-US" sz="2000" b="1" dirty="0">
                <a:solidFill>
                  <a:schemeClr val="tx1"/>
                </a:solidFill>
              </a:rPr>
              <a:t>Cybersecurity Professionals </a:t>
            </a:r>
            <a:r>
              <a:rPr lang="en-US" sz="2000" dirty="0">
                <a:solidFill>
                  <a:schemeClr val="tx1"/>
                </a:solidFill>
              </a:rPr>
              <a:t>– Enhance data protection by combining encryption with steganography.</a:t>
            </a:r>
          </a:p>
          <a:p>
            <a:pPr>
              <a:buFont typeface="Courier New" panose="02070309020205020404" pitchFamily="49" charset="0"/>
              <a:buChar char="o"/>
            </a:pPr>
            <a:r>
              <a:rPr lang="en-US" sz="2000" b="1" dirty="0">
                <a:solidFill>
                  <a:schemeClr val="tx1"/>
                </a:solidFill>
              </a:rPr>
              <a:t>General Users </a:t>
            </a:r>
            <a:r>
              <a:rPr lang="en-US" sz="2000" dirty="0">
                <a:solidFill>
                  <a:schemeClr val="tx1"/>
                </a:solidFill>
              </a:rPr>
              <a:t>– Anyone who wants to securely hide and share confidential messages.</a:t>
            </a:r>
          </a:p>
          <a:p>
            <a:pPr>
              <a:buFont typeface="Courier New" panose="02070309020205020404" pitchFamily="49" charset="0"/>
              <a:buChar char="o"/>
            </a:pPr>
            <a:r>
              <a:rPr lang="en-US" sz="2000" b="1" dirty="0">
                <a:solidFill>
                  <a:schemeClr val="tx1"/>
                </a:solidFill>
              </a:rPr>
              <a:t>Journalists &amp; Activists </a:t>
            </a:r>
            <a:r>
              <a:rPr lang="en-US" sz="2000" dirty="0">
                <a:solidFill>
                  <a:schemeClr val="tx1"/>
                </a:solidFill>
              </a:rPr>
              <a:t>– Ensures safe communication in sensitive environments.</a:t>
            </a:r>
          </a:p>
          <a:p>
            <a:pPr>
              <a:buFont typeface="Courier New" panose="02070309020205020404" pitchFamily="49" charset="0"/>
              <a:buChar char="o"/>
            </a:pPr>
            <a:r>
              <a:rPr lang="en-US" sz="2000" b="1" dirty="0">
                <a:solidFill>
                  <a:schemeClr val="tx1"/>
                </a:solidFill>
              </a:rPr>
              <a:t>Corporate Professionals </a:t>
            </a:r>
            <a:r>
              <a:rPr lang="en-US" sz="2000" dirty="0">
                <a:solidFill>
                  <a:schemeClr val="tx1"/>
                </a:solidFill>
              </a:rPr>
              <a:t>– Protects confidential business information from unauthorized access.</a:t>
            </a:r>
          </a:p>
          <a:p>
            <a:pPr>
              <a:buFont typeface="Courier New" panose="02070309020205020404" pitchFamily="49" charset="0"/>
              <a:buChar char="o"/>
            </a:pPr>
            <a:r>
              <a:rPr lang="en-US" sz="2000" b="1" dirty="0">
                <a:solidFill>
                  <a:schemeClr val="tx1"/>
                </a:solidFill>
              </a:rPr>
              <a:t>Law Enforcement &amp; Intelligence Agencies </a:t>
            </a:r>
            <a:r>
              <a:rPr lang="en-US" sz="2000" dirty="0">
                <a:solidFill>
                  <a:schemeClr val="tx1"/>
                </a:solidFill>
              </a:rPr>
              <a:t>– Securely exchange classified data without raising suspicion.</a:t>
            </a:r>
          </a:p>
          <a:p>
            <a:pPr>
              <a:buFont typeface="Courier New" panose="02070309020205020404" pitchFamily="49" charset="0"/>
              <a:buChar char="o"/>
            </a:pPr>
            <a:r>
              <a:rPr lang="en-US" sz="2000" b="1" dirty="0">
                <a:solidFill>
                  <a:schemeClr val="tx1"/>
                </a:solidFill>
              </a:rPr>
              <a:t>Students &amp; Researchers </a:t>
            </a:r>
            <a:r>
              <a:rPr lang="en-US" sz="2000" dirty="0">
                <a:solidFill>
                  <a:schemeClr val="tx1"/>
                </a:solidFill>
              </a:rPr>
              <a:t>– Learn and experiment with cryptography and steganography techniques.</a:t>
            </a:r>
          </a:p>
          <a:p>
            <a:pPr>
              <a:buFont typeface="Courier New" panose="02070309020205020404" pitchFamily="49" charset="0"/>
              <a:buChar char="o"/>
            </a:pP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423862"/>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7948AFF-045C-0F5B-BFF4-4C91C6E268C2}"/>
              </a:ext>
            </a:extLst>
          </p:cNvPr>
          <p:cNvPicPr>
            <a:picLocks noGrp="1" noChangeAspect="1"/>
          </p:cNvPicPr>
          <p:nvPr>
            <p:ph idx="1"/>
          </p:nvPr>
        </p:nvPicPr>
        <p:blipFill>
          <a:blip r:embed="rId2"/>
          <a:srcRect b="55685"/>
          <a:stretch/>
        </p:blipFill>
        <p:spPr>
          <a:xfrm>
            <a:off x="581192" y="1133064"/>
            <a:ext cx="2311095" cy="968940"/>
          </a:xfrm>
        </p:spPr>
      </p:pic>
      <p:pic>
        <p:nvPicPr>
          <p:cNvPr id="8" name="Picture 7">
            <a:extLst>
              <a:ext uri="{FF2B5EF4-FFF2-40B4-BE49-F238E27FC236}">
                <a16:creationId xmlns:a16="http://schemas.microsoft.com/office/drawing/2014/main" id="{B6D0DDE2-B3A0-1AB3-657B-033331A1D6C9}"/>
              </a:ext>
            </a:extLst>
          </p:cNvPr>
          <p:cNvPicPr>
            <a:picLocks noChangeAspect="1"/>
          </p:cNvPicPr>
          <p:nvPr/>
        </p:nvPicPr>
        <p:blipFill>
          <a:blip r:embed="rId3"/>
          <a:srcRect l="36949" t="19034" r="9740"/>
          <a:stretch/>
        </p:blipFill>
        <p:spPr>
          <a:xfrm>
            <a:off x="581192" y="2317887"/>
            <a:ext cx="2539695" cy="2966236"/>
          </a:xfrm>
          <a:prstGeom prst="rect">
            <a:avLst/>
          </a:prstGeom>
        </p:spPr>
      </p:pic>
      <p:pic>
        <p:nvPicPr>
          <p:cNvPr id="9" name="Picture 8">
            <a:extLst>
              <a:ext uri="{FF2B5EF4-FFF2-40B4-BE49-F238E27FC236}">
                <a16:creationId xmlns:a16="http://schemas.microsoft.com/office/drawing/2014/main" id="{87AE2D81-5F5B-8822-3233-88DA58857B05}"/>
              </a:ext>
            </a:extLst>
          </p:cNvPr>
          <p:cNvPicPr>
            <a:picLocks noChangeAspect="1"/>
          </p:cNvPicPr>
          <p:nvPr/>
        </p:nvPicPr>
        <p:blipFill>
          <a:blip r:embed="rId4"/>
          <a:srcRect l="2759" r="8617"/>
          <a:stretch/>
        </p:blipFill>
        <p:spPr>
          <a:xfrm>
            <a:off x="531498" y="5380593"/>
            <a:ext cx="3782085" cy="1330636"/>
          </a:xfrm>
          <a:prstGeom prst="rect">
            <a:avLst/>
          </a:prstGeom>
        </p:spPr>
      </p:pic>
      <p:sp>
        <p:nvSpPr>
          <p:cNvPr id="10" name="TextBox 9">
            <a:extLst>
              <a:ext uri="{FF2B5EF4-FFF2-40B4-BE49-F238E27FC236}">
                <a16:creationId xmlns:a16="http://schemas.microsoft.com/office/drawing/2014/main" id="{692D490F-011A-7B2A-23C6-B26FF82BEA8D}"/>
              </a:ext>
            </a:extLst>
          </p:cNvPr>
          <p:cNvSpPr txBox="1"/>
          <p:nvPr/>
        </p:nvSpPr>
        <p:spPr>
          <a:xfrm>
            <a:off x="556591" y="834889"/>
            <a:ext cx="494046" cy="338554"/>
          </a:xfrm>
          <a:prstGeom prst="rect">
            <a:avLst/>
          </a:prstGeom>
          <a:noFill/>
        </p:spPr>
        <p:txBody>
          <a:bodyPr wrap="none" rtlCol="0">
            <a:spAutoFit/>
          </a:bodyPr>
          <a:lstStyle/>
          <a:p>
            <a:r>
              <a:rPr lang="en-US" sz="1600" b="1" u="sng" dirty="0"/>
              <a:t>GUI</a:t>
            </a:r>
            <a:endParaRPr lang="en-IN" sz="1600" b="1" u="sng" dirty="0"/>
          </a:p>
        </p:txBody>
      </p:sp>
      <p:sp>
        <p:nvSpPr>
          <p:cNvPr id="11" name="TextBox 10">
            <a:extLst>
              <a:ext uri="{FF2B5EF4-FFF2-40B4-BE49-F238E27FC236}">
                <a16:creationId xmlns:a16="http://schemas.microsoft.com/office/drawing/2014/main" id="{8E57E37A-2807-D41A-97D2-3B18389D52AC}"/>
              </a:ext>
            </a:extLst>
          </p:cNvPr>
          <p:cNvSpPr txBox="1"/>
          <p:nvPr/>
        </p:nvSpPr>
        <p:spPr>
          <a:xfrm>
            <a:off x="536712" y="2029511"/>
            <a:ext cx="1828514" cy="338554"/>
          </a:xfrm>
          <a:prstGeom prst="rect">
            <a:avLst/>
          </a:prstGeom>
          <a:noFill/>
        </p:spPr>
        <p:txBody>
          <a:bodyPr wrap="none" rtlCol="0">
            <a:spAutoFit/>
          </a:bodyPr>
          <a:lstStyle/>
          <a:p>
            <a:r>
              <a:rPr lang="en-US" sz="1600" b="1" u="sng" dirty="0"/>
              <a:t>Encryption Process</a:t>
            </a:r>
            <a:endParaRPr lang="en-IN" sz="1600" b="1" u="sng" dirty="0"/>
          </a:p>
        </p:txBody>
      </p:sp>
      <p:pic>
        <p:nvPicPr>
          <p:cNvPr id="12" name="Picture 11">
            <a:extLst>
              <a:ext uri="{FF2B5EF4-FFF2-40B4-BE49-F238E27FC236}">
                <a16:creationId xmlns:a16="http://schemas.microsoft.com/office/drawing/2014/main" id="{06EDADF9-4B28-617C-A7EA-AAE4BB9E85C2}"/>
              </a:ext>
            </a:extLst>
          </p:cNvPr>
          <p:cNvPicPr>
            <a:picLocks noChangeAspect="1"/>
          </p:cNvPicPr>
          <p:nvPr/>
        </p:nvPicPr>
        <p:blipFill>
          <a:blip r:embed="rId5"/>
          <a:srcRect t="-1211" b="602"/>
          <a:stretch/>
        </p:blipFill>
        <p:spPr>
          <a:xfrm>
            <a:off x="3185247" y="1072901"/>
            <a:ext cx="3231670" cy="4125264"/>
          </a:xfrm>
          <a:prstGeom prst="rect">
            <a:avLst/>
          </a:prstGeom>
        </p:spPr>
      </p:pic>
      <p:sp>
        <p:nvSpPr>
          <p:cNvPr id="13" name="TextBox 12">
            <a:extLst>
              <a:ext uri="{FF2B5EF4-FFF2-40B4-BE49-F238E27FC236}">
                <a16:creationId xmlns:a16="http://schemas.microsoft.com/office/drawing/2014/main" id="{778B7CE9-F0BF-5CD6-F7B5-FDAEDB2772E0}"/>
              </a:ext>
            </a:extLst>
          </p:cNvPr>
          <p:cNvSpPr txBox="1"/>
          <p:nvPr/>
        </p:nvSpPr>
        <p:spPr>
          <a:xfrm>
            <a:off x="3125612" y="884060"/>
            <a:ext cx="1846146" cy="338554"/>
          </a:xfrm>
          <a:prstGeom prst="rect">
            <a:avLst/>
          </a:prstGeom>
          <a:noFill/>
        </p:spPr>
        <p:txBody>
          <a:bodyPr wrap="none" rtlCol="0">
            <a:spAutoFit/>
          </a:bodyPr>
          <a:lstStyle/>
          <a:p>
            <a:r>
              <a:rPr lang="en-US" sz="1600" b="1" u="sng" dirty="0"/>
              <a:t>Decryption Process</a:t>
            </a:r>
            <a:endParaRPr lang="en-IN" sz="1600" b="1" u="sng" dirty="0"/>
          </a:p>
        </p:txBody>
      </p:sp>
      <p:pic>
        <p:nvPicPr>
          <p:cNvPr id="17" name="Picture 16">
            <a:extLst>
              <a:ext uri="{FF2B5EF4-FFF2-40B4-BE49-F238E27FC236}">
                <a16:creationId xmlns:a16="http://schemas.microsoft.com/office/drawing/2014/main" id="{6EBEFAB2-3E40-86ED-678F-6E17CC75EF7A}"/>
              </a:ext>
            </a:extLst>
          </p:cNvPr>
          <p:cNvPicPr>
            <a:picLocks noChangeAspect="1"/>
          </p:cNvPicPr>
          <p:nvPr/>
        </p:nvPicPr>
        <p:blipFill>
          <a:blip r:embed="rId6"/>
          <a:srcRect b="-512"/>
          <a:stretch/>
        </p:blipFill>
        <p:spPr>
          <a:xfrm>
            <a:off x="6464589" y="1097825"/>
            <a:ext cx="3722450" cy="2529962"/>
          </a:xfrm>
          <a:prstGeom prst="rect">
            <a:avLst/>
          </a:prstGeom>
        </p:spPr>
      </p:pic>
      <p:pic>
        <p:nvPicPr>
          <p:cNvPr id="21" name="Picture 20">
            <a:extLst>
              <a:ext uri="{FF2B5EF4-FFF2-40B4-BE49-F238E27FC236}">
                <a16:creationId xmlns:a16="http://schemas.microsoft.com/office/drawing/2014/main" id="{A83E0C17-6A29-1C14-C1F6-8DC60EFD36CF}"/>
              </a:ext>
            </a:extLst>
          </p:cNvPr>
          <p:cNvPicPr>
            <a:picLocks noChangeAspect="1"/>
          </p:cNvPicPr>
          <p:nvPr/>
        </p:nvPicPr>
        <p:blipFill>
          <a:blip r:embed="rId7"/>
          <a:stretch>
            <a:fillRect/>
          </a:stretch>
        </p:blipFill>
        <p:spPr>
          <a:xfrm>
            <a:off x="10576489" y="1396629"/>
            <a:ext cx="1085208" cy="1356510"/>
          </a:xfrm>
          <a:prstGeom prst="rect">
            <a:avLst/>
          </a:prstGeom>
        </p:spPr>
      </p:pic>
      <p:pic>
        <p:nvPicPr>
          <p:cNvPr id="23" name="Picture 22">
            <a:extLst>
              <a:ext uri="{FF2B5EF4-FFF2-40B4-BE49-F238E27FC236}">
                <a16:creationId xmlns:a16="http://schemas.microsoft.com/office/drawing/2014/main" id="{35EC567D-15D9-157F-84B4-0AA134ADC2EA}"/>
              </a:ext>
            </a:extLst>
          </p:cNvPr>
          <p:cNvPicPr>
            <a:picLocks noChangeAspect="1"/>
          </p:cNvPicPr>
          <p:nvPr/>
        </p:nvPicPr>
        <p:blipFill>
          <a:blip r:embed="rId8"/>
          <a:stretch>
            <a:fillRect/>
          </a:stretch>
        </p:blipFill>
        <p:spPr>
          <a:xfrm>
            <a:off x="10576489" y="3195610"/>
            <a:ext cx="1135883" cy="1419854"/>
          </a:xfrm>
          <a:prstGeom prst="rect">
            <a:avLst/>
          </a:prstGeom>
        </p:spPr>
      </p:pic>
      <p:sp>
        <p:nvSpPr>
          <p:cNvPr id="24" name="TextBox 23">
            <a:extLst>
              <a:ext uri="{FF2B5EF4-FFF2-40B4-BE49-F238E27FC236}">
                <a16:creationId xmlns:a16="http://schemas.microsoft.com/office/drawing/2014/main" id="{C2E14628-F949-1BE0-2194-7C40DC041473}"/>
              </a:ext>
            </a:extLst>
          </p:cNvPr>
          <p:cNvSpPr txBox="1"/>
          <p:nvPr/>
        </p:nvSpPr>
        <p:spPr>
          <a:xfrm>
            <a:off x="10605600" y="1119630"/>
            <a:ext cx="957442" cy="276999"/>
          </a:xfrm>
          <a:prstGeom prst="rect">
            <a:avLst/>
          </a:prstGeom>
          <a:noFill/>
        </p:spPr>
        <p:txBody>
          <a:bodyPr wrap="none" rtlCol="0">
            <a:spAutoFit/>
          </a:bodyPr>
          <a:lstStyle/>
          <a:p>
            <a:r>
              <a:rPr lang="en-US" sz="1200" b="1" u="sng" dirty="0"/>
              <a:t>Input Image</a:t>
            </a:r>
            <a:endParaRPr lang="en-IN" sz="1200" b="1" u="sng" dirty="0"/>
          </a:p>
        </p:txBody>
      </p:sp>
      <p:sp>
        <p:nvSpPr>
          <p:cNvPr id="25" name="TextBox 24">
            <a:extLst>
              <a:ext uri="{FF2B5EF4-FFF2-40B4-BE49-F238E27FC236}">
                <a16:creationId xmlns:a16="http://schemas.microsoft.com/office/drawing/2014/main" id="{437DBE37-6376-685A-1911-33E3F310931F}"/>
              </a:ext>
            </a:extLst>
          </p:cNvPr>
          <p:cNvSpPr txBox="1"/>
          <p:nvPr/>
        </p:nvSpPr>
        <p:spPr>
          <a:xfrm>
            <a:off x="10477099" y="2902510"/>
            <a:ext cx="1275029" cy="276999"/>
          </a:xfrm>
          <a:prstGeom prst="rect">
            <a:avLst/>
          </a:prstGeom>
          <a:noFill/>
        </p:spPr>
        <p:txBody>
          <a:bodyPr wrap="none" rtlCol="0">
            <a:spAutoFit/>
          </a:bodyPr>
          <a:lstStyle/>
          <a:p>
            <a:r>
              <a:rPr lang="en-US" sz="1200" b="1" u="sng" dirty="0"/>
              <a:t>Encrypted Image</a:t>
            </a:r>
            <a:endParaRPr lang="en-IN" sz="1200" b="1" u="sng" dirty="0"/>
          </a:p>
        </p:txBody>
      </p:sp>
      <p:sp>
        <p:nvSpPr>
          <p:cNvPr id="26" name="TextBox 25">
            <a:extLst>
              <a:ext uri="{FF2B5EF4-FFF2-40B4-BE49-F238E27FC236}">
                <a16:creationId xmlns:a16="http://schemas.microsoft.com/office/drawing/2014/main" id="{9B247588-85CF-7C8B-91D3-5D8BEF75DC73}"/>
              </a:ext>
            </a:extLst>
          </p:cNvPr>
          <p:cNvSpPr txBox="1"/>
          <p:nvPr/>
        </p:nvSpPr>
        <p:spPr>
          <a:xfrm>
            <a:off x="6404822" y="758717"/>
            <a:ext cx="1593385" cy="338554"/>
          </a:xfrm>
          <a:prstGeom prst="rect">
            <a:avLst/>
          </a:prstGeom>
          <a:noFill/>
        </p:spPr>
        <p:txBody>
          <a:bodyPr wrap="none" rtlCol="0">
            <a:spAutoFit/>
          </a:bodyPr>
          <a:lstStyle/>
          <a:p>
            <a:r>
              <a:rPr lang="en-US" sz="1600" b="1" u="sng" dirty="0"/>
              <a:t>Encryption Code</a:t>
            </a:r>
            <a:endParaRPr lang="en-IN" sz="1600" b="1" u="sng" dirty="0"/>
          </a:p>
        </p:txBody>
      </p:sp>
      <p:sp>
        <p:nvSpPr>
          <p:cNvPr id="27" name="TextBox 26">
            <a:extLst>
              <a:ext uri="{FF2B5EF4-FFF2-40B4-BE49-F238E27FC236}">
                <a16:creationId xmlns:a16="http://schemas.microsoft.com/office/drawing/2014/main" id="{2CD0349D-540D-1704-3826-A6D6F473B469}"/>
              </a:ext>
            </a:extLst>
          </p:cNvPr>
          <p:cNvSpPr txBox="1"/>
          <p:nvPr/>
        </p:nvSpPr>
        <p:spPr>
          <a:xfrm>
            <a:off x="6285167" y="3545618"/>
            <a:ext cx="1611018" cy="338554"/>
          </a:xfrm>
          <a:prstGeom prst="rect">
            <a:avLst/>
          </a:prstGeom>
          <a:noFill/>
        </p:spPr>
        <p:txBody>
          <a:bodyPr wrap="none" rtlCol="0">
            <a:spAutoFit/>
          </a:bodyPr>
          <a:lstStyle/>
          <a:p>
            <a:r>
              <a:rPr lang="en-US" sz="1600" b="1" u="sng" dirty="0"/>
              <a:t>Decryption Code</a:t>
            </a:r>
            <a:endParaRPr lang="en-IN" sz="1600" b="1" u="sng" dirty="0"/>
          </a:p>
        </p:txBody>
      </p:sp>
      <p:pic>
        <p:nvPicPr>
          <p:cNvPr id="19" name="Picture 18">
            <a:extLst>
              <a:ext uri="{FF2B5EF4-FFF2-40B4-BE49-F238E27FC236}">
                <a16:creationId xmlns:a16="http://schemas.microsoft.com/office/drawing/2014/main" id="{98A39F17-EFCD-0919-46EE-DCCD66B2A9D5}"/>
              </a:ext>
            </a:extLst>
          </p:cNvPr>
          <p:cNvPicPr>
            <a:picLocks noChangeAspect="1"/>
          </p:cNvPicPr>
          <p:nvPr/>
        </p:nvPicPr>
        <p:blipFill>
          <a:blip r:embed="rId9"/>
          <a:srcRect t="1" b="11075"/>
          <a:stretch/>
        </p:blipFill>
        <p:spPr>
          <a:xfrm>
            <a:off x="6371438" y="3855116"/>
            <a:ext cx="3722450" cy="285611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dirty="0">
                <a:solidFill>
                  <a:schemeClr val="tx1"/>
                </a:solidFill>
              </a:rPr>
              <a:t>This project addresses the challenge of securing sensitive information by integrating encryption with steganography, ensuring both confidentiality and concealment. Unlike traditional encryption, which can attract attention, this method hides data within images, making it undetectable while maintaining the original quality. With a user-friendly interface and robust error handling, it provides a secure and accessible way to transmit confidential messages without raising suspicion.</a:t>
            </a:r>
            <a:endParaRPr lang="en-IN" sz="2800"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Courier New" panose="02070309020205020404" pitchFamily="49" charset="0"/>
              <a:buChar char="o"/>
            </a:pPr>
            <a:r>
              <a:rPr lang="en-IN" dirty="0">
                <a:hlinkClick r:id="rId2"/>
              </a:rPr>
              <a:t>https://github.com/Sam221104/Image-Steganography-Using-AES.git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581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 Sylvester</cp:lastModifiedBy>
  <cp:revision>27</cp:revision>
  <dcterms:created xsi:type="dcterms:W3CDTF">2021-05-26T16:50:10Z</dcterms:created>
  <dcterms:modified xsi:type="dcterms:W3CDTF">2025-02-22T16:33:23Z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