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5" r:id="rId4"/>
    <p:sldId id="259" r:id="rId5"/>
    <p:sldId id="260" r:id="rId6"/>
    <p:sldId id="261" r:id="rId7"/>
    <p:sldId id="263" r:id="rId8"/>
    <p:sldId id="264" r:id="rId9"/>
    <p:sldId id="266" r:id="rId10"/>
    <p:sldId id="267" r:id="rId11"/>
    <p:sldId id="268" r:id="rId12"/>
    <p:sldId id="269" r:id="rId13"/>
    <p:sldId id="270" r:id="rId14"/>
    <p:sldId id="271" r:id="rId15"/>
    <p:sldId id="272" r:id="rId16"/>
    <p:sldId id="321" r:id="rId17"/>
    <p:sldId id="322" r:id="rId18"/>
    <p:sldId id="273" r:id="rId19"/>
    <p:sldId id="323" r:id="rId20"/>
    <p:sldId id="274" r:id="rId21"/>
    <p:sldId id="275" r:id="rId22"/>
    <p:sldId id="324" r:id="rId23"/>
    <p:sldId id="325" r:id="rId24"/>
    <p:sldId id="276" r:id="rId25"/>
    <p:sldId id="326" r:id="rId26"/>
    <p:sldId id="277" r:id="rId27"/>
    <p:sldId id="327" r:id="rId28"/>
    <p:sldId id="278" r:id="rId29"/>
    <p:sldId id="279" r:id="rId30"/>
    <p:sldId id="280" r:id="rId31"/>
    <p:sldId id="328" r:id="rId32"/>
    <p:sldId id="281" r:id="rId33"/>
    <p:sldId id="283" r:id="rId34"/>
    <p:sldId id="329" r:id="rId35"/>
    <p:sldId id="284" r:id="rId36"/>
    <p:sldId id="330" r:id="rId37"/>
    <p:sldId id="285" r:id="rId38"/>
    <p:sldId id="331" r:id="rId39"/>
    <p:sldId id="286" r:id="rId40"/>
    <p:sldId id="333" r:id="rId41"/>
    <p:sldId id="287" r:id="rId42"/>
    <p:sldId id="334" r:id="rId43"/>
    <p:sldId id="288" r:id="rId44"/>
    <p:sldId id="335" r:id="rId45"/>
    <p:sldId id="289" r:id="rId46"/>
    <p:sldId id="290" r:id="rId47"/>
    <p:sldId id="292" r:id="rId48"/>
    <p:sldId id="293" r:id="rId49"/>
    <p:sldId id="294" r:id="rId50"/>
    <p:sldId id="295" r:id="rId51"/>
    <p:sldId id="296" r:id="rId52"/>
    <p:sldId id="336" r:id="rId53"/>
    <p:sldId id="297" r:id="rId54"/>
    <p:sldId id="298" r:id="rId55"/>
    <p:sldId id="299" r:id="rId56"/>
    <p:sldId id="337" r:id="rId57"/>
    <p:sldId id="300" r:id="rId58"/>
    <p:sldId id="338" r:id="rId59"/>
    <p:sldId id="308" r:id="rId60"/>
    <p:sldId id="350" r:id="rId61"/>
    <p:sldId id="309" r:id="rId62"/>
    <p:sldId id="345" r:id="rId63"/>
    <p:sldId id="310" r:id="rId64"/>
    <p:sldId id="346" r:id="rId65"/>
    <p:sldId id="311" r:id="rId66"/>
    <p:sldId id="312" r:id="rId67"/>
    <p:sldId id="313" r:id="rId68"/>
    <p:sldId id="351" r:id="rId69"/>
    <p:sldId id="352" r:id="rId70"/>
    <p:sldId id="314" r:id="rId71"/>
    <p:sldId id="316" r:id="rId72"/>
    <p:sldId id="315" r:id="rId73"/>
    <p:sldId id="317" r:id="rId74"/>
    <p:sldId id="318" r:id="rId75"/>
    <p:sldId id="347" r:id="rId76"/>
    <p:sldId id="319" r:id="rId77"/>
    <p:sldId id="348"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1756"/>
    <a:srgbClr val="E10085"/>
    <a:srgbClr val="EB60AA"/>
    <a:srgbClr val="942092"/>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3"/>
  </p:normalViewPr>
  <p:slideViewPr>
    <p:cSldViewPr snapToGrid="0">
      <p:cViewPr varScale="1">
        <p:scale>
          <a:sx n="43" d="100"/>
          <a:sy n="43" d="100"/>
        </p:scale>
        <p:origin x="67"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8C4D177-BC72-354F-94BF-78634F1A29C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85577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C4D177-BC72-354F-94BF-78634F1A29C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5626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C4D177-BC72-354F-94BF-78634F1A29C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339963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C4D177-BC72-354F-94BF-78634F1A29C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425009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C4D177-BC72-354F-94BF-78634F1A29CF}"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53670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8C4D177-BC72-354F-94BF-78634F1A29CF}"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428108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8C4D177-BC72-354F-94BF-78634F1A29CF}"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85150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8C4D177-BC72-354F-94BF-78634F1A29CF}"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19463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D177-BC72-354F-94BF-78634F1A29CF}"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297964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8C4D177-BC72-354F-94BF-78634F1A29CF}"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209284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8C4D177-BC72-354F-94BF-78634F1A29CF}"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A0841-915D-5544-9D20-F5DC18D64E87}" type="slidenum">
              <a:rPr lang="en-US" smtClean="0"/>
              <a:t>‹#›</a:t>
            </a:fld>
            <a:endParaRPr lang="en-US"/>
          </a:p>
        </p:txBody>
      </p:sp>
    </p:spTree>
    <p:extLst>
      <p:ext uri="{BB962C8B-B14F-4D97-AF65-F5344CB8AC3E}">
        <p14:creationId xmlns:p14="http://schemas.microsoft.com/office/powerpoint/2010/main" val="57289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4D177-BC72-354F-94BF-78634F1A29CF}"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A0841-915D-5544-9D20-F5DC18D64E87}" type="slidenum">
              <a:rPr lang="en-US" smtClean="0"/>
              <a:t>‹#›</a:t>
            </a:fld>
            <a:endParaRPr lang="en-US"/>
          </a:p>
        </p:txBody>
      </p:sp>
    </p:spTree>
    <p:extLst>
      <p:ext uri="{BB962C8B-B14F-4D97-AF65-F5344CB8AC3E}">
        <p14:creationId xmlns:p14="http://schemas.microsoft.com/office/powerpoint/2010/main" val="4139503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ostman.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8795-81C6-A426-39A5-B8516AB4525C}"/>
              </a:ext>
            </a:extLst>
          </p:cNvPr>
          <p:cNvSpPr>
            <a:spLocks noGrp="1"/>
          </p:cNvSpPr>
          <p:nvPr>
            <p:ph type="ctrTitle"/>
          </p:nvPr>
        </p:nvSpPr>
        <p:spPr>
          <a:xfrm>
            <a:off x="1524000" y="2900363"/>
            <a:ext cx="9144000" cy="1385886"/>
          </a:xfrm>
        </p:spPr>
        <p:txBody>
          <a:bodyPr anchor="t">
            <a:normAutofit/>
          </a:bodyPr>
          <a:lstStyle/>
          <a:p>
            <a:r>
              <a:rPr lang="en-US" sz="3600" dirty="0">
                <a:latin typeface="+mn-lt"/>
              </a:rPr>
              <a:t>API</a:t>
            </a:r>
          </a:p>
        </p:txBody>
      </p:sp>
      <p:pic>
        <p:nvPicPr>
          <p:cNvPr id="6" name="Picture 5" descr="Logo&#10;&#10;Description automatically generated">
            <a:extLst>
              <a:ext uri="{FF2B5EF4-FFF2-40B4-BE49-F238E27FC236}">
                <a16:creationId xmlns:a16="http://schemas.microsoft.com/office/drawing/2014/main" id="{422C78AE-71C9-CFB3-62D3-65B55E8DDCF0}"/>
              </a:ext>
            </a:extLst>
          </p:cNvPr>
          <p:cNvPicPr>
            <a:picLocks noChangeAspect="1"/>
          </p:cNvPicPr>
          <p:nvPr/>
        </p:nvPicPr>
        <p:blipFill>
          <a:blip r:embed="rId2"/>
          <a:stretch>
            <a:fillRect/>
          </a:stretch>
        </p:blipFill>
        <p:spPr>
          <a:xfrm>
            <a:off x="9729789" y="296862"/>
            <a:ext cx="2071686" cy="560388"/>
          </a:xfrm>
          <a:prstGeom prst="rect">
            <a:avLst/>
          </a:prstGeom>
        </p:spPr>
      </p:pic>
    </p:spTree>
    <p:extLst>
      <p:ext uri="{BB962C8B-B14F-4D97-AF65-F5344CB8AC3E}">
        <p14:creationId xmlns:p14="http://schemas.microsoft.com/office/powerpoint/2010/main" val="189918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4. Inter-Service Communication: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Microservices communicate with each other through well-defined APIs, typically using lightweight protocols such as HTTP/REST or messaging systems.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enables loose coupling between services and allows for flexibility in technology choices.</a:t>
            </a:r>
          </a:p>
          <a:p>
            <a:pPr marL="742950" lvl="1" indent="-285750">
              <a:buFont typeface="+mj-lt"/>
              <a:buAutoNum type="alphaL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Scalability and Resilience: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Microservices can be individually scaled based on demand, allowing for efficient resource utilization.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Additionally, if one microservice fails, it does not impact the entire application, making the system more resilient.</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6.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Continuous Deployment: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With independent services, it is easier to implement continuous integration and continuous deployment (CI/CD) practices.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Services can be developed, tested, and deployed independently, enabling faster release cycles.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3854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US"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Introduction to API testing</a:t>
            </a:r>
          </a:p>
          <a:p>
            <a:pPr marL="457200" indent="-457200">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What is an API</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stands for Application Programming Interface.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is a set of rules and protocols that allow different software applications to communicate with each other.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APIs define how different software components should interact, specifying the data formats, methods, and protocols to be used.</a:t>
            </a:r>
          </a:p>
          <a:p>
            <a:r>
              <a:rPr lang="en-IN" sz="2400" kern="100" dirty="0">
                <a:latin typeface="Apple Symbols" panose="02000000000000000000" pitchFamily="2" charset="-79"/>
                <a:ea typeface="Apple Symbols" panose="02000000000000000000" pitchFamily="2" charset="-79"/>
                <a:cs typeface="Apple Symbols" panose="02000000000000000000" pitchFamily="2" charset="-79"/>
              </a:rPr>
              <a:t>I</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 simpler terms, an API acts as a bridge that allows one software application to access and use the functionalities of another application or service.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enables developers to leverage existing functionalities and data from other applications without having to build them from scratch.</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11581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APIs can be categorized into different types, including: </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Web APIs: These are APIs that enable communication between web-based applications. </a:t>
            </a:r>
          </a:p>
          <a:p>
            <a:pPr marL="342900" lvl="0" indent="-342900">
              <a:buFont typeface="+mj-lt"/>
              <a:buAutoNum type="arabi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Operating System APIs: These APIs provide access to various functions and services of an operating system. </a:t>
            </a:r>
          </a:p>
          <a:p>
            <a:pPr marL="342900" lvl="0" indent="-342900">
              <a:buFont typeface="+mj-lt"/>
              <a:buAutoNum type="arabi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Library APIs: Libraries provide a collection of pre-written code and functions that developers can use in their applications. </a:t>
            </a:r>
          </a:p>
          <a:p>
            <a:pPr marL="0" indent="0">
              <a:buNone/>
            </a:pP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31634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API Testing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testing is a type of software testing that focuses on testing the application programming interfaces (APIs) of a software system.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involves testing the communication between different software components, ensuring that the APIs function correctly, handle requests and responses appropriately, and meet the required specifications.</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Some key aspects of API testing include: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Request and Response Validation: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Functional Testing: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Performance Testing: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Security Testing: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Integration Testing: </a:t>
            </a:r>
          </a:p>
          <a:p>
            <a:pPr marL="0" indent="0">
              <a:buNone/>
            </a:pP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05300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Role of A software tester in API testing</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role of a software tester in API testing involves various responsibilities to ensure the quality and reliability of the API.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K</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ey roles and responsibilities of a software tester in API testing: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Planning: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Environment Setup: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Case Design: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Execution: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Data Management: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Defect Reporting and Tracking: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Performance Testing: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Collaboration and Communication: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Documentation: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41930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API Testing and Unit Testing.</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testing and unit testing are two different types of testing that serve different purposes in software development.</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C</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omparison between API testing and unit testing:</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Testing:</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focuses on testing the functionality and </a:t>
            </a:r>
            <a:r>
              <a:rPr lang="en-IN" kern="100" dirty="0" err="1">
                <a:effectLst/>
                <a:latin typeface="Apple Symbols" panose="02000000000000000000" pitchFamily="2" charset="-79"/>
                <a:ea typeface="Apple Symbols" panose="02000000000000000000" pitchFamily="2" charset="-79"/>
                <a:cs typeface="Apple Symbols" panose="02000000000000000000" pitchFamily="2" charset="-79"/>
              </a:rPr>
              <a:t>behavior</a:t>
            </a: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 of APIs (Application Programming Interfaces).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involves testing the interactions between different software components, such as the communication between client applications and server APIs.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verifies if the APIs meet the expected functionality, response formats, error handling, security, and performance requirements.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can involve testing different types of APIs, such as RESTful APIs, SOAP APIs, or other web services.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is typically performed at a higher level of abstraction, focusing on the external </a:t>
            </a:r>
            <a:r>
              <a:rPr lang="en-IN" kern="100" dirty="0" err="1">
                <a:effectLst/>
                <a:latin typeface="Apple Symbols" panose="02000000000000000000" pitchFamily="2" charset="-79"/>
                <a:ea typeface="Apple Symbols" panose="02000000000000000000" pitchFamily="2" charset="-79"/>
                <a:cs typeface="Apple Symbols" panose="02000000000000000000" pitchFamily="2" charset="-79"/>
              </a:rPr>
              <a:t>behavior</a:t>
            </a: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 and usage of the APIs.</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95264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kern="100" dirty="0">
                <a:latin typeface="Apple Symbols" panose="02000000000000000000" pitchFamily="2" charset="-79"/>
                <a:ea typeface="Apple Symbols" panose="02000000000000000000" pitchFamily="2" charset="-79"/>
                <a:cs typeface="Apple Symbols" panose="02000000000000000000" pitchFamily="2" charset="-79"/>
              </a:rPr>
              <a:t>2.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Unit Testing:</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Unit testing focuses on testing individual units of code, typically at the class or method level.</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aims to validate the correctness of small, isolated units of code independently.</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Unit testing is often done by developers to ensure that their code functions as expected and meets the specified requirements.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involves testing small chunks of code in isolation, mocking or stubbing dependencies to isolate the unit under test.</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Unit tests are typically written using programming languages and frameworks specific to the application development stack.</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7045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Introduction to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Key Differences: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Scope: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focuses on testing the </a:t>
            </a:r>
            <a:r>
              <a:rPr lang="en-IN" kern="100" dirty="0" err="1">
                <a:effectLst/>
                <a:latin typeface="Apple Symbols" panose="02000000000000000000" pitchFamily="2" charset="-79"/>
                <a:ea typeface="Apple Symbols" panose="02000000000000000000" pitchFamily="2" charset="-79"/>
                <a:cs typeface="Apple Symbols" panose="02000000000000000000" pitchFamily="2" charset="-79"/>
              </a:rPr>
              <a:t>behavior</a:t>
            </a: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 and interactions of APIs, while unit testing focuses on testing the correctness of individual units of code.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Level of Abstraction: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operates at a higher level of abstraction, testing the external interfaces and functionalities of APIs, while unit testing operates at a lower level, testing the internals of individual code units.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Responsibility: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API testing is often the responsibility of software testers or QA engineers, while unit testing is primarily the responsibility of developers.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Dependencies: </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API testing typically involves testing the integration and interaction between different components, while unit testing aims to isolate the code unit under test by mocking or stubbing dependencies. </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448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API Testing with Postman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testing with Postman is a widely used approach for testing APIs. Postman is an API development and testing tool that provides a user-friendly interface for creating, sending, and validating API requests.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Building Requests: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allows you to create and configure HTTP requests for various API endpoints.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specify the request method (GET, POST, PUT, DELETE, etc.), URL, headers, request body, and any required parameters.</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2. Organizing and Managing Requests: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provides a workspace where you can organize and manage your API requests.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create collections to group related requests, add folders within collections for further organization, and save your requests for future use.</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3. Executing Requests: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With Postman, you can send API requests and receive responses directly within the tool.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allows you to specify the request method, URL, and other parameters, and then sends the request to the API server.</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5190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kern="100" dirty="0">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Assertions and Validation:</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enables you to define assertions and validation tests to verify the correctness of API responses.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use assertions to check specific values in the response body, headers, or status codes.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provides various built-in assertions and supports scripting using JavaScript, allowing you to write custom validation scripts for complex scenarios.</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Test Automation and Collaboration: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supports test automation, allowing you to create test suites and run them as part of your continuous integration and delivery pipelines.</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8059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Introduction to Web Service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Web services are a means of communication between two electronic devices over a network. </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They allow different applications to exchange data and interact with each other regardless of the platforms or programming languages they are built on. </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Web services follow a standardized set of protocols and technologies to enable seamless integration and interoperability between systems.</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At its core, a web service is a software system that exposes a set of functionalities or resources over the internet. </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These functionalities can be accessed by other applications or services using standard web protocols such as HTTP. </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Web services are based on the principles of Service-Oriented Architecture (SOA), which promotes loose coupling and modular design.</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74429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457200" lvl="0" indent="-457200">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Download and Install Postman</a:t>
            </a:r>
          </a:p>
          <a:p>
            <a:pPr marL="457200" lvl="0" indent="-457200">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Visit the Postman website: Go to the official Postman website at </a:t>
            </a:r>
            <a:r>
              <a:rPr lang="en-IN" sz="2400" u="sng" kern="100" dirty="0">
                <a:solidFill>
                  <a:srgbClr val="0563C1"/>
                </a:solidFill>
                <a:effectLst/>
                <a:latin typeface="Apple Symbols" panose="02000000000000000000" pitchFamily="2" charset="-79"/>
                <a:ea typeface="Apple Symbols" panose="02000000000000000000" pitchFamily="2" charset="-79"/>
                <a:cs typeface="Apple Symbols" panose="02000000000000000000" pitchFamily="2" charset="-79"/>
                <a:hlinkClick r:id="rId2"/>
              </a:rPr>
              <a:t>https://www.postman.com/.</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Download the Postman application: On the Postman website, click on the "Download" button. It will automatically detect your operating system and provide the appropriate download option.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Select the appropriate version: Choose the version that is compatible with your operating system (Windows, macOS, or Linux). Postman also offers a Chrome extension if you prefer to use it within the browser.</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Install Postman: Once the download is complete, open the installer file and follow the on-screen instructions to install Postman on your machine. The installation process is straightforward and should only take a few minutes.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Launch Postman: After the installation is complete, you can launch Postman by clicking on the application icon.</a:t>
            </a:r>
          </a:p>
          <a:p>
            <a:pPr marL="342900" lvl="0" indent="-342900">
              <a:buFont typeface="+mj-lt"/>
              <a:buAutoNum type="romanUcPeriod"/>
            </a:pP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3"/>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8424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Postman Navigation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Workspace: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When you open Postman, you will see the workspace dashboard.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create or select a workspace to organize your API collections and collaborate with team members.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Sidebar: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On the left-hand side, you'll find the sidebar with several sections: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Collections: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is where you can create and manage collections of API requests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Environments: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define environments to store variables and values that can be used in requests.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History: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keeps track of your previously sent requests and their responses.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91961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6. APIs: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provides access to a directory of public APIs that you can explore and use in your projects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7. Integrations: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section allows you to integrate Postman with various tools and services.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8. Workspace Navigation: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At the top of the sidebar, you can switch between different workspaces if you have multiple workspaces set up.</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9. Request Builder: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In the main area of the Postman interface, you can build your API requests.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includes specifying the HTTP method (GET, POST, PUT, DELETE, etc.), URL, headers, query parameters, request body, and authentication details.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10. Tabs: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allows you to work with multiple requests simultaneously by using tabs.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open multiple tabs and switch between them to work on different requests.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66054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11.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Viewer: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Once you send a request, the response will be displayed in the response viewer section.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view the response status, headers, body, and other relevant details.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12. Tests and Pre-request Scripts: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provides scripting capabilities to write tests and pre-request scripts for your requests.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write JavaScript code to automate validations, data manipulations, and more.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13. Collections Runner: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execute a collection of requests in a sequence using the Collections Runner.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allows you to run a series of API requests and </a:t>
            </a:r>
            <a:r>
              <a:rPr lang="en-IN" kern="100" dirty="0" err="1">
                <a:effectLst/>
                <a:latin typeface="Apple Symbols" panose="02000000000000000000" pitchFamily="2" charset="-79"/>
                <a:ea typeface="Apple Symbols" panose="02000000000000000000" pitchFamily="2" charset="-79"/>
                <a:cs typeface="Apple Symbols" panose="02000000000000000000" pitchFamily="2" charset="-79"/>
              </a:rPr>
              <a:t>analyze</a:t>
            </a: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 the responses.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14. Documentation and Sharing: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Postman provides features to generate API documentation and share your collections with team members or external stakeholders.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0748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Create New Request in Postman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Open Postman: Launch the Postman application on your computer.</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Select the Collection: In the left sidebar, choose the collection where you want to add the request. If you don't have a collection, you can create a new one by clicking on the "New" button in the Collections section.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Click on the "New" button: At the top-left corner of the main window, you'll see a "New" button. Click on it to create a new request.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Choose Request Method: Select the HTTP method (GET, POST, PUT, DELETE, etc.) for your request from the dropdown menu next to the URL field.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Enter Request URL: In the URL field, enter the complete URL of the API endpoint you want to test.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Request Headers: If your API requires specific headers, you can add them by clicking on the "Headers" tab below the URL field. Provide the header name and value, and click the "Save" button.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Define Request Body (if applicable): If your request requires a request body, you can select the appropriate option (e.g., form-data, x-www-form-</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urlencoded</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raw, etc.) and enter the necessary data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71085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8.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Request Parameters (if applicable): If your request requires query parameters, you can add them by clicking on the "Params" tab below the URL field. Enter the parameter name and value, and click the "Save" button. </a:t>
            </a:r>
            <a:endParaRPr lang="en-IN" sz="2400" kern="100" dirty="0">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9. Click on "Send": Once you have set up the request method, URL, headers, body, and parameters, you can click the "Send" button to send the request to the API.</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10.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View Response: Postman will display the response received from the API in the main window. You can view the response status, headers, body, and other relevant information.</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11. </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Save the Request: To save the request in your collection, click on the "Save" button at the top-right corner of the main window. Give the request a suitable name and choose the desired collection to save it.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96224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GET Request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Open Postman: Launch the Postman application on your computer.</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Select the Collection: In the left sidebar, choose the collection where you want to add the request. If you don't have a collection, you can create a new one by clicking on the "New" button in the Collections section.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Click on the "New" button: At the top-left corner of the main window, click on the "New" button to create a new request.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Choose the Request Method: From the dropdown menu next to the URL field, select "GET" as the request method.</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Enter the Request URL: In the URL field, enter the complete URL of the API endpoint you want to send the GET request to.</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064544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6.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Request Headers (if needed): If your API requires specific headers, you can add them by clicking on the "Headers" tab below the URL field. Provide the header name and value, and click the "Save" button.</a:t>
            </a: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7. Click on the "Send" button: Once you have set up the request method, URL, and headers, you can click on the "Send" button to send the GET request.</a:t>
            </a: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8. </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View the Response: Postman will display the response received from the API in the main window. You can view the response status, headers, body, and other relevant information.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900987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Response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the response refers to the data received from the server after sending a request.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Once you send a request, Postman displays the response in the main window.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Status: The response status code indicates the status of the request. It is displayed at the top of the response pane, along with the corresponding status message. For example, a 200 status code indicates a successful response.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Headers: Below the response status, you can find the response headers. Headers provide additional information about the response, such as content type, date, and server details. The headers are displayed in a tabular format with columns for the header name and value.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Body: The response body contains the actual data returned by the server. It could be in various formats such as JSON, XML, HTML, or plain text, depending on the API. The response body is displayed in the body section of the response pane.</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4. Response Time and Size: Postman also displays the response time and size in the footer of the response    pane. The response time indicates how long it took for the server to respond, while the size indicates the size of the response data.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87662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Request Parameters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request parameters are used to send data along with a request to an API.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These parameters provide additional information required by the API to process the request correctly.</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Depending on the API and its documentation, request parameters can be sent in different ways, such as query parameters, form data, or as part of the request body.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Query Parameters: Query parameters are commonly used in GET requests to pass data in the URL. To add query parameters in Postman, you can directly append them to the URL in the request's URL field.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Form Data: If the API requires sending data in the form format, you can select the "form-data" option in the request's body tab. Then, you can add key-value pairs representing the form fields and their respective values. Postman will include this data in the request body when you send the request.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Request Body: For requests that require sending complex data or payloads, you can use the request body. Postman supports different formats for the request body, such as JSON, XML, and plain text. You can select the appropriate format and enter the data in the request body section.</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4. Headers: In some cases, request parameters may need to be sent as part of the headers. Postman allows you to add custom headers to the request, where you can specify the parameter name and its value.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87618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Different Types of Web services-SOAP and Rest</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There are two main types of web services: SOAP (Simple Object Access Protocol) and REST (Representational State Transfer).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SOAP (Simple Object Access Protocol):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SOAP is a protocol for exchanging structured information in web services using XML.</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uses a set of rules and standards to define the format of the request and response messages.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SOAP supports various protocols for message transmission, including HTTP, SMTP, and more.</a:t>
            </a:r>
          </a:p>
          <a:p>
            <a:pPr marL="457200" lvl="1" indent="0">
              <a:buNone/>
            </a:pP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REST (Representational State Transfer):</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REST is an architectural style for designing networked applications, including web services.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uses simple HTTP protocols such as GET, POST, PUT, and DELETE to perform operations on resources.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RESTful web services are stateless, meaning that each request from the client contains all the necessary information.</a:t>
            </a: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0862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POST Request using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send a POST request using Postman, you can follow these steps: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Open Postman and create a new request by selecting the desired HTTP method (in this case, POST) from the dropdown menu next to the URL field.</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Enter the URL of the API endpoint you want to send the POST request to in the URL field.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Specify the request body by selecting the appropriate format (such as JSON, form-data, or raw) from the tabs below the URL field.</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For JSON: Select the "Body" tab, choose the "raw" option, and set the content type to "application/</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Then, enter the JSON data in the request body.</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For form-data: Select the "Body" tab, choose the "form-data" option, and add the key-value pairs representing the form fields and their values.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11804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6. For raw data: Select the "Body" tab, choose the "raw" option, and set the content type according to the type of data you're sending (e.g., text/plain, application/xml).</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7. If required, add any necessary headers by selecting the "Headers" tab and entering the key-value pairs representing the headers.</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8. Click the "Send" button to send the POST request. Postman will display the response received from the server.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480043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Basic Authentication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perform Basic Authentication in Postman, you can follow these steps: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Open Postman and create a new request by selecting the desired HTTP method from the dropdown menu next to the URL field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Enter the URL of the API endpoint you want to send the request to in the URL field.</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Click on the "Authorization" tab below the URL field.</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the "Type" dropdown, select "Basic Auth".</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Enter the username and password in the respective fields.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Click the "Preview Request" button to ensure that the authentication details are included in the request headers.</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7. Click the "Send" button to send the request. Postman will include the Basic Authentication headers in the request.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08340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Environment Variables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Environment variables in Postman allow you to define and manage dynamic values that can be used across multiple requests and collections.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They provide a convenient way to store and reuse values such as URLs, authentication tokens, or any other variable that might change based on the environment.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Create an environment: In Postman, click on the "Manage Environments" button (eye icon) in the top-right corner. Then click on "Add" to create a new environment. Give it a name and add the variables you want to define.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Define variables: Within the environment, you can define variables by providing a key-value pair. For example, you can set a variable called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baseURL</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with a value of "https://</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api.example.com</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You can define multiple variables as needed.</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05026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3.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Use variables in requests: In your requests, you can reference the environment variables by using the syntax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variable_name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For example, to use the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baseURL</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variable in a request URL, you can specify it as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baseURL</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}}/users.</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4. Switch between environments: You can easily switch between different environments by selecting the desired environment from the dropdown menu in the top-right corner of the Postman interface. This allows you to switch between different sets of variables depending on the environment (e.g., development, testing, production).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361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Collections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Collections in Postman are a way to organize and group related API requests, making it easier to manage and execute them as a cohesive unit.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 collection can contain multiple requests along with additional features such as folders, variables, and tests. </a:t>
            </a:r>
          </a:p>
          <a:p>
            <a:pPr marL="342900" lvl="0" indent="-342900">
              <a:buFont typeface="+mj-lt"/>
              <a:buAutoNum type="arabi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Creating a Collection: To create a collection, click on the "New" button in the top-left corner of the Postman interface and select "Collection". Give the collection a name and any other optional details.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Adding Requests: Within a collection, you can add multiple requests by clicking on the "+" button next to the collection name. Provide a name for the request, specify the HTTP method (GET, POST, PUT, DELETE, etc.), and enter the request URL.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Organizing with Folders: You can create folders within a collection to further organize your requests. Folders can be used to group related requests together. To create a folder, right-click on the collection and select "Add Folder". Give the folder a name and move the relevant requests into it.</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24403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Variables: Collections allow you to define variables that can be used across multiple requests within the collection. These variables can be used to store values like access tokens, IDs, or any other dynamic data. Variables make it easier to manage and update common values across requests. </a:t>
            </a: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Tests and Pre-Request Scripts: Postman allows you to write tests and pre-request scripts for each request in a collection. These scripts can be written in JavaScript and are executed before or after a request is sent. They can be used to validate response data, extract values, or set up environment variables. </a:t>
            </a:r>
          </a:p>
          <a:p>
            <a:pPr marL="0" lv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6. Running and Sharing Collections: Once you have created a collection, you can run it by clicking on the "Run" button. This will execute all the requests in the collection in the defined order. You can also export collections to share them with teammates or import collections shared by others.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810182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Test and Collection Runner in Postman</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the Test Runner and Collection Runner are two powerful features that allow you to automate and execute tests on your API requests and collections.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Runner:</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The Test Runner in Postman allows you to define and run tests for individual API requests.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is useful for testing and verifying the functionality of a single request. Here's how it works: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Writing Tests: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Within each API request, you can write tests using JavaScript syntax.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These tests can validate the response status code, response body, headers, and more.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Tests can be written in the "Tests" tab of the request editor using the Postman Sandbox.</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Executing Tests: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Once you have written the tests, you can run them using the Test Runner.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Click on the "Send" button to send the request and the Test Runner will execute the tests and display the results.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You can see the test results in the "Test Results" pane below the request editor.</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34904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Viewing Test Results: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The Test Runner displays the test results as passed or failed along with any error messages or assertions.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provides detailed information about the tests executed and helps in identifying any issues or failures in the API response.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Collection Runner:</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The Collection Runner is a feature in Postman that allows you to run a collection of API requests as a series of tests.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 It is useful when you want to execute multiple requests and perform end-to-end testing of your API endpoints.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471179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Monitor Collections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the Monitor feature allows you to schedule and run your collections periodically, helping you automate the testing and monitoring of your APIs.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Creating a Monitor:</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To create a Monitor, you need to have a collection with the requests you want to monitor.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Configuring Monitor Settings: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In the Monitor creation page, you can configure various settings for your Monitor. These include: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Schedule: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Set the frequency at which the collection should be run, such as every few minutes, hourly, or daily.</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Environment: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Choose the environment variables to use during the Monitor run.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Data: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If you have data files associated with your requests, you can upload them to be used during the Monitor run.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0424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The key components of a web service include: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WSDL (Web Services Description Language)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SOAP (Simple Object Access Protocol)</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REST (Representational State Transfer)</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Endpoint</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024090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kern="100" dirty="0">
                <a:latin typeface="Apple Symbols" panose="02000000000000000000" pitchFamily="2" charset="-79"/>
                <a:ea typeface="Apple Symbols" panose="02000000000000000000" pitchFamily="2" charset="-79"/>
                <a:cs typeface="Apple Symbols" panose="02000000000000000000" pitchFamily="2" charset="-79"/>
              </a:rPr>
              <a:t>5.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Assertions: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Define assertions to validate the responses received during the Monitor run.</a:t>
            </a:r>
          </a:p>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6.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Notifications: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Specify the recipients and notification preferences for any alerts or failures during the Monitor run.</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7.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Starting the Monitor:</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After configuring the Monitor settings, click on the "Start Monitor" button to initiate the monitoring process.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8.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Monitoring Results:</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During the Monitor run, Postman will send requests to the specified endpoints and collect the responses.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will validate the responses against the defined assertions.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9.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Monitor Dashboard:</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The Monitor dashboard provides a comprehensive view of the Monitor runs.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It displays the status of each run, including the pass/fail status, average response times, and any errors encountered. </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309323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Workflows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workflows allow you to define and automate complex sequences of requests and tests.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Workflows help you streamline and optimize your API testing and collaboration efforts.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Creating a Workflow:</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create a workflow in Postman, you need to have a collection with the requests you want to include in the workflow. Open the collection and click on the "Add to Workflow" button next to each request you want to include. This will add the requests to the workflow canvas.</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2. Defining Workflow Sequence:</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the workflow canvas, you can arrange the requests in the desired sequence by dragging and dropping them. You can also add control flow elements like loops, conditions, and delays to customize the execution flow of the workflow.</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3. Adding Tests and Assertions:</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For each request in the workflow, you can define tests and assertions to validate the responses. This allows you to verify that the API is behaving as expected at each step of the workflow.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874297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Managing Variables and Environments:</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Workflows in Postman allow you to manage variables and environments effectively. You can define and use variables across requests in the workflow, allowing you to reuse and share data between requests. You can also switch between different environments to test your APIs in different settings.</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Running the Workflow:</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Once you have defined the workflow, you can run it by clicking the "Run" button in the workflow canvas. Postman will execute the requests in the defined sequence and validate the responses based on the specified tests and assertions. You can view the results of each request and any failures or errors encountered.</a:t>
            </a:r>
          </a:p>
          <a:p>
            <a:pPr marL="342900" lvl="0" indent="-342900">
              <a:buFont typeface="+mj-lt"/>
              <a:buAutoNum type="romanU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260876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Pre-Request Script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a Pre-Request Script is a script that is executed before sending a request.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allows you to dynamically modify the request parameters, headers, or body based on certain conditions or values.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Purpose of Pre-Request Script:</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Pre-Request Script is used to perform any necessary setup or modifications before sending the request. It can be used to generate dynamic values, set authentication headers, compute checksums, or any other operations required to prepare the request.</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2. Accessing Request Details:</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the Pre-Request Script, you have access to the request object, which provides information about the request being sent. You can access details such as the request URL, method, headers, body, and parameters.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869156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3.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Writing JavaScript Code:</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Pre-Request Script is written in JavaScript. You can leverage the power of JavaScript to perform various operations and logic. Postman provides a built-in code editor where you can write and test your script.</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4. Modifying Request Properties:</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You can use the Pre-Request Script to modify any property of the request object. For example, you can add or remove headers, update the request body, or manipulate the request URL. You can also set environment or global variables based on the response of previous requests.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5.Using Variables:</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The Pre-Request Script can access and manipulate variables defined in Postman, such as global variables, environment variables, or collection variables. This allows you to use dynamic values in your requests and update variables as needed.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259956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Assertions in Postman with Chai Assertion Library</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Assertions allow you to specify expected values or conditions and check if the actual response matches those expectations.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Chai Assertion Library is a popular assertion library that can be used in Postman for more advanced assertion capabilities.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Purpose of Assertions: Assertions are used to verify the correctness of the response received from an API request.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Using Chai Assertion Library: Chai Assertion Library provides a rich set of assertion methods that can be used to perform various types of validations.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3.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Writing Assertions in Postman: To use Chai Assertion Library in Postman, you need to write assertions in the Postman test scripts using the JavaScript syntax.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967169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Different types of Asserts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there are different types of asserts that you can use to validate the responses of API requests.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These asserts help you ensure that the response meets the expected criteria.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 are some of the commonly used assert types in Postman:</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1. Status Code Asserts:</a:t>
            </a:r>
          </a:p>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2.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Body Asserts:</a:t>
            </a:r>
          </a:p>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3.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Header Asserts:</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4. Time Asserts:</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85407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What is a Cookie?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 cookie is a small piece of data that is stored on the client-side (user's device) by a web server.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is used to store information about the user or their interaction with a website.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Cookies are sent by the server to the browser as part of the HTTP response, and the browser stores them locally.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On subsequent requests to the same website, the browser sends the stored cookies back to the server as part of the HTTP request.</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Cookies have several uses in web applications, including: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Session Management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Personalization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Tracking and Analytics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Shopping Carts and E-commerce</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19260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Cookies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you can work with cookies using the built-in Cookie Manager.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Cookie Manager allows you to view, add, edit, and delete cookies for a specific domain.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Here’s how you can work with cookies in Postman: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Open Postman and make a request to a website that sets cookies in the response.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After receiving the response, go to the “Cookies” tab located below the response body.</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3. In the Cookies tab, you will see a list of cookies set by the server. Each cookie will have properties such as Name, Value, Domain, Path, Expires, and Secure.</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4. To add a new cookie, click on the “Add Cookie” button. Enter the Name, Value, and optionally set the Domain, Path, Expires, and Secure values. Click “Save” to add the cookie.</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To edit an existing cookie, click on the cookie in the list and update the properties in the right-hand panel. Click “Save” to apply the changes.</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6. To delete a cookie, click on the cookie in the list and then click the “Delete” button.</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7. You can also use the Postman scripting feature to manipulate cookies programmatically.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60479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Share Session ID Cookies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share session ID cookies in Postman, you can follow these steps: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Obtain the session ID cookie: Make a request to the authentication endpoint or login endpoint of your application using Postman. In the response headers, look for the "Set-Cookie" header that contains the session ID cookie. Note down the name and value of the session ID cookie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the session ID cookie in Postman: Open the request that requires the session ID cookie in Postman. Go to the "Headers" tab and add a new header with the name "Cookie" and the value in the format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cookieName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cookieValue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Replace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cookieName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with the actual name of the session ID cookie and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cookieValue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with the corresponding value.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Share the collection or environment: To share the request along with the session ID cookie, you can save the request in a collection or environment. Collections and environments can be exported and shared with others. When the recipient imports the collection or environment, the session ID cookie will be included.</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37075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Introduction to Client server Architecture</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Client-server architecture is a common model used in computer networks to establish a communication framework between clients and servers.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defines how resources and services are distributed and accessed across a network.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this architecture, clients and servers are separate entities with distinct roles and responsibilities.</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client-server architecture consists of the following components: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Client: The client is a software application or a device that requests services or resources from a server. It can be a web browser, a mobile app, or any other application that interacts with the user.</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Server : The server is a software application or a computer that provides services or resources to clients.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Network: The network acts as the medium through which clients and servers communicate.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518592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Sessions In Postman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sessions refer to the ability to maintain state or context between multiple requests.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By using sessions, you can store and reuse data across requests, such as authentication tokens, cookies, or variables.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Start a session: To start a session, you can either make a request that returns session-related information (e.g., authentication) or manually set session-related data (e.g., cookies, tokens) in the request.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Store session data: After obtaining session-related data, you can store it in Postman using variables or environments. Variables allow you to store and access data within a single collection or request, while environments allow you to store and access data across multiple requests or collections.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Reuse session data: Once session data is stored, you can reuse it in subsequent requests. For example, you can use variables or environment references to dynamically populate headers, body parameters, or URL parameters with the session-related data.</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Update session data: If the session data changes during the course of your testing or API interactions, you can update the stored data in variables or environments. This ensures that the subsequent requests reflect the updated session state.</a:t>
            </a:r>
          </a:p>
          <a:p>
            <a:pPr marL="342900" lvl="0" indent="-342900">
              <a:buFont typeface="+mj-lt"/>
              <a:buAutoNum type="romanU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2525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OAuth 2.0 Authorization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OAuth 2.0 is an authorization framework that allows third-party applications to access protected resources on behalf of a user.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OAuth 2.0 involves multiple parties: the client application (which wants to access the protected resources), the resource server (which hosts the protected resources), and the authorization server (which grants access tokens to the client application).</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Here's a brief overview of the OAuth 2.0 authorization flow:</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Client registration: The client application needs to register itself with the authorization server and obtain client credentials (client ID and client secret). These credentials are used to authenticate the client when requesting access tokens.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Authorization request: The client initiates the authorization process by redirecting the user to the authorization server. This request includes details such as the requested scope of access and a redirect URL where the user will be redirected after authentication.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User authentication and consent: The user is redirected to the authorization server's authentication page, where they enter their credentials and grant consent to the client application to access their resources.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286460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Authorization code grant: After successful authentication and consent, the authorization server generates an authorization code and redirects the user back to the client application's redirect URL.</a:t>
            </a:r>
          </a:p>
          <a:p>
            <a:pPr marL="0" indent="0">
              <a:buNone/>
            </a:pPr>
            <a:endParaRPr lang="en-IN" sz="2400" kern="100" dirty="0">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Access token request: The client application uses the authorization code to request an access token from the authorization server. This request includes the client credentials, the authorization code, and the redirect URL.</a:t>
            </a:r>
          </a:p>
          <a:p>
            <a:pPr marL="0" indent="0">
              <a:buNone/>
            </a:pPr>
            <a:endParaRPr lang="en-IN" sz="2400" kern="100" dirty="0">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6. Access token response: The authorization server validates the request and, if valid, issues an access token to the client application. The access token represents the authorization granted to the client application to access protected resources.</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7. Accessing protected resources: The client application includes the access token in subsequent API requests as an authorization header or a query parameter. The resource server validates the access token and allows or denies access to the requested resources based on the token's validity and the requested scope of access.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600729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advanced topics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OAuth 2.0 Authorization with Postman</a:t>
            </a:r>
            <a:endParaRPr lang="en-IN" sz="2400" kern="100" dirty="0">
              <a:solidFill>
                <a:srgbClr val="00B050"/>
              </a:solidFill>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Postman, you can easily perform OAuth 2.0 authorization flows to obtain access tokens and make authenticated API requests.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Here's how you can configure OAuth 2.0 authorization in Postman: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Create a new request or open an existing request in Postman.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the request builder, navigate to the "Authorization" tab.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Select the "OAuth 2.0" type from the "Type" dropdown menu.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Click on the "Get New Access Token" button.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the "Get New Access Token" dialog, enter the following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details:Click</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on the "Request Token" button. Postman will open a new tab or window where you will be prompted to authenticate with the authorization server and grant consent for the requested scopes.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After successful authentication and consent, the authorization server will redirect you back to Postman with an access token.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Postman will automatically populate the access token in the request's authorization header. You can also view the access token and its details in the "Token" tab of the "Get New Access Token" dialog.</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622169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t>
            </a:r>
            <a:r>
              <a:rPr lang="en-US" sz="3200" dirty="0" err="1">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newman</a:t>
            </a:r>
            <a:endPar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What is Newman in Postman?</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Newman is a command-line tool for running Postman collections.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allows you to execute Postman collections and environments without using the Postman app or the Postman API.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Newman is particularly useful for automating API testing and integrating it into your continuous integration (CI) or continuous delivery (CD) pipeline.</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With Newman, you can run your Postman collections in a command-line environment, which makes it easier to integrate with build systems, version control systems, and other testing frameworks.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provides a way to execute collections in an automated and scripted manner, allowing you to incorporate API testing into your existing workflows.</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Continuous integration: By incorporating Newman into your CI/CD pipeline, you can automate the execution of API tests whenever there are code changes or deployments.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895765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t>
            </a:r>
            <a:r>
              <a:rPr lang="en-US" sz="3200" dirty="0" err="1">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newman</a:t>
            </a:r>
            <a:endPar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Install Newman using NPM</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install Newman using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(Node Package Manager), follow these steps: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Ensure you have Node.js and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installed on your system. </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You can check if they are installed by running the following commands in your terminal or command prompt: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Command :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node -v</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-v</a:t>
            </a: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If Node.js and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are not installed, you can download and install them from the official Node.js website (</a:t>
            </a:r>
            <a:r>
              <a:rPr lang="en-US" sz="2400" u="sng" kern="100" dirty="0">
                <a:solidFill>
                  <a:srgbClr val="0563C1"/>
                </a:solidFill>
                <a:effectLst/>
                <a:latin typeface="Apple Symbols" panose="02000000000000000000" pitchFamily="2" charset="-79"/>
                <a:ea typeface="Apple Symbols" panose="02000000000000000000" pitchFamily="2" charset="-79"/>
                <a:cs typeface="Apple Symbols" panose="02000000000000000000" pitchFamily="2" charset="-79"/>
                <a:hlinkClick r:id="rId2"/>
              </a:rPr>
              <a:t>https://nodejs.org</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Once you have Node.js and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installed, open your terminal or command prompt.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dirty="0">
                <a:effectLst/>
                <a:latin typeface="Apple Symbols" panose="02000000000000000000" pitchFamily="2" charset="-79"/>
                <a:ea typeface="Apple Symbols" panose="02000000000000000000" pitchFamily="2" charset="-79"/>
                <a:cs typeface="Apple Symbols" panose="02000000000000000000" pitchFamily="2" charset="-79"/>
              </a:rPr>
              <a:t>To install Newman globally on your system, use the following command:</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Command :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install -g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newman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3"/>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818692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t>
            </a:r>
            <a:r>
              <a:rPr lang="en-US" sz="3200" dirty="0" err="1">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newman</a:t>
            </a:r>
            <a:endPar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This command will install Newman as a global package, allowing you to access it from any directory.</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Wait for the installation process to complete.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Once it's done, you can verify that Newman is installed by running the following command:</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Command :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newman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--version</a:t>
            </a: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This command will display the installed version of Newman.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That's it! You have successfully installed Newman using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npm</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You can now use the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newman</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command to run Postman collections from the command line.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15094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t>
            </a:r>
            <a:r>
              <a:rPr lang="en-US" sz="3200" dirty="0" err="1">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newman</a:t>
            </a:r>
            <a:endPar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US"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Running Collection Using Newman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To run a Postman collection using Newman, follow these steps: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Make sure you have Newman installed on your system. If not, you can install it using the instructions provided earlier.</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Export your Postman collection as a JSON file. In the Postman app, select the collection you want to run, click on the "..." (three dots) button, and choose "Export". Save the collection as a JSON file.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Open your terminal or command prompt.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Navigate to the directory where your Postman collection JSON file is located.</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dirty="0">
                <a:effectLst/>
                <a:latin typeface="Apple Symbols" panose="02000000000000000000" pitchFamily="2" charset="-79"/>
                <a:ea typeface="Apple Symbols" panose="02000000000000000000" pitchFamily="2" charset="-79"/>
                <a:cs typeface="Apple Symbols" panose="02000000000000000000" pitchFamily="2" charset="-79"/>
              </a:rPr>
              <a:t>Run the following command to execute the collection using Newman:</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Command :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newman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run &lt;collection-</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file.json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&gt;</a:t>
            </a: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Replace &lt;collection-</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file.json</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&gt; with the actual filename of your Postman collection JSON file.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Symbol" pitchFamily="2" charset="2"/>
              <a:buChar char=""/>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Newman will start running the collection and display the results in the terminal or command prompt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53666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Postman </a:t>
            </a:r>
            <a:r>
              <a:rPr lang="en-US" sz="3200" dirty="0" err="1">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newman</a:t>
            </a:r>
            <a:endPar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It will execute each request in the collection and show the response status and other relevant details.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That's it! You have successfully run a Postman collection using Newman.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Newman provides additional options and features for running collections, such as specifying environment variables, generating reports, and running collections in parallel.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You can refer to the Newman documentation for more information on advanced usage and customization.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145797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What is REST?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REST stands for Representational State Transfer. It is an architectural style used for designing networked applications, particularly web services.  </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REST is based on a set of principles and constraints that allow systems to communicate over the internet using standard protocols.</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a RESTful architecture, resources are identified by unique URIs (Uniform Resource Identifiers) and are manipulated using standard HTTP methods such as GET, POST, PUT, and DELETE. </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communication between client and server is stateless, meaning that each request from the client to the server contains all the necessary information for the server to understand and process the request. </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server, in turn, sends back a response containing the requested data or the result of the operation.</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29378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The client-server architecture offers several advantages: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Scalability: Servers can handle multiple client requests simultaneously, allowing for efficient utilization of resources.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Centralized Management: Servers centralize data storage and processing, making it easier to manage and secure resources. Centralized management also facilitates data backup and recovery.</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Resource Sharing: Servers can provide shared resources such as databases, files, and printers, allowing multiple clients to access and use them concurrently.</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Security: Centralized servers enable better control over access to resources, making it easier to enforce security measures such as authentication and authorization.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Interoperability: Clients and servers can be implemented using different technologies and platforms, allowing for interoperability between heterogeneous systems.</a:t>
            </a:r>
          </a:p>
          <a:p>
            <a:pPr marL="342900" lvl="0" indent="-342900">
              <a:buFont typeface="+mj-lt"/>
              <a:buAutoNum type="arabicPeriod"/>
            </a:pP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43536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Some key characteristics of RESTful systems include: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Stateless: Each request from the client to the server is self-contained and does not rely on any previous interactions.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Client-Server Architecture: The client and server are separate entities that communicate over a network. The client is responsible for making requests, and the server is responsible for processing those requests and sending back responses.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Uniform Interface: RESTful systems use a uniform set of well-defined methods (GET, POST, PUT, DELETE) and standard protocols (HTTP) to interact with resources.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Resource-Oriented: Resources are at the heart of REST, and they are identified by unique URIs. Clients interact with resources by sending requests to their corresponding URIs.</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5. State Transfer: The server transfers the state of a resource to the client through representations (e.g., JSON or XML). The client can modify the state of the resource by sending appropriate requests.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592655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Rest Architectural Elements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The REST architectural style is based on several key elements that define its principles and constraints. These elements include: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Resources: Resources are the key concept in REST. They represent any entity or object that can be accessed or manipulated. Resources are identified by unique URIs (Uniform Resource Identifiers), and each resource has its own URI.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URIs (Uniform Resource Identifiers): URIs are used to uniquely identify resources. They provide a way for clients to locate and interact with specific resources. URIs follow a hierarchical structure and can include additional path segments and query parameters to specify different aspects of the resource.</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HTTP Methods: RESTful systems use standard HTTP methods to perform operations on resources. The most commonly used methods are:</a:t>
            </a:r>
          </a:p>
          <a:p>
            <a:pPr marL="742950" lvl="1" indent="-285750">
              <a:buFont typeface="+mj-lt"/>
              <a:buAutoNum type="alphaLcPeriod"/>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GET: Retrieves the representation of a resource.</a:t>
            </a:r>
          </a:p>
          <a:p>
            <a:pPr marL="742950" lvl="1" indent="-285750">
              <a:buFont typeface="+mj-lt"/>
              <a:buAutoNum type="alphaLcPeriod"/>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POST: Creates a new resource.</a:t>
            </a:r>
          </a:p>
          <a:p>
            <a:pPr marL="742950" lvl="1" indent="-285750">
              <a:buFont typeface="+mj-lt"/>
              <a:buAutoNum type="alphaLcPeriod"/>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PUT: Updates an existing resource or creates a new resource at a specific URI.</a:t>
            </a:r>
          </a:p>
          <a:p>
            <a:pPr marL="742950" lvl="1" indent="-285750">
              <a:buFont typeface="+mj-lt"/>
              <a:buAutoNum type="alphaLcPeriod"/>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DELETE: Deletes a resource.</a:t>
            </a:r>
          </a:p>
          <a:p>
            <a:pPr marL="742950" lvl="1" indent="-285750">
              <a:buFont typeface="+mj-lt"/>
              <a:buAutoNum type="alphaLcPeriod"/>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PATCH: Partially updates a resource.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7516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000" kern="100" dirty="0">
                <a:effectLst/>
                <a:latin typeface="Apple Symbols" panose="02000000000000000000" pitchFamily="2" charset="-79"/>
                <a:ea typeface="Apple Symbols" panose="02000000000000000000" pitchFamily="2" charset="-79"/>
                <a:cs typeface="Apple Symbols" panose="02000000000000000000" pitchFamily="2" charset="-79"/>
              </a:rPr>
              <a:t>4.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Representations: Resources are represented in different formats such as JSON (JavaScript Object Notation) or XML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eXtensible</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Markup Language). Clients and servers communicate by exchanging representations of resources. The format of the representation is determined by the client's request and the server's response.</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5. Statelessness: REST is stateless, which means that each request from the client to the server must contain all the necessary information for the server to understand and process the request. The server does not maintain any client-specific state between requests. This allows for better scalability and simplifies the architecture.</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6. Hypermedia: Hypermedia, often referred to as HATEOAS (Hypermedia as the Engine of Application State), allows the server to provide links or references to related resources in the response. Clients can navigate through the application by following these links, making the system more dynamic and flexible.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55241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Configure Eclipse with Rest-Assured</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configure Eclipse with Rest-Assured, follow these steps: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Install Eclipse: Download and install the Eclipse IDE for Java Developers from the official Eclipse website (</a:t>
            </a:r>
            <a:r>
              <a:rPr lang="en-IN" sz="2400" u="sng" kern="100" dirty="0">
                <a:solidFill>
                  <a:srgbClr val="0563C1"/>
                </a:solidFill>
                <a:effectLst/>
                <a:latin typeface="Apple Symbols" panose="02000000000000000000" pitchFamily="2" charset="-79"/>
                <a:ea typeface="Apple Symbols" panose="02000000000000000000" pitchFamily="2" charset="-79"/>
                <a:cs typeface="Apple Symbols" panose="02000000000000000000" pitchFamily="2" charset="-79"/>
                <a:hlinkClick r:id="rId2"/>
              </a:rPr>
              <a:t>https://www.eclipse.org/downloads/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Choose the appropriate version based on your operating system.</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Create a new Java project: Open Eclipse and create a new Java project by clicking on "File" -&gt; "New" -&gt; "Java Project". Provide a name for the project and click "Finish".</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Add Rest-Assured dependency: Right-click on the project in the Package Explorer and select "Properties". In the Properties window, navigate to "Java Build Path" -&gt; "Libraries" tab. Click on "Add External JARs" and select the Rest-Assured JAR file that you have downloaded (can be obtained from Maven repository or Rest-Assured website). Click "Apply" and "OK" to add the dependency to your project.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Create a new Java class: Right-click on the project in the Package Explorer and select "New" -&gt; "Class". Provide a name for the class and click "Finish". This class will contain your Rest-Assured test code.</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5. Import necessary packages: In your Java class, import the required Rest-Assured and related packages by adding the following import statements at the top of your class: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3"/>
          <a:stretch>
            <a:fillRect/>
          </a:stretch>
        </p:blipFill>
        <p:spPr>
          <a:xfrm>
            <a:off x="9627944" y="68546"/>
            <a:ext cx="2479175" cy="656965"/>
          </a:xfrm>
          <a:prstGeom prst="rect">
            <a:avLst/>
          </a:prstGeom>
        </p:spPr>
      </p:pic>
    </p:spTree>
    <p:extLst>
      <p:ext uri="{BB962C8B-B14F-4D97-AF65-F5344CB8AC3E}">
        <p14:creationId xmlns:p14="http://schemas.microsoft.com/office/powerpoint/2010/main" val="83869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dirty="0">
                <a:latin typeface="Apple Symbols" panose="02000000000000000000" pitchFamily="2" charset="-79"/>
                <a:ea typeface="Apple Symbols" panose="02000000000000000000" pitchFamily="2" charset="-79"/>
                <a:cs typeface="Apple Symbols" panose="02000000000000000000" pitchFamily="2" charset="-79"/>
              </a:rPr>
              <a:t>6.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Write Rest-Assured code: Start writing your Rest-Assured test code inside the Java class. You can use the Rest-Assured API to make HTTP requests, set request headers, validate responses, and perform various other testing operations.</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7. Run the Rest-Assured test: Right-click on your Java class and select "Run As" -&gt; "Java Application" to run your Rest-Assured test. The test results will be displayed in the Eclipse console.</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8. By following these steps, you can configure Eclipse with Rest-Assured and start writing and running Rest-Assured tests in your Java project.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820229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assured basics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REST API Test using Rest Assured</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perform REST API testing using Rest Assured in Java, follow these steps: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up a new Java project in your preferred IDE (e.g., Eclipse, IntelliJ).</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Add the Rest Assured dependency to your project. </a:t>
            </a: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Alternatively, you can manually download the Rest Assured JAR file from the Maven repository or Rest Assured website and add it to your project's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classpath</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dirty="0">
                <a:effectLst/>
                <a:latin typeface="Apple Symbols" panose="02000000000000000000" pitchFamily="2" charset="-79"/>
                <a:ea typeface="Apple Symbols" panose="02000000000000000000" pitchFamily="2" charset="-79"/>
                <a:cs typeface="Apple Symbols" panose="02000000000000000000" pitchFamily="2" charset="-79"/>
              </a:rPr>
              <a:t>Import the necessary packages in your test class:</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dirty="0">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Write your test code using the Rest Assured API. Here's an example of a simple GET request:</a:t>
            </a:r>
            <a:endParaRPr lang="en-IN" sz="2400" kern="100" dirty="0">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Run your test. You can run the test class as a Java application or use your preferred test runner.</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By following these steps, you can perform REST API testing using Rest Assured in Java. </a:t>
            </a:r>
            <a:endParaRPr lang="en-IN" sz="2400" kern="100" dirty="0">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You can explore more features of Rest Assured to handle different types of requests, headers, request bodies, and response validations.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95417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Serialization and Deserialization in Java</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Serialization and deserialization are processes used to convert objects into a format that can be easily stored, transmitted, or reconstructed.</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Serialization: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Serialization is the process of converting an object into a byte stream or a string representation, which can be easily transmitted or stored. </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This is useful when you need to save the state of an object or transmit it over a network. </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In Java, serialization is achieved by implementing the Serializable interface.</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Deserialization: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Deserialization is the reverse process of serialization, where the byte stream or string representation is converted back into an object.</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This is useful when you need to reconstruct an object from the stored or transmitted data. </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742950" lvl="1" indent="-285750">
              <a:buFont typeface="+mj-lt"/>
              <a:buAutoNum type="alphaLcPeriod"/>
            </a:pPr>
            <a:r>
              <a:rPr lang="en-US" kern="100" dirty="0">
                <a:effectLst/>
                <a:latin typeface="Apple Symbols" panose="02000000000000000000" pitchFamily="2" charset="-79"/>
                <a:ea typeface="Apple Symbols" panose="02000000000000000000" pitchFamily="2" charset="-79"/>
                <a:cs typeface="Apple Symbols" panose="02000000000000000000" pitchFamily="2" charset="-79"/>
              </a:rPr>
              <a:t>In Java, deserialization is achieved by reading the byte stream or string and converting it into an object.</a:t>
            </a:r>
            <a:endParaRPr lang="en-IN" kern="100" dirty="0">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748181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US"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Deserialize </a:t>
            </a:r>
            <a:r>
              <a:rPr lang="en-US" sz="2400" kern="100" dirty="0" err="1">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Json</a:t>
            </a:r>
            <a:r>
              <a:rPr lang="en-US"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 Response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Deserializing a JSON response involves converting the JSON data into an object representation that can be used in your Java code.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There are several libraries available in Java for JSON deserialization, such as Jackson, </a:t>
            </a:r>
            <a:r>
              <a:rPr lang="en-US" sz="2400" kern="100" dirty="0" err="1">
                <a:effectLst/>
                <a:latin typeface="Apple Symbols" panose="02000000000000000000" pitchFamily="2" charset="-79"/>
                <a:ea typeface="Apple Symbols" panose="02000000000000000000" pitchFamily="2" charset="-79"/>
                <a:cs typeface="Apple Symbols" panose="02000000000000000000" pitchFamily="2" charset="-79"/>
              </a:rPr>
              <a:t>Gson</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and JSON-B.</a:t>
            </a:r>
          </a:p>
          <a:p>
            <a:pPr marL="0" indent="0">
              <a:buNone/>
            </a:pPr>
            <a:r>
              <a:rPr lang="en-US" sz="2400" kern="100" dirty="0">
                <a:latin typeface="Apple Symbols" panose="02000000000000000000" pitchFamily="2" charset="-79"/>
                <a:ea typeface="Apple Symbols" panose="02000000000000000000" pitchFamily="2" charset="-79"/>
                <a:cs typeface="Apple Symbols" panose="02000000000000000000" pitchFamily="2" charset="-79"/>
              </a:rPr>
              <a:t>3. </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Authentication: Authentication is the process of verifying the identity of the user or client making a request to a RESTful web service. It ensures that only authorized users can access protected resources. </a:t>
            </a:r>
          </a:p>
          <a:p>
            <a:pPr marL="0" indent="0">
              <a:buNone/>
            </a:pPr>
            <a:endParaRPr lang="en-US" sz="2400" kern="100" dirty="0">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latin typeface="Apple Symbols" panose="02000000000000000000" pitchFamily="2" charset="-79"/>
                <a:ea typeface="Apple Symbols" panose="02000000000000000000" pitchFamily="2" charset="-79"/>
                <a:cs typeface="Apple Symbols" panose="02000000000000000000" pitchFamily="2" charset="-79"/>
              </a:rPr>
              <a:t>4. </a:t>
            </a: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Authorization: Authorization determines what actions or resources a user is allowed to access within a RESTful web service. It ensures that authenticated users have appropriate permissions to perform specific operations. Authorization can be role-based or rule-based. Common authorization mechanisms used in RESTful web services include: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4200361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US"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Authentication and Authorization in REST </a:t>
            </a:r>
            <a:r>
              <a:rPr lang="en-US" sz="2400" kern="100" dirty="0" err="1">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WebServices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Authentication and authorization are important aspects of securing RESTful web services.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457200" indent="-457200">
              <a:buAutoNum type="arabicPeriod"/>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Authentication: Authentication is the process of verifying the identity of the user or client making a request to a RESTful web service. It ensures that only authorized users can access protected resources. Common authentication mechanisms used in RESTful web services include:</a:t>
            </a:r>
          </a:p>
          <a:p>
            <a:pPr marL="457200" indent="-457200">
              <a:buAutoNum type="arabicPeriod"/>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2. Basic Authentication: The client includes a username and password in the request headers. The server verifies the credentials before allowing access.</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3. Token-based Authentication: The client obtains a token from the server after successful authentication. The token is then included in subsequent requests for authorization.</a:t>
            </a:r>
          </a:p>
          <a:p>
            <a:pPr marL="0" indent="0">
              <a:buNone/>
            </a:pP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4. OAuth: OAuth is an open standard for authentication and authorization. It enables a user to grant a third-party application access to their protected resources without sharing their credentials.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240328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API testing</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5. Authorization: Authorization determines what actions or resources a user is allowed to access within a RESTful web service. It ensures that authenticated users have appropriate permissions to perform specific operations. Authorization can be role-based or rule-based. Common authorization mechanisms used in RESTful web services include: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6. Role-based Access Control (RBAC): Users are assigned roles, and permissions are associated with those roles. Users can only access resources and perform operations allowed by their assigned roles.</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indent="0">
              <a:buNone/>
            </a:pPr>
            <a:r>
              <a:rPr lang="en-US" sz="2400" dirty="0">
                <a:effectLst/>
                <a:latin typeface="Apple Symbols" panose="02000000000000000000" pitchFamily="2" charset="-79"/>
                <a:ea typeface="Apple Symbols" panose="02000000000000000000" pitchFamily="2" charset="-79"/>
                <a:cs typeface="Apple Symbols" panose="02000000000000000000" pitchFamily="2" charset="-79"/>
              </a:rPr>
              <a:t>7. Attribute-based Access Control (ABAC): Access to resources is based on a set of attributes or conditions defined in a policy. The policy evaluates attributes associated with the user, resource, and environment to make access control decisions.</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88105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Advantages of Web Services over Web Based Application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Web services offer several advantages over web-based applications:</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Platform Independence: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Language Neutrality: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Service Reusability: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Loose Coupling: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Interoperability: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Scalability: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Wide Accessibility: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Standardization: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744508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JSON manipulation</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342900" lvl="0" indent="-342900">
              <a:buFont typeface="+mj-lt"/>
              <a:buAutoNum type="romanU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What is JSON?</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JSON (JavaScript Object Notation) is a lightweight data interchange format that is easy for humans to read and write and easy for machines to parse and generate. </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is a text-based format that is often used to transmit data between a server and a web application as an alternative to XML.</a:t>
            </a:r>
          </a:p>
          <a:p>
            <a:pPr marL="342900" lvl="0" indent="-342900">
              <a:buFont typeface="Symbol" pitchFamily="2" charset="2"/>
              <a:buChar char=""/>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JSON consists of key-value pairs where the keys are strings and the values can be any valid JSON data types, including strings, numbers,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booleans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arrays, and objects. </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It follows a hierarchical structure similar to that of JavaScript objects.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172649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JSON manipulation</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err="1">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 and Query JSON using </a:t>
            </a:r>
            <a:r>
              <a:rPr lang="en-IN" sz="2400" kern="100" dirty="0" err="1">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JSONPath</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is a query language used to extract data from JSON documents.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provides a concise and powerful syntax for navigating and filtering JSON structures.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With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you can specify the path to the desired data elements within a JSON document using a dot notation.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 are some common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expressions: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Represents the root element of the JSON document.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$.key: Accesses the value of the specified key at the root level.</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$.key1.key2: Accesses the value of nested keys.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$.array[0]: Accesses the value at the specified index in an array.</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$.array[*]: Retrieves all values in an array.</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$.key1.key2[?(@.key3 == 'value')]: Filters the JSON document based on a condition.</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1261150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JSON manipulation</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Expressions in </a:t>
            </a:r>
            <a:r>
              <a:rPr lang="en-IN" sz="2400" kern="100" dirty="0" err="1">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JSONPath</a:t>
            </a:r>
            <a:endPar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expressions are used to specify the path to the desired elements or values within a JSON document.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Expressions consist of a combination of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operators, wildcards, and functions.  </a:t>
            </a:r>
          </a:p>
          <a:p>
            <a:pPr marL="228600"/>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 are some commonly used expressions in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JSONPath</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Dot notation (.): The dot notation is used to access properties or elements within a JSON object or array.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For example:</a:t>
            </a:r>
          </a:p>
          <a:p>
            <a:pPr marL="342900" lvl="0" indent="-342900">
              <a:buFont typeface="+mj-lt"/>
              <a:buAutoNum type="alphaL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$.name - Accesses the value of the "name" property at the root level.</a:t>
            </a:r>
          </a:p>
          <a:p>
            <a:pPr marL="342900" lvl="0" indent="-342900">
              <a:buFont typeface="+mj-lt"/>
              <a:buAutoNum type="alphaL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address.city</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 Accesses the value of the "city" property nested within the "address" property </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Wildcard (*): The wildcard is used to match any property or element within a JSON object or array.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1461300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JSON manipulation</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Deserialize JSON Array to List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deserialize a JSON array into a Java List using a JSON library such as Jackson or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Gson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you can follow these steps:</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Define a class that represents the structure of the objects in the JSON array </a:t>
            </a:r>
          </a:p>
          <a:p>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Use the JSON library to parse the JSON array and map it to a List of objects </a:t>
            </a:r>
            <a:endParaRPr lang="en-IN" sz="2400" dirty="0">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Make sure to include the appropriate dependencies for the JSON library you are using in your project.</a:t>
            </a:r>
          </a:p>
          <a:p>
            <a:pPr marL="342900" lvl="0" indent="-342900">
              <a:buFont typeface="+mj-lt"/>
              <a:buAutoNum type="romanU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Deserialize JSON Response to an Array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To deserialize a JSON response to an array in Java, you can use a JSON library such as Jackson or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Gson</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Here's an example using Jackson: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Define a class that represents the structure of the JSON response.</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Use the JSON library to parse the JSON response and map it to an array of objects.</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Remember to include the appropriate dependencies for the JSON library you are using in your project.</a:t>
            </a:r>
          </a:p>
          <a:p>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097378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framework</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What is API Documentation?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documentation refers to the written documentation that provides detailed information about an API (Application Programming Interface).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serves as a reference guide for developers, explaining how to interact with the API, what endpoints are available, the required request parameters and headers, the expected response format, and any authentication or authorization requirements.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API documentation typically includes the following components: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Introduction: An overview of the API, its purpose, and the key features it provides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Endpoints and Methods: A list of available endpoints (URLs) and the HTTP methods (GET, POST, PUT, DELETE, etc.) supported by each endpoint.</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Request Parameters: Detailed information about the required and optional parameters that should be included in the API requests, along with their data types and formats.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Request Headers: Any additional headers that need to be included in the API requests, such as authentication tokens or content types.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036346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framework</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5.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Response Format: The expected format of the API responses, including the data structure and any specific error codes or error handling mechanisms.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6.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Authentication and Authorization: If the API requires authentication or authorization, the documentation should provide instructions on how to obtain the necessary credentials or tokens.</a:t>
            </a:r>
          </a:p>
          <a:p>
            <a:pPr mar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Examples: Sample API requests and responses to demonstrate how to use the API.</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7.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Error Handling: Information about the error messages and codes returned by the API, along with possible troubleshooting steps. </a:t>
            </a:r>
          </a:p>
          <a:p>
            <a:pPr marL="0" indent="0">
              <a:buNone/>
            </a:pP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8. Rate Limiting and Usage Policies: Any limitations or restrictions on API usage, such as rate limits or data usage policies.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0132491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framework</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REST API End to End Test</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An end-to-end test for a REST API involves testing the entire flow of an API request from start to finish, including all the associated components and interactions.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It ensures that all the individual components of the API are working together correctly and producing the expected results. </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Here is a step-by-step guide on how to perform an end-to-end test for a REST API:</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Understand the API: Familiarize yourself with the API documentation, including the available endpoints, request parameters, expected responses, and any authentication or authorization requirements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Identify test scenarios: Determine the specific test scenarios you want to cover in your end-to-end testing. This may include positive and negative test cases, boundary conditions, and any special cases relevant to your application.</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Set up test data: Prepare the necessary test data, including any required input data, preconditions, or initial states required for the test scenarios.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Make API requests: Use a tool or framework such as Rest Assured, Postman, or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cURL</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to send API requests. Include all the relevant request parameters, headers, and authentication details.</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8719585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REST framework</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5.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Validate responses: Verify the responses received from the API against the expected results. Check for correct status codes, response payloads, and data integrity.</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6. Test error handling: Test the API's error handling capabilities by intentionally sending invalid requests or triggering error conditions. Verify that the API responds appropriately with the expected error codes and error messages.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7.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data manipulation: If the API allows data manipulation operations such as create, update, or delete, test these operations to ensure they function as expected. Verify that the changes are reflected correctly in the response or subsequent requests.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8.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integrations: If the API interacts with other systems or services, ensure that the integrations are working correctly. Test any data exchanges or </a:t>
            </a:r>
            <a:r>
              <a:rPr lang="en-IN" sz="2400" kern="100" dirty="0" err="1">
                <a:effectLst/>
                <a:latin typeface="Apple Symbols" panose="02000000000000000000" pitchFamily="2" charset="-79"/>
                <a:ea typeface="Apple Symbols" panose="02000000000000000000" pitchFamily="2" charset="-79"/>
                <a:cs typeface="Apple Symbols" panose="02000000000000000000" pitchFamily="2" charset="-79"/>
              </a:rPr>
              <a:t>callbacks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between the API and the external components.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9.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Test performance and scalability: Conduct performance testing to measure the API's response time, throughput, and scalability under different load conditions. Identify any bottlenecks or performance issues.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10.</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Clean up test data: After each test run, clean up any test data created during the test to ensure a clean test environment for subsequent tests.</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11.</a:t>
            </a:r>
            <a:r>
              <a:rPr lang="en-IN" sz="2400" dirty="0">
                <a:effectLst/>
                <a:latin typeface="Apple Symbols" panose="02000000000000000000" pitchFamily="2" charset="-79"/>
                <a:ea typeface="Apple Symbols" panose="02000000000000000000" pitchFamily="2" charset="-79"/>
                <a:cs typeface="Apple Symbols" panose="02000000000000000000" pitchFamily="2" charset="-79"/>
              </a:rPr>
              <a:t>Document and report: Document the test results, including any issues or failures encountered during the end-to-end testing. Report any bugs or inconsistencies to the development team for resolution. </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393515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Difference between API and Web services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Key differences between API and web services: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Scope: APIs (Application Programming Interfaces) are broader in scope and can refer to any set of rules and protocols that allow applications to communicate with each other.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Communication Protocol: APIs can use various communication protocols, such as HTTP, REST, SOAP, or even custom protocols.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Data Format: APIs can support different data formats, including JSON, XML, or even binary formats.</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Implementation: APIs can be implemented in different ways, including libraries, SDKs (Software Development Kits), or even direct code integrations.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Standards and Interoperability: Web services follow specific standards like SOAP (Simple Object Access Protocol) or REST (Representational State Transfer) to ensure interoperability and compatibility across different systems. </a:t>
            </a:r>
          </a:p>
          <a:p>
            <a:pPr marL="342900" lvl="0" indent="-342900">
              <a:buFont typeface="+mj-lt"/>
              <a:buAutoNum type="arabicPeriod"/>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Accessibility: Web services are accessible over the internet, allowing clients to communicate with them from anywhere.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248325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495-57EA-11D9-E593-4DAE20C096A8}"/>
              </a:ext>
            </a:extLst>
          </p:cNvPr>
          <p:cNvSpPr>
            <a:spLocks noGrp="1"/>
          </p:cNvSpPr>
          <p:nvPr>
            <p:ph type="title"/>
          </p:nvPr>
        </p:nvSpPr>
        <p:spPr>
          <a:xfrm>
            <a:off x="0" y="1"/>
            <a:ext cx="12192000" cy="656965"/>
          </a:xfrm>
        </p:spPr>
        <p:txBody>
          <a:bodyPr>
            <a:normAutofit/>
          </a:bodyPr>
          <a:lstStyle/>
          <a:p>
            <a:r>
              <a:rPr lang="en-US" sz="3200" dirty="0">
                <a:solidFill>
                  <a:srgbClr val="0070C0"/>
                </a:solidFill>
                <a:latin typeface="Apple Symbols" panose="02000000000000000000" pitchFamily="2" charset="-79"/>
                <a:ea typeface="Apple Symbols" panose="02000000000000000000" pitchFamily="2" charset="-79"/>
                <a:cs typeface="Apple Symbols" panose="02000000000000000000" pitchFamily="2" charset="-79"/>
              </a:rPr>
              <a:t> Fundamentals of web services</a:t>
            </a:r>
          </a:p>
        </p:txBody>
      </p:sp>
      <p:sp>
        <p:nvSpPr>
          <p:cNvPr id="3" name="Content Placeholder 2">
            <a:extLst>
              <a:ext uri="{FF2B5EF4-FFF2-40B4-BE49-F238E27FC236}">
                <a16:creationId xmlns:a16="http://schemas.microsoft.com/office/drawing/2014/main" id="{8FFB4460-0360-234B-5B47-7CA3D2A8A689}"/>
              </a:ext>
            </a:extLst>
          </p:cNvPr>
          <p:cNvSpPr>
            <a:spLocks noGrp="1"/>
          </p:cNvSpPr>
          <p:nvPr>
            <p:ph idx="1"/>
          </p:nvPr>
        </p:nvSpPr>
        <p:spPr>
          <a:xfrm>
            <a:off x="92597" y="725512"/>
            <a:ext cx="12014522" cy="6045678"/>
          </a:xfrm>
        </p:spPr>
        <p:txBody>
          <a:bodyPr>
            <a:noAutofit/>
          </a:bodyPr>
          <a:lstStyle/>
          <a:p>
            <a:pPr marL="0" lvl="0" indent="0">
              <a:buNone/>
            </a:pPr>
            <a:r>
              <a:rPr lang="en-IN" sz="2400" kern="100" dirty="0">
                <a:solidFill>
                  <a:srgbClr val="00B050"/>
                </a:solidFill>
                <a:effectLst/>
                <a:latin typeface="Apple Symbols" panose="02000000000000000000" pitchFamily="2" charset="-79"/>
                <a:ea typeface="Apple Symbols" panose="02000000000000000000" pitchFamily="2" charset="-79"/>
                <a:cs typeface="Apple Symbols" panose="02000000000000000000" pitchFamily="2" charset="-79"/>
              </a:rPr>
              <a:t>Microservices Introduction</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Microservices are an architectural style that structures an application as a collection of small, loosely coupled, and independently deployable services. </a:t>
            </a:r>
          </a:p>
          <a:p>
            <a:pPr marL="0" indent="0">
              <a:buNone/>
            </a:pPr>
            <a:r>
              <a:rPr lang="en-IN" sz="2400" kern="100" dirty="0">
                <a:latin typeface="Apple Symbols" panose="02000000000000000000" pitchFamily="2" charset="-79"/>
                <a:ea typeface="Apple Symbols" panose="02000000000000000000" pitchFamily="2" charset="-79"/>
                <a:cs typeface="Apple Symbols" panose="02000000000000000000" pitchFamily="2" charset="-79"/>
              </a:rPr>
              <a:t>1. </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Service Independence: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Microservices are designed to be independent and autonomous.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Each service can be developed, deployed, and scaled independently of others, allowing for flexibility and agility in development and deployment processes.</a:t>
            </a: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2. Single Responsibility: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Each microservice focuses on a specific business capability or functionality.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allows teams to work on specific services without affecting the entire application, making development and maintenance more manageable.</a:t>
            </a:r>
            <a:endParaRPr lang="en-IN" sz="2400" kern="100" dirty="0">
              <a:effectLst/>
              <a:latin typeface="Apple Symbols" panose="02000000000000000000" pitchFamily="2" charset="-79"/>
              <a:ea typeface="Apple Symbols" panose="02000000000000000000" pitchFamily="2" charset="-79"/>
              <a:cs typeface="Apple Symbols" panose="02000000000000000000" pitchFamily="2" charset="-79"/>
            </a:endParaRPr>
          </a:p>
          <a:p>
            <a:pPr marL="0" lvl="0" indent="0">
              <a:buNone/>
            </a:pPr>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3. Decentralized Data Management: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Each microservice has its own database or data store, ensuring data autonomy. </a:t>
            </a:r>
          </a:p>
          <a:p>
            <a:pPr marL="742950" lvl="1" indent="-285750">
              <a:buFont typeface="+mj-lt"/>
              <a:buAutoNum type="alphaLcPeriod"/>
            </a:pPr>
            <a:r>
              <a:rPr lang="en-IN" kern="100" dirty="0">
                <a:effectLst/>
                <a:latin typeface="Apple Symbols" panose="02000000000000000000" pitchFamily="2" charset="-79"/>
                <a:ea typeface="Apple Symbols" panose="02000000000000000000" pitchFamily="2" charset="-79"/>
                <a:cs typeface="Apple Symbols" panose="02000000000000000000" pitchFamily="2" charset="-79"/>
              </a:rPr>
              <a:t>This allows services to manage their data in a way that best suits their requirements, without relying on a centralized database.</a:t>
            </a:r>
          </a:p>
          <a:p>
            <a:r>
              <a:rPr lang="en-IN" sz="2400" kern="100" dirty="0">
                <a:effectLst/>
                <a:latin typeface="Apple Symbols" panose="02000000000000000000" pitchFamily="2" charset="-79"/>
                <a:ea typeface="Apple Symbols" panose="02000000000000000000" pitchFamily="2" charset="-79"/>
                <a:cs typeface="Apple Symbols" panose="02000000000000000000" pitchFamily="2" charset="-79"/>
              </a:rPr>
              <a:t> </a:t>
            </a:r>
          </a:p>
        </p:txBody>
      </p:sp>
      <p:pic>
        <p:nvPicPr>
          <p:cNvPr id="4" name="Picture 3" descr="Logo&#10;&#10;Description automatically generated">
            <a:extLst>
              <a:ext uri="{FF2B5EF4-FFF2-40B4-BE49-F238E27FC236}">
                <a16:creationId xmlns:a16="http://schemas.microsoft.com/office/drawing/2014/main" id="{56F09E4F-E157-F425-B9C4-45AD5BC658A7}"/>
              </a:ext>
            </a:extLst>
          </p:cNvPr>
          <p:cNvPicPr>
            <a:picLocks noChangeAspect="1"/>
          </p:cNvPicPr>
          <p:nvPr/>
        </p:nvPicPr>
        <p:blipFill>
          <a:blip r:embed="rId2"/>
          <a:stretch>
            <a:fillRect/>
          </a:stretch>
        </p:blipFill>
        <p:spPr>
          <a:xfrm>
            <a:off x="9627944" y="68546"/>
            <a:ext cx="2479175" cy="656965"/>
          </a:xfrm>
          <a:prstGeom prst="rect">
            <a:avLst/>
          </a:prstGeom>
        </p:spPr>
      </p:pic>
    </p:spTree>
    <p:extLst>
      <p:ext uri="{BB962C8B-B14F-4D97-AF65-F5344CB8AC3E}">
        <p14:creationId xmlns:p14="http://schemas.microsoft.com/office/powerpoint/2010/main" val="1951168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28146</TotalTime>
  <Words>11277</Words>
  <Application>Microsoft Office PowerPoint</Application>
  <PresentationFormat>Widescreen</PresentationFormat>
  <Paragraphs>682</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Apple Symbols</vt:lpstr>
      <vt:lpstr>Arial</vt:lpstr>
      <vt:lpstr>Calibri</vt:lpstr>
      <vt:lpstr>Calibri Light</vt:lpstr>
      <vt:lpstr>Symbol</vt:lpstr>
      <vt:lpstr>Office Theme</vt:lpstr>
      <vt:lpstr>API</vt:lpstr>
      <vt:lpstr> Fundamentals of web services</vt:lpstr>
      <vt:lpstr> Fundamentals of web services</vt:lpstr>
      <vt:lpstr> Fundamentals of web services</vt:lpstr>
      <vt:lpstr> Fundamentals of web services</vt:lpstr>
      <vt:lpstr> Fundamentals of web services</vt:lpstr>
      <vt:lpstr> Fundamentals of web services</vt:lpstr>
      <vt:lpstr> Fundamentals of web services</vt:lpstr>
      <vt:lpstr> Fundamentals of web services</vt:lpstr>
      <vt:lpstr> Fundamentals of web services</vt:lpstr>
      <vt:lpstr> Introduction to API testing</vt:lpstr>
      <vt:lpstr> Introduction to API testing</vt:lpstr>
      <vt:lpstr> Introduction to API testing</vt:lpstr>
      <vt:lpstr> Introduction to API testing</vt:lpstr>
      <vt:lpstr> Introduction to API testing</vt:lpstr>
      <vt:lpstr> Introduction to API testing</vt:lpstr>
      <vt:lpstr> Introduction to API testing</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basics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advanced topics</vt:lpstr>
      <vt:lpstr> Postman newman</vt:lpstr>
      <vt:lpstr> Postman newman</vt:lpstr>
      <vt:lpstr> Postman newman</vt:lpstr>
      <vt:lpstr> Postman newman</vt:lpstr>
      <vt:lpstr> Postman newman</vt:lpstr>
      <vt:lpstr> REST assured basics</vt:lpstr>
      <vt:lpstr> REST assured basics</vt:lpstr>
      <vt:lpstr> REST assured basics</vt:lpstr>
      <vt:lpstr> REST assured basics</vt:lpstr>
      <vt:lpstr> REST assured basics</vt:lpstr>
      <vt:lpstr> REST assured basics</vt:lpstr>
      <vt:lpstr> REST assured basics</vt:lpstr>
      <vt:lpstr> REST API testing</vt:lpstr>
      <vt:lpstr> REST API testing</vt:lpstr>
      <vt:lpstr> REST API testing</vt:lpstr>
      <vt:lpstr> REST API testing</vt:lpstr>
      <vt:lpstr> JSON manipulation</vt:lpstr>
      <vt:lpstr> JSON manipulation</vt:lpstr>
      <vt:lpstr> JSON manipulation</vt:lpstr>
      <vt:lpstr> JSON manipulation</vt:lpstr>
      <vt:lpstr> REST framework</vt:lpstr>
      <vt:lpstr> REST framework</vt:lpstr>
      <vt:lpstr> REST framework</vt:lpstr>
      <vt:lpstr> REST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 coding</dc:title>
  <dc:creator>pooja mourya</dc:creator>
  <cp:lastModifiedBy>Lenovo</cp:lastModifiedBy>
  <cp:revision>123</cp:revision>
  <dcterms:created xsi:type="dcterms:W3CDTF">2023-04-10T11:26:45Z</dcterms:created>
  <dcterms:modified xsi:type="dcterms:W3CDTF">2023-10-05T13:48:18Z</dcterms:modified>
</cp:coreProperties>
</file>