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6" r:id="rId5"/>
    <p:sldId id="286" r:id="rId6"/>
    <p:sldId id="287" r:id="rId7"/>
    <p:sldId id="288" r:id="rId8"/>
    <p:sldId id="290" r:id="rId9"/>
    <p:sldId id="291" r:id="rId10"/>
    <p:sldId id="293" r:id="rId11"/>
    <p:sldId id="292" r:id="rId12"/>
    <p:sldId id="279" r:id="rId13"/>
    <p:sldId id="29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52" autoAdjust="0"/>
  </p:normalViewPr>
  <p:slideViewPr>
    <p:cSldViewPr snapToGrid="0" showGuides="1">
      <p:cViewPr varScale="1">
        <p:scale>
          <a:sx n="69" d="100"/>
          <a:sy n="69" d="100"/>
        </p:scale>
        <p:origin x="780" y="60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20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028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69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312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0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80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37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3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1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18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45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53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15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0DA1498-92C7-4E4B-8045-C9195F45396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43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5/18/2025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463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facebook-logo-social-network-76534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76036"/>
            <a:ext cx="9144000" cy="1384995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 Analysis Insights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3724968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3660E611-BC3D-ACC2-6228-469A28CCC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3139" y="1456027"/>
            <a:ext cx="5591175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F7191A-7ABB-E2F7-6185-7D15DE62BB61}"/>
              </a:ext>
            </a:extLst>
          </p:cNvPr>
          <p:cNvSpPr txBox="1"/>
          <p:nvPr/>
        </p:nvSpPr>
        <p:spPr>
          <a:xfrm>
            <a:off x="2798618" y="484909"/>
            <a:ext cx="7439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K-means clustering</a:t>
            </a:r>
          </a:p>
        </p:txBody>
      </p:sp>
    </p:spTree>
    <p:extLst>
      <p:ext uri="{BB962C8B-B14F-4D97-AF65-F5344CB8AC3E}">
        <p14:creationId xmlns:p14="http://schemas.microsoft.com/office/powerpoint/2010/main" val="77955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9BB9-382D-5B79-B10A-ECA1B566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Arial Black" panose="020B0A04020102020204" pitchFamily="34" charset="0"/>
                <a:cs typeface="Adobe Thai" panose="02040503050201020203" pitchFamily="18" charset="-34"/>
              </a:rPr>
              <a:t>About the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935E37C-5DAB-D5AD-963E-AE6CBD364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C0DB53-5438-8552-3C3F-0563056322C7}"/>
              </a:ext>
            </a:extLst>
          </p:cNvPr>
          <p:cNvSpPr txBox="1"/>
          <p:nvPr/>
        </p:nvSpPr>
        <p:spPr>
          <a:xfrm>
            <a:off x="1977736" y="4350326"/>
            <a:ext cx="73463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title of the data is Facebook Live Sellers in Thailand. It contains information about the Facebook pages of 10 Thai fashion and cosmetics sellers.</a:t>
            </a:r>
          </a:p>
        </p:txBody>
      </p:sp>
    </p:spTree>
    <p:extLst>
      <p:ext uri="{BB962C8B-B14F-4D97-AF65-F5344CB8AC3E}">
        <p14:creationId xmlns:p14="http://schemas.microsoft.com/office/powerpoint/2010/main" val="1920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14D09-CBF2-F6DA-4833-E3B4F6F7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Count of different types of posts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1E12-2CFD-D266-ADE5-729826CC5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8C6E01-1521-FF3A-2033-819E9B03F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30161"/>
              </p:ext>
            </p:extLst>
          </p:nvPr>
        </p:nvGraphicFramePr>
        <p:xfrm>
          <a:off x="1491673" y="2036619"/>
          <a:ext cx="8926946" cy="362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473">
                  <a:extLst>
                    <a:ext uri="{9D8B030D-6E8A-4147-A177-3AD203B41FA5}">
                      <a16:colId xmlns:a16="http://schemas.microsoft.com/office/drawing/2014/main" val="3955805679"/>
                    </a:ext>
                  </a:extLst>
                </a:gridCol>
                <a:gridCol w="4463473">
                  <a:extLst>
                    <a:ext uri="{9D8B030D-6E8A-4147-A177-3AD203B41FA5}">
                      <a16:colId xmlns:a16="http://schemas.microsoft.com/office/drawing/2014/main" val="2379349454"/>
                    </a:ext>
                  </a:extLst>
                </a:gridCol>
              </a:tblGrid>
              <a:tr h="907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824072"/>
                  </a:ext>
                </a:extLst>
              </a:tr>
              <a:tr h="907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2334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741521"/>
                  </a:ext>
                </a:extLst>
              </a:tr>
              <a:tr h="907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756631"/>
                  </a:ext>
                </a:extLst>
              </a:tr>
              <a:tr h="907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1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17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0749-374D-F739-B018-02F89B7DF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Analysis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E5AD-05BB-BAAA-A39C-458AE875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4F21331-3EA0-FEF8-6394-F94797DA25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43" y="1929606"/>
            <a:ext cx="554355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FF13EF-32B4-A5E1-F61B-AEB7B172AB18}"/>
              </a:ext>
            </a:extLst>
          </p:cNvPr>
          <p:cNvSpPr txBox="1"/>
          <p:nvPr/>
        </p:nvSpPr>
        <p:spPr>
          <a:xfrm>
            <a:off x="7889298" y="1929606"/>
            <a:ext cx="34645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between number of reactions and number of comments shows that it is positively correlated.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The number of reactions increases the number of comments and vice versa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36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1967A-F533-A0F8-9DDE-B7803E739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C83B-04F7-CCEA-110B-AD58589B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2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/>
              <a:t>Analysis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129D3-5CD0-19E2-FEB6-E6AA2E6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8D7E0-C68D-4BC3-B858-BF436105B5F5}"/>
              </a:ext>
            </a:extLst>
          </p:cNvPr>
          <p:cNvSpPr txBox="1"/>
          <p:nvPr/>
        </p:nvSpPr>
        <p:spPr>
          <a:xfrm>
            <a:off x="7889298" y="1929606"/>
            <a:ext cx="34645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The correlation between number of reactions and number of shares shows that it is positively correlated.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The number of reactions increases the number of shares and vice versa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123D9A7-0873-DC27-7197-6C2D55F24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80" y="2310546"/>
            <a:ext cx="5314950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584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D87C-89B7-9B76-373D-2251341A4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of number of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C1CF-86FB-0E5D-65C8-F79213E61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link 5.698413 photo 15.993470 status 36.238356 video 642.478149link 5.698413 photo 15.993470 status 36.238356 video 642.478149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49877D-A388-FD8D-D4FA-10B044BCB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13032"/>
              </p:ext>
            </p:extLst>
          </p:nvPr>
        </p:nvGraphicFramePr>
        <p:xfrm>
          <a:off x="1491673" y="2036619"/>
          <a:ext cx="8926946" cy="362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473">
                  <a:extLst>
                    <a:ext uri="{9D8B030D-6E8A-4147-A177-3AD203B41FA5}">
                      <a16:colId xmlns:a16="http://schemas.microsoft.com/office/drawing/2014/main" val="3955805679"/>
                    </a:ext>
                  </a:extLst>
                </a:gridCol>
                <a:gridCol w="4463473">
                  <a:extLst>
                    <a:ext uri="{9D8B030D-6E8A-4147-A177-3AD203B41FA5}">
                      <a16:colId xmlns:a16="http://schemas.microsoft.com/office/drawing/2014/main" val="2379349454"/>
                    </a:ext>
                  </a:extLst>
                </a:gridCol>
              </a:tblGrid>
              <a:tr h="907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15.993470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824072"/>
                  </a:ext>
                </a:extLst>
              </a:tr>
              <a:tr h="907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642.478149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741521"/>
                  </a:ext>
                </a:extLst>
              </a:tr>
              <a:tr h="907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36.238356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756631"/>
                  </a:ext>
                </a:extLst>
              </a:tr>
              <a:tr h="907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5.698413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1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83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F747B-56D6-C4C4-EA4E-E222BFC24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AF21-4C47-C1ED-7096-EE404C2B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of number of reactions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EF03-92BE-DD70-56BF-B7A5EEBAC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link 5.698413 photo 15.993470 status 36.238356 video 642.478149link 5.698413 photo 15.993470 status 36.238356 video 642.478149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120E66-D8E8-6EA3-C6D4-DB7AEB8F7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87019"/>
              </p:ext>
            </p:extLst>
          </p:nvPr>
        </p:nvGraphicFramePr>
        <p:xfrm>
          <a:off x="1491673" y="2036619"/>
          <a:ext cx="8926946" cy="3719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473">
                  <a:extLst>
                    <a:ext uri="{9D8B030D-6E8A-4147-A177-3AD203B41FA5}">
                      <a16:colId xmlns:a16="http://schemas.microsoft.com/office/drawing/2014/main" val="3955805679"/>
                    </a:ext>
                  </a:extLst>
                </a:gridCol>
                <a:gridCol w="4463473">
                  <a:extLst>
                    <a:ext uri="{9D8B030D-6E8A-4147-A177-3AD203B41FA5}">
                      <a16:colId xmlns:a16="http://schemas.microsoft.com/office/drawing/2014/main" val="2379349454"/>
                    </a:ext>
                  </a:extLst>
                </a:gridCol>
              </a:tblGrid>
              <a:tr h="99752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181.290345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824072"/>
                  </a:ext>
                </a:extLst>
              </a:tr>
              <a:tr h="907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283.409597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741521"/>
                  </a:ext>
                </a:extLst>
              </a:tr>
              <a:tr h="907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438.783562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756631"/>
                  </a:ext>
                </a:extLst>
              </a:tr>
              <a:tr h="907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370.142857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1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008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6FF6A-F31C-5600-F30F-B3D323722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9C5DF-95C8-92D5-992D-247CA91B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of number of shares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A9C9-EA6B-2F5D-3DAA-0BA1E11B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link 5.698413 photo 15.993470 status 36.238356 video 642.478149link 5.698413 photo 15.993470 status 36.238356 video 642.478149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00C4C1-C7F6-D34D-3554-430AB27737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752519"/>
              </p:ext>
            </p:extLst>
          </p:nvPr>
        </p:nvGraphicFramePr>
        <p:xfrm>
          <a:off x="1491673" y="2036619"/>
          <a:ext cx="8926946" cy="36298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473">
                  <a:extLst>
                    <a:ext uri="{9D8B030D-6E8A-4147-A177-3AD203B41FA5}">
                      <a16:colId xmlns:a16="http://schemas.microsoft.com/office/drawing/2014/main" val="3955805679"/>
                    </a:ext>
                  </a:extLst>
                </a:gridCol>
                <a:gridCol w="4463473">
                  <a:extLst>
                    <a:ext uri="{9D8B030D-6E8A-4147-A177-3AD203B41FA5}">
                      <a16:colId xmlns:a16="http://schemas.microsoft.com/office/drawing/2014/main" val="2379349454"/>
                    </a:ext>
                  </a:extLst>
                </a:gridCol>
              </a:tblGrid>
              <a:tr h="907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Photo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2.553871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824072"/>
                  </a:ext>
                </a:extLst>
              </a:tr>
              <a:tr h="907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115.679949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5741521"/>
                  </a:ext>
                </a:extLst>
              </a:tr>
              <a:tr h="907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2.558904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756631"/>
                  </a:ext>
                </a:extLst>
              </a:tr>
              <a:tr h="9074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4.396825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315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199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Determination of clusters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086225" y="502521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105775" y="5025214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628464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After performing the elbow method, the ideal number of clusters that are needed for optimized clustering 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53994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851688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CLUSTERS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F19406-B1E7-8E51-522E-6EAC7354B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92" y="626286"/>
            <a:ext cx="10058399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</TotalTime>
  <Words>233</Words>
  <Application>Microsoft Office PowerPoint</Application>
  <PresentationFormat>Widescreen</PresentationFormat>
  <Paragraphs>60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Courier New</vt:lpstr>
      <vt:lpstr>Segoe UI</vt:lpstr>
      <vt:lpstr>Wingdings 2</vt:lpstr>
      <vt:lpstr>Quotable</vt:lpstr>
      <vt:lpstr> Analysis Insights Presentation</vt:lpstr>
      <vt:lpstr>About the data</vt:lpstr>
      <vt:lpstr>Count of different types of posts</vt:lpstr>
      <vt:lpstr>Analysis insights</vt:lpstr>
      <vt:lpstr>Analysis insights</vt:lpstr>
      <vt:lpstr>Average of number of comments</vt:lpstr>
      <vt:lpstr>Average of number of reactions</vt:lpstr>
      <vt:lpstr>Average of number of shares</vt:lpstr>
      <vt:lpstr>Project analysis slide 5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Bornil Chakraborty</dc:creator>
  <cp:lastModifiedBy>Bornil Chakraborty</cp:lastModifiedBy>
  <cp:revision>2</cp:revision>
  <dcterms:created xsi:type="dcterms:W3CDTF">2025-05-18T10:13:40Z</dcterms:created>
  <dcterms:modified xsi:type="dcterms:W3CDTF">2025-05-18T11:00:19Z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