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64" r:id="rId2"/>
    <p:sldId id="276" r:id="rId3"/>
    <p:sldId id="282" r:id="rId4"/>
    <p:sldId id="287" r:id="rId5"/>
    <p:sldId id="288" r:id="rId6"/>
    <p:sldId id="283" r:id="rId7"/>
    <p:sldId id="289" r:id="rId8"/>
    <p:sldId id="290" r:id="rId9"/>
    <p:sldId id="291" r:id="rId10"/>
    <p:sldId id="284" r:id="rId11"/>
    <p:sldId id="292" r:id="rId12"/>
    <p:sldId id="293" r:id="rId13"/>
    <p:sldId id="294" r:id="rId14"/>
    <p:sldId id="285" r:id="rId15"/>
    <p:sldId id="286"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80117" autoAdjust="0"/>
  </p:normalViewPr>
  <p:slideViewPr>
    <p:cSldViewPr showGuides="1">
      <p:cViewPr varScale="1">
        <p:scale>
          <a:sx n="123" d="100"/>
          <a:sy n="123" d="100"/>
        </p:scale>
        <p:origin x="108" y="210"/>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3/7/2022</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3/7/2022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Hallo, guten Tag und willkommen zu meiner Präsentation über meine Vertiefungsarbeit.</a:t>
            </a:r>
            <a:r>
              <a:rPr lang="en-CH" dirty="0"/>
              <a:t> </a:t>
            </a:r>
            <a:r>
              <a:rPr lang="de-DE" dirty="0"/>
              <a:t>Ich habe mich dafür entschieden, die mir zur Verfügung stehende Zeit zu nutzen, um die interessante Linguistik der konstruierten Sprachen zu erforschen, insbesondere der Sprachen, die auch mit minimaler Grammatik und minimalem Wortschatz eine nuancierte Bedeutung ausdrücken können.</a:t>
            </a:r>
            <a:endParaRPr lang="en-CH" dirty="0"/>
          </a:p>
        </p:txBody>
      </p:sp>
      <p:sp>
        <p:nvSpPr>
          <p:cNvPr id="4" name="Slide Number Placeholder 3"/>
          <p:cNvSpPr>
            <a:spLocks noGrp="1"/>
          </p:cNvSpPr>
          <p:nvPr>
            <p:ph type="sldNum" sz="quarter" idx="5"/>
          </p:nvPr>
        </p:nvSpPr>
        <p:spPr/>
        <p:txBody>
          <a:bodyPr/>
          <a:lstStyle/>
          <a:p>
            <a:fld id="{B8796F01-7154-41E0-B48B-A6921757531A}" type="slidenum">
              <a:rPr lang="en-CH" smtClean="0"/>
              <a:pPr/>
              <a:t>1</a:t>
            </a:fld>
            <a:endParaRPr lang="en-CH"/>
          </a:p>
        </p:txBody>
      </p:sp>
    </p:spTree>
    <p:extLst>
      <p:ext uri="{BB962C8B-B14F-4D97-AF65-F5344CB8AC3E}">
        <p14:creationId xmlns:p14="http://schemas.microsoft.com/office/powerpoint/2010/main" val="1620937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Als ich </a:t>
            </a:r>
            <a:r>
              <a:rPr lang="de-DE" dirty="0" err="1"/>
              <a:t>schlie</a:t>
            </a:r>
            <a:r>
              <a:rPr lang="en-CH" dirty="0"/>
              <a:t>ss</a:t>
            </a:r>
            <a:r>
              <a:rPr lang="de-DE" dirty="0" err="1"/>
              <a:t>lich</a:t>
            </a:r>
            <a:r>
              <a:rPr lang="de-DE" dirty="0"/>
              <a:t> meine Freiwilligen bat, den</a:t>
            </a:r>
            <a:r>
              <a:rPr lang="en-CH" dirty="0"/>
              <a:t> </a:t>
            </a:r>
            <a:r>
              <a:rPr lang="en-CH" dirty="0" err="1"/>
              <a:t>übersetzten</a:t>
            </a:r>
            <a:r>
              <a:rPr lang="de-DE" dirty="0"/>
              <a:t> Text </a:t>
            </a:r>
            <a:r>
              <a:rPr lang="en-CH" dirty="0"/>
              <a:t>der “</a:t>
            </a:r>
            <a:r>
              <a:rPr lang="en-CH" dirty="0" err="1"/>
              <a:t>Turmbau</a:t>
            </a:r>
            <a:r>
              <a:rPr lang="en-CH" dirty="0"/>
              <a:t> </a:t>
            </a:r>
            <a:r>
              <a:rPr lang="en-CH" dirty="0" err="1"/>
              <a:t>zu</a:t>
            </a:r>
            <a:r>
              <a:rPr lang="en-CH" dirty="0"/>
              <a:t> Babel” </a:t>
            </a:r>
            <a:r>
              <a:rPr lang="de-DE" dirty="0"/>
              <a:t>mit Hilfe des von mir erstellten Grammatikdokuments</a:t>
            </a:r>
            <a:endParaRPr lang="en-CH" dirty="0"/>
          </a:p>
          <a:p>
            <a:r>
              <a:rPr lang="en-CH" dirty="0" err="1"/>
              <a:t>zurück</a:t>
            </a:r>
            <a:r>
              <a:rPr lang="en-CH" dirty="0"/>
              <a:t> </a:t>
            </a:r>
            <a:r>
              <a:rPr lang="de-DE" dirty="0"/>
              <a:t>zu übersetzen, war ich überrascht</a:t>
            </a:r>
            <a:r>
              <a:rPr lang="en-CH" dirty="0"/>
              <a:t>, </a:t>
            </a:r>
            <a:r>
              <a:rPr lang="de-DE" dirty="0"/>
              <a:t>welche Bedeutungen sie leicht interpretieren konnten und bei welchen Dingen sie stecken blieben.</a:t>
            </a:r>
            <a:endParaRPr lang="en-CH" dirty="0"/>
          </a:p>
          <a:p>
            <a:r>
              <a:rPr lang="de-DE" dirty="0"/>
              <a:t>Ich denke, wenn sie mehr Zeit in das Erlernen und Üben der Sprache investiert hätten und ich die Sprache mehr ausgearbeitet hätte,</a:t>
            </a:r>
            <a:endParaRPr lang="en-CH" dirty="0"/>
          </a:p>
          <a:p>
            <a:r>
              <a:rPr lang="de-DE" dirty="0"/>
              <a:t>wäre es für sie kein Problem gewesen, selbst einen so</a:t>
            </a:r>
            <a:r>
              <a:rPr lang="en-CH" dirty="0" err="1"/>
              <a:t>lchen</a:t>
            </a:r>
            <a:r>
              <a:rPr lang="en-CH" dirty="0"/>
              <a:t> </a:t>
            </a:r>
            <a:r>
              <a:rPr lang="en-CH" dirty="0" err="1"/>
              <a:t>eher</a:t>
            </a:r>
            <a:r>
              <a:rPr lang="de-DE" dirty="0"/>
              <a:t> nuancierten Text zu verstehen</a:t>
            </a:r>
            <a:r>
              <a:rPr lang="en-CH" dirty="0"/>
              <a:t>.</a:t>
            </a:r>
          </a:p>
        </p:txBody>
      </p:sp>
      <p:sp>
        <p:nvSpPr>
          <p:cNvPr id="4" name="Slide Number Placeholder 3"/>
          <p:cNvSpPr>
            <a:spLocks noGrp="1"/>
          </p:cNvSpPr>
          <p:nvPr>
            <p:ph type="sldNum" sz="quarter" idx="5"/>
          </p:nvPr>
        </p:nvSpPr>
        <p:spPr/>
        <p:txBody>
          <a:bodyPr/>
          <a:lstStyle/>
          <a:p>
            <a:fld id="{B8796F01-7154-41E0-B48B-A6921757531A}" type="slidenum">
              <a:rPr lang="en-CH" smtClean="0"/>
              <a:pPr/>
              <a:t>13</a:t>
            </a:fld>
            <a:endParaRPr lang="en-CH"/>
          </a:p>
        </p:txBody>
      </p:sp>
    </p:spTree>
    <p:extLst>
      <p:ext uri="{BB962C8B-B14F-4D97-AF65-F5344CB8AC3E}">
        <p14:creationId xmlns:p14="http://schemas.microsoft.com/office/powerpoint/2010/main" val="1021754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B8796F01-7154-41E0-B48B-A6921757531A}" type="slidenum">
              <a:rPr lang="en-CH" smtClean="0"/>
              <a:pPr/>
              <a:t>2</a:t>
            </a:fld>
            <a:endParaRPr lang="en-CH"/>
          </a:p>
        </p:txBody>
      </p:sp>
    </p:spTree>
    <p:extLst>
      <p:ext uri="{BB962C8B-B14F-4D97-AF65-F5344CB8AC3E}">
        <p14:creationId xmlns:p14="http://schemas.microsoft.com/office/powerpoint/2010/main" val="3365104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Die Hauptidee des Projekts war es, gleichzeitig zu erforschen, wie es ist, eine Sprache zu konstruieren,</a:t>
            </a:r>
            <a:br>
              <a:rPr lang="en-CH" dirty="0"/>
            </a:br>
            <a:r>
              <a:rPr lang="de-DE" dirty="0"/>
              <a:t>und wie klein eine Sprache sein kann, die dennoch für die meisten Situationen brauchbar ist.</a:t>
            </a:r>
            <a:endParaRPr lang="en-CH" dirty="0"/>
          </a:p>
          <a:p>
            <a:br>
              <a:rPr lang="en-CH" dirty="0"/>
            </a:br>
            <a:r>
              <a:rPr lang="de-DE" dirty="0"/>
              <a:t>Bis zum Ende des V.A. wollte ich eine Sprache, ein Schriftsystem,</a:t>
            </a:r>
            <a:br>
              <a:rPr lang="en-CH" dirty="0"/>
            </a:br>
            <a:r>
              <a:rPr lang="de-DE" dirty="0"/>
              <a:t>einige übersetzte Texte und die dazugehörigen Rückübersetzungen ins Englische durch Freiwillige geschaffen haben,</a:t>
            </a:r>
            <a:br>
              <a:rPr lang="en-CH" dirty="0"/>
            </a:br>
            <a:r>
              <a:rPr lang="de-DE" dirty="0"/>
              <a:t>um die Nützlichkeit der Sprache zu beurteilen.</a:t>
            </a:r>
            <a:endParaRPr lang="en-CH" dirty="0"/>
          </a:p>
        </p:txBody>
      </p:sp>
      <p:sp>
        <p:nvSpPr>
          <p:cNvPr id="4" name="Slide Number Placeholder 3"/>
          <p:cNvSpPr>
            <a:spLocks noGrp="1"/>
          </p:cNvSpPr>
          <p:nvPr>
            <p:ph type="sldNum" sz="quarter" idx="5"/>
          </p:nvPr>
        </p:nvSpPr>
        <p:spPr/>
        <p:txBody>
          <a:bodyPr/>
          <a:lstStyle/>
          <a:p>
            <a:fld id="{B8796F01-7154-41E0-B48B-A6921757531A}" type="slidenum">
              <a:rPr lang="en-CH" smtClean="0"/>
              <a:pPr/>
              <a:t>4</a:t>
            </a:fld>
            <a:endParaRPr lang="en-CH"/>
          </a:p>
        </p:txBody>
      </p:sp>
    </p:spTree>
    <p:extLst>
      <p:ext uri="{BB962C8B-B14F-4D97-AF65-F5344CB8AC3E}">
        <p14:creationId xmlns:p14="http://schemas.microsoft.com/office/powerpoint/2010/main" val="2980064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Der Grund, warum ich dieses Thema für meine V.A. gewählt habe, ist, dass mich konstruierte Sprachen schon seit einiger Zeit faszinieren.</a:t>
            </a:r>
            <a:br>
              <a:rPr lang="en-CH" dirty="0"/>
            </a:br>
            <a:r>
              <a:rPr lang="de-DE" dirty="0"/>
              <a:t>Diese Faszination wurde durch die phantastischen und extrem umfangreichen Sprachen genährt, die J.R.R. Tolkien für seine Bücher</a:t>
            </a:r>
            <a:br>
              <a:rPr lang="en-CH" dirty="0"/>
            </a:br>
            <a:r>
              <a:rPr lang="de-DE" dirty="0"/>
              <a:t>"Der Hobbit" und "Der Herr der Ringe“</a:t>
            </a:r>
            <a:r>
              <a:rPr lang="en-CH" dirty="0"/>
              <a:t> </a:t>
            </a:r>
            <a:r>
              <a:rPr lang="de-DE" dirty="0"/>
              <a:t>geschaffen hat</a:t>
            </a:r>
            <a:r>
              <a:rPr lang="en-CH" dirty="0" err="1"/>
              <a:t>te</a:t>
            </a:r>
            <a:r>
              <a:rPr lang="de-DE" dirty="0"/>
              <a:t>. Eine andere Sprache, die mein Interesse an minimalistischen Sprachen besonders weckte,</a:t>
            </a:r>
            <a:br>
              <a:rPr lang="en-CH" dirty="0"/>
            </a:br>
            <a:r>
              <a:rPr lang="de-DE" dirty="0"/>
              <a:t>war </a:t>
            </a:r>
            <a:r>
              <a:rPr lang="de-DE" dirty="0" err="1"/>
              <a:t>Toki</a:t>
            </a:r>
            <a:r>
              <a:rPr lang="de-DE" dirty="0"/>
              <a:t> Pona. Sie wurde 2001 von der französischen Linguistin Sonja Lang erfunden, um ihre Gedanken zu vereinfachen.</a:t>
            </a:r>
            <a:br>
              <a:rPr lang="en-CH" dirty="0"/>
            </a:br>
            <a:r>
              <a:rPr lang="de-DE" dirty="0"/>
              <a:t>Ich habe die Sprache vor kurzem entdeckt und</a:t>
            </a:r>
            <a:r>
              <a:rPr lang="en-CH" dirty="0"/>
              <a:t> </a:t>
            </a:r>
            <a:r>
              <a:rPr lang="en-CH" dirty="0" err="1"/>
              <a:t>habe</a:t>
            </a:r>
            <a:r>
              <a:rPr lang="de-DE" dirty="0"/>
              <a:t> aufgrund ihrer Einfachheit innerhalb weniger Monate </a:t>
            </a:r>
            <a:r>
              <a:rPr lang="de-DE" dirty="0" err="1"/>
              <a:t>flie</a:t>
            </a:r>
            <a:r>
              <a:rPr lang="en-CH" dirty="0"/>
              <a:t>ss</a:t>
            </a:r>
            <a:r>
              <a:rPr lang="de-DE" dirty="0"/>
              <a:t>end zu sprechen</a:t>
            </a:r>
            <a:r>
              <a:rPr lang="en-CH" dirty="0"/>
              <a:t> </a:t>
            </a:r>
            <a:r>
              <a:rPr lang="en-CH" dirty="0" err="1"/>
              <a:t>gelernt</a:t>
            </a:r>
            <a:r>
              <a:rPr lang="de-DE" dirty="0"/>
              <a:t>.</a:t>
            </a:r>
            <a:endParaRPr lang="en-CH" dirty="0"/>
          </a:p>
        </p:txBody>
      </p:sp>
      <p:sp>
        <p:nvSpPr>
          <p:cNvPr id="4" name="Slide Number Placeholder 3"/>
          <p:cNvSpPr>
            <a:spLocks noGrp="1"/>
          </p:cNvSpPr>
          <p:nvPr>
            <p:ph type="sldNum" sz="quarter" idx="5"/>
          </p:nvPr>
        </p:nvSpPr>
        <p:spPr/>
        <p:txBody>
          <a:bodyPr/>
          <a:lstStyle/>
          <a:p>
            <a:fld id="{B8796F01-7154-41E0-B48B-A6921757531A}" type="slidenum">
              <a:rPr lang="en-CH" smtClean="0"/>
              <a:pPr/>
              <a:t>5</a:t>
            </a:fld>
            <a:endParaRPr lang="en-CH"/>
          </a:p>
        </p:txBody>
      </p:sp>
    </p:spTree>
    <p:extLst>
      <p:ext uri="{BB962C8B-B14F-4D97-AF65-F5344CB8AC3E}">
        <p14:creationId xmlns:p14="http://schemas.microsoft.com/office/powerpoint/2010/main" val="1762533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Die Phonologie der Sprache - d. h. die gesprochenen Laute, die sie enthält - ist nach einem vorhersehbaren</a:t>
            </a:r>
            <a:endParaRPr lang="en-CH" dirty="0"/>
          </a:p>
          <a:p>
            <a:r>
              <a:rPr lang="de-DE" dirty="0"/>
              <a:t>und intuitiven Muster aufgebaut und gleichzeitig sehr klein gehalten, um das Erlernen der Sprache so einfach</a:t>
            </a:r>
            <a:endParaRPr lang="en-CH" dirty="0"/>
          </a:p>
          <a:p>
            <a:r>
              <a:rPr lang="de-DE" dirty="0"/>
              <a:t>wie möglich zu machen. Die Orte und Arten der Artikulation sind in einem </a:t>
            </a:r>
            <a:r>
              <a:rPr lang="de-DE" dirty="0" err="1"/>
              <a:t>regelmä</a:t>
            </a:r>
            <a:r>
              <a:rPr lang="en-CH" dirty="0"/>
              <a:t>ss</a:t>
            </a:r>
            <a:r>
              <a:rPr lang="de-DE" dirty="0" err="1"/>
              <a:t>igen</a:t>
            </a:r>
            <a:r>
              <a:rPr lang="de-DE" dirty="0"/>
              <a:t> Raster angeordnet,</a:t>
            </a:r>
            <a:endParaRPr lang="en-CH" dirty="0"/>
          </a:p>
          <a:p>
            <a:r>
              <a:rPr lang="de-DE" dirty="0"/>
              <a:t>damit man sich </a:t>
            </a:r>
            <a:r>
              <a:rPr lang="de-DE" dirty="0" err="1"/>
              <a:t>regelmä</a:t>
            </a:r>
            <a:r>
              <a:rPr lang="en-CH" dirty="0"/>
              <a:t>ss</a:t>
            </a:r>
            <a:r>
              <a:rPr lang="de-DE" dirty="0" err="1"/>
              <a:t>ige</a:t>
            </a:r>
            <a:r>
              <a:rPr lang="de-DE" dirty="0"/>
              <a:t> Muster leicht merken kann, wie z. B. die Personalpronomen: "</a:t>
            </a:r>
            <a:r>
              <a:rPr lang="de-DE" dirty="0" err="1"/>
              <a:t>up</a:t>
            </a:r>
            <a:r>
              <a:rPr lang="de-DE" dirty="0"/>
              <a:t>", "</a:t>
            </a:r>
            <a:r>
              <a:rPr lang="de-DE" dirty="0" err="1"/>
              <a:t>ut</a:t>
            </a:r>
            <a:r>
              <a:rPr lang="de-DE" dirty="0"/>
              <a:t>", "</a:t>
            </a:r>
            <a:r>
              <a:rPr lang="de-DE" dirty="0" err="1"/>
              <a:t>uk</a:t>
            </a:r>
            <a:r>
              <a:rPr lang="de-DE" dirty="0"/>
              <a:t>".</a:t>
            </a:r>
            <a:endParaRPr lang="en-CH" dirty="0"/>
          </a:p>
          <a:p>
            <a:r>
              <a:rPr lang="de-DE" dirty="0"/>
              <a:t>Die Vokale sind so weit wie möglich voneinander entfernt, um die Aussprache und Erkennung zu erleichtern.</a:t>
            </a:r>
            <a:endParaRPr lang="en-CH" dirty="0"/>
          </a:p>
          <a:p>
            <a:r>
              <a:rPr lang="de-DE" dirty="0"/>
              <a:t>Sie verfügen au</a:t>
            </a:r>
            <a:r>
              <a:rPr lang="en-CH" dirty="0"/>
              <a:t>ss</a:t>
            </a:r>
            <a:r>
              <a:rPr lang="de-DE" dirty="0" err="1"/>
              <a:t>erdem</a:t>
            </a:r>
            <a:r>
              <a:rPr lang="de-DE" dirty="0"/>
              <a:t> über ein intuitives Umlautsystem, das auf der Rundheit basiert.</a:t>
            </a:r>
            <a:endParaRPr lang="en-CH" dirty="0"/>
          </a:p>
        </p:txBody>
      </p:sp>
      <p:sp>
        <p:nvSpPr>
          <p:cNvPr id="4" name="Slide Number Placeholder 3"/>
          <p:cNvSpPr>
            <a:spLocks noGrp="1"/>
          </p:cNvSpPr>
          <p:nvPr>
            <p:ph type="sldNum" sz="quarter" idx="5"/>
          </p:nvPr>
        </p:nvSpPr>
        <p:spPr/>
        <p:txBody>
          <a:bodyPr/>
          <a:lstStyle/>
          <a:p>
            <a:fld id="{B8796F01-7154-41E0-B48B-A6921757531A}" type="slidenum">
              <a:rPr lang="en-CH" smtClean="0"/>
              <a:pPr/>
              <a:t>7</a:t>
            </a:fld>
            <a:endParaRPr lang="en-CH"/>
          </a:p>
        </p:txBody>
      </p:sp>
    </p:spTree>
    <p:extLst>
      <p:ext uri="{BB962C8B-B14F-4D97-AF65-F5344CB8AC3E}">
        <p14:creationId xmlns:p14="http://schemas.microsoft.com/office/powerpoint/2010/main" val="1344333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Das Vokabular verwendet ein konsonantisches Wurzelsystem ähnlich dem hebräischen und arabischen.</a:t>
            </a:r>
            <a:endParaRPr lang="en-CH" dirty="0"/>
          </a:p>
          <a:p>
            <a:r>
              <a:rPr lang="de-DE" dirty="0"/>
              <a:t>Das bedeutet, dass man aus der Kenntnis eines einzigen Konsonantenpaares bis zu 12 verschiedene</a:t>
            </a:r>
            <a:endParaRPr lang="en-CH" dirty="0"/>
          </a:p>
          <a:p>
            <a:r>
              <a:rPr lang="de-DE" dirty="0"/>
              <a:t>Bedeutungen ableiten kann, je nachdem, wie rund sie sind und welcher Vokal zwischen ihnen steht.</a:t>
            </a:r>
            <a:endParaRPr lang="en-CH" dirty="0"/>
          </a:p>
          <a:p>
            <a:r>
              <a:rPr lang="de-DE" dirty="0"/>
              <a:t>Hier sind einige der Ableitungen für die Wurzel K-N. Obwohl es nicht immer möglich ist, die genaue</a:t>
            </a:r>
            <a:endParaRPr lang="en-CH" dirty="0"/>
          </a:p>
          <a:p>
            <a:r>
              <a:rPr lang="de-DE" dirty="0"/>
              <a:t>Bedeutung jeder möglichen Ableitung zu kennen, ist es mit diesem System viel einfacher, aus dem</a:t>
            </a:r>
            <a:r>
              <a:rPr lang="en-CH" dirty="0"/>
              <a:t> </a:t>
            </a:r>
            <a:r>
              <a:rPr lang="de-DE" dirty="0"/>
              <a:t>Kontext zu raten.</a:t>
            </a:r>
            <a:endParaRPr lang="en-CH" dirty="0"/>
          </a:p>
          <a:p>
            <a:r>
              <a:rPr lang="de-DE" dirty="0"/>
              <a:t>Das bedeutet, dass man mit dem Erlernen der etwa 32 Wurzeln, die die Sprache derzeit hat,</a:t>
            </a:r>
            <a:endParaRPr lang="en-CH" dirty="0"/>
          </a:p>
          <a:p>
            <a:r>
              <a:rPr lang="de-DE" dirty="0"/>
              <a:t>wahrscheinlich die Besonderheiten allein durch Immersion lernen kann.</a:t>
            </a:r>
            <a:endParaRPr lang="en-CH" dirty="0"/>
          </a:p>
        </p:txBody>
      </p:sp>
      <p:sp>
        <p:nvSpPr>
          <p:cNvPr id="4" name="Slide Number Placeholder 3"/>
          <p:cNvSpPr>
            <a:spLocks noGrp="1"/>
          </p:cNvSpPr>
          <p:nvPr>
            <p:ph type="sldNum" sz="quarter" idx="5"/>
          </p:nvPr>
        </p:nvSpPr>
        <p:spPr/>
        <p:txBody>
          <a:bodyPr/>
          <a:lstStyle/>
          <a:p>
            <a:fld id="{B8796F01-7154-41E0-B48B-A6921757531A}" type="slidenum">
              <a:rPr lang="en-CH" smtClean="0"/>
              <a:pPr/>
              <a:t>8</a:t>
            </a:fld>
            <a:endParaRPr lang="en-CH"/>
          </a:p>
        </p:txBody>
      </p:sp>
    </p:spTree>
    <p:extLst>
      <p:ext uri="{BB962C8B-B14F-4D97-AF65-F5344CB8AC3E}">
        <p14:creationId xmlns:p14="http://schemas.microsoft.com/office/powerpoint/2010/main" val="23647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Hier habe ich die Substantivdeklinationen und Verbkonjugationen aufgelistet.</a:t>
            </a:r>
            <a:endParaRPr lang="en-CH" dirty="0"/>
          </a:p>
          <a:p>
            <a:r>
              <a:rPr lang="de-DE" dirty="0"/>
              <a:t>Ich werde nicht alle aufzählen und aus Zeitgründen einige weitere grammatikalische Details auslassen,</a:t>
            </a:r>
            <a:endParaRPr lang="en-CH" dirty="0"/>
          </a:p>
          <a:p>
            <a:r>
              <a:rPr lang="de-DE" dirty="0"/>
              <a:t>aber wie Sie hier sehen können, sind die Flexionsparadigmen im Vergleich zu natürlichen</a:t>
            </a:r>
            <a:endParaRPr lang="en-CH" dirty="0"/>
          </a:p>
          <a:p>
            <a:r>
              <a:rPr lang="de-DE" dirty="0"/>
              <a:t>Sprachen wie dem Deutschen extrem </a:t>
            </a:r>
            <a:r>
              <a:rPr lang="de-DE" dirty="0" err="1"/>
              <a:t>regelmä</a:t>
            </a:r>
            <a:r>
              <a:rPr lang="en-CH" dirty="0"/>
              <a:t>ss</a:t>
            </a:r>
            <a:r>
              <a:rPr lang="de-DE" dirty="0" err="1"/>
              <a:t>ig</a:t>
            </a:r>
            <a:r>
              <a:rPr lang="de-DE" dirty="0"/>
              <a:t>, was ein weiterer Aspekt ist,</a:t>
            </a:r>
            <a:endParaRPr lang="en-CH" dirty="0"/>
          </a:p>
          <a:p>
            <a:r>
              <a:rPr lang="de-DE" dirty="0"/>
              <a:t>der das Erlernen der Sprache erleichtert.</a:t>
            </a:r>
            <a:endParaRPr lang="en-CH" dirty="0"/>
          </a:p>
        </p:txBody>
      </p:sp>
      <p:sp>
        <p:nvSpPr>
          <p:cNvPr id="4" name="Slide Number Placeholder 3"/>
          <p:cNvSpPr>
            <a:spLocks noGrp="1"/>
          </p:cNvSpPr>
          <p:nvPr>
            <p:ph type="sldNum" sz="quarter" idx="5"/>
          </p:nvPr>
        </p:nvSpPr>
        <p:spPr/>
        <p:txBody>
          <a:bodyPr/>
          <a:lstStyle/>
          <a:p>
            <a:fld id="{B8796F01-7154-41E0-B48B-A6921757531A}" type="slidenum">
              <a:rPr lang="en-CH" smtClean="0"/>
              <a:pPr/>
              <a:t>9</a:t>
            </a:fld>
            <a:endParaRPr lang="en-CH"/>
          </a:p>
        </p:txBody>
      </p:sp>
    </p:spTree>
    <p:extLst>
      <p:ext uri="{BB962C8B-B14F-4D97-AF65-F5344CB8AC3E}">
        <p14:creationId xmlns:p14="http://schemas.microsoft.com/office/powerpoint/2010/main" val="2834262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Ursprünglich dachte ich, dass ich zuerst die Sprache entwickeln und dann die Texte übersetzen könnte,</a:t>
            </a:r>
            <a:endParaRPr lang="en-CH" dirty="0"/>
          </a:p>
          <a:p>
            <a:r>
              <a:rPr lang="de-DE" dirty="0"/>
              <a:t>aber ich habe bald gelernt, dass die zu übersetzenden Texte der beste Weg sind, die Sprache zu entwickeln.</a:t>
            </a:r>
            <a:endParaRPr lang="en-CH" dirty="0"/>
          </a:p>
          <a:p>
            <a:r>
              <a:rPr lang="en-CH" dirty="0"/>
              <a:t>Das grösste</a:t>
            </a:r>
            <a:r>
              <a:rPr lang="de-DE" dirty="0"/>
              <a:t> Problem</a:t>
            </a:r>
            <a:r>
              <a:rPr lang="en-CH" dirty="0"/>
              <a:t> auf dem</a:t>
            </a:r>
            <a:r>
              <a:rPr lang="de-DE" dirty="0"/>
              <a:t> </a:t>
            </a:r>
            <a:r>
              <a:rPr lang="de-DE" dirty="0" err="1"/>
              <a:t>gesto</a:t>
            </a:r>
            <a:r>
              <a:rPr lang="en-CH" dirty="0"/>
              <a:t>ss</a:t>
            </a:r>
            <a:r>
              <a:rPr lang="de-DE" dirty="0"/>
              <a:t>en </a:t>
            </a:r>
            <a:r>
              <a:rPr lang="en-CH" dirty="0"/>
              <a:t>war </a:t>
            </a:r>
            <a:r>
              <a:rPr lang="en-CH" dirty="0" err="1"/>
              <a:t>bei</a:t>
            </a:r>
            <a:r>
              <a:rPr lang="en-CH" dirty="0"/>
              <a:t> der </a:t>
            </a:r>
            <a:r>
              <a:rPr lang="en-CH" dirty="0" err="1"/>
              <a:t>initialentwicklung</a:t>
            </a:r>
            <a:r>
              <a:rPr lang="de-DE" dirty="0"/>
              <a:t>,</a:t>
            </a:r>
            <a:endParaRPr lang="en-CH" dirty="0"/>
          </a:p>
          <a:p>
            <a:r>
              <a:rPr lang="de-DE" dirty="0"/>
              <a:t>war, dass Sprachen immer komplizierte Ausnahmen und Sonderfälle enthalten, die schwer vorherzusagen sind.</a:t>
            </a:r>
            <a:endParaRPr lang="en-CH" dirty="0"/>
          </a:p>
        </p:txBody>
      </p:sp>
      <p:sp>
        <p:nvSpPr>
          <p:cNvPr id="4" name="Slide Number Placeholder 3"/>
          <p:cNvSpPr>
            <a:spLocks noGrp="1"/>
          </p:cNvSpPr>
          <p:nvPr>
            <p:ph type="sldNum" sz="quarter" idx="5"/>
          </p:nvPr>
        </p:nvSpPr>
        <p:spPr/>
        <p:txBody>
          <a:bodyPr/>
          <a:lstStyle/>
          <a:p>
            <a:fld id="{B8796F01-7154-41E0-B48B-A6921757531A}" type="slidenum">
              <a:rPr lang="en-CH" smtClean="0"/>
              <a:pPr/>
              <a:t>11</a:t>
            </a:fld>
            <a:endParaRPr lang="en-CH"/>
          </a:p>
        </p:txBody>
      </p:sp>
    </p:spTree>
    <p:extLst>
      <p:ext uri="{BB962C8B-B14F-4D97-AF65-F5344CB8AC3E}">
        <p14:creationId xmlns:p14="http://schemas.microsoft.com/office/powerpoint/2010/main" val="816664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err="1"/>
              <a:t>Hier</a:t>
            </a:r>
            <a:r>
              <a:rPr lang="en-CH" dirty="0"/>
              <a:t> </a:t>
            </a:r>
            <a:r>
              <a:rPr lang="en-CH" dirty="0" err="1"/>
              <a:t>sieht</a:t>
            </a:r>
            <a:r>
              <a:rPr lang="en-CH" dirty="0"/>
              <a:t> Man </a:t>
            </a:r>
            <a:r>
              <a:rPr lang="en-CH" dirty="0" err="1"/>
              <a:t>einige</a:t>
            </a:r>
            <a:r>
              <a:rPr lang="en-CH" dirty="0"/>
              <a:t> </a:t>
            </a:r>
            <a:r>
              <a:rPr lang="en-CH" dirty="0" err="1"/>
              <a:t>Bilder</a:t>
            </a:r>
            <a:r>
              <a:rPr lang="en-CH" dirty="0"/>
              <a:t> </a:t>
            </a:r>
            <a:r>
              <a:rPr lang="en-CH" dirty="0" err="1"/>
              <a:t>aus</a:t>
            </a:r>
            <a:r>
              <a:rPr lang="en-CH" dirty="0"/>
              <a:t> der “Nordwind und </a:t>
            </a:r>
            <a:r>
              <a:rPr lang="en-CH" dirty="0" err="1"/>
              <a:t>Sonne</a:t>
            </a:r>
            <a:r>
              <a:rPr lang="en-CH" dirty="0"/>
              <a:t>” </a:t>
            </a:r>
            <a:r>
              <a:rPr lang="en-CH" dirty="0" err="1"/>
              <a:t>Geschichte</a:t>
            </a:r>
            <a:r>
              <a:rPr lang="en-CH" dirty="0"/>
              <a:t>, </a:t>
            </a:r>
            <a:r>
              <a:rPr lang="en-CH" dirty="0" err="1"/>
              <a:t>weil</a:t>
            </a:r>
            <a:r>
              <a:rPr lang="en-CH" dirty="0"/>
              <a:t> dies das </a:t>
            </a:r>
            <a:r>
              <a:rPr lang="en-CH" dirty="0" err="1"/>
              <a:t>erste</a:t>
            </a:r>
            <a:r>
              <a:rPr lang="en-CH" dirty="0"/>
              <a:t> war die ich </a:t>
            </a:r>
            <a:r>
              <a:rPr lang="en-CH" dirty="0" err="1"/>
              <a:t>übersetzt</a:t>
            </a:r>
            <a:r>
              <a:rPr lang="en-CH" dirty="0"/>
              <a:t> </a:t>
            </a:r>
            <a:r>
              <a:rPr lang="en-CH" dirty="0" err="1"/>
              <a:t>hatte</a:t>
            </a:r>
            <a:r>
              <a:rPr lang="en-CH" dirty="0"/>
              <a:t>.</a:t>
            </a:r>
            <a:br>
              <a:rPr lang="en-CH" dirty="0"/>
            </a:br>
            <a:r>
              <a:rPr lang="de-DE" dirty="0"/>
              <a:t>Bei der Übersetzung der Texte </a:t>
            </a:r>
            <a:r>
              <a:rPr lang="de-DE" dirty="0" err="1"/>
              <a:t>stie</a:t>
            </a:r>
            <a:r>
              <a:rPr lang="en-CH" dirty="0"/>
              <a:t>ss</a:t>
            </a:r>
            <a:r>
              <a:rPr lang="de-DE" dirty="0"/>
              <a:t> ich vor allem auf Probleme bei der Übersetzung von Namen und Sprüchen.</a:t>
            </a:r>
            <a:endParaRPr lang="en-CH" dirty="0"/>
          </a:p>
          <a:p>
            <a:r>
              <a:rPr lang="de-DE" dirty="0"/>
              <a:t>Ich war hin- und hergerissen zwischen dem Versuch, die Sprache so einfach wie möglich zu halten, und dem Versuch,</a:t>
            </a:r>
            <a:endParaRPr lang="en-CH" dirty="0"/>
          </a:p>
          <a:p>
            <a:r>
              <a:rPr lang="de-DE" dirty="0"/>
              <a:t>Texte mit nuancierten Bedeutungen zu übersetzen.</a:t>
            </a:r>
            <a:endParaRPr lang="en-CH" dirty="0"/>
          </a:p>
        </p:txBody>
      </p:sp>
      <p:sp>
        <p:nvSpPr>
          <p:cNvPr id="4" name="Slide Number Placeholder 3"/>
          <p:cNvSpPr>
            <a:spLocks noGrp="1"/>
          </p:cNvSpPr>
          <p:nvPr>
            <p:ph type="sldNum" sz="quarter" idx="5"/>
          </p:nvPr>
        </p:nvSpPr>
        <p:spPr/>
        <p:txBody>
          <a:bodyPr/>
          <a:lstStyle/>
          <a:p>
            <a:fld id="{B8796F01-7154-41E0-B48B-A6921757531A}" type="slidenum">
              <a:rPr lang="en-CH" smtClean="0"/>
              <a:pPr/>
              <a:t>12</a:t>
            </a:fld>
            <a:endParaRPr lang="en-CH"/>
          </a:p>
        </p:txBody>
      </p:sp>
    </p:spTree>
    <p:extLst>
      <p:ext uri="{BB962C8B-B14F-4D97-AF65-F5344CB8AC3E}">
        <p14:creationId xmlns:p14="http://schemas.microsoft.com/office/powerpoint/2010/main" val="12217998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3/7/2022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3/7/2022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2pPr>
              <a:defRPr sz="1800"/>
            </a:lvl2pPr>
            <a:lvl3pPr>
              <a:defRPr sz="1400"/>
            </a:lvl3pPr>
            <a:lvl4pPr>
              <a:defRPr sz="1400"/>
            </a:lvl4pPr>
            <a:lvl5pPr>
              <a:defRPr sz="1400"/>
            </a:lvl5pPr>
            <a:lvl6pPr>
              <a:defRPr/>
            </a:lvl6pPr>
            <a:lvl7pPr>
              <a:defRPr baseline="0"/>
            </a:lvl7pPr>
            <a:lvl8pPr>
              <a:defRPr baseline="0"/>
            </a:lvl8pPr>
            <a:lvl9pP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8B5A30F4-0B4E-4E4B-BC36-C30CD13F4E17}" type="datetimeFigureOut">
              <a:rPr lang="en-US"/>
              <a:t>3/7/2022</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3/7/2022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3/7/2022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3/7/2022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3/7/2022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3/7/2022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3/7/2022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latin typeface="Palatino Linotype" panose="02040502050505030304" pitchFamily="18" charset="0"/>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dirty="0"/>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latin typeface="Palatino Linotype" panose="02040502050505030304" pitchFamily="18" charset="0"/>
              </a:defRPr>
            </a:lvl1pPr>
          </a:lstStyle>
          <a:p>
            <a:fld id="{2DD204D1-F9BD-4643-8480-6EA41EB484F1}" type="datetimeFigureOut">
              <a:rPr lang="en-US" smtClean="0"/>
              <a:pPr/>
              <a:t>3/7/2022</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latin typeface="Palatino Linotype" panose="02040502050505030304" pitchFamily="18" charset="0"/>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latin typeface="Palatino Linotype" panose="02040502050505030304" pitchFamily="18" charset="0"/>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Palatino Linotype" panose="02040502050505030304" pitchFamily="18" charset="0"/>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Palatino Linotype" panose="02040502050505030304" pitchFamily="18" charset="0"/>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Palatino Linotype" panose="02040502050505030304" pitchFamily="18" charset="0"/>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400" kern="1200">
          <a:solidFill>
            <a:schemeClr val="tx1"/>
          </a:solidFill>
          <a:latin typeface="Palatino Linotype" panose="02040502050505030304" pitchFamily="18" charset="0"/>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400" kern="1200">
          <a:solidFill>
            <a:schemeClr val="tx1"/>
          </a:solidFill>
          <a:latin typeface="Palatino Linotype" panose="02040502050505030304" pitchFamily="18" charset="0"/>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400" kern="1200">
          <a:solidFill>
            <a:schemeClr val="tx1"/>
          </a:solidFill>
          <a:latin typeface="Palatino Linotype" panose="02040502050505030304" pitchFamily="18" charset="0"/>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CH" sz="4400" dirty="0">
                <a:latin typeface="Palatino Linotype" panose="02040502050505030304" pitchFamily="18" charset="0"/>
              </a:rPr>
              <a:t>V.A.</a:t>
            </a:r>
            <a:br>
              <a:rPr lang="en-CH" sz="4400" dirty="0">
                <a:latin typeface="Palatino Linotype" panose="02040502050505030304" pitchFamily="18" charset="0"/>
              </a:rPr>
            </a:br>
            <a:r>
              <a:rPr lang="en-CH" sz="2400" dirty="0" err="1">
                <a:latin typeface="Palatino Linotype" panose="02040502050505030304" pitchFamily="18" charset="0"/>
              </a:rPr>
              <a:t>über</a:t>
            </a:r>
            <a:br>
              <a:rPr lang="en-CH" sz="4400" dirty="0">
                <a:latin typeface="Palatino Linotype" panose="02040502050505030304" pitchFamily="18" charset="0"/>
              </a:rPr>
            </a:br>
            <a:r>
              <a:rPr lang="de-DE" sz="4000" dirty="0">
                <a:effectLst/>
                <a:latin typeface="Palatino Linotype" panose="02040502050505030304" pitchFamily="18" charset="0"/>
              </a:rPr>
              <a:t>KÜNSTLICHE SPRACHEN</a:t>
            </a:r>
            <a:br>
              <a:rPr lang="de-DE" sz="4400" dirty="0">
                <a:latin typeface="Palatino Linotype" panose="02040502050505030304" pitchFamily="18" charset="0"/>
              </a:rPr>
            </a:br>
            <a:r>
              <a:rPr lang="de-DE" sz="2400" dirty="0">
                <a:effectLst/>
                <a:latin typeface="Palatino Linotype" panose="02040502050505030304" pitchFamily="18" charset="0"/>
              </a:rPr>
              <a:t>und</a:t>
            </a:r>
            <a:br>
              <a:rPr lang="de-DE" sz="4400" dirty="0">
                <a:latin typeface="Palatino Linotype" panose="02040502050505030304" pitchFamily="18" charset="0"/>
              </a:rPr>
            </a:br>
            <a:r>
              <a:rPr lang="de-DE" sz="4400" dirty="0">
                <a:effectLst/>
                <a:latin typeface="Palatino Linotype" panose="02040502050505030304" pitchFamily="18" charset="0"/>
              </a:rPr>
              <a:t>MINIMALISTISCHE SPRACHEN</a:t>
            </a:r>
            <a:endParaRPr lang="en-US" sz="4400" dirty="0">
              <a:latin typeface="Palatino Linotype" panose="02040502050505030304" pitchFamily="18" charset="0"/>
            </a:endParaRPr>
          </a:p>
        </p:txBody>
      </p:sp>
      <p:sp>
        <p:nvSpPr>
          <p:cNvPr id="3" name="Subtitle 2"/>
          <p:cNvSpPr>
            <a:spLocks noGrp="1"/>
          </p:cNvSpPr>
          <p:nvPr>
            <p:ph type="subTitle" idx="1"/>
          </p:nvPr>
        </p:nvSpPr>
        <p:spPr/>
        <p:txBody>
          <a:bodyPr/>
          <a:lstStyle/>
          <a:p>
            <a:pPr algn="ctr"/>
            <a:r>
              <a:rPr lang="en-CH" sz="2400" dirty="0">
                <a:latin typeface="Palatino Linotype" panose="02040502050505030304" pitchFamily="18" charset="0"/>
              </a:rPr>
              <a:t>Samuel Pearce</a:t>
            </a:r>
          </a:p>
          <a:p>
            <a:pPr algn="ctr"/>
            <a:r>
              <a:rPr lang="en-CH" sz="2400" dirty="0"/>
              <a:t>AP18a TBZ</a:t>
            </a:r>
          </a:p>
          <a:p>
            <a:pPr algn="ctr"/>
            <a:endParaRPr lang="en-US" dirty="0">
              <a:latin typeface="Palatino Linotype" panose="02040502050505030304" pitchFamily="18" charset="0"/>
            </a:endParaRP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DC55-95B0-4AFC-850F-F9F678AB215E}"/>
              </a:ext>
            </a:extLst>
          </p:cNvPr>
          <p:cNvSpPr>
            <a:spLocks noGrp="1"/>
          </p:cNvSpPr>
          <p:nvPr>
            <p:ph type="title"/>
          </p:nvPr>
        </p:nvSpPr>
        <p:spPr/>
        <p:txBody>
          <a:bodyPr/>
          <a:lstStyle/>
          <a:p>
            <a:r>
              <a:rPr lang="en-CH" dirty="0" err="1"/>
              <a:t>Resultate</a:t>
            </a:r>
            <a:r>
              <a:rPr lang="en-CH" dirty="0"/>
              <a:t> der V.A.</a:t>
            </a:r>
          </a:p>
        </p:txBody>
      </p:sp>
      <p:sp>
        <p:nvSpPr>
          <p:cNvPr id="3" name="Text Placeholder 2">
            <a:extLst>
              <a:ext uri="{FF2B5EF4-FFF2-40B4-BE49-F238E27FC236}">
                <a16:creationId xmlns:a16="http://schemas.microsoft.com/office/drawing/2014/main" id="{41FF7EB2-0452-44A4-9828-35A1B1467DC3}"/>
              </a:ext>
            </a:extLst>
          </p:cNvPr>
          <p:cNvSpPr>
            <a:spLocks noGrp="1"/>
          </p:cNvSpPr>
          <p:nvPr>
            <p:ph type="body" idx="1"/>
          </p:nvPr>
        </p:nvSpPr>
        <p:spPr/>
        <p:txBody>
          <a:bodyPr/>
          <a:lstStyle/>
          <a:p>
            <a:endParaRPr lang="en-CH"/>
          </a:p>
        </p:txBody>
      </p:sp>
    </p:spTree>
    <p:extLst>
      <p:ext uri="{BB962C8B-B14F-4D97-AF65-F5344CB8AC3E}">
        <p14:creationId xmlns:p14="http://schemas.microsoft.com/office/powerpoint/2010/main" val="1613106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8D698-3EE4-4855-AD59-3BE42D2D1BA9}"/>
              </a:ext>
            </a:extLst>
          </p:cNvPr>
          <p:cNvSpPr>
            <a:spLocks noGrp="1"/>
          </p:cNvSpPr>
          <p:nvPr>
            <p:ph type="title"/>
          </p:nvPr>
        </p:nvSpPr>
        <p:spPr>
          <a:xfrm>
            <a:off x="1117309" y="76200"/>
            <a:ext cx="10157354" cy="1397000"/>
          </a:xfrm>
        </p:spPr>
        <p:txBody>
          <a:bodyPr anchor="b">
            <a:normAutofit/>
          </a:bodyPr>
          <a:lstStyle/>
          <a:p>
            <a:r>
              <a:rPr lang="en-CH" dirty="0" err="1"/>
              <a:t>Sprache</a:t>
            </a:r>
            <a:r>
              <a:rPr lang="en-CH" dirty="0"/>
              <a:t>- und </a:t>
            </a:r>
            <a:r>
              <a:rPr lang="en-CH" dirty="0" err="1"/>
              <a:t>Schriftentwickelung</a:t>
            </a:r>
            <a:endParaRPr lang="en-CH" dirty="0"/>
          </a:p>
        </p:txBody>
      </p:sp>
      <p:sp>
        <p:nvSpPr>
          <p:cNvPr id="12" name="Content Placeholder 2">
            <a:extLst>
              <a:ext uri="{FF2B5EF4-FFF2-40B4-BE49-F238E27FC236}">
                <a16:creationId xmlns:a16="http://schemas.microsoft.com/office/drawing/2014/main" id="{9A749194-EA44-4393-818E-5EE755D2B0A4}"/>
              </a:ext>
            </a:extLst>
          </p:cNvPr>
          <p:cNvSpPr>
            <a:spLocks noGrp="1"/>
          </p:cNvSpPr>
          <p:nvPr>
            <p:ph sz="half" idx="1"/>
          </p:nvPr>
        </p:nvSpPr>
        <p:spPr>
          <a:xfrm>
            <a:off x="1117309" y="1701800"/>
            <a:ext cx="4977104" cy="4470400"/>
          </a:xfrm>
        </p:spPr>
        <p:txBody>
          <a:bodyPr/>
          <a:lstStyle/>
          <a:p>
            <a:r>
              <a:rPr lang="en-CH" dirty="0" err="1"/>
              <a:t>Erfahrungen</a:t>
            </a:r>
            <a:endParaRPr lang="en-CH" dirty="0"/>
          </a:p>
          <a:p>
            <a:pPr lvl="1"/>
            <a:r>
              <a:rPr lang="de-DE" dirty="0"/>
              <a:t>Der beste Weg, die Sprache zu entwickeln, ist die Übersetzung von Texten.</a:t>
            </a:r>
          </a:p>
          <a:p>
            <a:pPr lvl="1"/>
            <a:r>
              <a:rPr lang="de-DE" dirty="0"/>
              <a:t>Es ist sehr wichtig, die potenziellen Sprecher zu kennen.</a:t>
            </a:r>
            <a:endParaRPr lang="en-CH" dirty="0"/>
          </a:p>
          <a:p>
            <a:r>
              <a:rPr lang="en-CH" dirty="0" err="1"/>
              <a:t>Probleme</a:t>
            </a:r>
            <a:endParaRPr lang="en-CH" dirty="0"/>
          </a:p>
          <a:p>
            <a:pPr lvl="1"/>
            <a:r>
              <a:rPr lang="de-DE" dirty="0"/>
              <a:t>Sprachen schaffen immer wieder Ausnahmen, die schwer vorherzusehen und zu behandeln sind.</a:t>
            </a:r>
            <a:endParaRPr lang="en-US" dirty="0"/>
          </a:p>
        </p:txBody>
      </p:sp>
      <p:pic>
        <p:nvPicPr>
          <p:cNvPr id="7" name="Content Placeholder 6" descr="Text, letter&#10;&#10;Description automatically generated">
            <a:extLst>
              <a:ext uri="{FF2B5EF4-FFF2-40B4-BE49-F238E27FC236}">
                <a16:creationId xmlns:a16="http://schemas.microsoft.com/office/drawing/2014/main" id="{94EA6BD2-7FB8-46F7-BFD1-EB9B1B9EEB4E}"/>
              </a:ext>
            </a:extLst>
          </p:cNvPr>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l="-2" t="3963" b="28671"/>
          <a:stretch/>
        </p:blipFill>
        <p:spPr>
          <a:xfrm>
            <a:off x="6297559" y="1701800"/>
            <a:ext cx="4977104" cy="4470400"/>
          </a:xfrm>
          <a:noFill/>
        </p:spPr>
      </p:pic>
    </p:spTree>
    <p:extLst>
      <p:ext uri="{BB962C8B-B14F-4D97-AF65-F5344CB8AC3E}">
        <p14:creationId xmlns:p14="http://schemas.microsoft.com/office/powerpoint/2010/main" val="3351333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8D698-3EE4-4855-AD59-3BE42D2D1BA9}"/>
              </a:ext>
            </a:extLst>
          </p:cNvPr>
          <p:cNvSpPr>
            <a:spLocks noGrp="1"/>
          </p:cNvSpPr>
          <p:nvPr>
            <p:ph type="title"/>
          </p:nvPr>
        </p:nvSpPr>
        <p:spPr>
          <a:xfrm>
            <a:off x="1117309" y="76200"/>
            <a:ext cx="10157354" cy="1397000"/>
          </a:xfrm>
        </p:spPr>
        <p:txBody>
          <a:bodyPr anchor="b">
            <a:normAutofit/>
          </a:bodyPr>
          <a:lstStyle/>
          <a:p>
            <a:r>
              <a:rPr lang="en-CH" dirty="0" err="1"/>
              <a:t>Übersetzungen</a:t>
            </a:r>
            <a:endParaRPr lang="en-CH" dirty="0"/>
          </a:p>
        </p:txBody>
      </p:sp>
      <p:sp>
        <p:nvSpPr>
          <p:cNvPr id="12" name="Content Placeholder 2">
            <a:extLst>
              <a:ext uri="{FF2B5EF4-FFF2-40B4-BE49-F238E27FC236}">
                <a16:creationId xmlns:a16="http://schemas.microsoft.com/office/drawing/2014/main" id="{9A749194-EA44-4393-818E-5EE755D2B0A4}"/>
              </a:ext>
            </a:extLst>
          </p:cNvPr>
          <p:cNvSpPr>
            <a:spLocks noGrp="1"/>
          </p:cNvSpPr>
          <p:nvPr>
            <p:ph sz="half" idx="1"/>
          </p:nvPr>
        </p:nvSpPr>
        <p:spPr>
          <a:xfrm>
            <a:off x="1117309" y="1701800"/>
            <a:ext cx="4977104" cy="4470400"/>
          </a:xfrm>
        </p:spPr>
        <p:txBody>
          <a:bodyPr/>
          <a:lstStyle/>
          <a:p>
            <a:r>
              <a:rPr lang="en-CH" dirty="0" err="1"/>
              <a:t>Erfahrungen</a:t>
            </a:r>
            <a:endParaRPr lang="en-CH" dirty="0"/>
          </a:p>
          <a:p>
            <a:pPr lvl="1"/>
            <a:r>
              <a:rPr lang="de-DE" dirty="0"/>
              <a:t>Die Entwicklung der Sprache war ohne Übersetzung nicht möglich.</a:t>
            </a:r>
            <a:endParaRPr lang="en-CH" dirty="0"/>
          </a:p>
          <a:p>
            <a:r>
              <a:rPr lang="en-CH" dirty="0" err="1"/>
              <a:t>Probleme</a:t>
            </a:r>
            <a:endParaRPr lang="en-CH" dirty="0"/>
          </a:p>
          <a:p>
            <a:pPr lvl="1"/>
            <a:r>
              <a:rPr lang="de-DE" dirty="0"/>
              <a:t>Viele Namen und Sprüche mussten besonders behandelt werden.</a:t>
            </a:r>
          </a:p>
          <a:p>
            <a:pPr lvl="1"/>
            <a:r>
              <a:rPr lang="de-DE" dirty="0"/>
              <a:t>Ich wollte versuchen, die Feinheiten des Originals in einer Sprache beizubehalten, in der es viel weniger Hilfsmittel dafür gibt.</a:t>
            </a:r>
            <a:endParaRPr lang="en-US" dirty="0"/>
          </a:p>
        </p:txBody>
      </p:sp>
      <p:pic>
        <p:nvPicPr>
          <p:cNvPr id="9" name="Content Placeholder 8" descr="A picture containing text&#10;&#10;Description automatically generated">
            <a:extLst>
              <a:ext uri="{FF2B5EF4-FFF2-40B4-BE49-F238E27FC236}">
                <a16:creationId xmlns:a16="http://schemas.microsoft.com/office/drawing/2014/main" id="{97BC640A-A3F0-4060-AB29-3A049022EF0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59776" y="1701800"/>
            <a:ext cx="2740708" cy="3023344"/>
          </a:xfrm>
        </p:spPr>
      </p:pic>
      <p:pic>
        <p:nvPicPr>
          <p:cNvPr id="11" name="Picture 10" descr="A picture containing text&#10;&#10;Description automatically generated">
            <a:extLst>
              <a:ext uri="{FF2B5EF4-FFF2-40B4-BE49-F238E27FC236}">
                <a16:creationId xmlns:a16="http://schemas.microsoft.com/office/drawing/2014/main" id="{A4E8E3E0-3722-4C40-9AE3-975EEA277D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8668" y="3213472"/>
            <a:ext cx="2764200" cy="3023344"/>
          </a:xfrm>
          <a:prstGeom prst="rect">
            <a:avLst/>
          </a:prstGeom>
        </p:spPr>
      </p:pic>
    </p:spTree>
    <p:extLst>
      <p:ext uri="{BB962C8B-B14F-4D97-AF65-F5344CB8AC3E}">
        <p14:creationId xmlns:p14="http://schemas.microsoft.com/office/powerpoint/2010/main" val="312048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8D698-3EE4-4855-AD59-3BE42D2D1BA9}"/>
              </a:ext>
            </a:extLst>
          </p:cNvPr>
          <p:cNvSpPr>
            <a:spLocks noGrp="1"/>
          </p:cNvSpPr>
          <p:nvPr>
            <p:ph type="title"/>
          </p:nvPr>
        </p:nvSpPr>
        <p:spPr>
          <a:xfrm>
            <a:off x="1117309" y="76200"/>
            <a:ext cx="10157354" cy="1397000"/>
          </a:xfrm>
        </p:spPr>
        <p:txBody>
          <a:bodyPr anchor="b">
            <a:normAutofit/>
          </a:bodyPr>
          <a:lstStyle/>
          <a:p>
            <a:r>
              <a:rPr lang="en-CH" dirty="0" err="1"/>
              <a:t>Rückübersetzungen</a:t>
            </a:r>
            <a:endParaRPr lang="en-CH" dirty="0"/>
          </a:p>
        </p:txBody>
      </p:sp>
      <p:sp>
        <p:nvSpPr>
          <p:cNvPr id="12" name="Content Placeholder 2">
            <a:extLst>
              <a:ext uri="{FF2B5EF4-FFF2-40B4-BE49-F238E27FC236}">
                <a16:creationId xmlns:a16="http://schemas.microsoft.com/office/drawing/2014/main" id="{9A749194-EA44-4393-818E-5EE755D2B0A4}"/>
              </a:ext>
            </a:extLst>
          </p:cNvPr>
          <p:cNvSpPr>
            <a:spLocks noGrp="1"/>
          </p:cNvSpPr>
          <p:nvPr>
            <p:ph sz="half" idx="1"/>
          </p:nvPr>
        </p:nvSpPr>
        <p:spPr>
          <a:xfrm>
            <a:off x="1117309" y="1701800"/>
            <a:ext cx="4977104" cy="4470400"/>
          </a:xfrm>
        </p:spPr>
        <p:txBody>
          <a:bodyPr>
            <a:normAutofit/>
          </a:bodyPr>
          <a:lstStyle/>
          <a:p>
            <a:r>
              <a:rPr lang="en-CH" dirty="0" err="1"/>
              <a:t>Erfahrungen</a:t>
            </a:r>
            <a:endParaRPr lang="de-CH" dirty="0"/>
          </a:p>
          <a:p>
            <a:pPr lvl="1"/>
            <a:r>
              <a:rPr lang="de-DE" dirty="0"/>
              <a:t>Die Sprache ist tatsächlich sehr einfach zu verwenden, solange die vermittelten Bedeutungen einfach gehalten werden.</a:t>
            </a:r>
            <a:endParaRPr lang="en-CH" dirty="0"/>
          </a:p>
          <a:p>
            <a:r>
              <a:rPr lang="en-CH" dirty="0" err="1"/>
              <a:t>Probleme</a:t>
            </a:r>
            <a:endParaRPr lang="en-CH" dirty="0"/>
          </a:p>
          <a:p>
            <a:pPr lvl="1"/>
            <a:r>
              <a:rPr lang="de-CH" dirty="0"/>
              <a:t>Die Freiwilligen hätten viel mehr Zeit gebraucht zum die Texte völlig verstehen zu können.</a:t>
            </a:r>
          </a:p>
          <a:p>
            <a:pPr lvl="1"/>
            <a:r>
              <a:rPr lang="de-DE" dirty="0"/>
              <a:t>Die Sprache müsste ausgefeilter sein, um deutlich zu machen, was ich damit sagen wollte.</a:t>
            </a:r>
            <a:endParaRPr lang="en-CH" dirty="0"/>
          </a:p>
        </p:txBody>
      </p:sp>
      <p:pic>
        <p:nvPicPr>
          <p:cNvPr id="6" name="Content Placeholder 5" descr="A picture containing nature&#10;&#10;Description automatically generated">
            <a:extLst>
              <a:ext uri="{FF2B5EF4-FFF2-40B4-BE49-F238E27FC236}">
                <a16:creationId xmlns:a16="http://schemas.microsoft.com/office/drawing/2014/main" id="{B204C16A-678B-4111-B420-1DF20F442E5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97613" y="2117353"/>
            <a:ext cx="4976812" cy="3639293"/>
          </a:xfrm>
        </p:spPr>
      </p:pic>
    </p:spTree>
    <p:extLst>
      <p:ext uri="{BB962C8B-B14F-4D97-AF65-F5344CB8AC3E}">
        <p14:creationId xmlns:p14="http://schemas.microsoft.com/office/powerpoint/2010/main" val="362310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DC55-95B0-4AFC-850F-F9F678AB215E}"/>
              </a:ext>
            </a:extLst>
          </p:cNvPr>
          <p:cNvSpPr>
            <a:spLocks noGrp="1"/>
          </p:cNvSpPr>
          <p:nvPr>
            <p:ph type="title"/>
          </p:nvPr>
        </p:nvSpPr>
        <p:spPr/>
        <p:txBody>
          <a:bodyPr/>
          <a:lstStyle/>
          <a:p>
            <a:r>
              <a:rPr lang="en-CH" dirty="0" err="1"/>
              <a:t>Beispielsübersetzung</a:t>
            </a:r>
            <a:endParaRPr lang="en-CH" dirty="0"/>
          </a:p>
        </p:txBody>
      </p:sp>
      <p:sp>
        <p:nvSpPr>
          <p:cNvPr id="3" name="Text Placeholder 2">
            <a:extLst>
              <a:ext uri="{FF2B5EF4-FFF2-40B4-BE49-F238E27FC236}">
                <a16:creationId xmlns:a16="http://schemas.microsoft.com/office/drawing/2014/main" id="{41FF7EB2-0452-44A4-9828-35A1B1467DC3}"/>
              </a:ext>
            </a:extLst>
          </p:cNvPr>
          <p:cNvSpPr>
            <a:spLocks noGrp="1"/>
          </p:cNvSpPr>
          <p:nvPr>
            <p:ph type="body" idx="1"/>
          </p:nvPr>
        </p:nvSpPr>
        <p:spPr/>
        <p:txBody>
          <a:bodyPr/>
          <a:lstStyle/>
          <a:p>
            <a:endParaRPr lang="en-CH"/>
          </a:p>
        </p:txBody>
      </p:sp>
    </p:spTree>
    <p:extLst>
      <p:ext uri="{BB962C8B-B14F-4D97-AF65-F5344CB8AC3E}">
        <p14:creationId xmlns:p14="http://schemas.microsoft.com/office/powerpoint/2010/main" val="241987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50674-253C-4ABB-9322-DD11B530839C}"/>
              </a:ext>
            </a:extLst>
          </p:cNvPr>
          <p:cNvSpPr>
            <a:spLocks noGrp="1"/>
          </p:cNvSpPr>
          <p:nvPr>
            <p:ph type="ctrTitle"/>
          </p:nvPr>
        </p:nvSpPr>
        <p:spPr/>
        <p:txBody>
          <a:bodyPr/>
          <a:lstStyle/>
          <a:p>
            <a:r>
              <a:rPr lang="en-CH" dirty="0" err="1"/>
              <a:t>Danke</a:t>
            </a:r>
            <a:r>
              <a:rPr lang="en-CH" dirty="0"/>
              <a:t> für die </a:t>
            </a:r>
            <a:r>
              <a:rPr lang="en-CH" dirty="0" err="1"/>
              <a:t>Aufmerksamkeit</a:t>
            </a:r>
            <a:endParaRPr lang="en-CH" dirty="0"/>
          </a:p>
        </p:txBody>
      </p:sp>
      <p:sp>
        <p:nvSpPr>
          <p:cNvPr id="3" name="Subtitle 2">
            <a:extLst>
              <a:ext uri="{FF2B5EF4-FFF2-40B4-BE49-F238E27FC236}">
                <a16:creationId xmlns:a16="http://schemas.microsoft.com/office/drawing/2014/main" id="{5F9AE5C3-FB64-4919-B9F3-3C58D985670E}"/>
              </a:ext>
            </a:extLst>
          </p:cNvPr>
          <p:cNvSpPr>
            <a:spLocks noGrp="1"/>
          </p:cNvSpPr>
          <p:nvPr>
            <p:ph type="subTitle" idx="1"/>
          </p:nvPr>
        </p:nvSpPr>
        <p:spPr/>
        <p:txBody>
          <a:bodyPr/>
          <a:lstStyle/>
          <a:p>
            <a:r>
              <a:rPr lang="en-CH" dirty="0" err="1"/>
              <a:t>Jetzt</a:t>
            </a:r>
            <a:r>
              <a:rPr lang="en-CH" dirty="0"/>
              <a:t> </a:t>
            </a:r>
            <a:r>
              <a:rPr lang="en-CH" dirty="0" err="1"/>
              <a:t>zu</a:t>
            </a:r>
            <a:r>
              <a:rPr lang="en-CH" dirty="0"/>
              <a:t> den </a:t>
            </a:r>
            <a:r>
              <a:rPr lang="en-CH" dirty="0" err="1"/>
              <a:t>Fragen</a:t>
            </a:r>
            <a:endParaRPr lang="en-CH" dirty="0"/>
          </a:p>
        </p:txBody>
      </p:sp>
    </p:spTree>
    <p:extLst>
      <p:ext uri="{BB962C8B-B14F-4D97-AF65-F5344CB8AC3E}">
        <p14:creationId xmlns:p14="http://schemas.microsoft.com/office/powerpoint/2010/main" val="3401286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CH" dirty="0" err="1"/>
              <a:t>Inhaltsübersicht</a:t>
            </a:r>
            <a:endParaRPr lang="en-US" dirty="0"/>
          </a:p>
        </p:txBody>
      </p:sp>
      <p:sp>
        <p:nvSpPr>
          <p:cNvPr id="14" name="Content Placeholder 13"/>
          <p:cNvSpPr>
            <a:spLocks noGrp="1"/>
          </p:cNvSpPr>
          <p:nvPr>
            <p:ph idx="1"/>
          </p:nvPr>
        </p:nvSpPr>
        <p:spPr/>
        <p:txBody>
          <a:bodyPr>
            <a:normAutofit fontScale="92500" lnSpcReduction="20000"/>
          </a:bodyPr>
          <a:lstStyle/>
          <a:p>
            <a:r>
              <a:rPr lang="de-CH" dirty="0"/>
              <a:t>Einführung</a:t>
            </a:r>
          </a:p>
          <a:p>
            <a:pPr lvl="1"/>
            <a:r>
              <a:rPr lang="de-CH" dirty="0"/>
              <a:t>Projekterklärung</a:t>
            </a:r>
          </a:p>
          <a:p>
            <a:pPr lvl="1"/>
            <a:r>
              <a:rPr lang="de-CH" dirty="0"/>
              <a:t>Motivation</a:t>
            </a:r>
          </a:p>
          <a:p>
            <a:r>
              <a:rPr lang="de-CH" dirty="0"/>
              <a:t>Beschreibung meiner erfundenen Sprache</a:t>
            </a:r>
          </a:p>
          <a:p>
            <a:pPr lvl="1"/>
            <a:r>
              <a:rPr lang="de-CH" dirty="0"/>
              <a:t>Erklärung der Phonem-/Wurzelsystem</a:t>
            </a:r>
          </a:p>
          <a:p>
            <a:pPr lvl="1"/>
            <a:r>
              <a:rPr lang="de-CH" dirty="0"/>
              <a:t>Überblick über die Morphologie</a:t>
            </a:r>
          </a:p>
          <a:p>
            <a:r>
              <a:rPr lang="de-CH" dirty="0"/>
              <a:t>Resultate der V.A.</a:t>
            </a:r>
          </a:p>
          <a:p>
            <a:pPr lvl="1"/>
            <a:r>
              <a:rPr lang="de-CH" dirty="0"/>
              <a:t>Prozess der Spracherfindung</a:t>
            </a:r>
          </a:p>
          <a:p>
            <a:pPr lvl="1"/>
            <a:r>
              <a:rPr lang="en-CH" dirty="0" err="1"/>
              <a:t>Übersetzung</a:t>
            </a:r>
            <a:r>
              <a:rPr lang="en-CH" dirty="0"/>
              <a:t> auf </a:t>
            </a:r>
            <a:r>
              <a:rPr lang="en-CH" dirty="0" err="1"/>
              <a:t>Sutlun</a:t>
            </a:r>
            <a:endParaRPr lang="en-CH" dirty="0"/>
          </a:p>
          <a:p>
            <a:pPr lvl="1"/>
            <a:r>
              <a:rPr lang="en-CH" dirty="0" err="1"/>
              <a:t>Übersetzung</a:t>
            </a:r>
            <a:r>
              <a:rPr lang="en-CH" dirty="0"/>
              <a:t> auf </a:t>
            </a:r>
            <a:r>
              <a:rPr lang="en-CH" dirty="0" err="1"/>
              <a:t>Englisch</a:t>
            </a:r>
            <a:endParaRPr lang="de-CH" dirty="0"/>
          </a:p>
          <a:p>
            <a:r>
              <a:rPr lang="de-CH" dirty="0"/>
              <a:t>Beispiel einer Übersetzung</a:t>
            </a: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DC55-95B0-4AFC-850F-F9F678AB215E}"/>
              </a:ext>
            </a:extLst>
          </p:cNvPr>
          <p:cNvSpPr>
            <a:spLocks noGrp="1"/>
          </p:cNvSpPr>
          <p:nvPr>
            <p:ph type="title"/>
          </p:nvPr>
        </p:nvSpPr>
        <p:spPr/>
        <p:txBody>
          <a:bodyPr/>
          <a:lstStyle/>
          <a:p>
            <a:r>
              <a:rPr lang="en-CH" dirty="0" err="1"/>
              <a:t>Einführung</a:t>
            </a:r>
            <a:endParaRPr lang="en-CH" dirty="0"/>
          </a:p>
        </p:txBody>
      </p:sp>
      <p:sp>
        <p:nvSpPr>
          <p:cNvPr id="3" name="Text Placeholder 2">
            <a:extLst>
              <a:ext uri="{FF2B5EF4-FFF2-40B4-BE49-F238E27FC236}">
                <a16:creationId xmlns:a16="http://schemas.microsoft.com/office/drawing/2014/main" id="{41FF7EB2-0452-44A4-9828-35A1B1467DC3}"/>
              </a:ext>
            </a:extLst>
          </p:cNvPr>
          <p:cNvSpPr>
            <a:spLocks noGrp="1"/>
          </p:cNvSpPr>
          <p:nvPr>
            <p:ph type="body" idx="1"/>
          </p:nvPr>
        </p:nvSpPr>
        <p:spPr/>
        <p:txBody>
          <a:bodyPr/>
          <a:lstStyle/>
          <a:p>
            <a:endParaRPr lang="en-CH"/>
          </a:p>
        </p:txBody>
      </p:sp>
    </p:spTree>
    <p:extLst>
      <p:ext uri="{BB962C8B-B14F-4D97-AF65-F5344CB8AC3E}">
        <p14:creationId xmlns:p14="http://schemas.microsoft.com/office/powerpoint/2010/main" val="2476171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0737C-811C-48F2-9FE0-2C337F07C332}"/>
              </a:ext>
            </a:extLst>
          </p:cNvPr>
          <p:cNvSpPr>
            <a:spLocks noGrp="1"/>
          </p:cNvSpPr>
          <p:nvPr>
            <p:ph type="title"/>
          </p:nvPr>
        </p:nvSpPr>
        <p:spPr/>
        <p:txBody>
          <a:bodyPr/>
          <a:lstStyle/>
          <a:p>
            <a:r>
              <a:rPr lang="en-CH" dirty="0" err="1"/>
              <a:t>Projektbeschrieb</a:t>
            </a:r>
            <a:endParaRPr lang="en-CH" dirty="0"/>
          </a:p>
        </p:txBody>
      </p:sp>
      <p:sp>
        <p:nvSpPr>
          <p:cNvPr id="3" name="Content Placeholder 2">
            <a:extLst>
              <a:ext uri="{FF2B5EF4-FFF2-40B4-BE49-F238E27FC236}">
                <a16:creationId xmlns:a16="http://schemas.microsoft.com/office/drawing/2014/main" id="{FCC1BBCC-2BBF-409D-B63B-D3DF59ADDA67}"/>
              </a:ext>
            </a:extLst>
          </p:cNvPr>
          <p:cNvSpPr>
            <a:spLocks noGrp="1"/>
          </p:cNvSpPr>
          <p:nvPr>
            <p:ph idx="1"/>
          </p:nvPr>
        </p:nvSpPr>
        <p:spPr/>
        <p:txBody>
          <a:bodyPr/>
          <a:lstStyle/>
          <a:p>
            <a:r>
              <a:rPr lang="en-CH" dirty="0" err="1"/>
              <a:t>Fragestellungen</a:t>
            </a:r>
            <a:endParaRPr lang="de-CH" dirty="0"/>
          </a:p>
          <a:p>
            <a:pPr lvl="1"/>
            <a:r>
              <a:rPr lang="en-CH" dirty="0"/>
              <a:t>Wie </a:t>
            </a:r>
            <a:r>
              <a:rPr lang="en-CH" dirty="0" err="1"/>
              <a:t>schwierig</a:t>
            </a:r>
            <a:r>
              <a:rPr lang="en-CH" dirty="0"/>
              <a:t> </a:t>
            </a:r>
            <a:r>
              <a:rPr lang="en-CH" dirty="0" err="1"/>
              <a:t>ist</a:t>
            </a:r>
            <a:r>
              <a:rPr lang="en-CH" dirty="0"/>
              <a:t> es </a:t>
            </a:r>
            <a:r>
              <a:rPr lang="en-CH" dirty="0" err="1"/>
              <a:t>eine</a:t>
            </a:r>
            <a:r>
              <a:rPr lang="en-CH" dirty="0"/>
              <a:t> eigen </a:t>
            </a:r>
            <a:r>
              <a:rPr lang="en-CH" dirty="0" err="1"/>
              <a:t>Sprache</a:t>
            </a:r>
            <a:r>
              <a:rPr lang="en-CH" dirty="0"/>
              <a:t> </a:t>
            </a:r>
            <a:r>
              <a:rPr lang="en-CH" dirty="0" err="1"/>
              <a:t>zu</a:t>
            </a:r>
            <a:r>
              <a:rPr lang="en-CH" dirty="0"/>
              <a:t> </a:t>
            </a:r>
            <a:r>
              <a:rPr lang="en-CH" dirty="0" err="1"/>
              <a:t>entwickeln</a:t>
            </a:r>
            <a:r>
              <a:rPr lang="en-CH" dirty="0"/>
              <a:t>?</a:t>
            </a:r>
          </a:p>
          <a:p>
            <a:pPr lvl="1"/>
            <a:r>
              <a:rPr lang="en-CH" dirty="0"/>
              <a:t>Wie </a:t>
            </a:r>
            <a:r>
              <a:rPr lang="en-CH" dirty="0" err="1"/>
              <a:t>schwierig</a:t>
            </a:r>
            <a:r>
              <a:rPr lang="en-CH" dirty="0"/>
              <a:t> </a:t>
            </a:r>
            <a:r>
              <a:rPr lang="en-CH" dirty="0" err="1"/>
              <a:t>ist</a:t>
            </a:r>
            <a:r>
              <a:rPr lang="en-CH" dirty="0"/>
              <a:t> es </a:t>
            </a:r>
            <a:r>
              <a:rPr lang="en-CH" dirty="0" err="1"/>
              <a:t>eine</a:t>
            </a:r>
            <a:r>
              <a:rPr lang="en-CH" dirty="0"/>
              <a:t> </a:t>
            </a:r>
            <a:r>
              <a:rPr lang="en-CH" dirty="0" err="1"/>
              <a:t>eigene</a:t>
            </a:r>
            <a:r>
              <a:rPr lang="en-CH" dirty="0"/>
              <a:t> </a:t>
            </a:r>
            <a:r>
              <a:rPr lang="en-CH" dirty="0" err="1"/>
              <a:t>Schrift</a:t>
            </a:r>
            <a:r>
              <a:rPr lang="en-CH" dirty="0"/>
              <a:t> </a:t>
            </a:r>
            <a:r>
              <a:rPr lang="en-CH" dirty="0" err="1"/>
              <a:t>zu</a:t>
            </a:r>
            <a:r>
              <a:rPr lang="en-CH" dirty="0"/>
              <a:t> </a:t>
            </a:r>
            <a:r>
              <a:rPr lang="en-CH" dirty="0" err="1"/>
              <a:t>entwickeln</a:t>
            </a:r>
            <a:r>
              <a:rPr lang="en-CH" dirty="0"/>
              <a:t>?</a:t>
            </a:r>
            <a:endParaRPr lang="de-CH" dirty="0"/>
          </a:p>
          <a:p>
            <a:pPr lvl="1"/>
            <a:r>
              <a:rPr lang="de-CH" dirty="0"/>
              <a:t>W</a:t>
            </a:r>
            <a:r>
              <a:rPr lang="en-CH" dirty="0" err="1"/>
              <a:t>ie</a:t>
            </a:r>
            <a:r>
              <a:rPr lang="en-CH" dirty="0"/>
              <a:t> </a:t>
            </a:r>
            <a:r>
              <a:rPr lang="en-CH" dirty="0" err="1"/>
              <a:t>einfach</a:t>
            </a:r>
            <a:r>
              <a:rPr lang="en-CH" dirty="0"/>
              <a:t>/minimal </a:t>
            </a:r>
            <a:r>
              <a:rPr lang="en-CH" dirty="0" err="1"/>
              <a:t>kann</a:t>
            </a:r>
            <a:r>
              <a:rPr lang="en-CH" dirty="0"/>
              <a:t> man </a:t>
            </a:r>
            <a:r>
              <a:rPr lang="en-CH" dirty="0" err="1"/>
              <a:t>eine</a:t>
            </a:r>
            <a:r>
              <a:rPr lang="en-CH" dirty="0"/>
              <a:t> </a:t>
            </a:r>
            <a:r>
              <a:rPr lang="en-CH" dirty="0" err="1"/>
              <a:t>Sprache</a:t>
            </a:r>
            <a:r>
              <a:rPr lang="en-CH" dirty="0"/>
              <a:t> </a:t>
            </a:r>
            <a:r>
              <a:rPr lang="en-CH" dirty="0" err="1"/>
              <a:t>machen</a:t>
            </a:r>
            <a:r>
              <a:rPr lang="en-CH" dirty="0"/>
              <a:t>?</a:t>
            </a:r>
            <a:endParaRPr lang="de-CH" dirty="0"/>
          </a:p>
          <a:p>
            <a:r>
              <a:rPr lang="de-CH" dirty="0"/>
              <a:t>Produkte</a:t>
            </a:r>
          </a:p>
          <a:p>
            <a:pPr lvl="1"/>
            <a:r>
              <a:rPr lang="de-CH" dirty="0"/>
              <a:t>Eine konstruierte Sprache</a:t>
            </a:r>
          </a:p>
          <a:p>
            <a:pPr lvl="1"/>
            <a:r>
              <a:rPr lang="de-CH" dirty="0"/>
              <a:t>Eine konstruierte Orthografie</a:t>
            </a:r>
          </a:p>
          <a:p>
            <a:pPr lvl="1"/>
            <a:r>
              <a:rPr lang="de-CH" dirty="0"/>
              <a:t>Einige übersetzten Texte</a:t>
            </a:r>
          </a:p>
          <a:p>
            <a:pPr lvl="1"/>
            <a:r>
              <a:rPr lang="de-CH" dirty="0"/>
              <a:t>Übersetzungen zurück ins Englische</a:t>
            </a:r>
            <a:r>
              <a:rPr lang="en-CH"/>
              <a:t>:</a:t>
            </a:r>
            <a:endParaRPr lang="de-CH" dirty="0"/>
          </a:p>
        </p:txBody>
      </p:sp>
    </p:spTree>
    <p:extLst>
      <p:ext uri="{BB962C8B-B14F-4D97-AF65-F5344CB8AC3E}">
        <p14:creationId xmlns:p14="http://schemas.microsoft.com/office/powerpoint/2010/main" val="246019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0737C-811C-48F2-9FE0-2C337F07C332}"/>
              </a:ext>
            </a:extLst>
          </p:cNvPr>
          <p:cNvSpPr>
            <a:spLocks noGrp="1"/>
          </p:cNvSpPr>
          <p:nvPr>
            <p:ph type="title"/>
          </p:nvPr>
        </p:nvSpPr>
        <p:spPr>
          <a:xfrm>
            <a:off x="1117309" y="76200"/>
            <a:ext cx="10157354" cy="1397000"/>
          </a:xfrm>
        </p:spPr>
        <p:txBody>
          <a:bodyPr anchor="b">
            <a:normAutofit/>
          </a:bodyPr>
          <a:lstStyle/>
          <a:p>
            <a:r>
              <a:rPr lang="en-CH" dirty="0"/>
              <a:t>Motivation</a:t>
            </a:r>
          </a:p>
        </p:txBody>
      </p:sp>
      <p:sp>
        <p:nvSpPr>
          <p:cNvPr id="3" name="Content Placeholder 2">
            <a:extLst>
              <a:ext uri="{FF2B5EF4-FFF2-40B4-BE49-F238E27FC236}">
                <a16:creationId xmlns:a16="http://schemas.microsoft.com/office/drawing/2014/main" id="{FCC1BBCC-2BBF-409D-B63B-D3DF59ADDA67}"/>
              </a:ext>
            </a:extLst>
          </p:cNvPr>
          <p:cNvSpPr>
            <a:spLocks noGrp="1"/>
          </p:cNvSpPr>
          <p:nvPr>
            <p:ph sz="half" idx="1"/>
          </p:nvPr>
        </p:nvSpPr>
        <p:spPr>
          <a:xfrm>
            <a:off x="1117309" y="1701800"/>
            <a:ext cx="4977104" cy="4470400"/>
          </a:xfrm>
        </p:spPr>
        <p:txBody>
          <a:bodyPr>
            <a:normAutofit/>
          </a:bodyPr>
          <a:lstStyle/>
          <a:p>
            <a:r>
              <a:rPr lang="en-CH" dirty="0"/>
              <a:t>Toki </a:t>
            </a:r>
            <a:r>
              <a:rPr lang="en-CH" dirty="0" err="1"/>
              <a:t>Pona</a:t>
            </a:r>
            <a:endParaRPr lang="en-CH" dirty="0"/>
          </a:p>
          <a:p>
            <a:pPr lvl="1"/>
            <a:r>
              <a:rPr lang="en-CH" sz="2400" dirty="0" err="1"/>
              <a:t>Sprache</a:t>
            </a:r>
            <a:r>
              <a:rPr lang="en-CH" sz="2400" dirty="0"/>
              <a:t> </a:t>
            </a:r>
            <a:r>
              <a:rPr lang="en-CH" sz="2400" dirty="0" err="1"/>
              <a:t>mit</a:t>
            </a:r>
            <a:r>
              <a:rPr lang="en-CH" sz="2400" dirty="0"/>
              <a:t> </a:t>
            </a:r>
            <a:r>
              <a:rPr lang="en-CH" sz="2400" dirty="0" err="1"/>
              <a:t>nur</a:t>
            </a:r>
            <a:r>
              <a:rPr lang="en-CH" sz="2400" dirty="0"/>
              <a:t> ca. 130 </a:t>
            </a:r>
            <a:r>
              <a:rPr lang="en-CH" sz="2400" dirty="0" err="1"/>
              <a:t>Wörter</a:t>
            </a:r>
            <a:endParaRPr lang="de-CH" sz="2400" dirty="0"/>
          </a:p>
          <a:p>
            <a:r>
              <a:rPr lang="de-CH" dirty="0"/>
              <a:t>J</a:t>
            </a:r>
            <a:r>
              <a:rPr lang="en-CH" dirty="0"/>
              <a:t>.R.R. Tolkien</a:t>
            </a:r>
          </a:p>
          <a:p>
            <a:pPr lvl="1"/>
            <a:r>
              <a:rPr lang="en-CH" sz="2400" dirty="0"/>
              <a:t>Hat </a:t>
            </a:r>
            <a:r>
              <a:rPr lang="en-CH" sz="2400" dirty="0" err="1"/>
              <a:t>viele</a:t>
            </a:r>
            <a:r>
              <a:rPr lang="en-CH" sz="2400" dirty="0"/>
              <a:t> </a:t>
            </a:r>
            <a:r>
              <a:rPr lang="en-CH" sz="2400" dirty="0" err="1"/>
              <a:t>intensiv-ausführliche</a:t>
            </a:r>
            <a:r>
              <a:rPr lang="en-CH" sz="2400" dirty="0"/>
              <a:t> </a:t>
            </a:r>
            <a:r>
              <a:rPr lang="en-CH" sz="2400" dirty="0" err="1"/>
              <a:t>Sprachen</a:t>
            </a:r>
            <a:r>
              <a:rPr lang="en-CH" sz="2400" dirty="0"/>
              <a:t> </a:t>
            </a:r>
            <a:r>
              <a:rPr lang="en-CH" sz="2400" dirty="0" err="1"/>
              <a:t>erfunden</a:t>
            </a:r>
            <a:r>
              <a:rPr lang="en-CH" sz="2400" dirty="0"/>
              <a:t> für seine </a:t>
            </a:r>
            <a:r>
              <a:rPr lang="en-CH" sz="2400" dirty="0" err="1"/>
              <a:t>Bücher</a:t>
            </a:r>
            <a:endParaRPr lang="de-CH" sz="2400" dirty="0"/>
          </a:p>
        </p:txBody>
      </p:sp>
      <p:pic>
        <p:nvPicPr>
          <p:cNvPr id="5" name="Picture 4" descr="Shape&#10;&#10;Description automatically generated with medium confidence">
            <a:extLst>
              <a:ext uri="{FF2B5EF4-FFF2-40B4-BE49-F238E27FC236}">
                <a16:creationId xmlns:a16="http://schemas.microsoft.com/office/drawing/2014/main" id="{ED5B2E7A-C027-4ED9-8CE5-24EC0E0D54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7558" y="4322420"/>
            <a:ext cx="4977104" cy="1406031"/>
          </a:xfrm>
          <a:prstGeom prst="rect">
            <a:avLst/>
          </a:prstGeom>
          <a:noFill/>
        </p:spPr>
      </p:pic>
      <p:sp>
        <p:nvSpPr>
          <p:cNvPr id="6" name="TextBox 5">
            <a:extLst>
              <a:ext uri="{FF2B5EF4-FFF2-40B4-BE49-F238E27FC236}">
                <a16:creationId xmlns:a16="http://schemas.microsoft.com/office/drawing/2014/main" id="{A49A6B4D-FA2D-465B-A6D5-78D6AD83B857}"/>
              </a:ext>
            </a:extLst>
          </p:cNvPr>
          <p:cNvSpPr txBox="1"/>
          <p:nvPr/>
        </p:nvSpPr>
        <p:spPr>
          <a:xfrm>
            <a:off x="6297558" y="5733256"/>
            <a:ext cx="4977104" cy="769441"/>
          </a:xfrm>
          <a:prstGeom prst="rect">
            <a:avLst/>
          </a:prstGeom>
          <a:noFill/>
        </p:spPr>
        <p:txBody>
          <a:bodyPr wrap="square" rtlCol="0">
            <a:spAutoFit/>
          </a:bodyPr>
          <a:lstStyle/>
          <a:p>
            <a:r>
              <a:rPr lang="de-DE" sz="1100" dirty="0">
                <a:latin typeface="Palatino Linotype" panose="02040502050505030304" pitchFamily="18" charset="0"/>
              </a:rPr>
              <a:t>Die Inschrift des Einen Rings</a:t>
            </a:r>
            <a:br>
              <a:rPr lang="en-CH" sz="1100" dirty="0">
                <a:latin typeface="Palatino Linotype" panose="02040502050505030304" pitchFamily="18" charset="0"/>
              </a:rPr>
            </a:br>
            <a:r>
              <a:rPr lang="en-CH" sz="1100" dirty="0">
                <a:latin typeface="Palatino Linotype" panose="02040502050505030304" pitchFamily="18" charset="0"/>
              </a:rPr>
              <a:t>Quelle: </a:t>
            </a:r>
            <a:r>
              <a:rPr lang="it-IT" sz="1100" dirty="0" err="1">
                <a:latin typeface="Palatino Linotype" panose="02040502050505030304" pitchFamily="18" charset="0"/>
              </a:rPr>
              <a:t>Ssolberg</a:t>
            </a:r>
            <a:r>
              <a:rPr lang="it-IT" sz="1100" dirty="0">
                <a:latin typeface="Palatino Linotype" panose="02040502050505030304" pitchFamily="18" charset="0"/>
              </a:rPr>
              <a:t> (https://commons.wikimedia.org/wiki/File:One_Ring_inscription.svg), https://creativecommons.org/licenses/by-sa/4.0/legalcode </a:t>
            </a:r>
            <a:endParaRPr lang="en-CH" sz="1100" dirty="0">
              <a:latin typeface="Palatino Linotype" panose="02040502050505030304" pitchFamily="18" charset="0"/>
            </a:endParaRPr>
          </a:p>
        </p:txBody>
      </p:sp>
      <p:pic>
        <p:nvPicPr>
          <p:cNvPr id="7" name="Picture 6" descr="Diagram&#10;&#10;Description automatically generated">
            <a:extLst>
              <a:ext uri="{FF2B5EF4-FFF2-40B4-BE49-F238E27FC236}">
                <a16:creationId xmlns:a16="http://schemas.microsoft.com/office/drawing/2014/main" id="{D89A02F5-FE3A-458D-9AF0-92B47D4C90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4057" y="355303"/>
            <a:ext cx="3884106" cy="2960025"/>
          </a:xfrm>
          <a:prstGeom prst="rect">
            <a:avLst/>
          </a:prstGeom>
        </p:spPr>
      </p:pic>
      <p:sp>
        <p:nvSpPr>
          <p:cNvPr id="8" name="TextBox 7">
            <a:extLst>
              <a:ext uri="{FF2B5EF4-FFF2-40B4-BE49-F238E27FC236}">
                <a16:creationId xmlns:a16="http://schemas.microsoft.com/office/drawing/2014/main" id="{4D117931-DF54-4ABE-A9CD-8F54B3FE320B}"/>
              </a:ext>
            </a:extLst>
          </p:cNvPr>
          <p:cNvSpPr txBox="1"/>
          <p:nvPr/>
        </p:nvSpPr>
        <p:spPr>
          <a:xfrm>
            <a:off x="6294239" y="3315328"/>
            <a:ext cx="4977104" cy="769441"/>
          </a:xfrm>
          <a:prstGeom prst="rect">
            <a:avLst/>
          </a:prstGeom>
          <a:noFill/>
        </p:spPr>
        <p:txBody>
          <a:bodyPr wrap="square" rtlCol="0">
            <a:spAutoFit/>
          </a:bodyPr>
          <a:lstStyle/>
          <a:p>
            <a:r>
              <a:rPr lang="en-CH" sz="1100" dirty="0">
                <a:latin typeface="Palatino Linotype" panose="02040502050505030304" pitchFamily="18" charset="0"/>
              </a:rPr>
              <a:t>Ein </a:t>
            </a:r>
            <a:r>
              <a:rPr lang="en-CH" sz="1100" dirty="0" err="1">
                <a:latin typeface="Palatino Linotype" panose="02040502050505030304" pitchFamily="18" charset="0"/>
              </a:rPr>
              <a:t>Vertrag</a:t>
            </a:r>
            <a:r>
              <a:rPr lang="en-CH" sz="1100" dirty="0">
                <a:latin typeface="Palatino Linotype" panose="02040502050505030304" pitchFamily="18" charset="0"/>
              </a:rPr>
              <a:t> in Toki </a:t>
            </a:r>
            <a:r>
              <a:rPr lang="en-CH" sz="1100" dirty="0" err="1">
                <a:latin typeface="Palatino Linotype" panose="02040502050505030304" pitchFamily="18" charset="0"/>
              </a:rPr>
              <a:t>Pona</a:t>
            </a:r>
            <a:r>
              <a:rPr lang="en-CH" sz="1100" dirty="0">
                <a:latin typeface="Palatino Linotype" panose="02040502050505030304" pitchFamily="18" charset="0"/>
              </a:rPr>
              <a:t> (</a:t>
            </a:r>
            <a:r>
              <a:rPr lang="en-CH" sz="1100" dirty="0" err="1">
                <a:latin typeface="Palatino Linotype" panose="02040502050505030304" pitchFamily="18" charset="0"/>
              </a:rPr>
              <a:t>Sitelen</a:t>
            </a:r>
            <a:r>
              <a:rPr lang="en-CH" sz="1100" dirty="0">
                <a:latin typeface="Palatino Linotype" panose="02040502050505030304" pitchFamily="18" charset="0"/>
              </a:rPr>
              <a:t> </a:t>
            </a:r>
            <a:r>
              <a:rPr lang="en-CH" sz="1100" dirty="0" err="1">
                <a:latin typeface="Palatino Linotype" panose="02040502050505030304" pitchFamily="18" charset="0"/>
              </a:rPr>
              <a:t>Sitelen</a:t>
            </a:r>
            <a:r>
              <a:rPr lang="en-CH" sz="1100" dirty="0">
                <a:latin typeface="Palatino Linotype" panose="02040502050505030304" pitchFamily="18" charset="0"/>
              </a:rPr>
              <a:t>)</a:t>
            </a:r>
            <a:br>
              <a:rPr lang="en-CH" sz="1100" dirty="0">
                <a:latin typeface="Palatino Linotype" panose="02040502050505030304" pitchFamily="18" charset="0"/>
              </a:rPr>
            </a:br>
            <a:r>
              <a:rPr lang="en-CH" sz="1100" dirty="0">
                <a:latin typeface="Palatino Linotype" panose="02040502050505030304" pitchFamily="18" charset="0"/>
              </a:rPr>
              <a:t>Quelle: </a:t>
            </a:r>
            <a:r>
              <a:rPr lang="de-DE" sz="1100" dirty="0">
                <a:latin typeface="Palatino Linotype" panose="02040502050505030304" pitchFamily="18" charset="0"/>
              </a:rPr>
              <a:t> Jonathan Gabel (https://commons.wikimedia.org/wiki/File:Sitelen_sitelen_contract.jpg), https://creativecommons.org/licenses/by/4.0/legalcode </a:t>
            </a:r>
            <a:endParaRPr lang="en-CH" sz="1100" dirty="0">
              <a:latin typeface="Palatino Linotype" panose="02040502050505030304" pitchFamily="18" charset="0"/>
            </a:endParaRPr>
          </a:p>
        </p:txBody>
      </p:sp>
    </p:spTree>
    <p:extLst>
      <p:ext uri="{BB962C8B-B14F-4D97-AF65-F5344CB8AC3E}">
        <p14:creationId xmlns:p14="http://schemas.microsoft.com/office/powerpoint/2010/main" val="694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DC55-95B0-4AFC-850F-F9F678AB215E}"/>
              </a:ext>
            </a:extLst>
          </p:cNvPr>
          <p:cNvSpPr>
            <a:spLocks noGrp="1"/>
          </p:cNvSpPr>
          <p:nvPr>
            <p:ph type="title"/>
          </p:nvPr>
        </p:nvSpPr>
        <p:spPr/>
        <p:txBody>
          <a:bodyPr/>
          <a:lstStyle/>
          <a:p>
            <a:r>
              <a:rPr lang="en-CH" dirty="0" err="1"/>
              <a:t>Beschreibung</a:t>
            </a:r>
            <a:r>
              <a:rPr lang="en-CH" dirty="0"/>
              <a:t> der </a:t>
            </a:r>
            <a:r>
              <a:rPr lang="en-CH" dirty="0" err="1"/>
              <a:t>Sprache</a:t>
            </a:r>
            <a:endParaRPr lang="en-CH" dirty="0"/>
          </a:p>
        </p:txBody>
      </p:sp>
      <p:sp>
        <p:nvSpPr>
          <p:cNvPr id="3" name="Text Placeholder 2">
            <a:extLst>
              <a:ext uri="{FF2B5EF4-FFF2-40B4-BE49-F238E27FC236}">
                <a16:creationId xmlns:a16="http://schemas.microsoft.com/office/drawing/2014/main" id="{41FF7EB2-0452-44A4-9828-35A1B1467DC3}"/>
              </a:ext>
            </a:extLst>
          </p:cNvPr>
          <p:cNvSpPr>
            <a:spLocks noGrp="1"/>
          </p:cNvSpPr>
          <p:nvPr>
            <p:ph type="body" idx="1"/>
          </p:nvPr>
        </p:nvSpPr>
        <p:spPr/>
        <p:txBody>
          <a:bodyPr/>
          <a:lstStyle/>
          <a:p>
            <a:endParaRPr lang="en-CH"/>
          </a:p>
        </p:txBody>
      </p:sp>
    </p:spTree>
    <p:extLst>
      <p:ext uri="{BB962C8B-B14F-4D97-AF65-F5344CB8AC3E}">
        <p14:creationId xmlns:p14="http://schemas.microsoft.com/office/powerpoint/2010/main" val="3415184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DC2D-95DD-4C65-942B-87D858DCA11C}"/>
              </a:ext>
            </a:extLst>
          </p:cNvPr>
          <p:cNvSpPr>
            <a:spLocks noGrp="1"/>
          </p:cNvSpPr>
          <p:nvPr>
            <p:ph type="title"/>
          </p:nvPr>
        </p:nvSpPr>
        <p:spPr/>
        <p:txBody>
          <a:bodyPr/>
          <a:lstStyle/>
          <a:p>
            <a:r>
              <a:rPr lang="de-CH" dirty="0"/>
              <a:t>Phonologie</a:t>
            </a:r>
          </a:p>
        </p:txBody>
      </p:sp>
      <p:graphicFrame>
        <p:nvGraphicFramePr>
          <p:cNvPr id="4" name="Table 4">
            <a:extLst>
              <a:ext uri="{FF2B5EF4-FFF2-40B4-BE49-F238E27FC236}">
                <a16:creationId xmlns:a16="http://schemas.microsoft.com/office/drawing/2014/main" id="{D317945D-D80D-40DA-ACD9-739E3DE084BA}"/>
              </a:ext>
            </a:extLst>
          </p:cNvPr>
          <p:cNvGraphicFramePr>
            <a:graphicFrameLocks noGrp="1"/>
          </p:cNvGraphicFramePr>
          <p:nvPr>
            <p:ph idx="1"/>
            <p:extLst>
              <p:ext uri="{D42A27DB-BD31-4B8C-83A1-F6EECF244321}">
                <p14:modId xmlns:p14="http://schemas.microsoft.com/office/powerpoint/2010/main" val="1388399534"/>
              </p:ext>
            </p:extLst>
          </p:nvPr>
        </p:nvGraphicFramePr>
        <p:xfrm>
          <a:off x="1117600" y="1701800"/>
          <a:ext cx="10156824" cy="2286000"/>
        </p:xfrm>
        <a:graphic>
          <a:graphicData uri="http://schemas.openxmlformats.org/drawingml/2006/table">
            <a:tbl>
              <a:tblPr firstRow="1" bandRow="1">
                <a:tableStyleId>{69012ECD-51FC-41F1-AA8D-1B2483CD663E}</a:tableStyleId>
              </a:tblPr>
              <a:tblGrid>
                <a:gridCol w="1376412">
                  <a:extLst>
                    <a:ext uri="{9D8B030D-6E8A-4147-A177-3AD203B41FA5}">
                      <a16:colId xmlns:a16="http://schemas.microsoft.com/office/drawing/2014/main" val="1624312776"/>
                    </a:ext>
                  </a:extLst>
                </a:gridCol>
                <a:gridCol w="2664296">
                  <a:extLst>
                    <a:ext uri="{9D8B030D-6E8A-4147-A177-3AD203B41FA5}">
                      <a16:colId xmlns:a16="http://schemas.microsoft.com/office/drawing/2014/main" val="470664885"/>
                    </a:ext>
                  </a:extLst>
                </a:gridCol>
                <a:gridCol w="3168352">
                  <a:extLst>
                    <a:ext uri="{9D8B030D-6E8A-4147-A177-3AD203B41FA5}">
                      <a16:colId xmlns:a16="http://schemas.microsoft.com/office/drawing/2014/main" val="3927472426"/>
                    </a:ext>
                  </a:extLst>
                </a:gridCol>
                <a:gridCol w="2947764">
                  <a:extLst>
                    <a:ext uri="{9D8B030D-6E8A-4147-A177-3AD203B41FA5}">
                      <a16:colId xmlns:a16="http://schemas.microsoft.com/office/drawing/2014/main" val="134540590"/>
                    </a:ext>
                  </a:extLst>
                </a:gridCol>
              </a:tblGrid>
              <a:tr h="370840">
                <a:tc>
                  <a:txBody>
                    <a:bodyPr/>
                    <a:lstStyle/>
                    <a:p>
                      <a:endParaRPr lang="de-CH" dirty="0">
                        <a:latin typeface="Palatino Linotype" panose="02040502050505030304" pitchFamily="18" charset="0"/>
                      </a:endParaRPr>
                    </a:p>
                  </a:txBody>
                  <a:tcPr/>
                </a:tc>
                <a:tc>
                  <a:txBody>
                    <a:bodyPr/>
                    <a:lstStyle/>
                    <a:p>
                      <a:pPr algn="ctr"/>
                      <a:r>
                        <a:rPr lang="de-CH" dirty="0" err="1">
                          <a:latin typeface="Palatino Linotype" panose="02040502050505030304" pitchFamily="18" charset="0"/>
                        </a:rPr>
                        <a:t>Bilabi</a:t>
                      </a:r>
                      <a:r>
                        <a:rPr lang="en-CH" dirty="0">
                          <a:latin typeface="Palatino Linotype" panose="02040502050505030304" pitchFamily="18" charset="0"/>
                        </a:rPr>
                        <a:t>al</a:t>
                      </a:r>
                      <a:endParaRPr lang="de-CH" dirty="0">
                        <a:latin typeface="Palatino Linotype" panose="02040502050505030304" pitchFamily="18" charset="0"/>
                      </a:endParaRPr>
                    </a:p>
                  </a:txBody>
                  <a:tcPr/>
                </a:tc>
                <a:tc>
                  <a:txBody>
                    <a:bodyPr/>
                    <a:lstStyle/>
                    <a:p>
                      <a:pPr algn="ctr"/>
                      <a:r>
                        <a:rPr lang="en-CH" dirty="0">
                          <a:latin typeface="Palatino Linotype" panose="02040502050505030304" pitchFamily="18" charset="0"/>
                        </a:rPr>
                        <a:t>P</a:t>
                      </a:r>
                      <a:r>
                        <a:rPr lang="de-CH" dirty="0">
                          <a:latin typeface="Palatino Linotype" panose="02040502050505030304" pitchFamily="18" charset="0"/>
                        </a:rPr>
                        <a:t>ostalveolar</a:t>
                      </a:r>
                    </a:p>
                  </a:txBody>
                  <a:tcPr/>
                </a:tc>
                <a:tc>
                  <a:txBody>
                    <a:bodyPr/>
                    <a:lstStyle/>
                    <a:p>
                      <a:pPr algn="ctr"/>
                      <a:r>
                        <a:rPr lang="en-CH" dirty="0">
                          <a:latin typeface="Palatino Linotype" panose="02040502050505030304" pitchFamily="18" charset="0"/>
                        </a:rPr>
                        <a:t>Velar</a:t>
                      </a:r>
                      <a:endParaRPr lang="de-CH" dirty="0">
                        <a:latin typeface="Palatino Linotype" panose="02040502050505030304" pitchFamily="18" charset="0"/>
                      </a:endParaRPr>
                    </a:p>
                  </a:txBody>
                  <a:tcPr/>
                </a:tc>
                <a:extLst>
                  <a:ext uri="{0D108BD9-81ED-4DB2-BD59-A6C34878D82A}">
                    <a16:rowId xmlns:a16="http://schemas.microsoft.com/office/drawing/2014/main" val="204741739"/>
                  </a:ext>
                </a:extLst>
              </a:tr>
              <a:tr h="370840">
                <a:tc>
                  <a:txBody>
                    <a:bodyPr/>
                    <a:lstStyle/>
                    <a:p>
                      <a:pPr algn="r"/>
                      <a:r>
                        <a:rPr lang="en-CH" dirty="0">
                          <a:latin typeface="Palatino Linotype" panose="02040502050505030304" pitchFamily="18" charset="0"/>
                        </a:rPr>
                        <a:t>Nasal</a:t>
                      </a:r>
                      <a:endParaRPr lang="de-CH" dirty="0">
                        <a:latin typeface="Palatino Linotype" panose="02040502050505030304" pitchFamily="18" charset="0"/>
                      </a:endParaRPr>
                    </a:p>
                  </a:txBody>
                  <a:tcPr>
                    <a:solidFill>
                      <a:schemeClr val="accent1">
                        <a:lumMod val="60000"/>
                        <a:lumOff val="40000"/>
                      </a:schemeClr>
                    </a:solidFill>
                  </a:tcPr>
                </a:tc>
                <a:tc>
                  <a:txBody>
                    <a:bodyPr/>
                    <a:lstStyle/>
                    <a:p>
                      <a:pPr algn="ctr"/>
                      <a:r>
                        <a:rPr lang="en-CH" dirty="0">
                          <a:latin typeface="Palatino Linotype" panose="02040502050505030304" pitchFamily="18" charset="0"/>
                        </a:rPr>
                        <a:t>/m/</a:t>
                      </a:r>
                      <a:endParaRPr lang="de-CH" dirty="0">
                        <a:latin typeface="Palatino Linotype" panose="02040502050505030304" pitchFamily="18" charset="0"/>
                      </a:endParaRPr>
                    </a:p>
                  </a:txBody>
                  <a:tcPr/>
                </a:tc>
                <a:tc>
                  <a:txBody>
                    <a:bodyPr/>
                    <a:lstStyle/>
                    <a:p>
                      <a:pPr algn="ctr"/>
                      <a:r>
                        <a:rPr lang="en-CH" dirty="0">
                          <a:latin typeface="Palatino Linotype" panose="02040502050505030304" pitchFamily="18" charset="0"/>
                        </a:rPr>
                        <a:t>/n/</a:t>
                      </a:r>
                      <a:endParaRPr lang="de-CH" dirty="0">
                        <a:latin typeface="Palatino Linotype" panose="02040502050505030304" pitchFamily="18" charset="0"/>
                      </a:endParaRPr>
                    </a:p>
                  </a:txBody>
                  <a:tcPr/>
                </a:tc>
                <a:tc>
                  <a:txBody>
                    <a:bodyPr/>
                    <a:lstStyle/>
                    <a:p>
                      <a:pPr algn="ctr"/>
                      <a:endParaRPr lang="de-CH" dirty="0">
                        <a:latin typeface="Palatino Linotype" panose="02040502050505030304" pitchFamily="18" charset="0"/>
                      </a:endParaRPr>
                    </a:p>
                  </a:txBody>
                  <a:tcPr/>
                </a:tc>
                <a:extLst>
                  <a:ext uri="{0D108BD9-81ED-4DB2-BD59-A6C34878D82A}">
                    <a16:rowId xmlns:a16="http://schemas.microsoft.com/office/drawing/2014/main" val="2979831087"/>
                  </a:ext>
                </a:extLst>
              </a:tr>
              <a:tr h="370840">
                <a:tc>
                  <a:txBody>
                    <a:bodyPr/>
                    <a:lstStyle/>
                    <a:p>
                      <a:pPr algn="r"/>
                      <a:r>
                        <a:rPr lang="en-CH" dirty="0" err="1">
                          <a:latin typeface="Palatino Linotype" panose="02040502050505030304" pitchFamily="18" charset="0"/>
                        </a:rPr>
                        <a:t>Plosiv</a:t>
                      </a:r>
                      <a:endParaRPr lang="de-CH" dirty="0">
                        <a:latin typeface="Palatino Linotype" panose="02040502050505030304" pitchFamily="18" charset="0"/>
                      </a:endParaRPr>
                    </a:p>
                  </a:txBody>
                  <a:tcPr>
                    <a:solidFill>
                      <a:schemeClr val="accent1">
                        <a:lumMod val="60000"/>
                        <a:lumOff val="40000"/>
                      </a:schemeClr>
                    </a:solidFill>
                  </a:tcPr>
                </a:tc>
                <a:tc>
                  <a:txBody>
                    <a:bodyPr/>
                    <a:lstStyle/>
                    <a:p>
                      <a:pPr algn="ctr"/>
                      <a:r>
                        <a:rPr lang="en-CH" dirty="0">
                          <a:latin typeface="Palatino Linotype" panose="02040502050505030304" pitchFamily="18" charset="0"/>
                        </a:rPr>
                        <a:t>/p/</a:t>
                      </a:r>
                      <a:endParaRPr lang="de-CH" dirty="0">
                        <a:latin typeface="Palatino Linotype" panose="02040502050505030304" pitchFamily="18" charset="0"/>
                      </a:endParaRPr>
                    </a:p>
                  </a:txBody>
                  <a:tcPr/>
                </a:tc>
                <a:tc>
                  <a:txBody>
                    <a:bodyPr/>
                    <a:lstStyle/>
                    <a:p>
                      <a:pPr algn="ctr"/>
                      <a:r>
                        <a:rPr lang="en-CH" dirty="0">
                          <a:latin typeface="Palatino Linotype" panose="02040502050505030304" pitchFamily="18" charset="0"/>
                        </a:rPr>
                        <a:t>/t/</a:t>
                      </a:r>
                      <a:endParaRPr lang="de-CH" dirty="0">
                        <a:latin typeface="Palatino Linotype" panose="02040502050505030304" pitchFamily="18" charset="0"/>
                      </a:endParaRPr>
                    </a:p>
                  </a:txBody>
                  <a:tcPr/>
                </a:tc>
                <a:tc>
                  <a:txBody>
                    <a:bodyPr/>
                    <a:lstStyle/>
                    <a:p>
                      <a:pPr algn="ctr"/>
                      <a:r>
                        <a:rPr lang="en-CH" dirty="0">
                          <a:latin typeface="Palatino Linotype" panose="02040502050505030304" pitchFamily="18" charset="0"/>
                        </a:rPr>
                        <a:t>/k/</a:t>
                      </a:r>
                      <a:endParaRPr lang="de-CH" dirty="0">
                        <a:latin typeface="Palatino Linotype" panose="02040502050505030304" pitchFamily="18" charset="0"/>
                      </a:endParaRPr>
                    </a:p>
                  </a:txBody>
                  <a:tcPr/>
                </a:tc>
                <a:extLst>
                  <a:ext uri="{0D108BD9-81ED-4DB2-BD59-A6C34878D82A}">
                    <a16:rowId xmlns:a16="http://schemas.microsoft.com/office/drawing/2014/main" val="3774455910"/>
                  </a:ext>
                </a:extLst>
              </a:tr>
              <a:tr h="370840">
                <a:tc>
                  <a:txBody>
                    <a:bodyPr/>
                    <a:lstStyle/>
                    <a:p>
                      <a:pPr algn="r"/>
                      <a:r>
                        <a:rPr lang="en-CH" dirty="0" err="1">
                          <a:latin typeface="Palatino Linotype" panose="02040502050505030304" pitchFamily="18" charset="0"/>
                        </a:rPr>
                        <a:t>Frikativ</a:t>
                      </a:r>
                      <a:endParaRPr lang="de-CH" dirty="0">
                        <a:latin typeface="Palatino Linotype" panose="02040502050505030304" pitchFamily="18" charset="0"/>
                      </a:endParaRPr>
                    </a:p>
                  </a:txBody>
                  <a:tcPr>
                    <a:solidFill>
                      <a:schemeClr val="accent1">
                        <a:lumMod val="60000"/>
                        <a:lumOff val="40000"/>
                      </a:schemeClr>
                    </a:solidFill>
                  </a:tcPr>
                </a:tc>
                <a:tc>
                  <a:txBody>
                    <a:bodyPr/>
                    <a:lstStyle/>
                    <a:p>
                      <a:pPr algn="ctr"/>
                      <a:r>
                        <a:rPr lang="en-CH" dirty="0">
                          <a:latin typeface="Palatino Linotype" panose="02040502050505030304" pitchFamily="18" charset="0"/>
                        </a:rPr>
                        <a:t>/f/ [</a:t>
                      </a:r>
                      <a:r>
                        <a:rPr lang="en-US" dirty="0">
                          <a:latin typeface="Palatino Linotype" panose="02040502050505030304" pitchFamily="18" charset="0"/>
                        </a:rPr>
                        <a:t>ɸ</a:t>
                      </a:r>
                      <a:r>
                        <a:rPr lang="en-CH" dirty="0">
                          <a:latin typeface="Palatino Linotype" panose="02040502050505030304" pitchFamily="18" charset="0"/>
                        </a:rPr>
                        <a:t>]</a:t>
                      </a:r>
                      <a:endParaRPr lang="de-CH" dirty="0">
                        <a:latin typeface="Palatino Linotype" panose="02040502050505030304" pitchFamily="18" charset="0"/>
                      </a:endParaRPr>
                    </a:p>
                  </a:txBody>
                  <a:tcPr/>
                </a:tc>
                <a:tc>
                  <a:txBody>
                    <a:bodyPr/>
                    <a:lstStyle/>
                    <a:p>
                      <a:pPr algn="ctr"/>
                      <a:r>
                        <a:rPr lang="en-CH" dirty="0">
                          <a:latin typeface="Palatino Linotype" panose="02040502050505030304" pitchFamily="18" charset="0"/>
                        </a:rPr>
                        <a:t>/s/</a:t>
                      </a:r>
                      <a:endParaRPr lang="de-CH" dirty="0">
                        <a:latin typeface="Palatino Linotype" panose="02040502050505030304" pitchFamily="18" charset="0"/>
                      </a:endParaRPr>
                    </a:p>
                  </a:txBody>
                  <a:tcPr/>
                </a:tc>
                <a:tc>
                  <a:txBody>
                    <a:bodyPr/>
                    <a:lstStyle/>
                    <a:p>
                      <a:pPr algn="ctr"/>
                      <a:r>
                        <a:rPr lang="en-CH" dirty="0">
                          <a:latin typeface="Palatino Linotype" panose="02040502050505030304" pitchFamily="18" charset="0"/>
                        </a:rPr>
                        <a:t>/x/</a:t>
                      </a:r>
                      <a:endParaRPr lang="de-CH" dirty="0">
                        <a:latin typeface="Palatino Linotype" panose="02040502050505030304" pitchFamily="18" charset="0"/>
                      </a:endParaRPr>
                    </a:p>
                  </a:txBody>
                  <a:tcPr/>
                </a:tc>
                <a:extLst>
                  <a:ext uri="{0D108BD9-81ED-4DB2-BD59-A6C34878D82A}">
                    <a16:rowId xmlns:a16="http://schemas.microsoft.com/office/drawing/2014/main" val="516648612"/>
                  </a:ext>
                </a:extLst>
              </a:tr>
              <a:tr h="370840">
                <a:tc>
                  <a:txBody>
                    <a:bodyPr/>
                    <a:lstStyle/>
                    <a:p>
                      <a:pPr algn="r"/>
                      <a:r>
                        <a:rPr lang="en-CH" dirty="0" err="1">
                          <a:latin typeface="Palatino Linotype" panose="02040502050505030304" pitchFamily="18" charset="0"/>
                        </a:rPr>
                        <a:t>Gleite</a:t>
                      </a:r>
                      <a:endParaRPr lang="de-CH" dirty="0">
                        <a:latin typeface="Palatino Linotype" panose="02040502050505030304" pitchFamily="18" charset="0"/>
                      </a:endParaRPr>
                    </a:p>
                  </a:txBody>
                  <a:tcPr>
                    <a:solidFill>
                      <a:schemeClr val="accent1">
                        <a:lumMod val="60000"/>
                        <a:lumOff val="40000"/>
                      </a:schemeClr>
                    </a:solidFill>
                  </a:tcPr>
                </a:tc>
                <a:tc>
                  <a:txBody>
                    <a:bodyPr/>
                    <a:lstStyle/>
                    <a:p>
                      <a:pPr algn="ctr"/>
                      <a:r>
                        <a:rPr lang="en-CH" dirty="0">
                          <a:latin typeface="Palatino Linotype" panose="02040502050505030304" pitchFamily="18" charset="0"/>
                        </a:rPr>
                        <a:t>/w/</a:t>
                      </a:r>
                      <a:endParaRPr lang="de-CH" dirty="0">
                        <a:latin typeface="Palatino Linotype" panose="02040502050505030304" pitchFamily="18" charset="0"/>
                      </a:endParaRPr>
                    </a:p>
                  </a:txBody>
                  <a:tcPr/>
                </a:tc>
                <a:tc>
                  <a:txBody>
                    <a:bodyPr/>
                    <a:lstStyle/>
                    <a:p>
                      <a:pPr algn="ctr"/>
                      <a:r>
                        <a:rPr lang="en-CH" dirty="0">
                          <a:latin typeface="Palatino Linotype" panose="02040502050505030304" pitchFamily="18" charset="0"/>
                        </a:rPr>
                        <a:t>/l/</a:t>
                      </a:r>
                      <a:endParaRPr lang="de-CH" dirty="0">
                        <a:latin typeface="Palatino Linotype" panose="02040502050505030304" pitchFamily="18" charset="0"/>
                      </a:endParaRPr>
                    </a:p>
                  </a:txBody>
                  <a:tcPr/>
                </a:tc>
                <a:tc>
                  <a:txBody>
                    <a:bodyPr/>
                    <a:lstStyle/>
                    <a:p>
                      <a:pPr algn="ctr"/>
                      <a:r>
                        <a:rPr lang="en-CH" dirty="0">
                          <a:latin typeface="Palatino Linotype" panose="02040502050505030304" pitchFamily="18" charset="0"/>
                        </a:rPr>
                        <a:t>/j/</a:t>
                      </a:r>
                      <a:endParaRPr lang="de-CH" dirty="0">
                        <a:latin typeface="Palatino Linotype" panose="02040502050505030304" pitchFamily="18" charset="0"/>
                      </a:endParaRPr>
                    </a:p>
                  </a:txBody>
                  <a:tcPr/>
                </a:tc>
                <a:extLst>
                  <a:ext uri="{0D108BD9-81ED-4DB2-BD59-A6C34878D82A}">
                    <a16:rowId xmlns:a16="http://schemas.microsoft.com/office/drawing/2014/main" val="2543633460"/>
                  </a:ext>
                </a:extLst>
              </a:tr>
            </a:tbl>
          </a:graphicData>
        </a:graphic>
      </p:graphicFrame>
      <p:graphicFrame>
        <p:nvGraphicFramePr>
          <p:cNvPr id="3" name="Table 4">
            <a:extLst>
              <a:ext uri="{FF2B5EF4-FFF2-40B4-BE49-F238E27FC236}">
                <a16:creationId xmlns:a16="http://schemas.microsoft.com/office/drawing/2014/main" id="{2F9D7135-6DDB-43CF-80C4-A2A62198265E}"/>
              </a:ext>
            </a:extLst>
          </p:cNvPr>
          <p:cNvGraphicFramePr>
            <a:graphicFrameLocks noGrp="1"/>
          </p:cNvGraphicFramePr>
          <p:nvPr>
            <p:extLst>
              <p:ext uri="{D42A27DB-BD31-4B8C-83A1-F6EECF244321}">
                <p14:modId xmlns:p14="http://schemas.microsoft.com/office/powerpoint/2010/main" val="1932650353"/>
              </p:ext>
            </p:extLst>
          </p:nvPr>
        </p:nvGraphicFramePr>
        <p:xfrm>
          <a:off x="1845940" y="4365104"/>
          <a:ext cx="8125884" cy="1828800"/>
        </p:xfrm>
        <a:graphic>
          <a:graphicData uri="http://schemas.openxmlformats.org/drawingml/2006/table">
            <a:tbl>
              <a:tblPr firstRow="1" bandRow="1">
                <a:tableStyleId>{69012ECD-51FC-41F1-AA8D-1B2483CD663E}</a:tableStyleId>
              </a:tblPr>
              <a:tblGrid>
                <a:gridCol w="1440160">
                  <a:extLst>
                    <a:ext uri="{9D8B030D-6E8A-4147-A177-3AD203B41FA5}">
                      <a16:colId xmlns:a16="http://schemas.microsoft.com/office/drawing/2014/main" val="811910297"/>
                    </a:ext>
                  </a:extLst>
                </a:gridCol>
                <a:gridCol w="3240360">
                  <a:extLst>
                    <a:ext uri="{9D8B030D-6E8A-4147-A177-3AD203B41FA5}">
                      <a16:colId xmlns:a16="http://schemas.microsoft.com/office/drawing/2014/main" val="2332049913"/>
                    </a:ext>
                  </a:extLst>
                </a:gridCol>
                <a:gridCol w="3445364">
                  <a:extLst>
                    <a:ext uri="{9D8B030D-6E8A-4147-A177-3AD203B41FA5}">
                      <a16:colId xmlns:a16="http://schemas.microsoft.com/office/drawing/2014/main" val="3032095029"/>
                    </a:ext>
                  </a:extLst>
                </a:gridCol>
              </a:tblGrid>
              <a:tr h="370840">
                <a:tc>
                  <a:txBody>
                    <a:bodyPr/>
                    <a:lstStyle/>
                    <a:p>
                      <a:pPr algn="r"/>
                      <a:endParaRPr lang="en-CH" dirty="0">
                        <a:latin typeface="Palatino Linotype" panose="02040502050505030304" pitchFamily="18" charset="0"/>
                      </a:endParaRPr>
                    </a:p>
                  </a:txBody>
                  <a:tcPr/>
                </a:tc>
                <a:tc>
                  <a:txBody>
                    <a:bodyPr/>
                    <a:lstStyle/>
                    <a:p>
                      <a:pPr algn="ctr"/>
                      <a:r>
                        <a:rPr lang="en-CH" dirty="0" err="1">
                          <a:latin typeface="Palatino Linotype" panose="02040502050505030304" pitchFamily="18" charset="0"/>
                        </a:rPr>
                        <a:t>Vordervokale</a:t>
                      </a:r>
                      <a:endParaRPr lang="en-CH" dirty="0">
                        <a:latin typeface="Palatino Linotype" panose="02040502050505030304" pitchFamily="18" charset="0"/>
                      </a:endParaRPr>
                    </a:p>
                  </a:txBody>
                  <a:tcPr/>
                </a:tc>
                <a:tc>
                  <a:txBody>
                    <a:bodyPr/>
                    <a:lstStyle/>
                    <a:p>
                      <a:pPr algn="ctr"/>
                      <a:r>
                        <a:rPr lang="en-CH" dirty="0" err="1">
                          <a:latin typeface="Palatino Linotype" panose="02040502050505030304" pitchFamily="18" charset="0"/>
                        </a:rPr>
                        <a:t>Rückvokale</a:t>
                      </a:r>
                      <a:endParaRPr lang="en-CH" dirty="0">
                        <a:latin typeface="Palatino Linotype" panose="02040502050505030304" pitchFamily="18" charset="0"/>
                      </a:endParaRPr>
                    </a:p>
                  </a:txBody>
                  <a:tcPr/>
                </a:tc>
                <a:extLst>
                  <a:ext uri="{0D108BD9-81ED-4DB2-BD59-A6C34878D82A}">
                    <a16:rowId xmlns:a16="http://schemas.microsoft.com/office/drawing/2014/main" val="2731291945"/>
                  </a:ext>
                </a:extLst>
              </a:tr>
              <a:tr h="370840">
                <a:tc>
                  <a:txBody>
                    <a:bodyPr/>
                    <a:lstStyle/>
                    <a:p>
                      <a:pPr algn="r"/>
                      <a:r>
                        <a:rPr lang="en-CH" dirty="0">
                          <a:latin typeface="Palatino Linotype" panose="02040502050505030304" pitchFamily="18" charset="0"/>
                        </a:rPr>
                        <a:t>Zu</a:t>
                      </a:r>
                    </a:p>
                  </a:txBody>
                  <a:tcPr>
                    <a:solidFill>
                      <a:schemeClr val="accent1">
                        <a:lumMod val="60000"/>
                        <a:lumOff val="40000"/>
                      </a:schemeClr>
                    </a:solidFill>
                  </a:tcPr>
                </a:tc>
                <a:tc>
                  <a:txBody>
                    <a:bodyPr/>
                    <a:lstStyle/>
                    <a:p>
                      <a:pPr algn="ctr"/>
                      <a:r>
                        <a:rPr lang="en-CH" sz="2400" kern="1200" dirty="0">
                          <a:solidFill>
                            <a:schemeClr val="tx1"/>
                          </a:solidFill>
                          <a:effectLst/>
                          <a:latin typeface="Palatino Linotype" panose="02040502050505030304" pitchFamily="18" charset="0"/>
                          <a:ea typeface="+mn-ea"/>
                          <a:cs typeface="+mn-cs"/>
                        </a:rPr>
                        <a:t>/</a:t>
                      </a:r>
                      <a:r>
                        <a:rPr lang="en-CH" sz="2400" kern="1200" dirty="0" err="1">
                          <a:solidFill>
                            <a:schemeClr val="tx1"/>
                          </a:solidFill>
                          <a:effectLst/>
                          <a:latin typeface="Palatino Linotype" panose="02040502050505030304" pitchFamily="18" charset="0"/>
                          <a:ea typeface="+mn-ea"/>
                          <a:cs typeface="+mn-cs"/>
                        </a:rPr>
                        <a:t>i</a:t>
                      </a:r>
                      <a:r>
                        <a:rPr lang="en-CH" sz="2400" kern="1200" dirty="0">
                          <a:solidFill>
                            <a:schemeClr val="tx1"/>
                          </a:solidFill>
                          <a:effectLst/>
                          <a:latin typeface="Palatino Linotype" panose="02040502050505030304" pitchFamily="18" charset="0"/>
                          <a:ea typeface="+mn-ea"/>
                          <a:cs typeface="+mn-cs"/>
                        </a:rPr>
                        <a:t>/ ·</a:t>
                      </a:r>
                      <a:r>
                        <a:rPr lang="pl-PL" sz="2400" kern="1200" dirty="0">
                          <a:solidFill>
                            <a:schemeClr val="tx1"/>
                          </a:solidFill>
                          <a:effectLst/>
                          <a:latin typeface="Palatino Linotype" panose="02040502050505030304" pitchFamily="18" charset="0"/>
                          <a:ea typeface="+mn-ea"/>
                          <a:cs typeface="+mn-cs"/>
                        </a:rPr>
                        <a:t> </a:t>
                      </a:r>
                      <a:r>
                        <a:rPr lang="en-CH" sz="2400" kern="1200" dirty="0">
                          <a:solidFill>
                            <a:schemeClr val="tx1"/>
                          </a:solidFill>
                          <a:effectLst/>
                          <a:latin typeface="Palatino Linotype" panose="02040502050505030304" pitchFamily="18" charset="0"/>
                          <a:ea typeface="+mn-ea"/>
                          <a:cs typeface="+mn-cs"/>
                        </a:rPr>
                        <a:t>/y/</a:t>
                      </a:r>
                      <a:endParaRPr lang="en-CH" dirty="0">
                        <a:latin typeface="Palatino Linotype" panose="02040502050505030304" pitchFamily="18" charset="0"/>
                      </a:endParaRPr>
                    </a:p>
                  </a:txBody>
                  <a:tcPr/>
                </a:tc>
                <a:tc>
                  <a:txBody>
                    <a:bodyPr/>
                    <a:lstStyle/>
                    <a:p>
                      <a:pPr algn="ctr"/>
                      <a:r>
                        <a:rPr lang="en-CH" dirty="0">
                          <a:latin typeface="Palatino Linotype" panose="02040502050505030304" pitchFamily="18" charset="0"/>
                        </a:rPr>
                        <a:t>/</a:t>
                      </a:r>
                      <a:r>
                        <a:rPr lang="en-US" dirty="0">
                          <a:latin typeface="Palatino Linotype" panose="02040502050505030304" pitchFamily="18" charset="0"/>
                        </a:rPr>
                        <a:t>ɯ</a:t>
                      </a:r>
                      <a:r>
                        <a:rPr lang="en-CH" dirty="0">
                          <a:latin typeface="Palatino Linotype" panose="02040502050505030304" pitchFamily="18" charset="0"/>
                        </a:rPr>
                        <a:t>/ </a:t>
                      </a:r>
                      <a:r>
                        <a:rPr lang="en-CH" sz="2400" kern="1200" dirty="0">
                          <a:solidFill>
                            <a:schemeClr val="tx1"/>
                          </a:solidFill>
                          <a:effectLst/>
                          <a:latin typeface="Palatino Linotype" panose="02040502050505030304" pitchFamily="18" charset="0"/>
                          <a:ea typeface="+mn-ea"/>
                          <a:cs typeface="+mn-cs"/>
                        </a:rPr>
                        <a:t>· /u/</a:t>
                      </a:r>
                      <a:endParaRPr lang="en-CH" dirty="0">
                        <a:latin typeface="Palatino Linotype" panose="02040502050505030304" pitchFamily="18" charset="0"/>
                      </a:endParaRPr>
                    </a:p>
                  </a:txBody>
                  <a:tcPr/>
                </a:tc>
                <a:extLst>
                  <a:ext uri="{0D108BD9-81ED-4DB2-BD59-A6C34878D82A}">
                    <a16:rowId xmlns:a16="http://schemas.microsoft.com/office/drawing/2014/main" val="1299611268"/>
                  </a:ext>
                </a:extLst>
              </a:tr>
              <a:tr h="370840">
                <a:tc>
                  <a:txBody>
                    <a:bodyPr/>
                    <a:lstStyle/>
                    <a:p>
                      <a:pPr algn="r"/>
                      <a:r>
                        <a:rPr lang="en-CH" dirty="0">
                          <a:latin typeface="Palatino Linotype" panose="02040502050505030304" pitchFamily="18" charset="0"/>
                        </a:rPr>
                        <a:t>Mittel</a:t>
                      </a:r>
                    </a:p>
                  </a:txBody>
                  <a:tcPr>
                    <a:solidFill>
                      <a:schemeClr val="accent1">
                        <a:lumMod val="60000"/>
                        <a:lumOff val="40000"/>
                      </a:schemeClr>
                    </a:solidFill>
                  </a:tcPr>
                </a:tc>
                <a:tc>
                  <a:txBody>
                    <a:bodyPr/>
                    <a:lstStyle/>
                    <a:p>
                      <a:pPr algn="ctr"/>
                      <a:r>
                        <a:rPr lang="en-US" dirty="0">
                          <a:latin typeface="Palatino Linotype" panose="02040502050505030304" pitchFamily="18" charset="0"/>
                        </a:rPr>
                        <a:t>ə</a:t>
                      </a:r>
                      <a:endParaRPr lang="en-CH" dirty="0">
                        <a:latin typeface="Palatino Linotype" panose="02040502050505030304" pitchFamily="18" charset="0"/>
                      </a:endParaRPr>
                    </a:p>
                  </a:txBody>
                  <a:tcPr/>
                </a:tc>
                <a:tc>
                  <a:txBody>
                    <a:bodyPr/>
                    <a:lstStyle/>
                    <a:p>
                      <a:pPr algn="ctr"/>
                      <a:endParaRPr lang="en-CH">
                        <a:latin typeface="Palatino Linotype" panose="02040502050505030304" pitchFamily="18" charset="0"/>
                      </a:endParaRPr>
                    </a:p>
                  </a:txBody>
                  <a:tcPr/>
                </a:tc>
                <a:extLst>
                  <a:ext uri="{0D108BD9-81ED-4DB2-BD59-A6C34878D82A}">
                    <a16:rowId xmlns:a16="http://schemas.microsoft.com/office/drawing/2014/main" val="2491766405"/>
                  </a:ext>
                </a:extLst>
              </a:tr>
              <a:tr h="370840">
                <a:tc>
                  <a:txBody>
                    <a:bodyPr/>
                    <a:lstStyle/>
                    <a:p>
                      <a:pPr algn="r"/>
                      <a:r>
                        <a:rPr lang="en-CH" dirty="0" err="1">
                          <a:latin typeface="Palatino Linotype" panose="02040502050505030304" pitchFamily="18" charset="0"/>
                        </a:rPr>
                        <a:t>Offen</a:t>
                      </a:r>
                      <a:endParaRPr lang="en-CH" dirty="0">
                        <a:latin typeface="Palatino Linotype" panose="02040502050505030304" pitchFamily="18" charset="0"/>
                      </a:endParaRPr>
                    </a:p>
                  </a:txBody>
                  <a:tcPr>
                    <a:solidFill>
                      <a:schemeClr val="accent1">
                        <a:lumMod val="60000"/>
                        <a:lumOff val="40000"/>
                      </a:schemeClr>
                    </a:solidFill>
                  </a:tcPr>
                </a:tc>
                <a:tc>
                  <a:txBody>
                    <a:bodyPr/>
                    <a:lstStyle/>
                    <a:p>
                      <a:pPr algn="ctr"/>
                      <a:r>
                        <a:rPr lang="en-CH" sz="2400" kern="1200" dirty="0">
                          <a:solidFill>
                            <a:schemeClr val="tx1"/>
                          </a:solidFill>
                          <a:effectLst/>
                          <a:latin typeface="Palatino Linotype" panose="02040502050505030304" pitchFamily="18" charset="0"/>
                          <a:ea typeface="+mn-ea"/>
                          <a:cs typeface="+mn-cs"/>
                        </a:rPr>
                        <a:t>/</a:t>
                      </a:r>
                      <a:r>
                        <a:rPr lang="en-US" sz="2400" kern="1200" dirty="0">
                          <a:solidFill>
                            <a:schemeClr val="tx1"/>
                          </a:solidFill>
                          <a:effectLst/>
                          <a:latin typeface="Palatino Linotype" panose="02040502050505030304" pitchFamily="18" charset="0"/>
                          <a:ea typeface="+mn-ea"/>
                          <a:cs typeface="+mn-cs"/>
                        </a:rPr>
                        <a:t>a</a:t>
                      </a:r>
                      <a:r>
                        <a:rPr lang="en-CH" sz="2400" kern="1200" dirty="0">
                          <a:solidFill>
                            <a:schemeClr val="tx1"/>
                          </a:solidFill>
                          <a:effectLst/>
                          <a:latin typeface="Palatino Linotype" panose="02040502050505030304" pitchFamily="18" charset="0"/>
                          <a:ea typeface="+mn-ea"/>
                          <a:cs typeface="+mn-cs"/>
                        </a:rPr>
                        <a:t>/ · /</a:t>
                      </a:r>
                      <a:r>
                        <a:rPr lang="en-US" sz="2400" kern="1200" dirty="0">
                          <a:solidFill>
                            <a:schemeClr val="tx1"/>
                          </a:solidFill>
                          <a:effectLst/>
                          <a:latin typeface="Palatino Linotype" panose="02040502050505030304" pitchFamily="18" charset="0"/>
                          <a:ea typeface="+mn-ea"/>
                          <a:cs typeface="+mn-cs"/>
                        </a:rPr>
                        <a:t>ɶ</a:t>
                      </a:r>
                      <a:r>
                        <a:rPr lang="en-CH" sz="2400" kern="1200" dirty="0">
                          <a:solidFill>
                            <a:schemeClr val="tx1"/>
                          </a:solidFill>
                          <a:effectLst/>
                          <a:latin typeface="Palatino Linotype" panose="02040502050505030304" pitchFamily="18" charset="0"/>
                          <a:ea typeface="+mn-ea"/>
                          <a:cs typeface="+mn-cs"/>
                        </a:rPr>
                        <a:t>/</a:t>
                      </a:r>
                      <a:endParaRPr lang="en-CH" dirty="0">
                        <a:latin typeface="Palatino Linotype" panose="02040502050505030304" pitchFamily="18" charset="0"/>
                      </a:endParaRPr>
                    </a:p>
                  </a:txBody>
                  <a:tcPr/>
                </a:tc>
                <a:tc>
                  <a:txBody>
                    <a:bodyPr/>
                    <a:lstStyle/>
                    <a:p>
                      <a:pPr algn="ctr"/>
                      <a:endParaRPr lang="en-CH" dirty="0">
                        <a:latin typeface="Palatino Linotype" panose="02040502050505030304" pitchFamily="18" charset="0"/>
                      </a:endParaRPr>
                    </a:p>
                  </a:txBody>
                  <a:tcPr/>
                </a:tc>
                <a:extLst>
                  <a:ext uri="{0D108BD9-81ED-4DB2-BD59-A6C34878D82A}">
                    <a16:rowId xmlns:a16="http://schemas.microsoft.com/office/drawing/2014/main" val="751078635"/>
                  </a:ext>
                </a:extLst>
              </a:tr>
            </a:tbl>
          </a:graphicData>
        </a:graphic>
      </p:graphicFrame>
    </p:spTree>
    <p:extLst>
      <p:ext uri="{BB962C8B-B14F-4D97-AF65-F5344CB8AC3E}">
        <p14:creationId xmlns:p14="http://schemas.microsoft.com/office/powerpoint/2010/main" val="360657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78863-D5A8-4DBB-9169-F222AFA05573}"/>
              </a:ext>
            </a:extLst>
          </p:cNvPr>
          <p:cNvSpPr>
            <a:spLocks noGrp="1"/>
          </p:cNvSpPr>
          <p:nvPr>
            <p:ph type="title"/>
          </p:nvPr>
        </p:nvSpPr>
        <p:spPr/>
        <p:txBody>
          <a:bodyPr/>
          <a:lstStyle/>
          <a:p>
            <a:r>
              <a:rPr lang="de-CH"/>
              <a:t>Wurzelsystem</a:t>
            </a:r>
          </a:p>
        </p:txBody>
      </p:sp>
      <p:sp>
        <p:nvSpPr>
          <p:cNvPr id="3" name="Content Placeholder 2">
            <a:extLst>
              <a:ext uri="{FF2B5EF4-FFF2-40B4-BE49-F238E27FC236}">
                <a16:creationId xmlns:a16="http://schemas.microsoft.com/office/drawing/2014/main" id="{BB698445-762B-4D08-919A-6C5C9FBEFB14}"/>
              </a:ext>
            </a:extLst>
          </p:cNvPr>
          <p:cNvSpPr>
            <a:spLocks noGrp="1"/>
          </p:cNvSpPr>
          <p:nvPr>
            <p:ph idx="1"/>
          </p:nvPr>
        </p:nvSpPr>
        <p:spPr/>
        <p:txBody>
          <a:bodyPr>
            <a:normAutofit/>
          </a:bodyPr>
          <a:lstStyle/>
          <a:p>
            <a:pPr marL="0" indent="0">
              <a:buNone/>
            </a:pPr>
            <a:r>
              <a:rPr lang="de-CH"/>
              <a:t>Viele Bedeutungen können aus einem Wurzel abgeleitet werden</a:t>
            </a:r>
          </a:p>
          <a:p>
            <a:r>
              <a:rPr lang="de-CH"/>
              <a:t>K – N </a:t>
            </a:r>
            <a:r>
              <a:rPr lang="de-CH">
                <a:sym typeface="Wingdings" panose="05000000000000000000" pitchFamily="2" charset="2"/>
              </a:rPr>
              <a:t> Alle Wörter die mit “Gehen” zu tun haben</a:t>
            </a:r>
          </a:p>
          <a:p>
            <a:pPr lvl="1"/>
            <a:r>
              <a:rPr lang="de-CH">
                <a:sym typeface="Wingdings" panose="05000000000000000000" pitchFamily="2" charset="2"/>
              </a:rPr>
              <a:t>“kun”: Nomen, Singular  “eine Reise”</a:t>
            </a:r>
          </a:p>
          <a:p>
            <a:pPr lvl="1"/>
            <a:r>
              <a:rPr lang="de-CH">
                <a:sym typeface="Wingdings" panose="05000000000000000000" pitchFamily="2" charset="2"/>
              </a:rPr>
              <a:t>“kún”: Nomen, Plural  “mehrere Reisen”</a:t>
            </a:r>
          </a:p>
          <a:p>
            <a:pPr lvl="1"/>
            <a:r>
              <a:rPr lang="de-CH">
                <a:sym typeface="Wingdings" panose="05000000000000000000" pitchFamily="2" charset="2"/>
              </a:rPr>
              <a:t>“kyn”: Verb, Indikativ  “gehen”</a:t>
            </a:r>
          </a:p>
          <a:p>
            <a:pPr lvl="1"/>
            <a:r>
              <a:rPr lang="de-CH">
                <a:sym typeface="Wingdings" panose="05000000000000000000" pitchFamily="2" charset="2"/>
              </a:rPr>
              <a:t>“kýn”: Verb, Imperativ  “gehe!”</a:t>
            </a:r>
          </a:p>
          <a:p>
            <a:pPr lvl="1"/>
            <a:r>
              <a:rPr lang="de-CH">
                <a:sym typeface="Wingdings" panose="05000000000000000000" pitchFamily="2" charset="2"/>
              </a:rPr>
              <a:t>“kan”: Adjektiv, Positiv  “weggegangen/bewegend”</a:t>
            </a:r>
          </a:p>
          <a:p>
            <a:pPr lvl="1"/>
            <a:r>
              <a:rPr lang="de-CH">
                <a:sym typeface="Wingdings" panose="05000000000000000000" pitchFamily="2" charset="2"/>
              </a:rPr>
              <a:t>“kán”: Adjektiv, Superlativ  “am weitesten weg”</a:t>
            </a:r>
          </a:p>
          <a:p>
            <a:r>
              <a:rPr lang="de-CH"/>
              <a:t>N – K </a:t>
            </a:r>
            <a:r>
              <a:rPr lang="de-CH">
                <a:sym typeface="Wingdings" panose="05000000000000000000" pitchFamily="2" charset="2"/>
              </a:rPr>
              <a:t> All Wörter die mit “Kommen” zu tun haben</a:t>
            </a:r>
            <a:endParaRPr lang="de-CH"/>
          </a:p>
        </p:txBody>
      </p:sp>
    </p:spTree>
    <p:extLst>
      <p:ext uri="{BB962C8B-B14F-4D97-AF65-F5344CB8AC3E}">
        <p14:creationId xmlns:p14="http://schemas.microsoft.com/office/powerpoint/2010/main" val="4228074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8B902-68B2-48E8-8663-621B78849C65}"/>
              </a:ext>
            </a:extLst>
          </p:cNvPr>
          <p:cNvSpPr>
            <a:spLocks noGrp="1"/>
          </p:cNvSpPr>
          <p:nvPr>
            <p:ph type="title"/>
          </p:nvPr>
        </p:nvSpPr>
        <p:spPr/>
        <p:txBody>
          <a:bodyPr/>
          <a:lstStyle/>
          <a:p>
            <a:r>
              <a:rPr lang="en-CH" dirty="0" err="1"/>
              <a:t>Morphologie</a:t>
            </a:r>
            <a:endParaRPr lang="en-CH" dirty="0"/>
          </a:p>
        </p:txBody>
      </p:sp>
      <p:sp>
        <p:nvSpPr>
          <p:cNvPr id="3" name="Content Placeholder 2">
            <a:extLst>
              <a:ext uri="{FF2B5EF4-FFF2-40B4-BE49-F238E27FC236}">
                <a16:creationId xmlns:a16="http://schemas.microsoft.com/office/drawing/2014/main" id="{F1C2D3C2-811E-4D1D-8DD9-D262AAF8D487}"/>
              </a:ext>
            </a:extLst>
          </p:cNvPr>
          <p:cNvSpPr>
            <a:spLocks noGrp="1"/>
          </p:cNvSpPr>
          <p:nvPr>
            <p:ph sz="half" idx="1"/>
          </p:nvPr>
        </p:nvSpPr>
        <p:spPr/>
        <p:txBody>
          <a:bodyPr/>
          <a:lstStyle/>
          <a:p>
            <a:r>
              <a:rPr lang="en-CH" dirty="0" err="1"/>
              <a:t>Deklination</a:t>
            </a:r>
            <a:r>
              <a:rPr lang="en-CH" dirty="0"/>
              <a:t>:</a:t>
            </a:r>
          </a:p>
          <a:p>
            <a:pPr lvl="1"/>
            <a:r>
              <a:rPr lang="en-CH" dirty="0" err="1"/>
              <a:t>Nominativ</a:t>
            </a:r>
            <a:r>
              <a:rPr lang="en-CH" dirty="0"/>
              <a:t>:  </a:t>
            </a:r>
            <a:r>
              <a:rPr lang="en-CH" b="1" dirty="0"/>
              <a:t>-</a:t>
            </a:r>
            <a:br>
              <a:rPr lang="en-CH" dirty="0"/>
            </a:br>
            <a:r>
              <a:rPr lang="en-CH" dirty="0" err="1"/>
              <a:t>z.B.</a:t>
            </a:r>
            <a:r>
              <a:rPr lang="en-CH" dirty="0"/>
              <a:t>: “</a:t>
            </a:r>
            <a:r>
              <a:rPr lang="en-CH" dirty="0" err="1"/>
              <a:t>jun</a:t>
            </a:r>
            <a:r>
              <a:rPr lang="en-CH" dirty="0"/>
              <a:t>” </a:t>
            </a:r>
            <a:r>
              <a:rPr lang="en-CH" dirty="0">
                <a:sym typeface="Wingdings" panose="05000000000000000000" pitchFamily="2" charset="2"/>
              </a:rPr>
              <a:t> “der Mensch”</a:t>
            </a:r>
          </a:p>
          <a:p>
            <a:pPr lvl="1"/>
            <a:r>
              <a:rPr lang="en-CH" dirty="0" err="1">
                <a:sym typeface="Wingdings" panose="05000000000000000000" pitchFamily="2" charset="2"/>
              </a:rPr>
              <a:t>Akkusativ</a:t>
            </a:r>
            <a:r>
              <a:rPr lang="en-CH" dirty="0">
                <a:sym typeface="Wingdings" panose="05000000000000000000" pitchFamily="2" charset="2"/>
              </a:rPr>
              <a:t>:  </a:t>
            </a:r>
            <a:r>
              <a:rPr lang="en-CH" b="1" dirty="0">
                <a:sym typeface="Wingdings" panose="05000000000000000000" pitchFamily="2" charset="2"/>
              </a:rPr>
              <a:t>-e</a:t>
            </a:r>
            <a:br>
              <a:rPr lang="en-CH" dirty="0">
                <a:sym typeface="Wingdings" panose="05000000000000000000" pitchFamily="2" charset="2"/>
              </a:rPr>
            </a:br>
            <a:r>
              <a:rPr lang="en-CH" dirty="0" err="1">
                <a:sym typeface="Wingdings" panose="05000000000000000000" pitchFamily="2" charset="2"/>
              </a:rPr>
              <a:t>z.B.</a:t>
            </a:r>
            <a:r>
              <a:rPr lang="en-CH" dirty="0">
                <a:sym typeface="Wingdings" panose="05000000000000000000" pitchFamily="2" charset="2"/>
              </a:rPr>
              <a:t>: “</a:t>
            </a:r>
            <a:r>
              <a:rPr lang="en-CH" dirty="0" err="1">
                <a:sym typeface="Wingdings" panose="05000000000000000000" pitchFamily="2" charset="2"/>
              </a:rPr>
              <a:t>june</a:t>
            </a:r>
            <a:r>
              <a:rPr lang="en-CH" dirty="0">
                <a:sym typeface="Wingdings" panose="05000000000000000000" pitchFamily="2" charset="2"/>
              </a:rPr>
              <a:t>“  “den Menschen”</a:t>
            </a:r>
          </a:p>
          <a:p>
            <a:pPr lvl="1"/>
            <a:r>
              <a:rPr lang="en-CH" dirty="0" err="1">
                <a:sym typeface="Wingdings" panose="05000000000000000000" pitchFamily="2" charset="2"/>
              </a:rPr>
              <a:t>Dativ</a:t>
            </a:r>
            <a:r>
              <a:rPr lang="en-CH" dirty="0">
                <a:sym typeface="Wingdings" panose="05000000000000000000" pitchFamily="2" charset="2"/>
              </a:rPr>
              <a:t>:  </a:t>
            </a:r>
            <a:r>
              <a:rPr lang="en-CH" b="1" dirty="0">
                <a:sym typeface="Wingdings" panose="05000000000000000000" pitchFamily="2" charset="2"/>
              </a:rPr>
              <a:t>-</a:t>
            </a:r>
            <a:r>
              <a:rPr lang="en-CH" b="1" dirty="0" err="1">
                <a:sym typeface="Wingdings" panose="05000000000000000000" pitchFamily="2" charset="2"/>
              </a:rPr>
              <a:t>em</a:t>
            </a:r>
            <a:br>
              <a:rPr lang="en-CH" dirty="0">
                <a:sym typeface="Wingdings" panose="05000000000000000000" pitchFamily="2" charset="2"/>
              </a:rPr>
            </a:br>
            <a:r>
              <a:rPr lang="en-CH" dirty="0" err="1">
                <a:sym typeface="Wingdings" panose="05000000000000000000" pitchFamily="2" charset="2"/>
              </a:rPr>
              <a:t>z.B.</a:t>
            </a:r>
            <a:r>
              <a:rPr lang="en-CH" dirty="0">
                <a:sym typeface="Wingdings" panose="05000000000000000000" pitchFamily="2" charset="2"/>
              </a:rPr>
              <a:t>: “</a:t>
            </a:r>
            <a:r>
              <a:rPr lang="en-CH" dirty="0" err="1">
                <a:sym typeface="Wingdings" panose="05000000000000000000" pitchFamily="2" charset="2"/>
              </a:rPr>
              <a:t>junem</a:t>
            </a:r>
            <a:r>
              <a:rPr lang="en-CH" dirty="0">
                <a:sym typeface="Wingdings" panose="05000000000000000000" pitchFamily="2" charset="2"/>
              </a:rPr>
              <a:t>”  “dem Menschen”</a:t>
            </a:r>
          </a:p>
          <a:p>
            <a:pPr lvl="1"/>
            <a:r>
              <a:rPr lang="en-CH" dirty="0" err="1">
                <a:sym typeface="Wingdings" panose="05000000000000000000" pitchFamily="2" charset="2"/>
              </a:rPr>
              <a:t>Genitiv</a:t>
            </a:r>
            <a:r>
              <a:rPr lang="en-CH" dirty="0">
                <a:sym typeface="Wingdings" panose="05000000000000000000" pitchFamily="2" charset="2"/>
              </a:rPr>
              <a:t>:  </a:t>
            </a:r>
            <a:r>
              <a:rPr lang="en-CH" b="1" dirty="0">
                <a:sym typeface="Wingdings" panose="05000000000000000000" pitchFamily="2" charset="2"/>
              </a:rPr>
              <a:t>-es</a:t>
            </a:r>
            <a:br>
              <a:rPr lang="en-CH" dirty="0">
                <a:sym typeface="Wingdings" panose="05000000000000000000" pitchFamily="2" charset="2"/>
              </a:rPr>
            </a:br>
            <a:r>
              <a:rPr lang="en-CH" dirty="0" err="1">
                <a:sym typeface="Wingdings" panose="05000000000000000000" pitchFamily="2" charset="2"/>
              </a:rPr>
              <a:t>z.B.</a:t>
            </a:r>
            <a:r>
              <a:rPr lang="en-CH" dirty="0">
                <a:sym typeface="Wingdings" panose="05000000000000000000" pitchFamily="2" charset="2"/>
              </a:rPr>
              <a:t>: “</a:t>
            </a:r>
            <a:r>
              <a:rPr lang="en-CH" dirty="0" err="1">
                <a:sym typeface="Wingdings" panose="05000000000000000000" pitchFamily="2" charset="2"/>
              </a:rPr>
              <a:t>junes</a:t>
            </a:r>
            <a:r>
              <a:rPr lang="en-CH" dirty="0">
                <a:sym typeface="Wingdings" panose="05000000000000000000" pitchFamily="2" charset="2"/>
              </a:rPr>
              <a:t>”  “des Menschen”</a:t>
            </a:r>
            <a:endParaRPr lang="en-CH" dirty="0"/>
          </a:p>
          <a:p>
            <a:endParaRPr lang="en-CH" dirty="0"/>
          </a:p>
        </p:txBody>
      </p:sp>
      <p:sp>
        <p:nvSpPr>
          <p:cNvPr id="4" name="Content Placeholder 3">
            <a:extLst>
              <a:ext uri="{FF2B5EF4-FFF2-40B4-BE49-F238E27FC236}">
                <a16:creationId xmlns:a16="http://schemas.microsoft.com/office/drawing/2014/main" id="{5E5C39EB-59B6-485E-B3E5-7A123AED6B1B}"/>
              </a:ext>
            </a:extLst>
          </p:cNvPr>
          <p:cNvSpPr>
            <a:spLocks noGrp="1"/>
          </p:cNvSpPr>
          <p:nvPr>
            <p:ph sz="half" idx="2"/>
          </p:nvPr>
        </p:nvSpPr>
        <p:spPr/>
        <p:txBody>
          <a:bodyPr/>
          <a:lstStyle/>
          <a:p>
            <a:r>
              <a:rPr lang="en-CH" dirty="0" err="1"/>
              <a:t>Konjugation</a:t>
            </a:r>
            <a:endParaRPr lang="en-CH" dirty="0"/>
          </a:p>
          <a:p>
            <a:pPr lvl="1"/>
            <a:r>
              <a:rPr lang="en-CH" dirty="0" err="1"/>
              <a:t>Vergangenheit</a:t>
            </a:r>
            <a:r>
              <a:rPr lang="en-CH" dirty="0"/>
              <a:t>: </a:t>
            </a:r>
            <a:r>
              <a:rPr lang="en-CH" b="1" dirty="0"/>
              <a:t>-et</a:t>
            </a:r>
            <a:br>
              <a:rPr lang="en-CH" b="1" dirty="0"/>
            </a:br>
            <a:r>
              <a:rPr lang="en-CH" dirty="0" err="1"/>
              <a:t>z.B.</a:t>
            </a:r>
            <a:r>
              <a:rPr lang="en-CH" dirty="0"/>
              <a:t>: “up </a:t>
            </a:r>
            <a:r>
              <a:rPr lang="en-CH" dirty="0" err="1"/>
              <a:t>pyxet</a:t>
            </a:r>
            <a:r>
              <a:rPr lang="en-CH" dirty="0"/>
              <a:t>.” </a:t>
            </a:r>
            <a:r>
              <a:rPr lang="en-CH" dirty="0">
                <a:sym typeface="Wingdings" panose="05000000000000000000" pitchFamily="2" charset="2"/>
              </a:rPr>
              <a:t> “Ich ass.”</a:t>
            </a:r>
            <a:endParaRPr lang="en-CH" dirty="0"/>
          </a:p>
          <a:p>
            <a:pPr lvl="1"/>
            <a:r>
              <a:rPr lang="en-CH" dirty="0" err="1"/>
              <a:t>Präsens</a:t>
            </a:r>
            <a:r>
              <a:rPr lang="en-CH" dirty="0"/>
              <a:t>: </a:t>
            </a:r>
            <a:r>
              <a:rPr lang="en-CH" b="1" dirty="0"/>
              <a:t>-</a:t>
            </a:r>
            <a:r>
              <a:rPr lang="en-CH" dirty="0"/>
              <a:t> (</a:t>
            </a:r>
            <a:r>
              <a:rPr lang="en-CH" dirty="0" err="1"/>
              <a:t>oder</a:t>
            </a:r>
            <a:r>
              <a:rPr lang="en-CH" dirty="0"/>
              <a:t> </a:t>
            </a:r>
            <a:r>
              <a:rPr lang="en-CH" b="1" dirty="0"/>
              <a:t>-</a:t>
            </a:r>
            <a:r>
              <a:rPr lang="en-CH" b="1" dirty="0" err="1"/>
              <a:t>ef</a:t>
            </a:r>
            <a:r>
              <a:rPr lang="en-CH" dirty="0"/>
              <a:t>)</a:t>
            </a:r>
            <a:br>
              <a:rPr lang="en-CH" dirty="0"/>
            </a:br>
            <a:r>
              <a:rPr lang="en-CH" dirty="0" err="1"/>
              <a:t>z.B.</a:t>
            </a:r>
            <a:r>
              <a:rPr lang="en-CH" dirty="0"/>
              <a:t>: “up pyx.” </a:t>
            </a:r>
            <a:r>
              <a:rPr lang="en-CH" dirty="0">
                <a:sym typeface="Wingdings" panose="05000000000000000000" pitchFamily="2" charset="2"/>
              </a:rPr>
              <a:t> “Ich </a:t>
            </a:r>
            <a:r>
              <a:rPr lang="en-CH" dirty="0" err="1">
                <a:sym typeface="Wingdings" panose="05000000000000000000" pitchFamily="2" charset="2"/>
              </a:rPr>
              <a:t>esse</a:t>
            </a:r>
            <a:r>
              <a:rPr lang="en-CH" dirty="0">
                <a:sym typeface="Wingdings" panose="05000000000000000000" pitchFamily="2" charset="2"/>
              </a:rPr>
              <a:t>.” o.</a:t>
            </a:r>
            <a:br>
              <a:rPr lang="en-CH" dirty="0">
                <a:sym typeface="Wingdings" panose="05000000000000000000" pitchFamily="2" charset="2"/>
              </a:rPr>
            </a:br>
            <a:r>
              <a:rPr lang="en-CH" dirty="0" err="1">
                <a:sym typeface="Wingdings" panose="05000000000000000000" pitchFamily="2" charset="2"/>
              </a:rPr>
              <a:t>z.B.</a:t>
            </a:r>
            <a:r>
              <a:rPr lang="en-CH" dirty="0">
                <a:sym typeface="Wingdings" panose="05000000000000000000" pitchFamily="2" charset="2"/>
              </a:rPr>
              <a:t>: “up </a:t>
            </a:r>
            <a:r>
              <a:rPr lang="en-CH" dirty="0" err="1">
                <a:sym typeface="Wingdings" panose="05000000000000000000" pitchFamily="2" charset="2"/>
              </a:rPr>
              <a:t>pyxef</a:t>
            </a:r>
            <a:r>
              <a:rPr lang="en-CH" dirty="0">
                <a:sym typeface="Wingdings" panose="05000000000000000000" pitchFamily="2" charset="2"/>
              </a:rPr>
              <a:t>”  “Ich </a:t>
            </a:r>
            <a:r>
              <a:rPr lang="en-CH" dirty="0" err="1">
                <a:sym typeface="Wingdings" panose="05000000000000000000" pitchFamily="2" charset="2"/>
              </a:rPr>
              <a:t>esse</a:t>
            </a:r>
            <a:r>
              <a:rPr lang="en-CH" dirty="0">
                <a:sym typeface="Wingdings" panose="05000000000000000000" pitchFamily="2" charset="2"/>
              </a:rPr>
              <a:t> </a:t>
            </a:r>
            <a:r>
              <a:rPr lang="en-CH" dirty="0" err="1">
                <a:sym typeface="Wingdings" panose="05000000000000000000" pitchFamily="2" charset="2"/>
              </a:rPr>
              <a:t>jetzt</a:t>
            </a:r>
            <a:r>
              <a:rPr lang="en-CH" dirty="0">
                <a:sym typeface="Wingdings" panose="05000000000000000000" pitchFamily="2" charset="2"/>
              </a:rPr>
              <a:t>”</a:t>
            </a:r>
            <a:endParaRPr lang="en-CH" dirty="0"/>
          </a:p>
          <a:p>
            <a:pPr lvl="1"/>
            <a:r>
              <a:rPr lang="en-CH" dirty="0" err="1"/>
              <a:t>Futur</a:t>
            </a:r>
            <a:r>
              <a:rPr lang="en-CH" dirty="0"/>
              <a:t>: </a:t>
            </a:r>
            <a:r>
              <a:rPr lang="en-CH" b="1" dirty="0"/>
              <a:t>-</a:t>
            </a:r>
            <a:r>
              <a:rPr lang="en-CH" b="1" dirty="0" err="1"/>
              <a:t>ej</a:t>
            </a:r>
            <a:br>
              <a:rPr lang="en-CH" dirty="0"/>
            </a:br>
            <a:r>
              <a:rPr lang="en-CH" dirty="0" err="1"/>
              <a:t>z.B.</a:t>
            </a:r>
            <a:r>
              <a:rPr lang="en-CH" dirty="0"/>
              <a:t>: “up </a:t>
            </a:r>
            <a:r>
              <a:rPr lang="en-CH" dirty="0" err="1"/>
              <a:t>pyxej</a:t>
            </a:r>
            <a:r>
              <a:rPr lang="en-CH" dirty="0"/>
              <a:t>” </a:t>
            </a:r>
            <a:r>
              <a:rPr lang="en-CH" dirty="0">
                <a:sym typeface="Wingdings" panose="05000000000000000000" pitchFamily="2" charset="2"/>
              </a:rPr>
              <a:t> “Ich </a:t>
            </a:r>
            <a:r>
              <a:rPr lang="en-CH" dirty="0" err="1">
                <a:sym typeface="Wingdings" panose="05000000000000000000" pitchFamily="2" charset="2"/>
              </a:rPr>
              <a:t>werde</a:t>
            </a:r>
            <a:r>
              <a:rPr lang="en-CH" dirty="0">
                <a:sym typeface="Wingdings" panose="05000000000000000000" pitchFamily="2" charset="2"/>
              </a:rPr>
              <a:t> </a:t>
            </a:r>
            <a:r>
              <a:rPr lang="en-CH" dirty="0" err="1">
                <a:sym typeface="Wingdings" panose="05000000000000000000" pitchFamily="2" charset="2"/>
              </a:rPr>
              <a:t>essen</a:t>
            </a:r>
            <a:r>
              <a:rPr lang="en-CH" dirty="0">
                <a:sym typeface="Wingdings" panose="05000000000000000000" pitchFamily="2" charset="2"/>
              </a:rPr>
              <a:t>.”</a:t>
            </a:r>
            <a:endParaRPr lang="en-CH" b="1" dirty="0"/>
          </a:p>
          <a:p>
            <a:endParaRPr lang="en-CH" dirty="0"/>
          </a:p>
        </p:txBody>
      </p:sp>
    </p:spTree>
    <p:extLst>
      <p:ext uri="{BB962C8B-B14F-4D97-AF65-F5344CB8AC3E}">
        <p14:creationId xmlns:p14="http://schemas.microsoft.com/office/powerpoint/2010/main" val="1651715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bookstack presentation (widescreen)</Template>
  <TotalTime>229</TotalTime>
  <Words>1493</Words>
  <Application>Microsoft Office PowerPoint</Application>
  <PresentationFormat>Custom</PresentationFormat>
  <Paragraphs>147</Paragraphs>
  <Slides>15</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Palatino Linotype</vt:lpstr>
      <vt:lpstr>Books 16x9</vt:lpstr>
      <vt:lpstr>V.A. über KÜNSTLICHE SPRACHEN und MINIMALISTISCHE SPRACHEN</vt:lpstr>
      <vt:lpstr>Inhaltsübersicht</vt:lpstr>
      <vt:lpstr>Einführung</vt:lpstr>
      <vt:lpstr>Projektbeschrieb</vt:lpstr>
      <vt:lpstr>Motivation</vt:lpstr>
      <vt:lpstr>Beschreibung der Sprache</vt:lpstr>
      <vt:lpstr>Phonologie</vt:lpstr>
      <vt:lpstr>Wurzelsystem</vt:lpstr>
      <vt:lpstr>Morphologie</vt:lpstr>
      <vt:lpstr>Resultate der V.A.</vt:lpstr>
      <vt:lpstr>Sprache- und Schriftentwickelung</vt:lpstr>
      <vt:lpstr>Übersetzungen</vt:lpstr>
      <vt:lpstr>Rückübersetzungen</vt:lpstr>
      <vt:lpstr>Beispielsübersetzung</vt:lpstr>
      <vt:lpstr>Danke für die Aufmerksamkeit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 über KÜNSTLICHE SPRACHEN und MINIMALISTISCHE SPRACHEN</dc:title>
  <dc:creator>Samuel Pearce</dc:creator>
  <cp:lastModifiedBy>Samuel Pearce</cp:lastModifiedBy>
  <cp:revision>22</cp:revision>
  <dcterms:created xsi:type="dcterms:W3CDTF">2022-02-27T18:06:17Z</dcterms:created>
  <dcterms:modified xsi:type="dcterms:W3CDTF">2022-03-07T22:05:27Z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