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57" r:id="rId4"/>
    <p:sldId id="259" r:id="rId5"/>
    <p:sldId id="260" r:id="rId6"/>
    <p:sldId id="265" r:id="rId7"/>
    <p:sldId id="286" r:id="rId8"/>
    <p:sldId id="287" r:id="rId9"/>
    <p:sldId id="288" r:id="rId10"/>
    <p:sldId id="289" r:id="rId11"/>
    <p:sldId id="290" r:id="rId12"/>
    <p:sldId id="291" r:id="rId13"/>
    <p:sldId id="266" r:id="rId14"/>
    <p:sldId id="293" r:id="rId15"/>
    <p:sldId id="267" r:id="rId16"/>
    <p:sldId id="269" r:id="rId17"/>
    <p:sldId id="292" r:id="rId18"/>
    <p:sldId id="278" r:id="rId19"/>
    <p:sldId id="279" r:id="rId20"/>
    <p:sldId id="281" r:id="rId21"/>
    <p:sldId id="28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7" roundtripDataSignature="AMtx7mhdItlhyNJHaYm/KMkJH0rEiqKG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4F8B9-17B5-FC31-6A40-B9F36FB9B93C}" v="406" dt="2025-03-06T06:17:46.673"/>
    <p1510:client id="{2BE5BA7A-3774-4D76-9B7C-6F8158474E63}" v="506" dt="2025-03-05T09:13:18.159"/>
    <p1510:client id="{7D4C027D-E710-DBB6-5FEB-FB7C1383EF81}" v="249" dt="2025-03-06T10:16:10.195"/>
    <p1510:client id="{C7730253-207E-F6C9-4B71-F807B4126D3A}" v="353" dt="2025-03-06T19:20:35.172"/>
    <p1510:client id="{D5360C32-1589-DB2A-5590-8240D10A212E}" v="830" dt="2025-03-06T06:54:32.292"/>
    <p1510:client id="{F7B3A6BB-6DDE-2314-D854-73CA9080FE28}" v="12" dt="2025-03-06T19:34:04.956"/>
  </p1510:revLst>
</p1510:revInfo>
</file>

<file path=ppt/tableStyles.xml><?xml version="1.0" encoding="utf-8"?>
<a:tblStyleLst xmlns:a="http://schemas.openxmlformats.org/drawingml/2006/main" def="{1DB9F0EF-ACD1-4B15-82D4-7A0DD9515054}">
  <a:tblStyle styleId="{1DB9F0EF-ACD1-4B15-82D4-7A0DD95150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2AFFA6F-D351-4F02-8C59-779FA291080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53B3E1F2-32E2-24D8-E99B-B360C0A18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663BAE49-C03A-364F-4C8B-2943BA42B9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7D826AD8-557A-29F8-1A0A-61E9D26D4D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09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1413B485-0454-185A-9F31-4D1518E5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CD08D6BB-9190-C5FF-314B-290A881310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158DEEA5-5F59-30B9-D993-F7B1D1C6A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32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D4ADAF09-EE64-58F0-9657-EA9B54124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>
            <a:extLst>
              <a:ext uri="{FF2B5EF4-FFF2-40B4-BE49-F238E27FC236}">
                <a16:creationId xmlns:a16="http://schemas.microsoft.com/office/drawing/2014/main" id="{420251A4-D11B-48C1-576F-3F61C6BE6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4:notes">
            <a:extLst>
              <a:ext uri="{FF2B5EF4-FFF2-40B4-BE49-F238E27FC236}">
                <a16:creationId xmlns:a16="http://schemas.microsoft.com/office/drawing/2014/main" id="{08CD2D55-8361-625A-063B-DF2211654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749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A99B57CD-8443-F8D8-C389-7E3EEA717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>
            <a:extLst>
              <a:ext uri="{FF2B5EF4-FFF2-40B4-BE49-F238E27FC236}">
                <a16:creationId xmlns:a16="http://schemas.microsoft.com/office/drawing/2014/main" id="{BCABC5F0-6D95-AEAA-2009-93F16CAE7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4:notes">
            <a:extLst>
              <a:ext uri="{FF2B5EF4-FFF2-40B4-BE49-F238E27FC236}">
                <a16:creationId xmlns:a16="http://schemas.microsoft.com/office/drawing/2014/main" id="{84102BC7-C0CE-CF0C-E8D8-C70BCCA4E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9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676a93012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g32676a93012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BF21BB73-1900-879C-03C4-533898281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049B4548-701F-3358-9349-213B78CB43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9328661A-9221-EBD9-8628-FA94B418E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50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5E9DCD45-EB5A-BDCF-3E17-F67BE748A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F8AE082E-310E-8C8D-38CC-C26E2B3179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F3961E07-DD38-0B66-078A-8C79BC1C0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51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35659901-A339-496B-8730-1B9ABED05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6EBF0BFF-6AA2-4760-B6C7-22918B25A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E8CAB343-2777-D91C-9AB2-1BB0923F4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00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22709B7F-8222-A80E-D672-EDB676090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>
            <a:extLst>
              <a:ext uri="{FF2B5EF4-FFF2-40B4-BE49-F238E27FC236}">
                <a16:creationId xmlns:a16="http://schemas.microsoft.com/office/drawing/2014/main" id="{E91EE07C-A45B-43D2-599D-215EF3CB1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>
            <a:extLst>
              <a:ext uri="{FF2B5EF4-FFF2-40B4-BE49-F238E27FC236}">
                <a16:creationId xmlns:a16="http://schemas.microsoft.com/office/drawing/2014/main" id="{C73CBF7F-42A5-83F7-B469-2E25907F29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94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sam\Desktop\6th%20semester\MINOR%20PROJECT\simulation.mp4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3808" y="190276"/>
            <a:ext cx="3784338" cy="9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147877" y="3123516"/>
            <a:ext cx="118962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Simulation of blood flow in multi-layered arterial model using CFD</a:t>
            </a:r>
          </a:p>
        </p:txBody>
      </p:sp>
      <p:sp>
        <p:nvSpPr>
          <p:cNvPr id="32" name="Google Shape;32;p1"/>
          <p:cNvSpPr txBox="1"/>
          <p:nvPr/>
        </p:nvSpPr>
        <p:spPr>
          <a:xfrm>
            <a:off x="10738200" y="6386001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None/>
            </a:pPr>
            <a:r>
              <a:rPr lang="en-US"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67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"/>
          <p:cNvCxnSpPr/>
          <p:nvPr/>
        </p:nvCxnSpPr>
        <p:spPr>
          <a:xfrm>
            <a:off x="8048942" y="657301"/>
            <a:ext cx="3908458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"/>
          <p:cNvCxnSpPr/>
          <p:nvPr/>
        </p:nvCxnSpPr>
        <p:spPr>
          <a:xfrm>
            <a:off x="197884" y="657301"/>
            <a:ext cx="3908458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786221FC-481C-F219-15B4-2D8BBC076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5">
            <a:extLst>
              <a:ext uri="{FF2B5EF4-FFF2-40B4-BE49-F238E27FC236}">
                <a16:creationId xmlns:a16="http://schemas.microsoft.com/office/drawing/2014/main" id="{A56DA78C-55AB-1C30-0723-DC584329453E}"/>
              </a:ext>
            </a:extLst>
          </p:cNvPr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5">
            <a:extLst>
              <a:ext uri="{FF2B5EF4-FFF2-40B4-BE49-F238E27FC236}">
                <a16:creationId xmlns:a16="http://schemas.microsoft.com/office/drawing/2014/main" id="{3A0FB730-3C70-D01E-AEB4-4565D290021A}"/>
              </a:ext>
            </a:extLst>
          </p:cNvPr>
          <p:cNvSpPr txBox="1"/>
          <p:nvPr/>
        </p:nvSpPr>
        <p:spPr>
          <a:xfrm>
            <a:off x="0" y="144179"/>
            <a:ext cx="532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Literature Survey</a:t>
            </a:r>
            <a:endParaRPr sz="4000" b="1" i="0" u="none" strike="noStrike" cap="none" dirty="0">
              <a:solidFill>
                <a:srgbClr val="CC4125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8" name="Google Shape;88;p5">
            <a:extLst>
              <a:ext uri="{FF2B5EF4-FFF2-40B4-BE49-F238E27FC236}">
                <a16:creationId xmlns:a16="http://schemas.microsoft.com/office/drawing/2014/main" id="{5044EE1B-9B3A-DBFB-B2EA-F0D4C84110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>
            <a:extLst>
              <a:ext uri="{FF2B5EF4-FFF2-40B4-BE49-F238E27FC236}">
                <a16:creationId xmlns:a16="http://schemas.microsoft.com/office/drawing/2014/main" id="{B2B760FB-7494-AB03-B45C-EBF6B5053F4F}"/>
              </a:ext>
            </a:extLst>
          </p:cNvPr>
          <p:cNvSpPr txBox="1"/>
          <p:nvPr/>
        </p:nvSpPr>
        <p:spPr>
          <a:xfrm>
            <a:off x="10880840" y="624376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>
            <a:extLst>
              <a:ext uri="{FF2B5EF4-FFF2-40B4-BE49-F238E27FC236}">
                <a16:creationId xmlns:a16="http://schemas.microsoft.com/office/drawing/2014/main" id="{70D67EA6-DED4-255C-55AA-61D602588DE0}"/>
              </a:ext>
            </a:extLst>
          </p:cNvPr>
          <p:cNvSpPr txBox="1"/>
          <p:nvPr/>
        </p:nvSpPr>
        <p:spPr>
          <a:xfrm>
            <a:off x="0" y="898369"/>
            <a:ext cx="1219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b="1">
                <a:latin typeface="Times New Roman"/>
                <a:sym typeface="Times New Roman"/>
              </a:rPr>
              <a:t>SIMULATION ANALYSIS OF BLOOD FLOW IN ARTERIES OF THE HUMAN ARM</a:t>
            </a:r>
            <a:endParaRPr lang="en-US" b="1">
              <a:latin typeface="Times New Roman"/>
            </a:endParaRPr>
          </a:p>
          <a:p>
            <a:pPr algn="ctr"/>
            <a:r>
              <a:rPr lang="en-US" sz="1600" b="1">
                <a:latin typeface="Times New Roman"/>
                <a:sym typeface="Times New Roman"/>
              </a:rPr>
              <a:t>Wu </a:t>
            </a:r>
            <a:r>
              <a:rPr lang="en-US" sz="1600" b="1" err="1">
                <a:latin typeface="Times New Roman"/>
                <a:sym typeface="Times New Roman"/>
              </a:rPr>
              <a:t>Quanyu</a:t>
            </a:r>
            <a:r>
              <a:rPr lang="en-US" sz="1600" b="1">
                <a:latin typeface="Times New Roman"/>
                <a:sym typeface="Times New Roman"/>
              </a:rPr>
              <a:t>, Liu Xiaojie, Pan </a:t>
            </a:r>
            <a:r>
              <a:rPr lang="en-US" sz="1600" b="1" err="1">
                <a:latin typeface="Times New Roman"/>
                <a:sym typeface="Times New Roman"/>
              </a:rPr>
              <a:t>Lingjiao</a:t>
            </a:r>
            <a:r>
              <a:rPr lang="en-US" sz="1600" b="1">
                <a:latin typeface="Times New Roman"/>
                <a:sym typeface="Times New Roman"/>
              </a:rPr>
              <a:t>, Tao </a:t>
            </a:r>
            <a:r>
              <a:rPr lang="en-US" sz="1600" b="1" err="1">
                <a:latin typeface="Times New Roman"/>
                <a:sym typeface="Times New Roman"/>
              </a:rPr>
              <a:t>Weige</a:t>
            </a:r>
            <a:r>
              <a:rPr lang="en-US" sz="1600" b="1">
                <a:latin typeface="Times New Roman"/>
                <a:sym typeface="Times New Roman"/>
              </a:rPr>
              <a:t>, and Qian </a:t>
            </a:r>
            <a:r>
              <a:rPr lang="en-US" sz="1600" b="1" err="1">
                <a:latin typeface="Times New Roman"/>
                <a:sym typeface="Times New Roman"/>
              </a:rPr>
              <a:t>Chunqi</a:t>
            </a:r>
            <a:endParaRPr lang="en-US" sz="1600" b="1" err="1">
              <a:latin typeface="Times New Roman"/>
            </a:endParaRPr>
          </a:p>
          <a:p>
            <a:pPr algn="ctr"/>
            <a:r>
              <a:rPr lang="en-US" b="1">
                <a:solidFill>
                  <a:srgbClr val="006621"/>
                </a:solidFill>
                <a:highlight>
                  <a:srgbClr val="FFFFFF"/>
                </a:highlight>
                <a:latin typeface="Times New Roman"/>
                <a:sym typeface="Times New Roman"/>
              </a:rPr>
              <a:t>Biomed Eng (Singapore). 2017 August ; 29(4)</a:t>
            </a:r>
            <a:endParaRPr b="1">
              <a:latin typeface="Time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31B552-1D49-4015-3BAD-37691777BA33}"/>
              </a:ext>
            </a:extLst>
          </p:cNvPr>
          <p:cNvCxnSpPr/>
          <p:nvPr/>
        </p:nvCxnSpPr>
        <p:spPr>
          <a:xfrm>
            <a:off x="4482" y="1664446"/>
            <a:ext cx="12189759" cy="380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D7EFA55-4B73-4E96-5C56-F99001066631}"/>
              </a:ext>
            </a:extLst>
          </p:cNvPr>
          <p:cNvSpPr/>
          <p:nvPr/>
        </p:nvSpPr>
        <p:spPr>
          <a:xfrm>
            <a:off x="45122" y="1782929"/>
            <a:ext cx="3379692" cy="493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D3340-CD40-CF17-80EA-D81F24F16548}"/>
              </a:ext>
            </a:extLst>
          </p:cNvPr>
          <p:cNvSpPr/>
          <p:nvPr/>
        </p:nvSpPr>
        <p:spPr>
          <a:xfrm>
            <a:off x="3500718" y="3814931"/>
            <a:ext cx="4873212" cy="2903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FEFD1-5EE0-40EF-0332-F114C0C666B8}"/>
              </a:ext>
            </a:extLst>
          </p:cNvPr>
          <p:cNvSpPr txBox="1"/>
          <p:nvPr/>
        </p:nvSpPr>
        <p:spPr>
          <a:xfrm>
            <a:off x="14642" y="1772768"/>
            <a:ext cx="3354891" cy="3277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/>
              </a:rPr>
              <a:t>Introduction </a:t>
            </a:r>
          </a:p>
          <a:p>
            <a:pPr algn="just">
              <a:buChar char="•"/>
            </a:pPr>
            <a:r>
              <a:rPr lang="en-US" sz="1500" b="1">
                <a:latin typeface="Times New Roman"/>
              </a:rPr>
              <a:t>Arm arteries play a crucial role in blood circulation, with ulnar and radial arteries being key blood suppliers.</a:t>
            </a:r>
          </a:p>
          <a:p>
            <a:pPr algn="just">
              <a:buChar char="•"/>
            </a:pPr>
            <a:r>
              <a:rPr lang="en-US" sz="1500" b="1">
                <a:latin typeface="Times New Roman"/>
              </a:rPr>
              <a:t>The radial artery is historically important in traditional Chinese medicine.</a:t>
            </a:r>
          </a:p>
          <a:p>
            <a:pPr algn="just">
              <a:buChar char="•"/>
            </a:pPr>
            <a:r>
              <a:rPr lang="en-US" sz="1500" b="1">
                <a:latin typeface="Times New Roman"/>
              </a:rPr>
              <a:t>This study uses Ansys Fluent to simulate blood flow in arm arteries, analyzing velocity, pressure, and shear stress.</a:t>
            </a:r>
          </a:p>
          <a:p>
            <a:pPr algn="just">
              <a:buChar char="•"/>
            </a:pPr>
            <a:endParaRPr lang="en-US" sz="1300" b="1">
              <a:latin typeface="Times New Roman"/>
            </a:endParaRPr>
          </a:p>
          <a:p>
            <a:pPr marL="285750" indent="-285750" algn="just">
              <a:buChar char="•"/>
            </a:pPr>
            <a:endParaRPr lang="en-US" sz="1300" b="1"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C1006-4D61-030C-089B-52F89FF77BFF}"/>
              </a:ext>
            </a:extLst>
          </p:cNvPr>
          <p:cNvSpPr txBox="1"/>
          <p:nvPr/>
        </p:nvSpPr>
        <p:spPr>
          <a:xfrm>
            <a:off x="3510578" y="3810149"/>
            <a:ext cx="3328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Methodology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8A0A5-8737-3B77-0328-F3EA8A8928F6}"/>
              </a:ext>
            </a:extLst>
          </p:cNvPr>
          <p:cNvSpPr txBox="1"/>
          <p:nvPr/>
        </p:nvSpPr>
        <p:spPr>
          <a:xfrm>
            <a:off x="3514575" y="3872229"/>
            <a:ext cx="48583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/>
              </a:rPr>
              <a:t>Computational Modeling </a:t>
            </a:r>
            <a:endParaRPr lang="en-US" dirty="0"/>
          </a:p>
          <a:p>
            <a:pPr algn="just">
              <a:buFont typeface="Arial"/>
              <a:buChar char="•"/>
            </a:pPr>
            <a:r>
              <a:rPr lang="en-US" b="1" dirty="0">
                <a:latin typeface="Times New Roman"/>
              </a:rPr>
              <a:t>3D model of human arm arteries created from MRI data.</a:t>
            </a:r>
            <a:endParaRPr lang="en-US" b="1"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b="1" dirty="0">
                <a:latin typeface="Times New Roman"/>
              </a:rPr>
              <a:t>Blood modeled using the Carreau fluid model to capture non-Newtonian behavior</a:t>
            </a:r>
            <a:r>
              <a:rPr lang="en-US" sz="1300" dirty="0"/>
              <a:t>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A3DB8-9296-A3FC-B3E9-F809A76D8089}"/>
              </a:ext>
            </a:extLst>
          </p:cNvPr>
          <p:cNvSpPr txBox="1"/>
          <p:nvPr/>
        </p:nvSpPr>
        <p:spPr>
          <a:xfrm>
            <a:off x="3504415" y="4827268"/>
            <a:ext cx="486847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Governing Equations</a:t>
            </a:r>
            <a:r>
              <a:rPr lang="en-US" b="1" dirty="0">
                <a:solidFill>
                  <a:srgbClr val="C00000"/>
                </a:solidFill>
                <a:latin typeface="Times New Roman"/>
              </a:rPr>
              <a:t> </a:t>
            </a:r>
            <a:endParaRPr lang="en-US" dirty="0"/>
          </a:p>
          <a:p>
            <a:pPr algn="just">
              <a:buFont typeface="Arial"/>
              <a:buChar char="•"/>
            </a:pPr>
            <a:r>
              <a:rPr lang="en-US" b="1" dirty="0">
                <a:latin typeface="Times New Roman"/>
              </a:rPr>
              <a:t>Navier-Stokes equations for fluid flow.</a:t>
            </a:r>
          </a:p>
          <a:p>
            <a:pPr algn="just">
              <a:buFont typeface="Arial"/>
              <a:buChar char="•"/>
            </a:pPr>
            <a:r>
              <a:rPr lang="en-US" b="1" dirty="0">
                <a:latin typeface="Times New Roman"/>
              </a:rPr>
              <a:t>Bird-Carreau model for non-Newtonian viscosity.</a:t>
            </a:r>
          </a:p>
          <a:p>
            <a:pPr algn="just">
              <a:buFont typeface="Arial"/>
              <a:buChar char="•"/>
            </a:pPr>
            <a:endParaRPr lang="en-US" b="1" dirty="0">
              <a:latin typeface="Times New Roman"/>
            </a:endParaRPr>
          </a:p>
          <a:p>
            <a:pPr algn="just">
              <a:buChar char="•"/>
            </a:pPr>
            <a:endParaRPr lang="en-US" sz="1200" b="1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6A165-4993-EC56-0CAF-0424E667EAFF}"/>
              </a:ext>
            </a:extLst>
          </p:cNvPr>
          <p:cNvSpPr txBox="1"/>
          <p:nvPr/>
        </p:nvSpPr>
        <p:spPr>
          <a:xfrm>
            <a:off x="3514575" y="5548627"/>
            <a:ext cx="486847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Simulation Setup </a:t>
            </a:r>
          </a:p>
          <a:p>
            <a:pPr algn="just">
              <a:buFont typeface="Arial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Times New Roman"/>
              </a:rPr>
              <a:t>Inlet velocity = time-varying periodic function (heartbeat model, 75 bpm).</a:t>
            </a:r>
            <a:endParaRPr lang="en-US" sz="13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Times New Roman"/>
              </a:rPr>
              <a:t>Mesh refinement with tetrahedral elements for accuracy.</a:t>
            </a:r>
            <a:endParaRPr lang="en-US" sz="1300">
              <a:solidFill>
                <a:schemeClr val="tx1"/>
              </a:solidFill>
            </a:endParaRPr>
          </a:p>
          <a:p>
            <a:pPr algn="just">
              <a:buFont typeface="Arial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Times New Roman"/>
              </a:rPr>
              <a:t>Simulation performed using Ansys Fluent with PISO scheme.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929ED1-1100-2EBD-4CB8-6D89E08A4BF6}"/>
              </a:ext>
            </a:extLst>
          </p:cNvPr>
          <p:cNvSpPr/>
          <p:nvPr/>
        </p:nvSpPr>
        <p:spPr>
          <a:xfrm>
            <a:off x="8489278" y="1772770"/>
            <a:ext cx="3623532" cy="493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55ABD-A2EF-4431-DE2E-B6111F45B24D}"/>
              </a:ext>
            </a:extLst>
          </p:cNvPr>
          <p:cNvSpPr txBox="1"/>
          <p:nvPr/>
        </p:nvSpPr>
        <p:spPr>
          <a:xfrm>
            <a:off x="8488978" y="1767989"/>
            <a:ext cx="3622787" cy="2562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50" b="1" dirty="0">
                <a:latin typeface="Times New Roman"/>
              </a:rPr>
              <a:t>Results :</a:t>
            </a:r>
            <a:endParaRPr lang="en-US" dirty="0"/>
          </a:p>
          <a:p>
            <a:pPr algn="just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Ulnar artery dominates blood supply</a:t>
            </a:r>
            <a:r>
              <a:rPr lang="en-US" b="1" dirty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 b="1">
                <a:solidFill>
                  <a:schemeClr val="tx1"/>
                </a:solidFill>
                <a:latin typeface="Times New Roman"/>
              </a:rPr>
              <a:t>over the radial artery.</a:t>
            </a:r>
            <a:endParaRPr lang="en-US" b="1" dirty="0">
              <a:solidFill>
                <a:schemeClr val="tx1"/>
              </a:solidFill>
              <a:latin typeface="Times New Roman"/>
            </a:endParaRPr>
          </a:p>
          <a:p>
            <a:pPr algn="just"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/>
              </a:rPr>
              <a:t>High velocity in bifurcations, with peak velocity of 5.8 m/s in the radial collateral artery.</a:t>
            </a:r>
          </a:p>
          <a:p>
            <a:pPr algn="just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High shear stress in bifurcations, suggesting increased atherosclerosis risk.</a:t>
            </a:r>
          </a:p>
          <a:p>
            <a:pPr algn="just">
              <a:buChar char="•"/>
            </a:pPr>
            <a:endParaRPr lang="en-US" sz="1250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Char char="•"/>
            </a:pPr>
            <a:endParaRPr lang="en-US" sz="1250" b="1">
              <a:solidFill>
                <a:schemeClr val="tx1"/>
              </a:solidFill>
              <a:latin typeface="Times New Roman"/>
            </a:endParaRPr>
          </a:p>
          <a:p>
            <a:pPr algn="ctr"/>
            <a:endParaRPr lang="en-US" sz="1250" b="1">
              <a:solidFill>
                <a:srgbClr val="C00000"/>
              </a:solidFill>
              <a:latin typeface="Times New Roman"/>
            </a:endParaRPr>
          </a:p>
          <a:p>
            <a:endParaRPr lang="en-US" sz="1250" b="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197D3-F843-26F9-967B-F05282B16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80" y="1758114"/>
            <a:ext cx="4543427" cy="20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D5A4A3CF-9061-1A5E-13C8-601D20791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5">
            <a:extLst>
              <a:ext uri="{FF2B5EF4-FFF2-40B4-BE49-F238E27FC236}">
                <a16:creationId xmlns:a16="http://schemas.microsoft.com/office/drawing/2014/main" id="{B8AF6ACF-049B-9F73-FDF4-86368B065708}"/>
              </a:ext>
            </a:extLst>
          </p:cNvPr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5">
            <a:extLst>
              <a:ext uri="{FF2B5EF4-FFF2-40B4-BE49-F238E27FC236}">
                <a16:creationId xmlns:a16="http://schemas.microsoft.com/office/drawing/2014/main" id="{64DBD408-A668-E639-9D31-07934D848725}"/>
              </a:ext>
            </a:extLst>
          </p:cNvPr>
          <p:cNvSpPr txBox="1"/>
          <p:nvPr/>
        </p:nvSpPr>
        <p:spPr>
          <a:xfrm>
            <a:off x="0" y="144179"/>
            <a:ext cx="532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0" u="none" strike="noStrike" cap="none" dirty="0">
                <a:solidFill>
                  <a:srgbClr val="CC4125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Limitations</a:t>
            </a:r>
            <a:endParaRPr sz="4000" b="1" i="0" u="none" strike="noStrike" cap="none" dirty="0">
              <a:solidFill>
                <a:srgbClr val="CC4125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8" name="Google Shape;88;p5">
            <a:extLst>
              <a:ext uri="{FF2B5EF4-FFF2-40B4-BE49-F238E27FC236}">
                <a16:creationId xmlns:a16="http://schemas.microsoft.com/office/drawing/2014/main" id="{11355753-7A27-BC24-F116-8EBBBE70C7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>
            <a:extLst>
              <a:ext uri="{FF2B5EF4-FFF2-40B4-BE49-F238E27FC236}">
                <a16:creationId xmlns:a16="http://schemas.microsoft.com/office/drawing/2014/main" id="{E71359D8-6CBB-2368-651D-03CB1BBEF246}"/>
              </a:ext>
            </a:extLst>
          </p:cNvPr>
          <p:cNvSpPr txBox="1"/>
          <p:nvPr/>
        </p:nvSpPr>
        <p:spPr>
          <a:xfrm>
            <a:off x="11736580" y="6196627"/>
            <a:ext cx="514498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dirty="0">
                <a:solidFill>
                  <a:schemeClr val="dk2"/>
                </a:solidFill>
              </a:rPr>
              <a:t>11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table with text on it&#10;&#10;AI-generated content may be incorrect.">
            <a:extLst>
              <a:ext uri="{FF2B5EF4-FFF2-40B4-BE49-F238E27FC236}">
                <a16:creationId xmlns:a16="http://schemas.microsoft.com/office/drawing/2014/main" id="{F6414084-4F4E-DE20-A965-A68681F25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5" y="1037427"/>
            <a:ext cx="11574325" cy="58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10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0"/>
          <p:cNvSpPr txBox="1"/>
          <p:nvPr/>
        </p:nvSpPr>
        <p:spPr>
          <a:xfrm>
            <a:off x="132600" y="173466"/>
            <a:ext cx="532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4000" b="1" dirty="0">
                <a:solidFill>
                  <a:srgbClr val="CC4125"/>
                </a:solidFill>
                <a:latin typeface="Times New Roman" pitchFamily="18" charset="0"/>
                <a:cs typeface="Times New Roman" pitchFamily="18" charset="0"/>
              </a:rPr>
              <a:t>Requirement Analysis</a:t>
            </a:r>
            <a:endParaRPr lang="en-US" sz="4000" b="1" i="0" u="none" strike="noStrike" cap="none" dirty="0">
              <a:solidFill>
                <a:srgbClr val="CC412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10840200" y="638600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dirty="0">
                <a:solidFill>
                  <a:schemeClr val="dk2"/>
                </a:solidFill>
              </a:rPr>
              <a:t>12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77B1C-D5ED-348C-A4E0-BA8817C3474F}"/>
              </a:ext>
            </a:extLst>
          </p:cNvPr>
          <p:cNvSpPr txBox="1"/>
          <p:nvPr/>
        </p:nvSpPr>
        <p:spPr>
          <a:xfrm>
            <a:off x="580373" y="1060537"/>
            <a:ext cx="10958484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b="1" dirty="0"/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model arterial wall properties: Hyper-elasticity, Non linear arterial stiffening, conditions where anisotropy is not the main focus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realistic blood flow dynamics and wall deformations.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three distinct layers: media, adventitia, intima.</a:t>
            </a:r>
          </a:p>
          <a:p>
            <a:pPr marL="228600" lvl="1" indent="-228600" algn="just">
              <a:buFont typeface="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 algn="just">
              <a:buFont typeface="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simulation accuracy and reproducibility.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computational efficiency.</a:t>
            </a:r>
          </a:p>
          <a:p>
            <a:pPr marL="228600" lvl="1" indent="-228600" algn="just">
              <a:buFont typeface="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scalability for future extensions.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6277E573-A8D6-41B5-FFD2-031B092A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4">
            <a:extLst>
              <a:ext uri="{FF2B5EF4-FFF2-40B4-BE49-F238E27FC236}">
                <a16:creationId xmlns:a16="http://schemas.microsoft.com/office/drawing/2014/main" id="{B6630512-372F-42E3-189B-F6968A5627CD}"/>
              </a:ext>
            </a:extLst>
          </p:cNvPr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4">
            <a:extLst>
              <a:ext uri="{FF2B5EF4-FFF2-40B4-BE49-F238E27FC236}">
                <a16:creationId xmlns:a16="http://schemas.microsoft.com/office/drawing/2014/main" id="{4E7F243A-CDDC-4669-4C38-4A66C1547F66}"/>
              </a:ext>
            </a:extLst>
          </p:cNvPr>
          <p:cNvSpPr txBox="1"/>
          <p:nvPr/>
        </p:nvSpPr>
        <p:spPr>
          <a:xfrm>
            <a:off x="132600" y="82428"/>
            <a:ext cx="5319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4000"/>
              <a:buFont typeface="Times New Roman"/>
              <a:buNone/>
            </a:pPr>
            <a:r>
              <a:rPr lang="en-US" sz="4000" b="1" dirty="0">
                <a:solidFill>
                  <a:srgbClr val="CC4125"/>
                </a:solidFill>
                <a:latin typeface="Times New Roman"/>
                <a:ea typeface="Calibri"/>
                <a:cs typeface="Times New Roman"/>
                <a:sym typeface="Times New Roman"/>
              </a:rPr>
              <a:t>Materials Research</a:t>
            </a:r>
            <a:r>
              <a:rPr lang="en-US" sz="4000" b="1" i="0" u="none" strike="noStrike" cap="none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 i="0" u="none" strike="noStrike" cap="none"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4">
            <a:extLst>
              <a:ext uri="{FF2B5EF4-FFF2-40B4-BE49-F238E27FC236}">
                <a16:creationId xmlns:a16="http://schemas.microsoft.com/office/drawing/2014/main" id="{3E3E826D-CC04-28F2-C29B-E31556BAC9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>
            <a:extLst>
              <a:ext uri="{FF2B5EF4-FFF2-40B4-BE49-F238E27FC236}">
                <a16:creationId xmlns:a16="http://schemas.microsoft.com/office/drawing/2014/main" id="{2D006963-4FD0-6F7F-0A4F-C0BE09D51333}"/>
              </a:ext>
            </a:extLst>
          </p:cNvPr>
          <p:cNvSpPr txBox="1"/>
          <p:nvPr/>
        </p:nvSpPr>
        <p:spPr>
          <a:xfrm>
            <a:off x="10840200" y="6386001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Calibri"/>
              <a:buNone/>
            </a:pPr>
            <a:r>
              <a:rPr lang="en-US" sz="14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>
            <a:extLst>
              <a:ext uri="{FF2B5EF4-FFF2-40B4-BE49-F238E27FC236}">
                <a16:creationId xmlns:a16="http://schemas.microsoft.com/office/drawing/2014/main" id="{AF39B3B2-7DBA-7A6F-8C18-097AF4FCC331}"/>
              </a:ext>
            </a:extLst>
          </p:cNvPr>
          <p:cNvSpPr/>
          <p:nvPr/>
        </p:nvSpPr>
        <p:spPr>
          <a:xfrm>
            <a:off x="4933950" y="1602159"/>
            <a:ext cx="704850" cy="2647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4EFD4A-F1E1-A199-8328-8FB88F757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11980"/>
              </p:ext>
            </p:extLst>
          </p:nvPr>
        </p:nvGraphicFramePr>
        <p:xfrm>
          <a:off x="132600" y="1046107"/>
          <a:ext cx="11926800" cy="546355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981700">
                  <a:extLst>
                    <a:ext uri="{9D8B030D-6E8A-4147-A177-3AD203B41FA5}">
                      <a16:colId xmlns:a16="http://schemas.microsoft.com/office/drawing/2014/main" val="3410118138"/>
                    </a:ext>
                  </a:extLst>
                </a:gridCol>
                <a:gridCol w="2981700">
                  <a:extLst>
                    <a:ext uri="{9D8B030D-6E8A-4147-A177-3AD203B41FA5}">
                      <a16:colId xmlns:a16="http://schemas.microsoft.com/office/drawing/2014/main" val="1079969977"/>
                    </a:ext>
                  </a:extLst>
                </a:gridCol>
                <a:gridCol w="2981700">
                  <a:extLst>
                    <a:ext uri="{9D8B030D-6E8A-4147-A177-3AD203B41FA5}">
                      <a16:colId xmlns:a16="http://schemas.microsoft.com/office/drawing/2014/main" val="2687144842"/>
                    </a:ext>
                  </a:extLst>
                </a:gridCol>
                <a:gridCol w="2981700">
                  <a:extLst>
                    <a:ext uri="{9D8B030D-6E8A-4147-A177-3AD203B41FA5}">
                      <a16:colId xmlns:a16="http://schemas.microsoft.com/office/drawing/2014/main" val="1241131685"/>
                    </a:ext>
                  </a:extLst>
                </a:gridCol>
              </a:tblGrid>
              <a:tr h="109507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Mooney-Rivlin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Ogden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HGO (Holzapfel-Gasser-Ogden)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13389"/>
                  </a:ext>
                </a:extLst>
              </a:tr>
              <a:tr h="6990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Computational Cost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80115"/>
                  </a:ext>
                </a:extLst>
              </a:tr>
              <a:tr h="94952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Anisotropic (Fiber Direction)?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26388"/>
                  </a:ext>
                </a:extLst>
              </a:tr>
              <a:tr h="94952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Highly Nonlinear Materials?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113572"/>
                  </a:ext>
                </a:extLst>
              </a:tr>
              <a:tr h="8208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Realistic for Arteries?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 for ELASTIN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288019"/>
                  </a:ext>
                </a:extLst>
              </a:tr>
              <a:tr h="94952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Best Use Case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Elastomers, simple arteries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 tissues, Complex arteries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Fiber-reinforced arteries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0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01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1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1"/>
          <p:cNvSpPr txBox="1"/>
          <p:nvPr/>
        </p:nvSpPr>
        <p:spPr>
          <a:xfrm>
            <a:off x="132600" y="144179"/>
            <a:ext cx="6867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4000" b="1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</a:rPr>
              <a:t>Task Identification</a:t>
            </a:r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10840200" y="638600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dirty="0">
                <a:solidFill>
                  <a:schemeClr val="dk2"/>
                </a:solidFill>
              </a:rPr>
              <a:t>13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80533" y="1050732"/>
            <a:ext cx="11653200" cy="564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just">
              <a:buSzPts val="1900"/>
            </a:pPr>
            <a:r>
              <a:rPr lang="en-US" sz="2200" b="1" dirty="0">
                <a:solidFill>
                  <a:schemeClr val="dk1"/>
                </a:solidFill>
                <a:latin typeface="Times New Roman"/>
              </a:rPr>
              <a:t>1.Modelling:</a:t>
            </a:r>
            <a:endParaRPr lang="en-US" sz="2200" dirty="0">
              <a:solidFill>
                <a:schemeClr val="dk1"/>
              </a:solidFill>
              <a:latin typeface="Times New Roman"/>
            </a:endParaRPr>
          </a:p>
          <a:p>
            <a:pPr algn="just"/>
            <a:r>
              <a:rPr lang="en-US" sz="2200" dirty="0">
                <a:solidFill>
                  <a:schemeClr val="dk1"/>
                </a:solidFill>
                <a:latin typeface="Times New Roman"/>
              </a:rPr>
              <a:t>     Determine optimal model for capturing nonlinear stiffening and fiber reinforcement.</a:t>
            </a:r>
            <a:endParaRPr lang="en-US" dirty="0">
              <a:solidFill>
                <a:schemeClr val="dk1"/>
              </a:solidFill>
            </a:endParaRPr>
          </a:p>
          <a:p>
            <a:pPr algn="just"/>
            <a:r>
              <a:rPr lang="en-US" sz="2200" b="1" dirty="0">
                <a:solidFill>
                  <a:schemeClr val="dk1"/>
                </a:solidFill>
                <a:latin typeface="Times New Roman"/>
              </a:rPr>
              <a:t>      2. Research on mathematical models:</a:t>
            </a:r>
          </a:p>
          <a:p>
            <a:pPr algn="just"/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</a:rPr>
              <a:t>     Compare mathematical models (Mooney-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cs typeface="Times New Roman"/>
              </a:rPr>
              <a:t>Rivlin</a:t>
            </a: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</a:rPr>
              <a:t>, Ogden, HGO) for arterial simulations.</a:t>
            </a:r>
          </a:p>
          <a:p>
            <a:pPr algn="just"/>
            <a:endParaRPr lang="en-US" sz="22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algn="just"/>
            <a:endParaRPr lang="en-US" sz="2200" dirty="0">
              <a:solidFill>
                <a:schemeClr val="dk1"/>
              </a:solidFill>
              <a:latin typeface="Times New Roman"/>
            </a:endParaRPr>
          </a:p>
          <a:p>
            <a:pPr algn="just"/>
            <a:r>
              <a:rPr lang="en-US" sz="2200" b="1" dirty="0">
                <a:solidFill>
                  <a:schemeClr val="dk1"/>
                </a:solidFill>
                <a:latin typeface="Times New Roman"/>
              </a:rPr>
              <a:t>     </a:t>
            </a:r>
          </a:p>
          <a:p>
            <a:pPr algn="just"/>
            <a:endParaRPr lang="en-US" sz="2200" b="1" dirty="0">
              <a:solidFill>
                <a:schemeClr val="dk1"/>
              </a:solidFill>
              <a:latin typeface="Times New Roman"/>
            </a:endParaRPr>
          </a:p>
          <a:p>
            <a:pPr algn="just"/>
            <a:endParaRPr lang="en-US" sz="2200" b="1" dirty="0">
              <a:solidFill>
                <a:schemeClr val="dk1"/>
              </a:solidFill>
              <a:latin typeface="Times New Roman"/>
            </a:endParaRPr>
          </a:p>
          <a:p>
            <a:pPr algn="just"/>
            <a:endParaRPr lang="en-US" sz="2200" b="1" dirty="0">
              <a:solidFill>
                <a:schemeClr val="dk1"/>
              </a:solidFill>
              <a:latin typeface="Times New Roman"/>
            </a:endParaRPr>
          </a:p>
          <a:p>
            <a:pPr algn="just"/>
            <a:endParaRPr lang="en-US" sz="2200" b="1" dirty="0">
              <a:solidFill>
                <a:schemeClr val="dk1"/>
              </a:solidFill>
              <a:latin typeface="Times New Roman"/>
            </a:endParaRPr>
          </a:p>
          <a:p>
            <a:pPr algn="just"/>
            <a:r>
              <a:rPr lang="en-US" sz="2200" b="1" dirty="0">
                <a:solidFill>
                  <a:schemeClr val="dk1"/>
                </a:solidFill>
                <a:latin typeface="Times New Roman"/>
              </a:rPr>
              <a:t>     3. 3D Geometry Creation:</a:t>
            </a:r>
            <a:endParaRPr lang="en-US" sz="2200" dirty="0">
              <a:solidFill>
                <a:schemeClr val="dk1"/>
              </a:solidFill>
              <a:latin typeface="Times New Roman"/>
            </a:endParaRPr>
          </a:p>
          <a:p>
            <a:pPr algn="just"/>
            <a:r>
              <a:rPr lang="en-US" sz="2200" dirty="0">
                <a:solidFill>
                  <a:schemeClr val="dk1"/>
                </a:solidFill>
                <a:latin typeface="Times New Roman"/>
              </a:rPr>
              <a:t>     Design and model a non-uniform, multilayered and realistic arterial geometry.</a:t>
            </a:r>
            <a:endParaRPr lang="en-US" dirty="0">
              <a:solidFill>
                <a:schemeClr val="dk1"/>
              </a:solidFill>
            </a:endParaRPr>
          </a:p>
          <a:p>
            <a:pPr algn="just"/>
            <a:r>
              <a:rPr lang="en-US" sz="2200" b="1" dirty="0">
                <a:solidFill>
                  <a:schemeClr val="dk1"/>
                </a:solidFill>
                <a:latin typeface="Times New Roman"/>
              </a:rPr>
              <a:t>     4. Material Assignment:</a:t>
            </a:r>
            <a:endParaRPr lang="en-US" sz="2200" dirty="0">
              <a:solidFill>
                <a:schemeClr val="dk1"/>
              </a:solidFill>
              <a:latin typeface="Times New Roman"/>
            </a:endParaRPr>
          </a:p>
          <a:p>
            <a:pPr algn="just"/>
            <a:r>
              <a:rPr lang="en-US" sz="2200" dirty="0">
                <a:solidFill>
                  <a:schemeClr val="dk1"/>
                </a:solidFill>
                <a:latin typeface="Times New Roman"/>
              </a:rPr>
              <a:t>      Define and assign material properties for the three layers:</a:t>
            </a:r>
            <a:endParaRPr lang="en-US" dirty="0">
              <a:solidFill>
                <a:schemeClr val="dk1"/>
              </a:solidFill>
            </a:endParaRPr>
          </a:p>
          <a:p>
            <a:pPr lvl="1" algn="just"/>
            <a:r>
              <a:rPr lang="en-US" sz="2200" dirty="0">
                <a:solidFill>
                  <a:schemeClr val="dk1"/>
                </a:solidFill>
                <a:latin typeface="Times New Roman"/>
              </a:rPr>
              <a:t>      Media, adventitia, and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</a:rPr>
              <a:t>intima</a:t>
            </a:r>
            <a:r>
              <a:rPr lang="en-US" sz="2200" dirty="0">
                <a:solidFill>
                  <a:schemeClr val="dk1"/>
                </a:solidFill>
                <a:latin typeface="Times New Roman"/>
              </a:rPr>
              <a:t>.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sz="2200" b="1" dirty="0">
                <a:solidFill>
                  <a:schemeClr val="dk1"/>
                </a:solidFill>
                <a:latin typeface="Times New Roman"/>
              </a:rPr>
              <a:t>       </a:t>
            </a:r>
            <a:endParaRPr lang="en-US" sz="2200" dirty="0">
              <a:solidFill>
                <a:schemeClr val="dk1"/>
              </a:solidFill>
              <a:ea typeface="Times New Roman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40108"/>
              </p:ext>
            </p:extLst>
          </p:nvPr>
        </p:nvGraphicFramePr>
        <p:xfrm>
          <a:off x="582207" y="2604929"/>
          <a:ext cx="11251526" cy="20616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2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5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2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Anisotropy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Nonlinear Stiffening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Best Used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66">
                <a:tc>
                  <a:txBody>
                    <a:bodyPr/>
                    <a:lstStyle/>
                    <a:p>
                      <a:r>
                        <a:rPr lang="en-US" dirty="0"/>
                        <a:t>Mooney-</a:t>
                      </a:r>
                      <a:r>
                        <a:rPr lang="en-US" dirty="0" err="1"/>
                        <a:t>Rivlin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General soft tissue simulations, preliminary studies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01">
                <a:tc>
                  <a:txBody>
                    <a:bodyPr/>
                    <a:lstStyle/>
                    <a:p>
                      <a:r>
                        <a:rPr lang="en-US" dirty="0"/>
                        <a:t>Ogden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Large deformations, nonlinear artery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9">
                <a:tc>
                  <a:txBody>
                    <a:bodyPr/>
                    <a:lstStyle/>
                    <a:p>
                      <a:r>
                        <a:rPr lang="en-US" dirty="0"/>
                        <a:t>Holzapfel-Gasser-Ogden (HGO)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Accurate artery simulations with </a:t>
                      </a:r>
                      <a:r>
                        <a:rPr lang="en-GB" dirty="0" err="1"/>
                        <a:t>fiber</a:t>
                      </a:r>
                      <a:r>
                        <a:rPr lang="en-GB" dirty="0"/>
                        <a:t> reinforcement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4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4"/>
          <p:cNvSpPr txBox="1"/>
          <p:nvPr/>
        </p:nvSpPr>
        <p:spPr>
          <a:xfrm>
            <a:off x="132600" y="82428"/>
            <a:ext cx="5319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4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r>
              <a:rPr lang="en-US" sz="4000" b="1" i="0" u="none" strike="noStrike" cap="none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 i="0" u="none" strike="noStrike" cap="none"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 txBox="1"/>
          <p:nvPr/>
        </p:nvSpPr>
        <p:spPr>
          <a:xfrm>
            <a:off x="10840200" y="6386001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Calibri"/>
              <a:buNone/>
            </a:pPr>
            <a:r>
              <a:rPr lang="en-US" sz="14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4933950" y="1602159"/>
            <a:ext cx="704850" cy="2647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85229" y="5386084"/>
            <a:ext cx="2164466" cy="789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 Dataset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5731" y="995424"/>
            <a:ext cx="9192831" cy="381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Elbow Connector 24"/>
          <p:cNvCxnSpPr>
            <a:endCxn id="10" idx="3"/>
          </p:cNvCxnSpPr>
          <p:nvPr/>
        </p:nvCxnSpPr>
        <p:spPr>
          <a:xfrm rot="5400000">
            <a:off x="10045379" y="5084659"/>
            <a:ext cx="1000245" cy="39161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B2E328C3-5860-26A7-4793-E1AD52B4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4">
            <a:extLst>
              <a:ext uri="{FF2B5EF4-FFF2-40B4-BE49-F238E27FC236}">
                <a16:creationId xmlns:a16="http://schemas.microsoft.com/office/drawing/2014/main" id="{BCA7464E-C42A-544F-EEBD-08322DDF87B4}"/>
              </a:ext>
            </a:extLst>
          </p:cNvPr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p14">
            <a:extLst>
              <a:ext uri="{FF2B5EF4-FFF2-40B4-BE49-F238E27FC236}">
                <a16:creationId xmlns:a16="http://schemas.microsoft.com/office/drawing/2014/main" id="{FA33D74C-4169-605A-00A7-30B410AB46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>
            <a:extLst>
              <a:ext uri="{FF2B5EF4-FFF2-40B4-BE49-F238E27FC236}">
                <a16:creationId xmlns:a16="http://schemas.microsoft.com/office/drawing/2014/main" id="{82B39E10-573E-01F1-488C-4B92BCAC54BE}"/>
              </a:ext>
            </a:extLst>
          </p:cNvPr>
          <p:cNvSpPr txBox="1"/>
          <p:nvPr/>
        </p:nvSpPr>
        <p:spPr>
          <a:xfrm>
            <a:off x="10840200" y="6404854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Calibri"/>
              <a:buNone/>
            </a:pPr>
            <a:r>
              <a:rPr lang="en-US" sz="14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4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>
            <a:extLst>
              <a:ext uri="{FF2B5EF4-FFF2-40B4-BE49-F238E27FC236}">
                <a16:creationId xmlns:a16="http://schemas.microsoft.com/office/drawing/2014/main" id="{AFBDFD03-DF2A-4AD6-ABEA-46331B4F142E}"/>
              </a:ext>
            </a:extLst>
          </p:cNvPr>
          <p:cNvSpPr/>
          <p:nvPr/>
        </p:nvSpPr>
        <p:spPr>
          <a:xfrm>
            <a:off x="4933950" y="1602159"/>
            <a:ext cx="704850" cy="2647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7157D-EF70-4C57-28CE-3740FD3AD7F3}"/>
              </a:ext>
            </a:extLst>
          </p:cNvPr>
          <p:cNvSpPr txBox="1"/>
          <p:nvPr/>
        </p:nvSpPr>
        <p:spPr>
          <a:xfrm>
            <a:off x="137026" y="1094874"/>
            <a:ext cx="10774814" cy="3921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2800" b="1" dirty="0">
                <a:latin typeface="Times New Roman"/>
              </a:rPr>
              <a:t>Applicability of the problem solution in social context</a:t>
            </a:r>
          </a:p>
          <a:p>
            <a:pPr algn="just"/>
            <a:r>
              <a:rPr lang="en-US" sz="2200" b="1" dirty="0">
                <a:latin typeface="Times New Roman"/>
              </a:rPr>
              <a:t>1.Enhanced Diagnostics</a:t>
            </a:r>
            <a:r>
              <a:rPr lang="en-US" sz="2200" dirty="0">
                <a:latin typeface="Times New Roman"/>
              </a:rPr>
              <a:t>: Improves early detection and management of cardiovascular diseases through precise simulation of blood flow dynamics.</a:t>
            </a:r>
          </a:p>
          <a:p>
            <a:pPr algn="just"/>
            <a:r>
              <a:rPr lang="en-US" sz="2200" b="1" dirty="0">
                <a:latin typeface="Times New Roman"/>
              </a:rPr>
              <a:t>2.Personalized Medicine</a:t>
            </a:r>
            <a:r>
              <a:rPr lang="en-US" sz="2200" dirty="0">
                <a:latin typeface="Times New Roman"/>
              </a:rPr>
              <a:t>: Supports tailored treatment plans by modeling patient-specific arterial behavior.</a:t>
            </a:r>
          </a:p>
          <a:p>
            <a:pPr algn="just"/>
            <a:r>
              <a:rPr lang="en-US" sz="2200" b="1" dirty="0">
                <a:latin typeface="Times New Roman"/>
              </a:rPr>
              <a:t>3.Non-Invasive Research: </a:t>
            </a:r>
            <a:r>
              <a:rPr lang="en-US" sz="2200" dirty="0">
                <a:latin typeface="Times New Roman"/>
              </a:rPr>
              <a:t>Reduces reliance on invasive procedures and expensive clinical trials.</a:t>
            </a:r>
          </a:p>
          <a:p>
            <a:pPr algn="just"/>
            <a:r>
              <a:rPr lang="en-US" sz="2200" b="1" dirty="0">
                <a:latin typeface="Times New Roman"/>
              </a:rPr>
              <a:t>4.Educational Impact: </a:t>
            </a:r>
            <a:r>
              <a:rPr lang="en-US" sz="2200" dirty="0">
                <a:latin typeface="Times New Roman"/>
              </a:rPr>
              <a:t>Serves as an advanced tool for training healthcare professionals and engineers.</a:t>
            </a:r>
          </a:p>
          <a:p>
            <a:pPr algn="just"/>
            <a:r>
              <a:rPr lang="en-US" sz="2200" b="1" dirty="0">
                <a:latin typeface="Times New Roman"/>
              </a:rPr>
              <a:t>5.Cost-Effective Healthcare</a:t>
            </a:r>
            <a:r>
              <a:rPr lang="en-US" sz="2200" dirty="0">
                <a:latin typeface="Times New Roman"/>
              </a:rPr>
              <a:t>: Streamlines device development and testing, lowering overall healthcare costs.</a:t>
            </a:r>
          </a:p>
        </p:txBody>
      </p:sp>
      <p:sp>
        <p:nvSpPr>
          <p:cNvPr id="8" name="Google Shape;184;p14"/>
          <p:cNvSpPr txBox="1"/>
          <p:nvPr/>
        </p:nvSpPr>
        <p:spPr>
          <a:xfrm>
            <a:off x="132600" y="82428"/>
            <a:ext cx="927761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4000"/>
              <a:buFont typeface="Times New Roman"/>
              <a:buNone/>
            </a:pPr>
            <a:r>
              <a:rPr lang="en-GB" sz="4000" b="1" dirty="0">
                <a:solidFill>
                  <a:srgbClr val="CC4125"/>
                </a:solidFill>
                <a:latin typeface="Times New Roman"/>
                <a:cs typeface="Times New Roman"/>
                <a:sym typeface="Times New Roman"/>
              </a:rPr>
              <a:t>Application and Future Scope</a:t>
            </a:r>
            <a:endParaRPr sz="4000" b="1" i="0" u="none" strike="noStrike" cap="none"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p23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23"/>
          <p:cNvSpPr txBox="1"/>
          <p:nvPr/>
        </p:nvSpPr>
        <p:spPr>
          <a:xfrm>
            <a:off x="132600" y="112500"/>
            <a:ext cx="8660880" cy="136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CC4125"/>
              </a:buClr>
              <a:buSzPts val="4000"/>
            </a:pPr>
            <a:r>
              <a:rPr lang="en-GB" sz="4000" b="1" dirty="0">
                <a:solidFill>
                  <a:srgbClr val="CC4125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Proposed System</a:t>
            </a:r>
            <a:endParaRPr lang="en-GB" sz="4000" b="1" dirty="0">
              <a:solidFill>
                <a:srgbClr val="CC4125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4000"/>
              <a:buFont typeface="Times New Roman"/>
              <a:buNone/>
            </a:pPr>
            <a:endParaRPr sz="3300" b="1" i="0" u="none" strike="noStrike" cap="none"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3"/>
          <p:cNvSpPr txBox="1"/>
          <p:nvPr/>
        </p:nvSpPr>
        <p:spPr>
          <a:xfrm>
            <a:off x="10840200" y="6386001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Calibri"/>
              <a:buNone/>
            </a:pPr>
            <a:r>
              <a:rPr lang="en-US" sz="1467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Picture 20" descr="Mes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1788"/>
            <a:ext cx="4653023" cy="2627452"/>
          </a:xfrm>
          <a:prstGeom prst="rect">
            <a:avLst/>
          </a:prstGeom>
        </p:spPr>
      </p:pic>
      <p:pic>
        <p:nvPicPr>
          <p:cNvPr id="25" name="Picture 24" descr="0-removebg-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532" y="1169043"/>
            <a:ext cx="3750197" cy="2851318"/>
          </a:xfrm>
          <a:prstGeom prst="rect">
            <a:avLst/>
          </a:prstGeom>
        </p:spPr>
      </p:pic>
      <p:pic>
        <p:nvPicPr>
          <p:cNvPr id="26" name="Picture 25" descr="1-removebg-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841" y="3121466"/>
            <a:ext cx="4097438" cy="2263019"/>
          </a:xfrm>
          <a:prstGeom prst="rect">
            <a:avLst/>
          </a:prstGeom>
        </p:spPr>
      </p:pic>
      <p:pic>
        <p:nvPicPr>
          <p:cNvPr id="27" name="Picture 26" descr="2-removebg-preview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854" y="4699321"/>
            <a:ext cx="4759283" cy="2158679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4653023" y="1678330"/>
            <a:ext cx="3356658" cy="19271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78101" y="3553428"/>
            <a:ext cx="3157960" cy="366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4653023" y="3605514"/>
            <a:ext cx="2824223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47099" y="170148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Intima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45799" y="3196542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Media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5878" y="416881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Adventia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24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5" name="Google Shape;3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4"/>
          <p:cNvSpPr txBox="1"/>
          <p:nvPr/>
        </p:nvSpPr>
        <p:spPr>
          <a:xfrm>
            <a:off x="10840200" y="6404855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Calibri"/>
              <a:buNone/>
            </a:pPr>
            <a:r>
              <a:rPr lang="en-US" sz="1467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4933950" y="1602159"/>
            <a:ext cx="705000" cy="26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401" y="185195"/>
            <a:ext cx="91772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CC4125"/>
              </a:buClr>
              <a:buSzPts val="4000"/>
            </a:pPr>
            <a:r>
              <a:rPr lang="en-GB" sz="4000" b="1" dirty="0">
                <a:solidFill>
                  <a:srgbClr val="CC4125"/>
                </a:solidFill>
                <a:latin typeface="Times New Roman"/>
                <a:cs typeface="Times New Roman"/>
                <a:sym typeface="Times New Roman"/>
              </a:rPr>
              <a:t>Proposed System</a:t>
            </a:r>
            <a:endParaRPr lang="en-GB" sz="4000" b="1" dirty="0">
              <a:solidFill>
                <a:srgbClr val="CC4125"/>
              </a:solidFill>
            </a:endParaRPr>
          </a:p>
        </p:txBody>
      </p:sp>
      <p:pic>
        <p:nvPicPr>
          <p:cNvPr id="22" name="simul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54531" y="983848"/>
            <a:ext cx="11231728" cy="5615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g32676a93012_2_15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1" name="Google Shape;421;g32676a93012_2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32676a93012_2_15"/>
          <p:cNvSpPr txBox="1"/>
          <p:nvPr/>
        </p:nvSpPr>
        <p:spPr>
          <a:xfrm>
            <a:off x="132600" y="112500"/>
            <a:ext cx="6348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4000"/>
              <a:buFont typeface="Times New Roman"/>
              <a:buNone/>
            </a:pPr>
            <a:r>
              <a:rPr lang="en-US" sz="4000" b="1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b="1" i="0" u="none" strike="noStrike" cap="none"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32676a93012_2_15"/>
          <p:cNvSpPr txBox="1"/>
          <p:nvPr/>
        </p:nvSpPr>
        <p:spPr>
          <a:xfrm>
            <a:off x="10840200" y="6386001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Calibri"/>
              <a:buNone/>
            </a:pPr>
            <a:r>
              <a:rPr lang="en-US" sz="1467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C4B7C-8FC2-4D75-17CE-C1ED2DC5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6786"/>
            <a:ext cx="1088561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CFD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Captures nonlinear stiffening and anisotropic arterial behavior.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Multilayer Structure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Intima, media, and adventitia improve hemodynamic accuracy.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HGO-Based Transition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More realistic physiological representation for diagnostics and therapy.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2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"/>
          <p:cNvSpPr txBox="1"/>
          <p:nvPr/>
        </p:nvSpPr>
        <p:spPr>
          <a:xfrm>
            <a:off x="0" y="144179"/>
            <a:ext cx="53199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000" b="1" i="0" u="none" strike="noStrike" cap="none" dirty="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/>
        </p:nvSpPr>
        <p:spPr>
          <a:xfrm>
            <a:off x="10840200" y="638600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67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45;p2"/>
          <p:cNvGraphicFramePr/>
          <p:nvPr>
            <p:extLst>
              <p:ext uri="{D42A27DB-BD31-4B8C-83A1-F6EECF244321}">
                <p14:modId xmlns:p14="http://schemas.microsoft.com/office/powerpoint/2010/main" val="472401855"/>
              </p:ext>
            </p:extLst>
          </p:nvPr>
        </p:nvGraphicFramePr>
        <p:xfrm>
          <a:off x="742200" y="1107691"/>
          <a:ext cx="10707600" cy="5228255"/>
        </p:xfrm>
        <a:graphic>
          <a:graphicData uri="http://schemas.openxmlformats.org/drawingml/2006/table">
            <a:tbl>
              <a:tblPr firstRow="1" bandRow="1">
                <a:noFill/>
                <a:tableStyleId>{02AFFA6F-D351-4F02-8C59-779FA2910802}</a:tableStyleId>
              </a:tblPr>
              <a:tblGrid>
                <a:gridCol w="157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Contents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Slide no.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r>
                        <a:rPr lang="en-US" sz="2000" u="none" strike="noStrike" cap="none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background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3, 4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statement and Objectives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survey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6-11</a:t>
                      </a:r>
                      <a:endParaRPr lang="en-GB"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 Analysis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GB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r>
                        <a:rPr lang="en-GB" sz="2000" u="none" strike="noStrike" cap="none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Identification and Material Research </a:t>
                      </a:r>
                      <a:endParaRPr lang="en-GB"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13, 14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Flow Chart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r>
                        <a:rPr lang="en-GB" sz="20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and future scope</a:t>
                      </a:r>
                      <a:endParaRPr lang="en-GB"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system (modelling)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17,18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Conclusion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1934587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2067" y="219158"/>
            <a:ext cx="5047768" cy="134026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7"/>
          <p:cNvSpPr txBox="1"/>
          <p:nvPr/>
        </p:nvSpPr>
        <p:spPr>
          <a:xfrm>
            <a:off x="1660000" y="3108167"/>
            <a:ext cx="8871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6000"/>
              <a:buFont typeface="Times New Roman"/>
              <a:buNone/>
            </a:pPr>
            <a:r>
              <a:rPr lang="en-US" sz="6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 b="1" i="0" u="none" strike="noStrike" cap="non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10738200" y="6386001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7"/>
              <a:buFont typeface="Arial"/>
              <a:buNone/>
            </a:pPr>
            <a:r>
              <a:rPr lang="en-US" sz="1467" dirty="0">
                <a:solidFill>
                  <a:schemeClr val="dk2"/>
                </a:solidFill>
              </a:rPr>
              <a:t>20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3"/>
          <p:cNvSpPr txBox="1"/>
          <p:nvPr/>
        </p:nvSpPr>
        <p:spPr>
          <a:xfrm>
            <a:off x="0" y="144179"/>
            <a:ext cx="53199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b="1" i="0" u="none" strike="noStrike" cap="none" dirty="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 txBox="1"/>
          <p:nvPr/>
        </p:nvSpPr>
        <p:spPr>
          <a:xfrm>
            <a:off x="10840200" y="638600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0" y="-30729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0" y="-29141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0" y="-27554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92365" y="2071983"/>
            <a:ext cx="11926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556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3010" name="AutoShape 2" descr="1: Blood vessel anatomy-The vessel wall is made up of three layers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2" name="AutoShape 4" descr="1: Blood vessel anatomy-The vessel wall is made up of three layers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AutoShape 6" descr="1: Blood vessel anatomy-The vessel wall is made up of three layers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Blood-vessel-anatomy-The-vessel-wall-is-made-up-of-three-layers-tunica-adventitia-tunic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709" y="1441467"/>
            <a:ext cx="4325456" cy="475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731" y="1533313"/>
            <a:ext cx="7601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Three-Layered Artery Structure: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Tunica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Intima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Thin endothelial lining minimizing friction.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Tunica Media: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Smooth muscle and elastic fibers enabling dilation/constriction.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Tunica Adventitia: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Connective tissue with collagen fibers for structural support.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Functional Benefits: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Provides strength, elasticity, and resilience under high-pressure blood flow.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Ensures adaptability to varying hemodynamic forces.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Simulation Approach: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Utilizes COMSOL 6.2 for realistic, high-fidelity arterial simulations incorporating all three layers.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4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4"/>
          <p:cNvSpPr txBox="1"/>
          <p:nvPr/>
        </p:nvSpPr>
        <p:spPr>
          <a:xfrm>
            <a:off x="0" y="144179"/>
            <a:ext cx="7696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and Background</a:t>
            </a:r>
            <a:endParaRPr sz="4000" b="1" i="0" u="none" strike="noStrike" cap="none" dirty="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10840200" y="6386001"/>
            <a:ext cx="1219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dirty="0">
                <a:solidFill>
                  <a:schemeClr val="dk2"/>
                </a:solidFill>
              </a:rPr>
              <a:t>4</a:t>
            </a:r>
            <a:endParaRPr sz="1467" dirty="0">
              <a:solidFill>
                <a:schemeClr val="dk2"/>
              </a:solidFill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-30729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0" y="-29141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0" y="-27554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Picture 11" descr="3Lmode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455" y="3215386"/>
            <a:ext cx="3413760" cy="2926334"/>
          </a:xfrm>
          <a:prstGeom prst="rect">
            <a:avLst/>
          </a:prstGeom>
        </p:spPr>
      </p:pic>
      <p:pic>
        <p:nvPicPr>
          <p:cNvPr id="13" name="Google Shape;378;p24"/>
          <p:cNvPicPr preferRelativeResize="0"/>
          <p:nvPr/>
        </p:nvPicPr>
        <p:blipFill rotWithShape="1">
          <a:blip r:embed="rId5">
            <a:alphaModFix/>
          </a:blip>
          <a:srcRect l="44471" t="32533" r="36160" b="33310"/>
          <a:stretch/>
        </p:blipFill>
        <p:spPr>
          <a:xfrm>
            <a:off x="8626708" y="999970"/>
            <a:ext cx="1845349" cy="242902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8287455" y="3302246"/>
            <a:ext cx="29402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Single layered artery model 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7455" y="6071500"/>
            <a:ext cx="29065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>
                <a:latin typeface="Times New Roman" pitchFamily="18" charset="0"/>
                <a:cs typeface="Times New Roman" pitchFamily="18" charset="0"/>
              </a:rPr>
              <a:t>Three Layered artery model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B34217-0087-FD99-0A2B-FC6AA6AF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2" y="1477116"/>
            <a:ext cx="73721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A3D63-FFBF-E6DA-12EB-25BA248FB68B}"/>
              </a:ext>
            </a:extLst>
          </p:cNvPr>
          <p:cNvSpPr txBox="1"/>
          <p:nvPr/>
        </p:nvSpPr>
        <p:spPr>
          <a:xfrm flipH="1">
            <a:off x="141213" y="1338465"/>
            <a:ext cx="7432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from Single-Layer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Addresses oversimplified arterial dynamics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Differentiation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Models intima, media, and adventitia with distinct properties.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Three-Layer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Enhances blood flow simulation and hemodynamic accuracy.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HGO Framework Implementation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Captures nonlinear stiffening and anisotropy.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Fiber Orientation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Simulates directional stiffness for realism.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CFD Simulations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Analyzes velocity, pressure, and wall shear stress effectively.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9"/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9"/>
          <p:cNvSpPr txBox="1"/>
          <p:nvPr/>
        </p:nvSpPr>
        <p:spPr>
          <a:xfrm>
            <a:off x="132598" y="178896"/>
            <a:ext cx="53199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4000" b="1" i="0" u="none" strike="noStrike" cap="none" dirty="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/>
        </p:nvSpPr>
        <p:spPr>
          <a:xfrm>
            <a:off x="10840200" y="638600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166200" y="1284159"/>
            <a:ext cx="11134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3000" dirty="0">
                <a:latin typeface="Times New Roman"/>
                <a:ea typeface="Times New Roman"/>
                <a:cs typeface="Times New Roman"/>
              </a:rPr>
              <a:t>Simulation of blood flow in multi-layered arterial model using CFD.</a:t>
            </a:r>
            <a:endParaRPr lang="en-US" sz="30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142631" y="2349495"/>
            <a:ext cx="4495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000" b="1" i="0" u="none" strike="noStrike" cap="none" dirty="0">
              <a:solidFill>
                <a:srgbClr val="CC41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251400" y="3010675"/>
            <a:ext cx="11049000" cy="384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Aft>
                <a:spcPts val="0"/>
              </a:spcAft>
            </a:pPr>
            <a:endParaRPr lang="en-US" sz="1800">
              <a:solidFill>
                <a:schemeClr val="dk2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32598" y="3214656"/>
            <a:ext cx="11276571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2575" marR="0" lvl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Develop a robust</a:t>
            </a:r>
            <a:r>
              <a:rPr kumimoji="0" lang="en-US" sz="25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multilayered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Dimensional arterial structure. </a:t>
            </a:r>
          </a:p>
          <a:p>
            <a:pPr marL="282575" marR="0" lvl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Incorporate realistic material properties for the media, adventitia, and 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intima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layers using advanced mathematical models and incorporate  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hyperelastic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behavior. </a:t>
            </a:r>
          </a:p>
          <a:p>
            <a:pPr marL="282575" marR="0" lvl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apture nonlinear stiffening and anisotropic behavior to</a:t>
            </a:r>
            <a:r>
              <a:rPr kumimoji="0" lang="en-US" sz="25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resemble a real non uniform artery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2575" marR="0" lvl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nalyze velocity profiles, pressure gradients, and wall shear stress under physiological conditions.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1F9A6721-6675-6437-2D29-2D0B8419E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5">
            <a:extLst>
              <a:ext uri="{FF2B5EF4-FFF2-40B4-BE49-F238E27FC236}">
                <a16:creationId xmlns:a16="http://schemas.microsoft.com/office/drawing/2014/main" id="{51035452-CB3B-BDA6-A675-7149D7C289F0}"/>
              </a:ext>
            </a:extLst>
          </p:cNvPr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5">
            <a:extLst>
              <a:ext uri="{FF2B5EF4-FFF2-40B4-BE49-F238E27FC236}">
                <a16:creationId xmlns:a16="http://schemas.microsoft.com/office/drawing/2014/main" id="{48AD6909-3F6D-81C9-2E69-32E8917A0102}"/>
              </a:ext>
            </a:extLst>
          </p:cNvPr>
          <p:cNvSpPr txBox="1"/>
          <p:nvPr/>
        </p:nvSpPr>
        <p:spPr>
          <a:xfrm>
            <a:off x="0" y="144179"/>
            <a:ext cx="532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Literature Survey</a:t>
            </a:r>
            <a:endParaRPr sz="4000" b="1" i="0" u="none" strike="noStrike" cap="none" dirty="0">
              <a:solidFill>
                <a:srgbClr val="CC4125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8" name="Google Shape;88;p5">
            <a:extLst>
              <a:ext uri="{FF2B5EF4-FFF2-40B4-BE49-F238E27FC236}">
                <a16:creationId xmlns:a16="http://schemas.microsoft.com/office/drawing/2014/main" id="{64D47FB1-6AF6-6F86-C594-85C65ED34F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>
            <a:extLst>
              <a:ext uri="{FF2B5EF4-FFF2-40B4-BE49-F238E27FC236}">
                <a16:creationId xmlns:a16="http://schemas.microsoft.com/office/drawing/2014/main" id="{1452ACB7-1616-0952-1087-E79E40468A9D}"/>
              </a:ext>
            </a:extLst>
          </p:cNvPr>
          <p:cNvSpPr txBox="1"/>
          <p:nvPr/>
        </p:nvSpPr>
        <p:spPr>
          <a:xfrm>
            <a:off x="10880840" y="624376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2"/>
                </a:solidFill>
              </a:rPr>
              <a:t>6</a:t>
            </a:r>
            <a:endParaRPr sz="1467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>
            <a:extLst>
              <a:ext uri="{FF2B5EF4-FFF2-40B4-BE49-F238E27FC236}">
                <a16:creationId xmlns:a16="http://schemas.microsoft.com/office/drawing/2014/main" id="{83F4E74A-CDC3-BB0C-7F15-7509AA91B821}"/>
              </a:ext>
            </a:extLst>
          </p:cNvPr>
          <p:cNvSpPr txBox="1"/>
          <p:nvPr/>
        </p:nvSpPr>
        <p:spPr>
          <a:xfrm>
            <a:off x="0" y="898369"/>
            <a:ext cx="12192000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b="1">
                <a:latin typeface="Times New Roman"/>
                <a:ea typeface="Times New Roman"/>
                <a:sym typeface="Times New Roman"/>
              </a:rPr>
              <a:t>Numerical Computational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sym typeface="Times New Roman"/>
              </a:rPr>
              <a:t>of </a:t>
            </a:r>
            <a:r>
              <a:rPr lang="en-US" sz="1800" b="1">
                <a:latin typeface="Times New Roman"/>
                <a:ea typeface="Times New Roman"/>
                <a:sym typeface="Times New Roman"/>
              </a:rPr>
              <a:t>Blood Flow and Mass Transport in Stenosed Bifurcated Artery </a:t>
            </a:r>
            <a:endParaRPr lang="en-US" b="1">
              <a:latin typeface="Times New Roman"/>
            </a:endParaRPr>
          </a:p>
          <a:p>
            <a:pPr algn="ctr"/>
            <a:r>
              <a:rPr lang="en-US" sz="1600" b="1" err="1">
                <a:latin typeface="Times New Roman"/>
                <a:sym typeface="Times New Roman"/>
              </a:rPr>
              <a:t>Kannigah</a:t>
            </a:r>
            <a:r>
              <a:rPr lang="en-US" sz="1600" b="1">
                <a:latin typeface="Times New Roman"/>
                <a:sym typeface="Times New Roman"/>
              </a:rPr>
              <a:t> Thirunanasambantham, </a:t>
            </a:r>
            <a:r>
              <a:rPr lang="en-US" sz="1600" b="1" err="1">
                <a:latin typeface="Times New Roman"/>
                <a:sym typeface="Times New Roman"/>
              </a:rPr>
              <a:t>Zuhaila</a:t>
            </a:r>
            <a:r>
              <a:rPr lang="en-US" sz="1600" b="1">
                <a:latin typeface="Times New Roman"/>
                <a:sym typeface="Times New Roman"/>
              </a:rPr>
              <a:t> Ismail, Lim Yeou </a:t>
            </a:r>
            <a:r>
              <a:rPr lang="en-US" sz="1600" b="1" err="1">
                <a:latin typeface="Times New Roman"/>
                <a:sym typeface="Times New Roman"/>
              </a:rPr>
              <a:t>Jiann</a:t>
            </a:r>
            <a:r>
              <a:rPr lang="en-US" sz="1600" b="1">
                <a:latin typeface="Times New Roman"/>
                <a:sym typeface="Times New Roman"/>
              </a:rPr>
              <a:t>, </a:t>
            </a:r>
            <a:r>
              <a:rPr lang="en-US" sz="1600" b="1" err="1">
                <a:latin typeface="Times New Roman"/>
                <a:sym typeface="Times New Roman"/>
              </a:rPr>
              <a:t>Amnani</a:t>
            </a:r>
            <a:r>
              <a:rPr lang="en-US" sz="1600" b="1">
                <a:latin typeface="Times New Roman"/>
                <a:sym typeface="Times New Roman"/>
              </a:rPr>
              <a:t> </a:t>
            </a:r>
            <a:r>
              <a:rPr lang="en-US" sz="1600" b="1" err="1">
                <a:latin typeface="Times New Roman"/>
                <a:sym typeface="Times New Roman"/>
              </a:rPr>
              <a:t>Shamjuddin</a:t>
            </a:r>
            <a:endParaRPr sz="1600" b="1" err="1">
              <a:latin typeface="Times New Roman"/>
            </a:endParaRPr>
          </a:p>
          <a:p>
            <a:pPr algn="ctr"/>
            <a:r>
              <a:rPr lang="en-US" b="1">
                <a:solidFill>
                  <a:srgbClr val="006621"/>
                </a:solidFill>
                <a:highlight>
                  <a:srgbClr val="FFFFFF"/>
                </a:highlight>
                <a:latin typeface="Times New Roman"/>
                <a:ea typeface="Times New Roman"/>
                <a:sym typeface="Times New Roman"/>
              </a:rPr>
              <a:t>Journal of Advanced Research in Fluid Mechanics and Thermal Sciences Volume 110, Issue 2 (2023) 79-94</a:t>
            </a:r>
            <a:endParaRPr b="1">
              <a:latin typeface="Time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A2DD98-9B59-9144-1EF2-6D1E0342200E}"/>
              </a:ext>
            </a:extLst>
          </p:cNvPr>
          <p:cNvCxnSpPr/>
          <p:nvPr/>
        </p:nvCxnSpPr>
        <p:spPr>
          <a:xfrm>
            <a:off x="4482" y="1664446"/>
            <a:ext cx="12189759" cy="380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20AB759-E802-81F5-DD03-1C8EBA6B300A}"/>
              </a:ext>
            </a:extLst>
          </p:cNvPr>
          <p:cNvSpPr/>
          <p:nvPr/>
        </p:nvSpPr>
        <p:spPr>
          <a:xfrm>
            <a:off x="45122" y="1782929"/>
            <a:ext cx="3379692" cy="493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018F2-6DCA-1A59-D15F-F0AA6ED2EE7E}"/>
              </a:ext>
            </a:extLst>
          </p:cNvPr>
          <p:cNvSpPr/>
          <p:nvPr/>
        </p:nvSpPr>
        <p:spPr>
          <a:xfrm>
            <a:off x="3500718" y="3814931"/>
            <a:ext cx="4873212" cy="2903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2-8038-1885-1F85-36D503F521B6}"/>
              </a:ext>
            </a:extLst>
          </p:cNvPr>
          <p:cNvSpPr txBox="1"/>
          <p:nvPr/>
        </p:nvSpPr>
        <p:spPr>
          <a:xfrm>
            <a:off x="45122" y="1782928"/>
            <a:ext cx="337521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</a:rPr>
              <a:t>Introduction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Coronary Artery Disease (CAD)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Leading cause of mortality due to atherosclerosis.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Stenosis Impact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Narrows arteries, alters hemodynamics, and increases cardiovascular risks.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Approach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COMSOL Multiphysics (FEM) to simulate blood flow in a stenosed bifurcated artery.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Non-Newtonian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Carreau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fluid to account for shear-thinning properties.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Examines velocity distribution, mass concentration, and recirculation effects.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 stenosis severity and Reynolds number effects on hemodynamics. </a:t>
            </a:r>
          </a:p>
          <a:p>
            <a:endParaRPr lang="en-US" b="1" dirty="0"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9C8ED-8CF4-4EE8-0243-B4A3CCB432D5}"/>
              </a:ext>
            </a:extLst>
          </p:cNvPr>
          <p:cNvSpPr txBox="1"/>
          <p:nvPr/>
        </p:nvSpPr>
        <p:spPr>
          <a:xfrm>
            <a:off x="3510578" y="3810149"/>
            <a:ext cx="3328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Methodology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9BB4A-B4D0-C690-BC64-74A634B625BE}"/>
              </a:ext>
            </a:extLst>
          </p:cNvPr>
          <p:cNvSpPr txBox="1"/>
          <p:nvPr/>
        </p:nvSpPr>
        <p:spPr>
          <a:xfrm>
            <a:off x="3514575" y="3963669"/>
            <a:ext cx="5345990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</a:rPr>
              <a:t>Computational Modeling 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US" sz="1300" b="1">
                <a:latin typeface="Times New Roman"/>
                <a:cs typeface="Times New Roman"/>
              </a:rPr>
              <a:t>A 2D stenosed bifurcated artery model was created.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300" b="1">
                <a:latin typeface="Times New Roman"/>
                <a:cs typeface="Times New Roman"/>
              </a:rPr>
              <a:t> Artery assumed as a rigid wall with no-slip conditions.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300" b="1">
                <a:latin typeface="Times New Roman"/>
                <a:cs typeface="Times New Roman"/>
              </a:rPr>
              <a:t> Blood modeled as a non-Newtonian Carreau fluid.</a:t>
            </a:r>
            <a:r>
              <a:rPr lang="en-US" sz="1300" b="1">
                <a:solidFill>
                  <a:srgbClr val="C00000"/>
                </a:solidFill>
                <a:latin typeface="Times New Roman"/>
              </a:rPr>
              <a:t> </a:t>
            </a:r>
            <a:endParaRPr lang="en-US" sz="13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38267-E7D1-3CD3-D255-F9C1809CD0DE}"/>
              </a:ext>
            </a:extLst>
          </p:cNvPr>
          <p:cNvSpPr txBox="1"/>
          <p:nvPr/>
        </p:nvSpPr>
        <p:spPr>
          <a:xfrm>
            <a:off x="3504415" y="4827268"/>
            <a:ext cx="5345990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Governing Equations</a:t>
            </a:r>
            <a:r>
              <a:rPr lang="en-US" b="1">
                <a:solidFill>
                  <a:srgbClr val="C00000"/>
                </a:solidFill>
                <a:latin typeface="Times New Roman"/>
              </a:rPr>
              <a:t> 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solidFill>
                  <a:schemeClr val="tx1"/>
                </a:solidFill>
                <a:latin typeface="Times New Roman"/>
                <a:cs typeface="Times New Roman"/>
              </a:rPr>
              <a:t>Continuity equation for mass conservation.</a:t>
            </a:r>
            <a:endParaRPr lang="en-US" sz="1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solidFill>
                  <a:schemeClr val="tx1"/>
                </a:solidFill>
                <a:latin typeface="Times New Roman"/>
                <a:cs typeface="Times New Roman"/>
              </a:rPr>
              <a:t>Momentum equations for blood flow behavior.</a:t>
            </a:r>
            <a:endParaRPr lang="en-US" sz="13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solidFill>
                  <a:schemeClr val="tx1"/>
                </a:solidFill>
                <a:latin typeface="Times New Roman"/>
                <a:cs typeface="Times New Roman"/>
              </a:rPr>
              <a:t>Mass transport equation (Fick’s Law) for solute concentration.</a:t>
            </a:r>
            <a:r>
              <a:rPr lang="en-US" sz="1300" b="1">
                <a:solidFill>
                  <a:srgbClr val="C00000"/>
                </a:solidFill>
                <a:latin typeface="Times New Roman"/>
              </a:rPr>
              <a:t> </a:t>
            </a:r>
            <a:endParaRPr lang="en-US" sz="1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F286C-8023-35FE-532E-1FE52561C0F5}"/>
              </a:ext>
            </a:extLst>
          </p:cNvPr>
          <p:cNvSpPr txBox="1"/>
          <p:nvPr/>
        </p:nvSpPr>
        <p:spPr>
          <a:xfrm>
            <a:off x="3514575" y="5619747"/>
            <a:ext cx="5345990" cy="10978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Simulation Setup </a:t>
            </a:r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solidFill>
                  <a:schemeClr val="tx1"/>
                </a:solidFill>
                <a:latin typeface="Times New Roman"/>
              </a:rPr>
              <a:t>Solved using COMSOL Multiphysics 5.2 (FEM).</a:t>
            </a:r>
            <a:endParaRPr lang="en-US" sz="13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solidFill>
                  <a:schemeClr val="tx1"/>
                </a:solidFill>
                <a:latin typeface="Times New Roman"/>
              </a:rPr>
              <a:t>Simulations for Reynolds numbers: Re = 300, 500</a:t>
            </a:r>
            <a:endParaRPr lang="en-US" sz="13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solidFill>
                  <a:schemeClr val="tx1"/>
                </a:solidFill>
                <a:latin typeface="Times New Roman"/>
              </a:rPr>
              <a:t>Simulations for stenosis severity: 20%, 40%, 60%.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solidFill>
                  <a:schemeClr val="tx1"/>
                </a:solidFill>
                <a:latin typeface="Times New Roman"/>
              </a:rPr>
              <a:t>Mesh refinement to ensure accuracy</a:t>
            </a:r>
          </a:p>
        </p:txBody>
      </p:sp>
      <p:pic>
        <p:nvPicPr>
          <p:cNvPr id="9" name="Picture 8" descr="A mesh of a wireframe&#10;&#10;AI-generated content may be incorrect.">
            <a:extLst>
              <a:ext uri="{FF2B5EF4-FFF2-40B4-BE49-F238E27FC236}">
                <a16:creationId xmlns:a16="http://schemas.microsoft.com/office/drawing/2014/main" id="{B4180449-C91B-B4C2-4567-B38A5F2B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45" t="6849" r="2439" b="-685"/>
          <a:stretch/>
        </p:blipFill>
        <p:spPr>
          <a:xfrm>
            <a:off x="3506777" y="1711325"/>
            <a:ext cx="1421903" cy="996873"/>
          </a:xfrm>
          <a:prstGeom prst="rect">
            <a:avLst/>
          </a:prstGeom>
        </p:spPr>
      </p:pic>
      <p:pic>
        <p:nvPicPr>
          <p:cNvPr id="10" name="Picture 9" descr="A mesh of a wireframe&#10;&#10;AI-generated content may be incorrect.">
            <a:extLst>
              <a:ext uri="{FF2B5EF4-FFF2-40B4-BE49-F238E27FC236}">
                <a16:creationId xmlns:a16="http://schemas.microsoft.com/office/drawing/2014/main" id="{422E26CE-BF50-8436-0DFA-C09A8B35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" t="-1951" r="3750" b="1377"/>
          <a:stretch/>
        </p:blipFill>
        <p:spPr>
          <a:xfrm>
            <a:off x="4938514" y="1716665"/>
            <a:ext cx="1556468" cy="993727"/>
          </a:xfrm>
          <a:prstGeom prst="rect">
            <a:avLst/>
          </a:prstGeom>
        </p:spPr>
      </p:pic>
      <p:pic>
        <p:nvPicPr>
          <p:cNvPr id="11" name="Picture 10" descr="A mesh of a wireframe&#10;&#10;AI-generated content may be incorrect.">
            <a:extLst>
              <a:ext uri="{FF2B5EF4-FFF2-40B4-BE49-F238E27FC236}">
                <a16:creationId xmlns:a16="http://schemas.microsoft.com/office/drawing/2014/main" id="{5B7BB678-36B1-CD1C-3A64-6FCDA1E793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20" t="-4305" r="972" b="2845"/>
          <a:stretch/>
        </p:blipFill>
        <p:spPr>
          <a:xfrm>
            <a:off x="3525425" y="2709711"/>
            <a:ext cx="1422550" cy="1025675"/>
          </a:xfrm>
          <a:prstGeom prst="rect">
            <a:avLst/>
          </a:prstGeom>
        </p:spPr>
      </p:pic>
      <p:pic>
        <p:nvPicPr>
          <p:cNvPr id="13" name="Picture 12" descr="A graph of a mesh&#10;&#10;AI-generated content may be incorrect.">
            <a:extLst>
              <a:ext uri="{FF2B5EF4-FFF2-40B4-BE49-F238E27FC236}">
                <a16:creationId xmlns:a16="http://schemas.microsoft.com/office/drawing/2014/main" id="{F4CAFD07-45CA-06B3-D856-30E482F6D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695" y="2717800"/>
            <a:ext cx="1558290" cy="1026160"/>
          </a:xfrm>
          <a:prstGeom prst="rect">
            <a:avLst/>
          </a:prstGeom>
        </p:spPr>
      </p:pic>
      <p:pic>
        <p:nvPicPr>
          <p:cNvPr id="14" name="Picture 13" descr="A graph with red lines and numbers&#10;&#10;AI-generated content may be incorrect.">
            <a:extLst>
              <a:ext uri="{FF2B5EF4-FFF2-40B4-BE49-F238E27FC236}">
                <a16:creationId xmlns:a16="http://schemas.microsoft.com/office/drawing/2014/main" id="{EA588099-A2D3-A135-41B7-52A259712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652" y="1778953"/>
            <a:ext cx="1892935" cy="19386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47D5990-3572-EBFA-1FD1-C1EF59089F5B}"/>
              </a:ext>
            </a:extLst>
          </p:cNvPr>
          <p:cNvSpPr/>
          <p:nvPr/>
        </p:nvSpPr>
        <p:spPr>
          <a:xfrm>
            <a:off x="8489278" y="1772770"/>
            <a:ext cx="3623532" cy="493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A908D-72B6-1F5D-E4D2-91CCA0CA6ABA}"/>
              </a:ext>
            </a:extLst>
          </p:cNvPr>
          <p:cNvSpPr txBox="1"/>
          <p:nvPr/>
        </p:nvSpPr>
        <p:spPr>
          <a:xfrm>
            <a:off x="8488978" y="1767989"/>
            <a:ext cx="3622787" cy="4901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50" b="1">
                <a:latin typeface="Times New Roman"/>
              </a:rPr>
              <a:t>Results :</a:t>
            </a:r>
            <a:endParaRPr lang="en-US"/>
          </a:p>
          <a:p>
            <a:pPr algn="ctr"/>
            <a:r>
              <a:rPr lang="en-US" sz="1250" b="1">
                <a:solidFill>
                  <a:srgbClr val="C00000"/>
                </a:solidFill>
                <a:latin typeface="Times New Roman"/>
              </a:rPr>
              <a:t>Velocity Profiles</a:t>
            </a:r>
          </a:p>
          <a:p>
            <a:pPr marL="285750" indent="-285750">
              <a:buChar char="•"/>
            </a:pPr>
            <a:r>
              <a:rPr lang="en-US" sz="1250" b="1">
                <a:latin typeface="Times New Roman"/>
              </a:rPr>
              <a:t>Velocity increased as Reynolds number increased.</a:t>
            </a:r>
          </a:p>
          <a:p>
            <a:pPr marL="285750" indent="-285750">
              <a:buChar char="•"/>
            </a:pPr>
            <a:r>
              <a:rPr lang="en-US" sz="1250" b="1">
                <a:latin typeface="Times New Roman"/>
              </a:rPr>
              <a:t>Higher stenosis severity (60%) caused a peak velocity in the narrowed region, leading to disturbed flow patterns.</a:t>
            </a:r>
          </a:p>
          <a:p>
            <a:pPr marL="285750" indent="-285750">
              <a:buChar char="•"/>
            </a:pPr>
            <a:r>
              <a:rPr lang="en-US" sz="1250" b="1">
                <a:latin typeface="Times New Roman"/>
              </a:rPr>
              <a:t>Recirculation zones were observed downstream of stenosis, leading to turbulence.</a:t>
            </a:r>
          </a:p>
          <a:p>
            <a:pPr algn="ctr"/>
            <a:r>
              <a:rPr lang="en-US" sz="1250" b="1">
                <a:solidFill>
                  <a:srgbClr val="C00000"/>
                </a:solidFill>
                <a:latin typeface="Times New Roman"/>
              </a:rPr>
              <a:t>Mass Concentration</a:t>
            </a:r>
          </a:p>
          <a:p>
            <a:pPr marL="285750" indent="-285750">
              <a:buChar char="•"/>
            </a:pPr>
            <a:r>
              <a:rPr lang="en-US" sz="1250" b="1">
                <a:latin typeface="Times New Roman"/>
              </a:rPr>
              <a:t>Higher Reynolds numbers led to greater mass transport.</a:t>
            </a:r>
          </a:p>
          <a:p>
            <a:pPr marL="285750" indent="-285750">
              <a:buChar char="•"/>
            </a:pPr>
            <a:r>
              <a:rPr lang="en-US" sz="1250" b="1">
                <a:latin typeface="Times New Roman"/>
              </a:rPr>
              <a:t>In severe stenosis (60%), mass concentration was higher, increasing the risk of plaque formation.</a:t>
            </a:r>
          </a:p>
          <a:p>
            <a:pPr marL="285750" indent="-285750">
              <a:buChar char="•"/>
            </a:pPr>
            <a:r>
              <a:rPr lang="en-US" sz="1250" b="1">
                <a:latin typeface="Times New Roman"/>
              </a:rPr>
              <a:t>Recirculation zones showed higher solute accumulation, indicating atherosclerosis-prone areas.</a:t>
            </a:r>
          </a:p>
          <a:p>
            <a:pPr algn="ctr"/>
            <a:r>
              <a:rPr lang="en-US" sz="1250" b="1">
                <a:solidFill>
                  <a:srgbClr val="C00000"/>
                </a:solidFill>
                <a:latin typeface="Times New Roman"/>
              </a:rPr>
              <a:t>Wall Shear Stress (WSS)</a:t>
            </a:r>
          </a:p>
          <a:p>
            <a:pPr marL="285750" indent="-285750">
              <a:buChar char="•"/>
            </a:pPr>
            <a:r>
              <a:rPr lang="en-US" sz="1250" b="1">
                <a:latin typeface="Times New Roman"/>
              </a:rPr>
              <a:t>Shear stress increased significantly at stenosis sites, potentially leading to endothelial damage.</a:t>
            </a:r>
          </a:p>
          <a:p>
            <a:pPr marL="285750" indent="-285750">
              <a:buChar char="•"/>
            </a:pPr>
            <a:r>
              <a:rPr lang="en-US" sz="1250" b="1">
                <a:latin typeface="Times New Roman"/>
              </a:rPr>
              <a:t>Bifurcation points showed high WSS, confirming their role in plaque development.</a:t>
            </a:r>
          </a:p>
          <a:p>
            <a:endParaRPr lang="en-US" sz="1250" b="1">
              <a:latin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7CC2DD-73CC-2196-2079-82D10AC8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9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F74ECF25-F055-8752-92B7-BAE3EE30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5">
            <a:extLst>
              <a:ext uri="{FF2B5EF4-FFF2-40B4-BE49-F238E27FC236}">
                <a16:creationId xmlns:a16="http://schemas.microsoft.com/office/drawing/2014/main" id="{8670C794-98C5-564D-87E2-9C9D47C77B3F}"/>
              </a:ext>
            </a:extLst>
          </p:cNvPr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5">
            <a:extLst>
              <a:ext uri="{FF2B5EF4-FFF2-40B4-BE49-F238E27FC236}">
                <a16:creationId xmlns:a16="http://schemas.microsoft.com/office/drawing/2014/main" id="{5974182D-ACBC-A133-39C6-BF12BC929B5E}"/>
              </a:ext>
            </a:extLst>
          </p:cNvPr>
          <p:cNvSpPr txBox="1"/>
          <p:nvPr/>
        </p:nvSpPr>
        <p:spPr>
          <a:xfrm>
            <a:off x="0" y="144179"/>
            <a:ext cx="532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Literature Survey</a:t>
            </a:r>
            <a:endParaRPr sz="4000" b="1" i="0" u="none" strike="noStrike" cap="none" dirty="0">
              <a:solidFill>
                <a:srgbClr val="CC4125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8" name="Google Shape;88;p5">
            <a:extLst>
              <a:ext uri="{FF2B5EF4-FFF2-40B4-BE49-F238E27FC236}">
                <a16:creationId xmlns:a16="http://schemas.microsoft.com/office/drawing/2014/main" id="{330D5A23-0E90-FE13-1C24-DE47AAFD59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>
            <a:extLst>
              <a:ext uri="{FF2B5EF4-FFF2-40B4-BE49-F238E27FC236}">
                <a16:creationId xmlns:a16="http://schemas.microsoft.com/office/drawing/2014/main" id="{4F3B0B3F-882D-0CEF-EFEF-E609DBE1FCD8}"/>
              </a:ext>
            </a:extLst>
          </p:cNvPr>
          <p:cNvSpPr txBox="1"/>
          <p:nvPr/>
        </p:nvSpPr>
        <p:spPr>
          <a:xfrm>
            <a:off x="10880840" y="624376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2"/>
                </a:solidFill>
              </a:rPr>
              <a:t>6</a:t>
            </a:r>
            <a:endParaRPr sz="1467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>
            <a:extLst>
              <a:ext uri="{FF2B5EF4-FFF2-40B4-BE49-F238E27FC236}">
                <a16:creationId xmlns:a16="http://schemas.microsoft.com/office/drawing/2014/main" id="{8F658D2D-999E-65AE-A78F-B10498A8AF91}"/>
              </a:ext>
            </a:extLst>
          </p:cNvPr>
          <p:cNvSpPr txBox="1"/>
          <p:nvPr/>
        </p:nvSpPr>
        <p:spPr>
          <a:xfrm>
            <a:off x="0" y="898369"/>
            <a:ext cx="1219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b="1">
                <a:latin typeface="Times New Roman"/>
                <a:ea typeface="Times New Roman"/>
                <a:sym typeface="Times New Roman"/>
              </a:rPr>
              <a:t>Multiphysics analysis for fluid–structure interaction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sym typeface="Times New Roman"/>
              </a:rPr>
              <a:t>of </a:t>
            </a:r>
            <a:r>
              <a:rPr lang="en-US" sz="1800" b="1">
                <a:latin typeface="Times New Roman"/>
                <a:ea typeface="Times New Roman"/>
                <a:sym typeface="Times New Roman"/>
              </a:rPr>
              <a:t>blood biological flow inside three-dimensional artery </a:t>
            </a:r>
            <a:endParaRPr lang="en-US" b="1">
              <a:latin typeface="Times New Roman"/>
            </a:endParaRPr>
          </a:p>
          <a:p>
            <a:pPr algn="ctr"/>
            <a:r>
              <a:rPr lang="en-US" sz="1600" b="1">
                <a:latin typeface="Times New Roman"/>
                <a:sym typeface="Times New Roman"/>
              </a:rPr>
              <a:t>Natiq Abbas Fadhil, Karrar A. </a:t>
            </a:r>
            <a:r>
              <a:rPr lang="en-US" sz="1600" b="1" err="1">
                <a:latin typeface="Times New Roman"/>
                <a:sym typeface="Times New Roman"/>
              </a:rPr>
              <a:t>Hammoodi</a:t>
            </a:r>
            <a:r>
              <a:rPr lang="en-US" sz="1600" b="1">
                <a:latin typeface="Times New Roman"/>
                <a:sym typeface="Times New Roman"/>
              </a:rPr>
              <a:t>, Lina Jassim, Hasan A. Al-Asadi, and Laith </a:t>
            </a:r>
            <a:r>
              <a:rPr lang="en-US" sz="1600" b="1" err="1">
                <a:latin typeface="Times New Roman"/>
                <a:sym typeface="Times New Roman"/>
              </a:rPr>
              <a:t>Jaafer</a:t>
            </a:r>
            <a:r>
              <a:rPr lang="en-US" sz="1600" b="1">
                <a:latin typeface="Times New Roman"/>
                <a:sym typeface="Times New Roman"/>
              </a:rPr>
              <a:t> Habeeb</a:t>
            </a:r>
            <a:endParaRPr sz="1600" b="1">
              <a:latin typeface="Times New Roman"/>
            </a:endParaRPr>
          </a:p>
          <a:p>
            <a:pPr algn="ctr"/>
            <a:r>
              <a:rPr lang="en-US" b="1">
                <a:solidFill>
                  <a:srgbClr val="006621"/>
                </a:solidFill>
                <a:highlight>
                  <a:srgbClr val="FFFFFF"/>
                </a:highlight>
                <a:latin typeface="Times New Roman"/>
                <a:ea typeface="Times New Roman"/>
                <a:sym typeface="Times New Roman"/>
              </a:rPr>
              <a:t>Curved and Layered Structures 2023; 10: 20220187</a:t>
            </a:r>
            <a:endParaRPr b="1">
              <a:latin typeface="Time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D9B817-C2C8-D538-0857-07E4C9E1CA24}"/>
              </a:ext>
            </a:extLst>
          </p:cNvPr>
          <p:cNvCxnSpPr/>
          <p:nvPr/>
        </p:nvCxnSpPr>
        <p:spPr>
          <a:xfrm>
            <a:off x="4482" y="1664446"/>
            <a:ext cx="12189759" cy="380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605FB8-F417-BC1E-499C-FF0FF9B5536D}"/>
              </a:ext>
            </a:extLst>
          </p:cNvPr>
          <p:cNvSpPr/>
          <p:nvPr/>
        </p:nvSpPr>
        <p:spPr>
          <a:xfrm>
            <a:off x="45122" y="1782929"/>
            <a:ext cx="3379692" cy="493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574A0-B7EA-CB5F-AE17-6BCC71408E5E}"/>
              </a:ext>
            </a:extLst>
          </p:cNvPr>
          <p:cNvSpPr/>
          <p:nvPr/>
        </p:nvSpPr>
        <p:spPr>
          <a:xfrm>
            <a:off x="3500718" y="3814931"/>
            <a:ext cx="4873212" cy="2903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2E0C7-9042-76C4-44B4-C68DAFBF5DB7}"/>
              </a:ext>
            </a:extLst>
          </p:cNvPr>
          <p:cNvSpPr txBox="1"/>
          <p:nvPr/>
        </p:nvSpPr>
        <p:spPr>
          <a:xfrm>
            <a:off x="45122" y="1782928"/>
            <a:ext cx="3375211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/>
              </a:rPr>
              <a:t>Introduction </a:t>
            </a:r>
          </a:p>
          <a:p>
            <a:r>
              <a:rPr lang="en-US" b="1">
                <a:latin typeface="Times New Roman"/>
              </a:rPr>
              <a:t>Blood is a liquid with mechanical properties, and arteries have structural mechanics that influence their behavior.</a:t>
            </a:r>
          </a:p>
          <a:p>
            <a:pPr marL="285750" indent="-285750">
              <a:buChar char="•"/>
            </a:pPr>
            <a:r>
              <a:rPr lang="en-US" b="1">
                <a:latin typeface="Times New Roman"/>
              </a:rPr>
              <a:t>Smoking increases blood viscosity, affecting velocity, pressure, and arterial deformation.</a:t>
            </a:r>
          </a:p>
          <a:p>
            <a:pPr marL="285750" indent="-285750">
              <a:buChar char="•"/>
            </a:pPr>
            <a:r>
              <a:rPr lang="en-US" b="1">
                <a:latin typeface="Times New Roman"/>
              </a:rPr>
              <a:t>The study focuses on fluid-structure interaction (FSI) in the aorta, analyzing how viscosity changes blood flow characteristics.</a:t>
            </a:r>
          </a:p>
          <a:p>
            <a:pPr marL="285750" indent="-285750">
              <a:buChar char="•"/>
            </a:pPr>
            <a:r>
              <a:rPr lang="en-US" b="1">
                <a:latin typeface="Times New Roman"/>
              </a:rPr>
              <a:t>Uses COMSOL Multiphysics to solve kinetic equations and analyze blood-artery interactions.</a:t>
            </a:r>
          </a:p>
          <a:p>
            <a:pPr marL="285750" indent="-285750">
              <a:buChar char="•"/>
            </a:pPr>
            <a:r>
              <a:rPr lang="en-US" b="1">
                <a:latin typeface="Times New Roman"/>
              </a:rPr>
              <a:t>Investigates the impact of viscoelasticity on arterial deformation and stress distribution.</a:t>
            </a:r>
          </a:p>
          <a:p>
            <a:endParaRPr lang="en-US" b="1">
              <a:latin typeface="Times New Roman"/>
            </a:endParaRPr>
          </a:p>
          <a:p>
            <a:endParaRPr lang="en-US" b="1"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D9004-0DB6-EDDB-0AC0-89CAB7134386}"/>
              </a:ext>
            </a:extLst>
          </p:cNvPr>
          <p:cNvSpPr txBox="1"/>
          <p:nvPr/>
        </p:nvSpPr>
        <p:spPr>
          <a:xfrm>
            <a:off x="3510578" y="3810149"/>
            <a:ext cx="3328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Methodology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284206-3788-9EAA-D488-D8A6E5997976}"/>
              </a:ext>
            </a:extLst>
          </p:cNvPr>
          <p:cNvSpPr txBox="1"/>
          <p:nvPr/>
        </p:nvSpPr>
        <p:spPr>
          <a:xfrm>
            <a:off x="3514575" y="3872229"/>
            <a:ext cx="485831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</a:rPr>
              <a:t>Computational Modeling </a:t>
            </a:r>
            <a:endParaRPr lang="en-US"/>
          </a:p>
          <a:p>
            <a:pPr>
              <a:buFont typeface="Arial"/>
              <a:buChar char="•"/>
            </a:pPr>
            <a:r>
              <a:rPr lang="en-US" sz="1200" b="1">
                <a:latin typeface="Times New Roman"/>
              </a:rPr>
              <a:t>A 3D aorta model was designed using SolidWorks and imported into COMSOL Multiphysics.</a:t>
            </a:r>
          </a:p>
          <a:p>
            <a:pPr>
              <a:buFont typeface="Arial"/>
              <a:buChar char="•"/>
            </a:pPr>
            <a:r>
              <a:rPr lang="en-US" sz="1200" b="1">
                <a:latin typeface="Times New Roman"/>
              </a:rPr>
              <a:t>The finite element method (FEM) was used to solve equations.</a:t>
            </a:r>
          </a:p>
          <a:p>
            <a:pPr>
              <a:buFont typeface="Arial"/>
              <a:buChar char="•"/>
            </a:pPr>
            <a:r>
              <a:rPr lang="en-US" sz="1200" b="1">
                <a:latin typeface="Times New Roman"/>
              </a:rPr>
              <a:t>Variable viscosity levels were tested to assess their effect on blood flow and artery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ECAD5-2DCB-2D1A-C0C4-2CAC96DBAC1F}"/>
              </a:ext>
            </a:extLst>
          </p:cNvPr>
          <p:cNvSpPr txBox="1"/>
          <p:nvPr/>
        </p:nvSpPr>
        <p:spPr>
          <a:xfrm>
            <a:off x="3504415" y="4827268"/>
            <a:ext cx="4868470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Governing Equations</a:t>
            </a:r>
            <a:r>
              <a:rPr lang="en-US" b="1">
                <a:solidFill>
                  <a:srgbClr val="C00000"/>
                </a:solidFill>
                <a:latin typeface="Times New Roman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 sz="1200" b="1">
                <a:latin typeface="Times New Roman"/>
                <a:cs typeface="Times New Roman"/>
              </a:rPr>
              <a:t>Navier-Stokes equations for incompressible, viscous fluid motion.</a:t>
            </a:r>
          </a:p>
          <a:p>
            <a:pPr>
              <a:buFont typeface="Arial"/>
              <a:buChar char="•"/>
            </a:pPr>
            <a:r>
              <a:rPr lang="en-US" sz="1200" b="1">
                <a:latin typeface="Times New Roman"/>
                <a:cs typeface="Times New Roman"/>
              </a:rPr>
              <a:t>Continuity equation for mass conservation.</a:t>
            </a:r>
          </a:p>
          <a:p>
            <a:pPr>
              <a:buFont typeface="Arial"/>
              <a:buChar char="•"/>
            </a:pPr>
            <a:r>
              <a:rPr lang="en-US" sz="1200" b="1">
                <a:latin typeface="Times New Roman"/>
                <a:cs typeface="Times New Roman"/>
              </a:rPr>
              <a:t>Stress-strain equations for arterial deformation analysis (FSI model).</a:t>
            </a:r>
          </a:p>
          <a:p>
            <a:pPr marL="285750" indent="-285750">
              <a:buFont typeface="Arial,Sans-Serif"/>
              <a:buChar char="•"/>
            </a:pPr>
            <a:endParaRPr lang="en-US" sz="13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4A7C5-A0A5-FA12-1459-738421F9A1E3}"/>
              </a:ext>
            </a:extLst>
          </p:cNvPr>
          <p:cNvSpPr txBox="1"/>
          <p:nvPr/>
        </p:nvSpPr>
        <p:spPr>
          <a:xfrm>
            <a:off x="3514575" y="5548627"/>
            <a:ext cx="4868470" cy="13926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Simulation Setup </a:t>
            </a:r>
          </a:p>
          <a:p>
            <a:pPr>
              <a:buFont typeface="Arial"/>
              <a:buChar char="•"/>
            </a:pPr>
            <a:r>
              <a:rPr lang="en-US" sz="1150" b="1">
                <a:solidFill>
                  <a:schemeClr val="tx1"/>
                </a:solidFill>
                <a:latin typeface="Times New Roman"/>
              </a:rPr>
              <a:t>The inlet velocity profile was set to mimic pulsatile blood flow.</a:t>
            </a:r>
            <a:endParaRPr lang="en-US" sz="115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150" b="1">
                <a:solidFill>
                  <a:schemeClr val="tx1"/>
                </a:solidFill>
                <a:latin typeface="Times New Roman"/>
              </a:rPr>
              <a:t>Boundary conditions:</a:t>
            </a:r>
          </a:p>
          <a:p>
            <a:pPr>
              <a:buFont typeface="Arial"/>
              <a:buChar char="•"/>
            </a:pPr>
            <a:r>
              <a:rPr lang="en-US" sz="1150" b="1">
                <a:solidFill>
                  <a:schemeClr val="tx1"/>
                </a:solidFill>
                <a:latin typeface="Times New Roman"/>
              </a:rPr>
              <a:t>Inlet pressure = 126.09 mmHg.</a:t>
            </a:r>
          </a:p>
          <a:p>
            <a:pPr>
              <a:buFont typeface="Arial"/>
              <a:buChar char="•"/>
            </a:pPr>
            <a:r>
              <a:rPr lang="en-US" sz="1150" b="1">
                <a:solidFill>
                  <a:schemeClr val="tx1"/>
                </a:solidFill>
                <a:latin typeface="Times New Roman"/>
              </a:rPr>
              <a:t>Time step = 0.005 s over 1.5 s simulation period.</a:t>
            </a:r>
          </a:p>
          <a:p>
            <a:pPr>
              <a:buFont typeface="Arial"/>
              <a:buChar char="•"/>
            </a:pPr>
            <a:r>
              <a:rPr lang="en-US" sz="1150" b="1">
                <a:solidFill>
                  <a:schemeClr val="tx1"/>
                </a:solidFill>
                <a:latin typeface="Times New Roman"/>
              </a:rPr>
              <a:t>Mesh convergence analysis was conducted to ensure accuracy.</a:t>
            </a:r>
          </a:p>
          <a:p>
            <a:pPr marL="285750" indent="-285750">
              <a:buFont typeface="Arial,Sans-Serif"/>
              <a:buChar char="•"/>
            </a:pPr>
            <a:endParaRPr lang="en-US" sz="1300" b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5EC702-7AA0-6922-3EEF-879485FEB94C}"/>
              </a:ext>
            </a:extLst>
          </p:cNvPr>
          <p:cNvSpPr/>
          <p:nvPr/>
        </p:nvSpPr>
        <p:spPr>
          <a:xfrm>
            <a:off x="8489278" y="1772770"/>
            <a:ext cx="3623532" cy="493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47C15-C755-A13E-9679-9D3082C399D3}"/>
              </a:ext>
            </a:extLst>
          </p:cNvPr>
          <p:cNvSpPr txBox="1"/>
          <p:nvPr/>
        </p:nvSpPr>
        <p:spPr>
          <a:xfrm>
            <a:off x="8488978" y="1767989"/>
            <a:ext cx="3622787" cy="22082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50" b="1">
                <a:latin typeface="Times New Roman"/>
              </a:rPr>
              <a:t>Results :</a:t>
            </a:r>
            <a:endParaRPr lang="en-US"/>
          </a:p>
          <a:p>
            <a:pPr marL="285750" indent="-285750">
              <a:buChar char="•"/>
            </a:pPr>
            <a:r>
              <a:rPr lang="en-US" sz="1250" b="1">
                <a:solidFill>
                  <a:schemeClr val="tx1"/>
                </a:solidFill>
                <a:latin typeface="Times New Roman"/>
              </a:rPr>
              <a:t>Higher blood viscosity reduces velocity, increasing arterial stress.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250" b="1">
                <a:solidFill>
                  <a:schemeClr val="tx1"/>
                </a:solidFill>
                <a:latin typeface="Times New Roman"/>
              </a:rPr>
              <a:t>Increased viscosity leads to higher pressure at the carotid artery, restricting blood flow.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250" b="1">
                <a:solidFill>
                  <a:schemeClr val="tx1"/>
                </a:solidFill>
                <a:latin typeface="Times New Roman"/>
              </a:rPr>
              <a:t>Arterial deformation decreases with increasing viscosity, indicating stiffness.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1250" b="1">
                <a:solidFill>
                  <a:schemeClr val="tx1"/>
                </a:solidFill>
                <a:latin typeface="Times New Roman"/>
              </a:rPr>
              <a:t>The model confirmed recirculation zones that could contribute to plaque formation.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algn="ctr"/>
            <a:endParaRPr lang="en-US" sz="1250" b="1">
              <a:solidFill>
                <a:srgbClr val="C00000"/>
              </a:solidFill>
              <a:latin typeface="Times New Roman"/>
            </a:endParaRPr>
          </a:p>
          <a:p>
            <a:endParaRPr lang="en-US" sz="1250" b="1">
              <a:latin typeface="Times New Roman"/>
            </a:endParaRPr>
          </a:p>
        </p:txBody>
      </p:sp>
      <p:pic>
        <p:nvPicPr>
          <p:cNvPr id="3" name="Picture 2" descr="A drawing of a structure&#10;&#10;AI-generated content may be incorrect.">
            <a:extLst>
              <a:ext uri="{FF2B5EF4-FFF2-40B4-BE49-F238E27FC236}">
                <a16:creationId xmlns:a16="http://schemas.microsoft.com/office/drawing/2014/main" id="{1ADB99AC-9BFC-2803-CB35-B94655E05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882" y="1735772"/>
            <a:ext cx="2845435" cy="20148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FE4BC-CFE7-F72F-8F00-5AAC540E8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097" y="3647440"/>
            <a:ext cx="1571326" cy="2905760"/>
          </a:xfrm>
          <a:prstGeom prst="rect">
            <a:avLst/>
          </a:prstGeom>
        </p:spPr>
      </p:pic>
      <p:pic>
        <p:nvPicPr>
          <p:cNvPr id="20" name="Picture 19" descr="A diagram of a rainbow&#10;&#10;AI-generated content may be incorrect.">
            <a:extLst>
              <a:ext uri="{FF2B5EF4-FFF2-40B4-BE49-F238E27FC236}">
                <a16:creationId xmlns:a16="http://schemas.microsoft.com/office/drawing/2014/main" id="{741F087D-1B76-D130-F05A-25F187C97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0467" y="3647440"/>
            <a:ext cx="1751065" cy="2915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7D9037-11C1-B2E0-646D-A99F78C3D1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54" t="353" r="4694" b="3242"/>
          <a:stretch/>
        </p:blipFill>
        <p:spPr>
          <a:xfrm>
            <a:off x="6369558" y="1775359"/>
            <a:ext cx="2013505" cy="19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0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45D3BD5A-C2E7-DE4B-1C9C-EEEA8B2ED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5">
            <a:extLst>
              <a:ext uri="{FF2B5EF4-FFF2-40B4-BE49-F238E27FC236}">
                <a16:creationId xmlns:a16="http://schemas.microsoft.com/office/drawing/2014/main" id="{4FD5C380-91C0-5978-2DBE-57EB235F7B09}"/>
              </a:ext>
            </a:extLst>
          </p:cNvPr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5">
            <a:extLst>
              <a:ext uri="{FF2B5EF4-FFF2-40B4-BE49-F238E27FC236}">
                <a16:creationId xmlns:a16="http://schemas.microsoft.com/office/drawing/2014/main" id="{291E5F47-152C-2DCC-D07F-FD05C66B9706}"/>
              </a:ext>
            </a:extLst>
          </p:cNvPr>
          <p:cNvSpPr txBox="1"/>
          <p:nvPr/>
        </p:nvSpPr>
        <p:spPr>
          <a:xfrm>
            <a:off x="0" y="144179"/>
            <a:ext cx="532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Literature Survey</a:t>
            </a:r>
            <a:endParaRPr sz="4000" b="1" i="0" u="none" strike="noStrike" cap="none" dirty="0">
              <a:solidFill>
                <a:srgbClr val="CC4125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8" name="Google Shape;88;p5">
            <a:extLst>
              <a:ext uri="{FF2B5EF4-FFF2-40B4-BE49-F238E27FC236}">
                <a16:creationId xmlns:a16="http://schemas.microsoft.com/office/drawing/2014/main" id="{031191FE-9B04-9B2B-7867-1925F3DEE2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>
            <a:extLst>
              <a:ext uri="{FF2B5EF4-FFF2-40B4-BE49-F238E27FC236}">
                <a16:creationId xmlns:a16="http://schemas.microsoft.com/office/drawing/2014/main" id="{5FF3AC25-6381-FBE2-B373-DAFCFF422C48}"/>
              </a:ext>
            </a:extLst>
          </p:cNvPr>
          <p:cNvSpPr txBox="1"/>
          <p:nvPr/>
        </p:nvSpPr>
        <p:spPr>
          <a:xfrm>
            <a:off x="10880840" y="624376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>
            <a:extLst>
              <a:ext uri="{FF2B5EF4-FFF2-40B4-BE49-F238E27FC236}">
                <a16:creationId xmlns:a16="http://schemas.microsoft.com/office/drawing/2014/main" id="{176D1A55-EAD9-BFCB-2E92-B846C5124E58}"/>
              </a:ext>
            </a:extLst>
          </p:cNvPr>
          <p:cNvSpPr txBox="1"/>
          <p:nvPr/>
        </p:nvSpPr>
        <p:spPr>
          <a:xfrm>
            <a:off x="0" y="898369"/>
            <a:ext cx="1219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b="1">
                <a:latin typeface="Times New Roman"/>
                <a:ea typeface="Times New Roman"/>
                <a:sym typeface="Times New Roman"/>
              </a:rPr>
              <a:t>Numerical investigation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sym typeface="Times New Roman"/>
              </a:rPr>
              <a:t>of </a:t>
            </a:r>
            <a:r>
              <a:rPr lang="en-US" sz="1800" b="1">
                <a:latin typeface="Times New Roman"/>
                <a:ea typeface="Times New Roman"/>
                <a:sym typeface="Times New Roman"/>
              </a:rPr>
              <a:t>the blood flow through the middle cerebral artery </a:t>
            </a:r>
            <a:endParaRPr lang="en-US" b="1">
              <a:latin typeface="Times New Roman"/>
            </a:endParaRPr>
          </a:p>
          <a:p>
            <a:pPr algn="ctr"/>
            <a:r>
              <a:rPr lang="en-US" sz="1600" b="1">
                <a:latin typeface="Times New Roman"/>
                <a:sym typeface="Times New Roman"/>
              </a:rPr>
              <a:t>Seyed Esmail Razavi1, Vahid Farhangmehr2*, Nafiseh </a:t>
            </a:r>
            <a:r>
              <a:rPr lang="en-US" sz="1600" b="1" err="1">
                <a:latin typeface="Times New Roman"/>
                <a:sym typeface="Times New Roman"/>
              </a:rPr>
              <a:t>Zendeali</a:t>
            </a:r>
            <a:endParaRPr lang="en-US" sz="1600" b="1" err="1">
              <a:latin typeface="Times New Roman"/>
            </a:endParaRPr>
          </a:p>
          <a:p>
            <a:pPr algn="ctr"/>
            <a:r>
              <a:rPr lang="en-US" b="1">
                <a:solidFill>
                  <a:srgbClr val="006621"/>
                </a:solidFill>
                <a:highlight>
                  <a:srgbClr val="FFFFFF"/>
                </a:highlight>
                <a:latin typeface="Times New Roman"/>
                <a:sym typeface="Times New Roman"/>
              </a:rPr>
              <a:t>BioImpacts, 2018, 8(3), 195-200</a:t>
            </a:r>
            <a:endParaRPr b="1">
              <a:latin typeface="Time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C2A9BB-E460-3679-D719-A6551881621F}"/>
              </a:ext>
            </a:extLst>
          </p:cNvPr>
          <p:cNvCxnSpPr/>
          <p:nvPr/>
        </p:nvCxnSpPr>
        <p:spPr>
          <a:xfrm>
            <a:off x="4482" y="1664446"/>
            <a:ext cx="12189759" cy="380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7136155-02BF-3F06-7E7D-1D4C5D119445}"/>
              </a:ext>
            </a:extLst>
          </p:cNvPr>
          <p:cNvSpPr/>
          <p:nvPr/>
        </p:nvSpPr>
        <p:spPr>
          <a:xfrm>
            <a:off x="45122" y="1782929"/>
            <a:ext cx="3379692" cy="493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F2F8F-81BD-6114-74E7-32C5A1AED2BC}"/>
              </a:ext>
            </a:extLst>
          </p:cNvPr>
          <p:cNvSpPr/>
          <p:nvPr/>
        </p:nvSpPr>
        <p:spPr>
          <a:xfrm>
            <a:off x="3500718" y="3814931"/>
            <a:ext cx="4873212" cy="2903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1D356-65B2-A468-CD9F-CB757A578511}"/>
              </a:ext>
            </a:extLst>
          </p:cNvPr>
          <p:cNvSpPr txBox="1"/>
          <p:nvPr/>
        </p:nvSpPr>
        <p:spPr>
          <a:xfrm>
            <a:off x="14642" y="1772768"/>
            <a:ext cx="3354891" cy="25391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/>
              </a:rPr>
              <a:t>Introduction </a:t>
            </a:r>
          </a:p>
          <a:p>
            <a:pPr marL="285750" indent="-285750" algn="just">
              <a:buChar char="•"/>
            </a:pPr>
            <a:r>
              <a:rPr lang="en-US" sz="1300" b="1">
                <a:latin typeface="Times New Roman"/>
              </a:rPr>
              <a:t>Stroke is the second leading cause of death globally (WHO report, 2012).</a:t>
            </a:r>
          </a:p>
          <a:p>
            <a:pPr marL="285750" indent="-285750" algn="just">
              <a:buChar char="•"/>
            </a:pPr>
            <a:r>
              <a:rPr lang="en-US" sz="1300" b="1">
                <a:latin typeface="Times New Roman"/>
              </a:rPr>
              <a:t>Ischemic stroke, caused by blood clots or stenosis, mainly affects middle cerebral arteries (MCAs).</a:t>
            </a:r>
          </a:p>
          <a:p>
            <a:pPr marL="285750" indent="-285750" algn="just">
              <a:buChar char="•"/>
            </a:pPr>
            <a:r>
              <a:rPr lang="en-US" sz="1300" b="1">
                <a:latin typeface="Times New Roman"/>
              </a:rPr>
              <a:t>This study uses Computational Fluid Dynamics (CFD) simulations to analyze blood flow in MCA.</a:t>
            </a:r>
          </a:p>
          <a:p>
            <a:pPr marL="285750" indent="-285750" algn="just">
              <a:buChar char="•"/>
            </a:pPr>
            <a:r>
              <a:rPr lang="en-US" sz="1300" b="1">
                <a:latin typeface="Times New Roman"/>
              </a:rPr>
              <a:t>Newtonian vs. Non-Newtonian models were compared for realistic blood flow representation.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98C2C-F284-DCA8-71ED-ABC2C3F3D90B}"/>
              </a:ext>
            </a:extLst>
          </p:cNvPr>
          <p:cNvSpPr txBox="1"/>
          <p:nvPr/>
        </p:nvSpPr>
        <p:spPr>
          <a:xfrm>
            <a:off x="3510578" y="3810149"/>
            <a:ext cx="3328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Methodology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7CF43-EE34-DB73-B4B7-347A55AACEAB}"/>
              </a:ext>
            </a:extLst>
          </p:cNvPr>
          <p:cNvSpPr txBox="1"/>
          <p:nvPr/>
        </p:nvSpPr>
        <p:spPr>
          <a:xfrm>
            <a:off x="3514575" y="3872229"/>
            <a:ext cx="485831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</a:rPr>
              <a:t>Computational Modeling 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sz="1200" b="1">
                <a:latin typeface="Times New Roman"/>
              </a:rPr>
              <a:t>A 3D MCA model was created using CT angiography data from a 75-year-old man.</a:t>
            </a:r>
            <a:endParaRPr lang="en-US" b="1"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200" b="1">
                <a:latin typeface="Times New Roman"/>
              </a:rPr>
              <a:t>Blood was assumed to be laminar, incompressible, and unsteady.</a:t>
            </a:r>
            <a:endParaRPr lang="en-US" b="1"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200" b="1">
                <a:latin typeface="Times New Roman"/>
              </a:rPr>
              <a:t>Used COMSOL Multiphysics 5.2 with Galerkin's finite element method (FEM).</a:t>
            </a:r>
            <a:endParaRPr lang="en-US" b="1">
              <a:latin typeface="Times New Roman"/>
            </a:endParaRPr>
          </a:p>
          <a:p>
            <a:pPr>
              <a:buFont typeface="Arial"/>
              <a:buChar char="•"/>
            </a:pPr>
            <a:endParaRPr lang="en-US" sz="1200" b="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0868B-B123-5F4A-2C77-8A289B38A38D}"/>
              </a:ext>
            </a:extLst>
          </p:cNvPr>
          <p:cNvSpPr txBox="1"/>
          <p:nvPr/>
        </p:nvSpPr>
        <p:spPr>
          <a:xfrm>
            <a:off x="3504415" y="4827268"/>
            <a:ext cx="486847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Governing Equations</a:t>
            </a:r>
            <a:r>
              <a:rPr lang="en-US" b="1">
                <a:solidFill>
                  <a:srgbClr val="C00000"/>
                </a:solidFill>
                <a:latin typeface="Times New Roman"/>
              </a:rPr>
              <a:t> 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sz="1200" b="1">
                <a:latin typeface="Times New Roman"/>
              </a:rPr>
              <a:t>Continuity equation for mass conservation.</a:t>
            </a:r>
            <a:endParaRPr lang="en-US" b="1"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200" b="1">
                <a:latin typeface="Times New Roman"/>
              </a:rPr>
              <a:t>Navier-Stokes equations for momentum conservation.</a:t>
            </a:r>
            <a:endParaRPr lang="en-US" b="1"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200" b="1">
                <a:latin typeface="Times New Roman"/>
              </a:rPr>
              <a:t>Carreau-Yasuda model was applied for non-Newtonian viscosity effects.</a:t>
            </a:r>
            <a:endParaRPr lang="en-US" b="1">
              <a:latin typeface="Times New Roman"/>
            </a:endParaRPr>
          </a:p>
          <a:p>
            <a:pPr algn="just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6D3D4-4D00-6411-D6AA-A684119A44AF}"/>
              </a:ext>
            </a:extLst>
          </p:cNvPr>
          <p:cNvSpPr txBox="1"/>
          <p:nvPr/>
        </p:nvSpPr>
        <p:spPr>
          <a:xfrm>
            <a:off x="3514575" y="5548627"/>
            <a:ext cx="48684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Simulation Setup </a:t>
            </a:r>
          </a:p>
          <a:p>
            <a:pPr algn="just">
              <a:buFont typeface="Arial"/>
              <a:buChar char="•"/>
            </a:pPr>
            <a:r>
              <a:rPr lang="en-US" sz="1150" b="1">
                <a:solidFill>
                  <a:schemeClr val="tx1"/>
                </a:solidFill>
                <a:latin typeface="Times New Roman"/>
              </a:rPr>
              <a:t>Unstructured tetrahedral meshing was used for high accuracy.</a:t>
            </a:r>
            <a:endParaRPr lang="en-US" sz="115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150" b="1">
                <a:solidFill>
                  <a:schemeClr val="tx1"/>
                </a:solidFill>
                <a:latin typeface="Times New Roman"/>
              </a:rPr>
              <a:t>Simulated pulsatile blood flow with inlet velocity from Doppler ultrasound tests.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150" b="1">
                <a:solidFill>
                  <a:schemeClr val="tx1"/>
                </a:solidFill>
                <a:latin typeface="Times New Roman"/>
              </a:rPr>
              <a:t>Constant pressure = 1440 Pa at the outlet with no-slip boundary conditions.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endParaRPr lang="en-US" sz="1150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sz="1300" b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D8366A-F8D1-17D7-2EF5-575D52AB5EA7}"/>
              </a:ext>
            </a:extLst>
          </p:cNvPr>
          <p:cNvSpPr/>
          <p:nvPr/>
        </p:nvSpPr>
        <p:spPr>
          <a:xfrm>
            <a:off x="8489278" y="1772770"/>
            <a:ext cx="3623532" cy="493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1EFE5-0EA4-76A7-5145-CF21F26DB835}"/>
              </a:ext>
            </a:extLst>
          </p:cNvPr>
          <p:cNvSpPr txBox="1"/>
          <p:nvPr/>
        </p:nvSpPr>
        <p:spPr>
          <a:xfrm>
            <a:off x="8488978" y="1767989"/>
            <a:ext cx="3622787" cy="2593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50" b="1">
                <a:latin typeface="Times New Roman"/>
              </a:rPr>
              <a:t>Results :</a:t>
            </a:r>
            <a:endParaRPr lang="en-US"/>
          </a:p>
          <a:p>
            <a:pPr algn="just">
              <a:buChar char="•"/>
            </a:pPr>
            <a:r>
              <a:rPr lang="en-US" sz="1250" b="1">
                <a:solidFill>
                  <a:schemeClr val="tx1"/>
                </a:solidFill>
                <a:latin typeface="Times New Roman"/>
              </a:rPr>
              <a:t>Newtonian and non-Newtonian models showed minimal difference, making the Newtonian assumption valid for MCA.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algn="just">
              <a:buChar char="•"/>
            </a:pPr>
            <a:r>
              <a:rPr lang="en-US" sz="1250" b="1">
                <a:solidFill>
                  <a:schemeClr val="tx1"/>
                </a:solidFill>
                <a:latin typeface="Times New Roman"/>
              </a:rPr>
              <a:t>The most vulnerable region for atherosclerosis was found at the highest curvature of MCA branches.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algn="just">
              <a:buChar char="•"/>
            </a:pPr>
            <a:r>
              <a:rPr lang="en-US" sz="1250" b="1">
                <a:solidFill>
                  <a:schemeClr val="tx1"/>
                </a:solidFill>
                <a:latin typeface="Times New Roman"/>
              </a:rPr>
              <a:t>Velocity peaks occurred at stenotic regions, altering flow dynamics and potentially increasing stroke risk.</a:t>
            </a:r>
            <a:endParaRPr lang="en-US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Char char="•"/>
            </a:pPr>
            <a:endParaRPr lang="en-US" sz="1250" b="1">
              <a:solidFill>
                <a:schemeClr val="tx1"/>
              </a:solidFill>
              <a:latin typeface="Times New Roman"/>
            </a:endParaRPr>
          </a:p>
          <a:p>
            <a:pPr algn="ctr"/>
            <a:endParaRPr lang="en-US" sz="1250" b="1">
              <a:solidFill>
                <a:srgbClr val="C00000"/>
              </a:solidFill>
              <a:latin typeface="Times New Roman"/>
            </a:endParaRPr>
          </a:p>
          <a:p>
            <a:endParaRPr lang="en-US" sz="1250" b="1">
              <a:latin typeface="Times New Roman"/>
            </a:endParaRPr>
          </a:p>
        </p:txBody>
      </p:sp>
      <p:pic>
        <p:nvPicPr>
          <p:cNvPr id="9" name="Picture 8" descr="A graph of shear stress&#10;&#10;AI-generated content may be incorrect.">
            <a:extLst>
              <a:ext uri="{FF2B5EF4-FFF2-40B4-BE49-F238E27FC236}">
                <a16:creationId xmlns:a16="http://schemas.microsoft.com/office/drawing/2014/main" id="{FA8906BD-37EC-6A24-5CE4-78934C664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0" y="3768408"/>
            <a:ext cx="1818640" cy="2379345"/>
          </a:xfrm>
          <a:prstGeom prst="rect">
            <a:avLst/>
          </a:prstGeom>
        </p:spPr>
      </p:pic>
      <p:pic>
        <p:nvPicPr>
          <p:cNvPr id="10" name="Picture 9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27FBD87B-2B10-0F8D-BCD7-5B0005D60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555" y="3813493"/>
            <a:ext cx="1786890" cy="2319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B9DFB-E8B5-BD66-5169-D6EEB0A00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8533" y="1785938"/>
            <a:ext cx="2756535" cy="1975485"/>
          </a:xfrm>
          <a:prstGeom prst="rect">
            <a:avLst/>
          </a:prstGeom>
        </p:spPr>
      </p:pic>
      <p:pic>
        <p:nvPicPr>
          <p:cNvPr id="13" name="Picture 12" descr="A diagram of a streamline&#10;&#10;AI-generated content may be incorrect.">
            <a:extLst>
              <a:ext uri="{FF2B5EF4-FFF2-40B4-BE49-F238E27FC236}">
                <a16:creationId xmlns:a16="http://schemas.microsoft.com/office/drawing/2014/main" id="{90C02F7E-342E-1AF3-AA08-299EF6F29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862" y="1783398"/>
            <a:ext cx="212915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B81586F1-ED7B-9C53-0F77-223EEE85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5">
            <a:extLst>
              <a:ext uri="{FF2B5EF4-FFF2-40B4-BE49-F238E27FC236}">
                <a16:creationId xmlns:a16="http://schemas.microsoft.com/office/drawing/2014/main" id="{C6963774-D6AD-504F-B084-0CEB0C2091DC}"/>
              </a:ext>
            </a:extLst>
          </p:cNvPr>
          <p:cNvCxnSpPr/>
          <p:nvPr/>
        </p:nvCxnSpPr>
        <p:spPr>
          <a:xfrm>
            <a:off x="132600" y="898191"/>
            <a:ext cx="11926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5">
            <a:extLst>
              <a:ext uri="{FF2B5EF4-FFF2-40B4-BE49-F238E27FC236}">
                <a16:creationId xmlns:a16="http://schemas.microsoft.com/office/drawing/2014/main" id="{A5E9CC56-8920-F2AA-BB78-5821A4C5A4A4}"/>
              </a:ext>
            </a:extLst>
          </p:cNvPr>
          <p:cNvSpPr txBox="1"/>
          <p:nvPr/>
        </p:nvSpPr>
        <p:spPr>
          <a:xfrm>
            <a:off x="0" y="144179"/>
            <a:ext cx="532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C4125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Literature Survey</a:t>
            </a:r>
            <a:endParaRPr sz="4000" b="1" i="0" u="none" strike="noStrike" cap="none" dirty="0">
              <a:solidFill>
                <a:srgbClr val="CC4125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8" name="Google Shape;88;p5">
            <a:extLst>
              <a:ext uri="{FF2B5EF4-FFF2-40B4-BE49-F238E27FC236}">
                <a16:creationId xmlns:a16="http://schemas.microsoft.com/office/drawing/2014/main" id="{2E16B885-2FC5-5799-7454-27F3AB7E19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7961" y="118733"/>
            <a:ext cx="2335772" cy="6776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>
            <a:extLst>
              <a:ext uri="{FF2B5EF4-FFF2-40B4-BE49-F238E27FC236}">
                <a16:creationId xmlns:a16="http://schemas.microsoft.com/office/drawing/2014/main" id="{CA789795-689E-7268-91AA-13CF54F3435B}"/>
              </a:ext>
            </a:extLst>
          </p:cNvPr>
          <p:cNvSpPr txBox="1"/>
          <p:nvPr/>
        </p:nvSpPr>
        <p:spPr>
          <a:xfrm>
            <a:off x="10880840" y="6243761"/>
            <a:ext cx="1219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67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>
            <a:extLst>
              <a:ext uri="{FF2B5EF4-FFF2-40B4-BE49-F238E27FC236}">
                <a16:creationId xmlns:a16="http://schemas.microsoft.com/office/drawing/2014/main" id="{4075899C-9870-2965-AF86-B56C011FE638}"/>
              </a:ext>
            </a:extLst>
          </p:cNvPr>
          <p:cNvSpPr txBox="1"/>
          <p:nvPr/>
        </p:nvSpPr>
        <p:spPr>
          <a:xfrm>
            <a:off x="0" y="898369"/>
            <a:ext cx="1219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b="1">
                <a:latin typeface="Times New Roman"/>
                <a:ea typeface="Times New Roman"/>
                <a:sym typeface="Times New Roman"/>
              </a:rPr>
              <a:t>3D Model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sym typeface="Times New Roman"/>
              </a:rPr>
              <a:t>of </a:t>
            </a:r>
            <a:r>
              <a:rPr lang="en-US" sz="1800" b="1">
                <a:latin typeface="Times New Roman"/>
                <a:ea typeface="Times New Roman"/>
                <a:sym typeface="Times New Roman"/>
              </a:rPr>
              <a:t>Generalized Power Law Blood Flow in a Stenosed Bifurcated Artery</a:t>
            </a:r>
            <a:endParaRPr lang="en-US" b="1">
              <a:latin typeface="Times New Roman"/>
            </a:endParaRPr>
          </a:p>
          <a:p>
            <a:pPr algn="ctr"/>
            <a:r>
              <a:rPr lang="en-US" sz="1600" b="1">
                <a:latin typeface="Times New Roman"/>
                <a:sym typeface="Times New Roman"/>
              </a:rPr>
              <a:t>Azim Azahari, </a:t>
            </a:r>
            <a:r>
              <a:rPr lang="en-US" sz="1600" b="1" err="1">
                <a:latin typeface="Times New Roman"/>
                <a:sym typeface="Times New Roman"/>
              </a:rPr>
              <a:t>Zuhaila</a:t>
            </a:r>
            <a:r>
              <a:rPr lang="en-US" sz="1600" b="1">
                <a:latin typeface="Times New Roman"/>
                <a:sym typeface="Times New Roman"/>
              </a:rPr>
              <a:t> Ismail∗ and </a:t>
            </a:r>
            <a:r>
              <a:rPr lang="en-US" sz="1600" b="1" err="1">
                <a:latin typeface="Times New Roman"/>
                <a:sym typeface="Times New Roman"/>
              </a:rPr>
              <a:t>Normazni</a:t>
            </a:r>
            <a:r>
              <a:rPr lang="en-US" sz="1600" b="1">
                <a:latin typeface="Times New Roman"/>
                <a:sym typeface="Times New Roman"/>
              </a:rPr>
              <a:t> Abdullah</a:t>
            </a:r>
            <a:endParaRPr lang="en-US" b="1">
              <a:latin typeface="Times New Roman"/>
            </a:endParaRPr>
          </a:p>
          <a:p>
            <a:pPr algn="ctr"/>
            <a:r>
              <a:rPr lang="en-US" b="1">
                <a:solidFill>
                  <a:srgbClr val="006621"/>
                </a:solidFill>
                <a:highlight>
                  <a:srgbClr val="FFFFFF"/>
                </a:highlight>
                <a:latin typeface="Times New Roman"/>
                <a:sym typeface="Times New Roman"/>
              </a:rPr>
              <a:t>MATEMATIKA, 2018, Volume 34, Number 1, 87–102</a:t>
            </a:r>
            <a:endParaRPr b="1">
              <a:latin typeface="Time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CD1FAD-4D2E-574E-10B0-F9C589820F6D}"/>
              </a:ext>
            </a:extLst>
          </p:cNvPr>
          <p:cNvCxnSpPr/>
          <p:nvPr/>
        </p:nvCxnSpPr>
        <p:spPr>
          <a:xfrm>
            <a:off x="4482" y="1664446"/>
            <a:ext cx="12189759" cy="3809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6F28130-0CFC-1E5B-C527-6FFC25540968}"/>
              </a:ext>
            </a:extLst>
          </p:cNvPr>
          <p:cNvSpPr/>
          <p:nvPr/>
        </p:nvSpPr>
        <p:spPr>
          <a:xfrm>
            <a:off x="45122" y="1782929"/>
            <a:ext cx="3379692" cy="493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2A91D-EB17-AD16-A39E-4E0E238ECB79}"/>
              </a:ext>
            </a:extLst>
          </p:cNvPr>
          <p:cNvSpPr/>
          <p:nvPr/>
        </p:nvSpPr>
        <p:spPr>
          <a:xfrm>
            <a:off x="3500718" y="3814931"/>
            <a:ext cx="4873212" cy="2903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069CC-84EB-E8B7-7708-E8AD747C3F1A}"/>
              </a:ext>
            </a:extLst>
          </p:cNvPr>
          <p:cNvSpPr txBox="1"/>
          <p:nvPr/>
        </p:nvSpPr>
        <p:spPr>
          <a:xfrm>
            <a:off x="14642" y="1772768"/>
            <a:ext cx="3354891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Times New Roman"/>
              </a:rPr>
              <a:t>Introduction </a:t>
            </a:r>
          </a:p>
          <a:p>
            <a:pPr algn="just">
              <a:buChar char="•"/>
            </a:pPr>
            <a:r>
              <a:rPr lang="en-US" sz="1300" b="1">
                <a:latin typeface="Times New Roman"/>
              </a:rPr>
              <a:t>Atherosclerosis leads to stenosis, reducing blood flow and increasing cardiovascular risk.</a:t>
            </a:r>
          </a:p>
          <a:p>
            <a:pPr algn="just">
              <a:buChar char="•"/>
            </a:pPr>
            <a:r>
              <a:rPr lang="en-US" sz="1300" b="1">
                <a:latin typeface="Times New Roman"/>
              </a:rPr>
              <a:t>Bifurcated arteries are particularly prone to plaque formation due to complex flow patterns.</a:t>
            </a:r>
            <a:endParaRPr lang="en-US" b="1">
              <a:latin typeface="Times New Roman"/>
            </a:endParaRPr>
          </a:p>
          <a:p>
            <a:pPr algn="just">
              <a:buChar char="•"/>
            </a:pPr>
            <a:r>
              <a:rPr lang="en-US" sz="1300" b="1">
                <a:latin typeface="Times New Roman"/>
              </a:rPr>
              <a:t>This study simulates 3D blood flow in a stenosed bifurcated artery using the Generalized Power Law model.</a:t>
            </a:r>
            <a:endParaRPr lang="en-US" b="1">
              <a:latin typeface="Times New Roman"/>
            </a:endParaRPr>
          </a:p>
          <a:p>
            <a:pPr algn="just">
              <a:buChar char="•"/>
            </a:pPr>
            <a:r>
              <a:rPr lang="en-US" sz="1300" b="1">
                <a:latin typeface="Times New Roman"/>
              </a:rPr>
              <a:t>The goal is to analyze velocity, recirculation zones, and shear stress variations.</a:t>
            </a:r>
            <a:endParaRPr lang="en-US" b="1">
              <a:latin typeface="Times New Roman"/>
            </a:endParaRPr>
          </a:p>
          <a:p>
            <a:pPr marL="285750" indent="-285750" algn="just">
              <a:buChar char="•"/>
            </a:pPr>
            <a:endParaRPr lang="en-US" sz="1300" b="1"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3FDB0-8BDA-5548-6911-8ACB8D9B3644}"/>
              </a:ext>
            </a:extLst>
          </p:cNvPr>
          <p:cNvSpPr txBox="1"/>
          <p:nvPr/>
        </p:nvSpPr>
        <p:spPr>
          <a:xfrm>
            <a:off x="3510578" y="3810149"/>
            <a:ext cx="3328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Methodology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D259A-96C3-3B57-57F4-E4887C50EF8D}"/>
              </a:ext>
            </a:extLst>
          </p:cNvPr>
          <p:cNvSpPr txBox="1"/>
          <p:nvPr/>
        </p:nvSpPr>
        <p:spPr>
          <a:xfrm>
            <a:off x="3514575" y="3872229"/>
            <a:ext cx="485831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</a:rPr>
              <a:t>Computational Modeling 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sz="1300" b="1">
                <a:latin typeface="Times New Roman"/>
                <a:cs typeface="Times New Roman"/>
              </a:rPr>
              <a:t>A 3D bifurcated artery model was created based on a previous 2D study by Chakravarty &amp; Mandal.</a:t>
            </a:r>
          </a:p>
          <a:p>
            <a:pPr algn="just">
              <a:buFont typeface="Arial"/>
              <a:buChar char="•"/>
            </a:pPr>
            <a:r>
              <a:rPr lang="en-US" sz="1300" b="1">
                <a:latin typeface="Times New Roman"/>
                <a:cs typeface="Times New Roman"/>
              </a:rPr>
              <a:t>Blood flow was modeled as steady, incompressible, and non-Newtonian (Power Law model).</a:t>
            </a:r>
            <a:endParaRPr lang="en-US" sz="13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9F178-9A2F-6F92-6E8E-9E5269628D4E}"/>
              </a:ext>
            </a:extLst>
          </p:cNvPr>
          <p:cNvSpPr txBox="1"/>
          <p:nvPr/>
        </p:nvSpPr>
        <p:spPr>
          <a:xfrm>
            <a:off x="3504415" y="4827268"/>
            <a:ext cx="48684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Governing Equations</a:t>
            </a:r>
            <a:r>
              <a:rPr lang="en-US" b="1">
                <a:solidFill>
                  <a:srgbClr val="C00000"/>
                </a:solidFill>
                <a:latin typeface="Times New Roman"/>
              </a:rPr>
              <a:t> </a:t>
            </a:r>
            <a:endParaRPr lang="en-US"/>
          </a:p>
          <a:p>
            <a:pPr algn="just">
              <a:buFont typeface="Arial"/>
              <a:buChar char="•"/>
            </a:pPr>
            <a:r>
              <a:rPr lang="en-US" b="1">
                <a:latin typeface="Times New Roman"/>
              </a:rPr>
              <a:t>Navier-Stokes equations for fluid motion.</a:t>
            </a:r>
          </a:p>
          <a:p>
            <a:pPr algn="just">
              <a:buFont typeface="Arial"/>
              <a:buChar char="•"/>
            </a:pPr>
            <a:r>
              <a:rPr lang="en-US" b="1">
                <a:latin typeface="Times New Roman"/>
              </a:rPr>
              <a:t>Power Law model for non-Newtonian blood viscosity effects.</a:t>
            </a:r>
          </a:p>
          <a:p>
            <a:pPr algn="just">
              <a:buChar char="•"/>
            </a:pPr>
            <a:endParaRPr lang="en-US" sz="1200" b="1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4709E-6073-BEE9-8B4D-5AB0843EC922}"/>
              </a:ext>
            </a:extLst>
          </p:cNvPr>
          <p:cNvSpPr txBox="1"/>
          <p:nvPr/>
        </p:nvSpPr>
        <p:spPr>
          <a:xfrm>
            <a:off x="3514575" y="5548627"/>
            <a:ext cx="486847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Simulation Setup </a:t>
            </a:r>
          </a:p>
          <a:p>
            <a:pPr algn="just">
              <a:buFont typeface="Arial"/>
              <a:buChar char="•"/>
            </a:pPr>
            <a:r>
              <a:rPr lang="en-US" sz="1200" b="1">
                <a:solidFill>
                  <a:schemeClr val="tx1"/>
                </a:solidFill>
                <a:latin typeface="Times New Roman"/>
              </a:rPr>
              <a:t>COMSOL Multiphysics 5.2 was used for finite element modeling (FEM).</a:t>
            </a:r>
            <a:endParaRPr lang="en-US" sz="12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sz="1200" b="1">
                <a:solidFill>
                  <a:schemeClr val="tx1"/>
                </a:solidFill>
                <a:latin typeface="Times New Roman"/>
              </a:rPr>
              <a:t>Unstructured triangular meshing was applied for high resolution.</a:t>
            </a:r>
          </a:p>
          <a:p>
            <a:pPr algn="just">
              <a:buFont typeface="Arial"/>
              <a:buChar char="•"/>
            </a:pPr>
            <a:r>
              <a:rPr lang="en-US" sz="1200" b="1">
                <a:solidFill>
                  <a:schemeClr val="tx1"/>
                </a:solidFill>
                <a:latin typeface="Times New Roman"/>
              </a:rPr>
              <a:t>Inlet velocity = parabolic profile, ensuring fully developed flow conditions.</a:t>
            </a:r>
          </a:p>
          <a:p>
            <a:pPr algn="just">
              <a:buFont typeface="Arial"/>
              <a:buChar char="•"/>
            </a:pPr>
            <a:endParaRPr lang="en-US" sz="1150" b="1">
              <a:solidFill>
                <a:schemeClr val="tx1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endParaRPr lang="en-US" sz="1150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sz="1300" b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591179-33D3-749C-D7C6-CEE457232B7B}"/>
              </a:ext>
            </a:extLst>
          </p:cNvPr>
          <p:cNvSpPr/>
          <p:nvPr/>
        </p:nvSpPr>
        <p:spPr>
          <a:xfrm>
            <a:off x="8489278" y="1772770"/>
            <a:ext cx="3623532" cy="493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B37B-CCC2-F225-7536-D4991FA1FC28}"/>
              </a:ext>
            </a:extLst>
          </p:cNvPr>
          <p:cNvSpPr txBox="1"/>
          <p:nvPr/>
        </p:nvSpPr>
        <p:spPr>
          <a:xfrm>
            <a:off x="8488978" y="1767989"/>
            <a:ext cx="3622787" cy="2562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50" b="1">
                <a:latin typeface="Times New Roman"/>
              </a:rPr>
              <a:t>Results :</a:t>
            </a:r>
            <a:endParaRPr lang="en-US"/>
          </a:p>
          <a:p>
            <a:pPr algn="just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Higher stenosis severity increased velocity fluctuations, affecting downstream blood supply.</a:t>
            </a:r>
          </a:p>
          <a:p>
            <a:pPr algn="just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Recirculation zones formed near bifurcation points, which may lead to atherosclerosis.</a:t>
            </a:r>
          </a:p>
          <a:p>
            <a:pPr algn="just">
              <a:buChar char="•"/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Low wall shear stress (WSS) regions correlated with plaque-prone areas.</a:t>
            </a:r>
          </a:p>
          <a:p>
            <a:pPr algn="just">
              <a:buChar char="•"/>
            </a:pPr>
            <a:endParaRPr lang="en-US" sz="1250" b="1">
              <a:solidFill>
                <a:schemeClr val="tx1"/>
              </a:solidFill>
              <a:latin typeface="Times New Roman"/>
            </a:endParaRPr>
          </a:p>
          <a:p>
            <a:pPr marL="285750" indent="-285750">
              <a:buChar char="•"/>
            </a:pPr>
            <a:endParaRPr lang="en-US" sz="1250" b="1">
              <a:solidFill>
                <a:schemeClr val="tx1"/>
              </a:solidFill>
              <a:latin typeface="Times New Roman"/>
            </a:endParaRPr>
          </a:p>
          <a:p>
            <a:pPr algn="ctr"/>
            <a:endParaRPr lang="en-US" sz="1250" b="1">
              <a:solidFill>
                <a:srgbClr val="C00000"/>
              </a:solidFill>
              <a:latin typeface="Times New Roman"/>
            </a:endParaRPr>
          </a:p>
          <a:p>
            <a:endParaRPr lang="en-US" sz="1250" b="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61B0A-F663-1B30-8E28-BA1E675CA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26" y="1717005"/>
            <a:ext cx="2573255" cy="2090488"/>
          </a:xfrm>
          <a:prstGeom prst="rect">
            <a:avLst/>
          </a:prstGeom>
        </p:spPr>
      </p:pic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CC66A54-3ED9-7232-6B5A-A63D7698F3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409" t="1966" r="5513" b="6058"/>
          <a:stretch/>
        </p:blipFill>
        <p:spPr>
          <a:xfrm>
            <a:off x="10287501" y="3639050"/>
            <a:ext cx="1800428" cy="2681711"/>
          </a:xfrm>
          <a:prstGeom prst="rect">
            <a:avLst/>
          </a:prstGeom>
        </p:spPr>
      </p:pic>
      <p:pic>
        <p:nvPicPr>
          <p:cNvPr id="15" name="Picture 14" descr="A screenshot of a graph&#10;&#10;AI-generated content may be incorrect.">
            <a:extLst>
              <a:ext uri="{FF2B5EF4-FFF2-40B4-BE49-F238E27FC236}">
                <a16:creationId xmlns:a16="http://schemas.microsoft.com/office/drawing/2014/main" id="{7D8081B9-DB7E-F033-A9BF-26FA51871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2539" y="3652335"/>
            <a:ext cx="1673895" cy="2661487"/>
          </a:xfrm>
          <a:prstGeom prst="rect">
            <a:avLst/>
          </a:prstGeom>
        </p:spPr>
      </p:pic>
      <p:pic>
        <p:nvPicPr>
          <p:cNvPr id="19" name="Picture 18" descr="A diagram of a graph&#10;&#10;AI-generated content may be incorrect.">
            <a:extLst>
              <a:ext uri="{FF2B5EF4-FFF2-40B4-BE49-F238E27FC236}">
                <a16:creationId xmlns:a16="http://schemas.microsoft.com/office/drawing/2014/main" id="{A9817EA1-9AC9-C39D-927C-33E65EBA7FF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065" r="1809" b="1862"/>
          <a:stretch/>
        </p:blipFill>
        <p:spPr>
          <a:xfrm>
            <a:off x="6098006" y="1789330"/>
            <a:ext cx="2291910" cy="19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4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2033</Words>
  <Application>Microsoft Office PowerPoint</Application>
  <PresentationFormat>Widescreen</PresentationFormat>
  <Paragraphs>320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Arial,Sans-Serif</vt:lpstr>
      <vt:lpstr>Calibri</vt:lpstr>
      <vt:lpstr>Times New Roman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nihal jain</dc:creator>
  <cp:lastModifiedBy>sam</cp:lastModifiedBy>
  <cp:revision>127</cp:revision>
  <dcterms:created xsi:type="dcterms:W3CDTF">2024-11-23T03:47:14Z</dcterms:created>
  <dcterms:modified xsi:type="dcterms:W3CDTF">2025-09-29T05:31:38Z</dcterms:modified>
</cp:coreProperties>
</file>