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63" r:id="rId4"/>
    <p:sldId id="257" r:id="rId5"/>
    <p:sldId id="262" r:id="rId6"/>
    <p:sldId id="258" r:id="rId7"/>
    <p:sldId id="259" r:id="rId8"/>
    <p:sldId id="260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719"/>
  </p:normalViewPr>
  <p:slideViewPr>
    <p:cSldViewPr snapToGrid="0">
      <p:cViewPr varScale="1">
        <p:scale>
          <a:sx n="116" d="100"/>
          <a:sy n="116" d="100"/>
        </p:scale>
        <p:origin x="192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E8E32E-02AA-D842-B18A-059592E3CC84}" type="datetimeFigureOut">
              <a:rPr lang="en-US" smtClean="0"/>
              <a:t>3/25/24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936F2-1F00-9B42-BD6A-5EECC0B7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03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936F2-1F00-9B42-BD6A-5EECC0B74D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59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E4193-CF49-CDA1-9EA6-8DC567B17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596D2F-1A68-0995-E695-026E2C83BA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3E67F-B8C8-4CDD-9F07-455539C7F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DD56-EAE3-B94D-A471-6F86C0DE9FAF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7B433-7D67-BB47-BCBF-C0171FC67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771FF-3995-EBAE-5653-9F6AD4D6F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CDFD-57AF-D148-B69B-A2CF4C297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40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B8E8-75A2-FD63-766E-A528729BF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CE55C-FAEA-052F-8B47-7F7E161AA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E9F30-EBEE-B3DC-1081-BC207555A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DD56-EAE3-B94D-A471-6F86C0DE9FAF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CA105-B29F-49D3-E1F1-C13206244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3D4DE-2222-93F3-E133-5AC6A0FF7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CDFD-57AF-D148-B69B-A2CF4C297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08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B10F3D-2A1F-CE8C-258A-C1F7C4F34A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E5B19E-8F03-717B-3A40-7ED44F43E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87DE4-7D1B-2AA2-1E27-D74BDE0AD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DD56-EAE3-B94D-A471-6F86C0DE9FAF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D2458-A2DB-FD85-E585-47E608C70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E35C5-4F3B-C1C2-619B-BC15F1AE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CDFD-57AF-D148-B69B-A2CF4C297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88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706B8-F8FB-C7F7-8956-D66969540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9F587-E629-C44C-BBE1-B60DB0A83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A0274-2830-E956-06D4-06307F30F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DD56-EAE3-B94D-A471-6F86C0DE9FAF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6F2C3-3843-AE12-843A-2EF9A231C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B877A-09F3-C3F7-C20A-9F0886075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CDFD-57AF-D148-B69B-A2CF4C297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37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4D635-E8C0-3CE9-240B-53D40EF97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CB64A-1842-B032-15F1-A72BEA140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B4B86-F76C-79F9-6D44-30F7A79AE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DD56-EAE3-B94D-A471-6F86C0DE9FAF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4168E-1F02-A627-6F07-88744BB74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41FE3-96DA-8AFC-BC0F-6AD1B179C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CDFD-57AF-D148-B69B-A2CF4C297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10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20CCA-AF4F-FF0F-EBB8-B61029F8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83790-E5EE-BABC-7E07-056664E95A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D50A3A-58B7-2A7B-E494-23BE01594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C7233-83E4-35DD-47F4-343026CE6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DD56-EAE3-B94D-A471-6F86C0DE9FAF}" type="datetimeFigureOut">
              <a:rPr lang="en-US" smtClean="0"/>
              <a:t>3/22/24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AF188-BEF4-319B-C3A2-EFF7956D3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D97DE-1BA5-A017-F6DE-18DEC8A50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CDFD-57AF-D148-B69B-A2CF4C297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92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F5053-9867-2B0A-4A9D-2426FC042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5652E-34C3-44C6-98D8-203C1875E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24F3D-83AA-ACB5-7688-6DEBCAD83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4BFC62-2657-19D6-83CA-B5300514AC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0AC49A-4BA7-BFC2-F726-7CC7CFBBC7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F73491-62A5-023C-F385-BC16A9207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DD56-EAE3-B94D-A471-6F86C0DE9FAF}" type="datetimeFigureOut">
              <a:rPr lang="en-US" smtClean="0"/>
              <a:t>3/22/24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68E624-66C1-4988-FBBA-E3454C287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D1EA3A-1BAE-3161-E5BB-63D7BFF4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CDFD-57AF-D148-B69B-A2CF4C297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1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B660A-48F5-4C6F-E917-3127B8474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9FF9C-901D-AA88-12D3-2D1E33ADB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DD56-EAE3-B94D-A471-6F86C0DE9FAF}" type="datetimeFigureOut">
              <a:rPr lang="en-US" smtClean="0"/>
              <a:t>3/22/24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BCE9CD-AC75-437A-D454-81C72E1A8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A68A7D-B34C-5BDD-B122-68B6F69CA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CDFD-57AF-D148-B69B-A2CF4C297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40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F60E7E-9F11-4121-F988-0D52BD73C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DD56-EAE3-B94D-A471-6F86C0DE9FAF}" type="datetimeFigureOut">
              <a:rPr lang="en-US" smtClean="0"/>
              <a:t>3/22/24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DFF958-7EF8-8625-775E-8A3D12885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A345D-60BD-3C3B-8D3D-8FF9F3A48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CDFD-57AF-D148-B69B-A2CF4C297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01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3DAD3-ACED-F342-7375-327D5A84A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945DE-33BE-26D5-7525-2AFDFC847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5D4C5C-F184-A5EF-F05F-A0976115F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A1DD0-1274-F928-52CF-CA8076721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DD56-EAE3-B94D-A471-6F86C0DE9FAF}" type="datetimeFigureOut">
              <a:rPr lang="en-US" smtClean="0"/>
              <a:t>3/22/24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431F5-793F-9765-5817-BC809196C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F03CD-8C5A-902E-1534-C42335371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CDFD-57AF-D148-B69B-A2CF4C297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86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CD19E-4BC8-3B1D-FCD2-5ECE760C7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D75C51-4486-D2BE-09AD-0E880B5785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326E0-602C-3FB7-BB49-9D94F1057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DBA4A-C8BC-1241-A344-502F8F7AD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DD56-EAE3-B94D-A471-6F86C0DE9FAF}" type="datetimeFigureOut">
              <a:rPr lang="en-US" smtClean="0"/>
              <a:t>3/22/24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389B0-0AA6-A5AC-7B89-0D8778269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E48FF-FA0A-50D5-5072-6BC58ECD1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CDFD-57AF-D148-B69B-A2CF4C297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80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60D7B1-6EF2-6201-F66A-A496219EB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66016-E8EF-D1E2-535D-784306F4D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CDB1D-513B-11D0-8B75-BA01568AC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02DD56-EAE3-B94D-A471-6F86C0DE9FAF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220D6-8470-7B5E-066A-FF51D9AE8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19738-D00A-48AE-ECC3-6FA54507D6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48CDFD-57AF-D148-B69B-A2CF4C297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92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CD506-E302-9480-8614-50FB2E353D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Cleaning and </a:t>
            </a:r>
            <a:br>
              <a:rPr lang="en-US" dirty="0"/>
            </a:br>
            <a:r>
              <a:rPr lang="en-US" dirty="0"/>
              <a:t>Quality Assessment Pipelines</a:t>
            </a:r>
          </a:p>
        </p:txBody>
      </p:sp>
    </p:spTree>
    <p:extLst>
      <p:ext uri="{BB962C8B-B14F-4D97-AF65-F5344CB8AC3E}">
        <p14:creationId xmlns:p14="http://schemas.microsoft.com/office/powerpoint/2010/main" val="2634687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55180-3048-CBD6-2C3E-39DCE4F9E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term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48C35-B126-737F-0775-92AB85C8C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Finish GUI</a:t>
            </a:r>
          </a:p>
          <a:p>
            <a:r>
              <a:rPr lang="en-US" dirty="0"/>
              <a:t>Write documentation and tutorials</a:t>
            </a:r>
          </a:p>
          <a:p>
            <a:r>
              <a:rPr lang="en-US" dirty="0"/>
              <a:t>Publish python packages</a:t>
            </a:r>
          </a:p>
          <a:p>
            <a:r>
              <a:rPr lang="en-US" dirty="0"/>
              <a:t>Publish documentation on MNE</a:t>
            </a:r>
          </a:p>
          <a:p>
            <a:r>
              <a:rPr lang="en-US" dirty="0"/>
              <a:t>Write article on methodology?</a:t>
            </a:r>
          </a:p>
        </p:txBody>
      </p:sp>
    </p:spTree>
    <p:extLst>
      <p:ext uri="{BB962C8B-B14F-4D97-AF65-F5344CB8AC3E}">
        <p14:creationId xmlns:p14="http://schemas.microsoft.com/office/powerpoint/2010/main" val="2679624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0B0F3-566A-7E68-FB61-2226D412D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758CD-1411-4798-6876-08894A58E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clean well:</a:t>
            </a:r>
          </a:p>
          <a:p>
            <a:pPr lvl="1"/>
            <a:r>
              <a:rPr lang="en-US" dirty="0"/>
              <a:t>Gradient artifacts?</a:t>
            </a:r>
          </a:p>
          <a:p>
            <a:pPr lvl="1"/>
            <a:r>
              <a:rPr lang="en-US" dirty="0"/>
              <a:t>BCG artifacts?</a:t>
            </a:r>
          </a:p>
          <a:p>
            <a:pPr lvl="1"/>
            <a:r>
              <a:rPr lang="en-US" dirty="0"/>
              <a:t>Other physiological artifacts (Blinks, muscles, head movement)?</a:t>
            </a:r>
          </a:p>
          <a:p>
            <a:pPr lvl="1"/>
            <a:r>
              <a:rPr lang="en-US" dirty="0"/>
              <a:t>For free?</a:t>
            </a:r>
          </a:p>
          <a:p>
            <a:r>
              <a:rPr lang="en-US" dirty="0"/>
              <a:t>How to check the cleaning quality?</a:t>
            </a:r>
          </a:p>
          <a:p>
            <a:pPr lvl="1"/>
            <a:r>
              <a:rPr lang="en-US" dirty="0"/>
              <a:t>In time domain?</a:t>
            </a:r>
          </a:p>
          <a:p>
            <a:pPr lvl="1"/>
            <a:r>
              <a:rPr lang="en-US" dirty="0"/>
              <a:t>In frequency domain? </a:t>
            </a:r>
          </a:p>
        </p:txBody>
      </p:sp>
    </p:spTree>
    <p:extLst>
      <p:ext uri="{BB962C8B-B14F-4D97-AF65-F5344CB8AC3E}">
        <p14:creationId xmlns:p14="http://schemas.microsoft.com/office/powerpoint/2010/main" val="3053186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5D20A-793A-C371-CF0B-B3B5B1FCD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E55D6-FBEB-E585-6F6D-23F28FFF7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automated pipeline to clean EEG-fMRI data</a:t>
            </a:r>
          </a:p>
          <a:p>
            <a:pPr lvl="1"/>
            <a:r>
              <a:rPr lang="en-US" dirty="0"/>
              <a:t>Average Artifact Subtraction (AAS) </a:t>
            </a:r>
            <a:r>
              <a:rPr lang="en-US" dirty="0">
                <a:sym typeface="Wingdings" pitchFamily="2" charset="2"/>
              </a:rPr>
              <a:t> Gradient artifacts removal</a:t>
            </a:r>
          </a:p>
          <a:p>
            <a:pPr lvl="1"/>
            <a:r>
              <a:rPr lang="en-US" dirty="0">
                <a:sym typeface="Wingdings" pitchFamily="2" charset="2"/>
              </a:rPr>
              <a:t>SSP vector projection  BCG artifacts removal</a:t>
            </a:r>
          </a:p>
          <a:p>
            <a:pPr lvl="1"/>
            <a:r>
              <a:rPr lang="en-US" dirty="0">
                <a:sym typeface="Wingdings" pitchFamily="2" charset="2"/>
              </a:rPr>
              <a:t>ASR, PREP  Other physiological artifacts removal</a:t>
            </a:r>
          </a:p>
          <a:p>
            <a:r>
              <a:rPr lang="en-US" dirty="0"/>
              <a:t>Python automated pipeline to evaluate EEG data quality:</a:t>
            </a:r>
          </a:p>
          <a:p>
            <a:pPr lvl="1"/>
            <a:r>
              <a:rPr lang="en-US" dirty="0"/>
              <a:t>Time domain metrics</a:t>
            </a:r>
          </a:p>
          <a:p>
            <a:pPr lvl="1"/>
            <a:r>
              <a:rPr lang="en-US" dirty="0"/>
              <a:t>Frequency domain metrics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AEF4C16-7AD7-E57D-CEBE-F34655977171}"/>
              </a:ext>
            </a:extLst>
          </p:cNvPr>
          <p:cNvGrpSpPr/>
          <p:nvPr/>
        </p:nvGrpSpPr>
        <p:grpSpPr>
          <a:xfrm>
            <a:off x="6196162" y="4286249"/>
            <a:ext cx="3833951" cy="2438633"/>
            <a:chOff x="5909835" y="4119995"/>
            <a:chExt cx="3833951" cy="2438633"/>
          </a:xfrm>
        </p:grpSpPr>
        <p:pic>
          <p:nvPicPr>
            <p:cNvPr id="6" name="Picture 5" descr="A graph showing the number of the brain&#10;&#10;Description automatically generated with medium confidence">
              <a:extLst>
                <a:ext uri="{FF2B5EF4-FFF2-40B4-BE49-F238E27FC236}">
                  <a16:creationId xmlns:a16="http://schemas.microsoft.com/office/drawing/2014/main" id="{42FB5466-ACCA-3818-7178-64E5F0D6A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09835" y="4119995"/>
              <a:ext cx="3833951" cy="219190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CEA3A19-8EBF-1045-1220-3A6CB91375C0}"/>
                </a:ext>
              </a:extLst>
            </p:cNvPr>
            <p:cNvSpPr txBox="1"/>
            <p:nvPr/>
          </p:nvSpPr>
          <p:spPr>
            <a:xfrm>
              <a:off x="7789866" y="6250851"/>
              <a:ext cx="5052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/>
                <a:t>(Hz)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7904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014113-E71F-D57E-76B8-F3CAE9728F4E}"/>
              </a:ext>
            </a:extLst>
          </p:cNvPr>
          <p:cNvSpPr/>
          <p:nvPr/>
        </p:nvSpPr>
        <p:spPr>
          <a:xfrm>
            <a:off x="2165229" y="114299"/>
            <a:ext cx="2398144" cy="14233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frequency_analysis.py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Amplitude spectrum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Zscore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SNR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C69424-6A6B-7128-CCD4-486B766A92A8}"/>
              </a:ext>
            </a:extLst>
          </p:cNvPr>
          <p:cNvSpPr/>
          <p:nvPr/>
        </p:nvSpPr>
        <p:spPr>
          <a:xfrm>
            <a:off x="6806241" y="114299"/>
            <a:ext cx="2277373" cy="2465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time_analysis.py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average_rms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max_gradient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zero_crossing_rate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hjorth_mobility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hjorth_complexity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kurtosis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skewness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variance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signal_range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signal_IQR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epoch_snr</a:t>
            </a:r>
            <a:endParaRPr lang="en-US" sz="1200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0EFFF4-E7EB-0226-3873-61D6F3A9B654}"/>
              </a:ext>
            </a:extLst>
          </p:cNvPr>
          <p:cNvSpPr/>
          <p:nvPr/>
        </p:nvSpPr>
        <p:spPr>
          <a:xfrm>
            <a:off x="4563373" y="2786330"/>
            <a:ext cx="2078966" cy="14233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signal_metrics.py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2B56DC-F648-72B4-246D-E2D0A22CBA16}"/>
              </a:ext>
            </a:extLst>
          </p:cNvPr>
          <p:cNvSpPr/>
          <p:nvPr/>
        </p:nvSpPr>
        <p:spPr>
          <a:xfrm>
            <a:off x="4563373" y="5158593"/>
            <a:ext cx="2078966" cy="14233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main.py</a:t>
            </a:r>
            <a:endParaRPr lang="en-US" dirty="0"/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FFF2E7B6-9703-0FB6-5B95-B7266392BECB}"/>
              </a:ext>
            </a:extLst>
          </p:cNvPr>
          <p:cNvCxnSpPr>
            <a:stCxn id="4" idx="2"/>
            <a:endCxn id="6" idx="1"/>
          </p:cNvCxnSpPr>
          <p:nvPr/>
        </p:nvCxnSpPr>
        <p:spPr>
          <a:xfrm rot="16200000" flipH="1">
            <a:off x="2983661" y="1918298"/>
            <a:ext cx="1960352" cy="11990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7C561017-5017-26E6-6414-73DD27FA9283}"/>
              </a:ext>
            </a:extLst>
          </p:cNvPr>
          <p:cNvCxnSpPr>
            <a:stCxn id="5" idx="2"/>
            <a:endCxn id="6" idx="3"/>
          </p:cNvCxnSpPr>
          <p:nvPr/>
        </p:nvCxnSpPr>
        <p:spPr>
          <a:xfrm rot="5400000">
            <a:off x="6834279" y="2387360"/>
            <a:ext cx="918711" cy="130258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3A7581F-F81A-1862-0686-B370967E4001}"/>
              </a:ext>
            </a:extLst>
          </p:cNvPr>
          <p:cNvSpPr txBox="1"/>
          <p:nvPr/>
        </p:nvSpPr>
        <p:spPr>
          <a:xfrm>
            <a:off x="5964808" y="4360975"/>
            <a:ext cx="47401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effectLst/>
                <a:latin typeface="RobotoMono Nerd Font Mono" panose="02000009000000000000" pitchFamily="49" charset="0"/>
              </a:rPr>
              <a:t>raw = </a:t>
            </a:r>
            <a:r>
              <a:rPr lang="en-US" sz="1200" b="0" dirty="0" err="1">
                <a:effectLst/>
                <a:latin typeface="RobotoMono Nerd Font Mono" panose="02000009000000000000" pitchFamily="49" charset="0"/>
              </a:rPr>
              <a:t>mne.io.read_raw_fif</a:t>
            </a:r>
            <a:r>
              <a:rPr lang="en-US" sz="1200" b="0" dirty="0">
                <a:effectLst/>
                <a:latin typeface="RobotoMono Nerd Font Mono" panose="02000009000000000000" pitchFamily="49" charset="0"/>
              </a:rPr>
              <a:t>(</a:t>
            </a:r>
            <a:r>
              <a:rPr lang="en-US" sz="1200" b="0" dirty="0" err="1">
                <a:effectLst/>
                <a:latin typeface="RobotoMono Nerd Font Mono" panose="02000009000000000000" pitchFamily="49" charset="0"/>
              </a:rPr>
              <a:t>filename,preload</a:t>
            </a:r>
            <a:r>
              <a:rPr lang="en-US" sz="1200" b="0" dirty="0">
                <a:effectLst/>
                <a:latin typeface="RobotoMono Nerd Font Mono" panose="02000009000000000000" pitchFamily="49" charset="0"/>
              </a:rPr>
              <a:t>=True)</a:t>
            </a:r>
          </a:p>
          <a:p>
            <a:r>
              <a:rPr lang="en-US" sz="1200" b="0" dirty="0">
                <a:effectLst/>
                <a:latin typeface="RobotoMono Nerd Font Mono" panose="02000009000000000000" pitchFamily="49" charset="0"/>
              </a:rPr>
              <a:t>metrics = </a:t>
            </a:r>
            <a:r>
              <a:rPr lang="en-US" sz="1200" b="0" dirty="0" err="1">
                <a:effectLst/>
                <a:latin typeface="RobotoMono Nerd Font Mono" panose="02000009000000000000" pitchFamily="49" charset="0"/>
              </a:rPr>
              <a:t>signal_metrics.SignalMetrics</a:t>
            </a:r>
            <a:r>
              <a:rPr lang="en-US" sz="1200" b="0" dirty="0">
                <a:effectLst/>
                <a:latin typeface="RobotoMono Nerd Font Mono" panose="02000009000000000000" pitchFamily="49" charset="0"/>
              </a:rPr>
              <a:t>(raw)</a:t>
            </a:r>
          </a:p>
          <a:p>
            <a:r>
              <a:rPr lang="en-US" sz="1200" b="0" dirty="0" err="1">
                <a:effectLst/>
                <a:latin typeface="RobotoMono Nerd Font Mono" panose="02000009000000000000" pitchFamily="49" charset="0"/>
              </a:rPr>
              <a:t>metrics.calculate_metrics</a:t>
            </a:r>
            <a:r>
              <a:rPr lang="en-US" sz="1200" b="0" dirty="0">
                <a:effectLst/>
                <a:latin typeface="RobotoMono Nerd Font Mono" panose="02000009000000000000" pitchFamily="49" charset="0"/>
              </a:rPr>
              <a:t>()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E12A6D-754B-E568-2011-C27E53FE5ACE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602856" y="4209689"/>
            <a:ext cx="0" cy="94890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522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80D62E-1E80-FDC4-235B-3367485A304D}"/>
              </a:ext>
            </a:extLst>
          </p:cNvPr>
          <p:cNvSpPr/>
          <p:nvPr/>
        </p:nvSpPr>
        <p:spPr>
          <a:xfrm>
            <a:off x="4473237" y="418217"/>
            <a:ext cx="2697132" cy="20034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signal_metrics.py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E8C53-508B-E1B6-C9AC-6D9EC8589881}"/>
              </a:ext>
            </a:extLst>
          </p:cNvPr>
          <p:cNvSpPr txBox="1"/>
          <p:nvPr/>
        </p:nvSpPr>
        <p:spPr>
          <a:xfrm>
            <a:off x="2078183" y="418384"/>
            <a:ext cx="188224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raw data</a:t>
            </a:r>
          </a:p>
          <a:p>
            <a:pPr algn="r"/>
            <a:r>
              <a:rPr lang="en-US" dirty="0"/>
              <a:t>(channels x time)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FA3760-692A-29EE-7D3B-8AEAE51B182A}"/>
              </a:ext>
            </a:extLst>
          </p:cNvPr>
          <p:cNvCxnSpPr>
            <a:stCxn id="5" idx="3"/>
          </p:cNvCxnSpPr>
          <p:nvPr/>
        </p:nvCxnSpPr>
        <p:spPr>
          <a:xfrm>
            <a:off x="3960430" y="741550"/>
            <a:ext cx="505352" cy="1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26FA24D-95CD-4CC8-8B63-F7F5F4193C86}"/>
              </a:ext>
            </a:extLst>
          </p:cNvPr>
          <p:cNvSpPr txBox="1"/>
          <p:nvPr/>
        </p:nvSpPr>
        <p:spPr>
          <a:xfrm>
            <a:off x="1255843" y="1549463"/>
            <a:ext cx="270458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Epoched</a:t>
            </a:r>
            <a:r>
              <a:rPr lang="en-US" dirty="0"/>
              <a:t> data</a:t>
            </a:r>
          </a:p>
          <a:p>
            <a:pPr algn="r"/>
            <a:r>
              <a:rPr lang="en-US" dirty="0"/>
              <a:t>(epoch x channels x time)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01B9CA-B3C4-D739-B6EA-266271DC4351}"/>
              </a:ext>
            </a:extLst>
          </p:cNvPr>
          <p:cNvCxnSpPr>
            <a:stCxn id="8" idx="3"/>
          </p:cNvCxnSpPr>
          <p:nvPr/>
        </p:nvCxnSpPr>
        <p:spPr>
          <a:xfrm flipV="1">
            <a:off x="3960430" y="1872628"/>
            <a:ext cx="50535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1690620-22FB-1AE2-78DE-E1CE83B5210F}"/>
              </a:ext>
            </a:extLst>
          </p:cNvPr>
          <p:cNvCxnSpPr/>
          <p:nvPr/>
        </p:nvCxnSpPr>
        <p:spPr>
          <a:xfrm>
            <a:off x="7170369" y="1419755"/>
            <a:ext cx="505352" cy="1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405E834-87C3-0AF1-9B83-6D4B50EA541B}"/>
              </a:ext>
            </a:extLst>
          </p:cNvPr>
          <p:cNvSpPr txBox="1"/>
          <p:nvPr/>
        </p:nvSpPr>
        <p:spPr>
          <a:xfrm>
            <a:off x="7683176" y="390304"/>
            <a:ext cx="3419141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Signal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mean_rms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(windows x channels x time)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variance</a:t>
            </a:r>
          </a:p>
          <a:p>
            <a:pPr lvl="1"/>
            <a:r>
              <a:rPr lang="en-US" dirty="0"/>
              <a:t>(window x channels x time)</a:t>
            </a:r>
          </a:p>
          <a:p>
            <a:endParaRPr lang="en-US" dirty="0"/>
          </a:p>
          <a:p>
            <a:r>
              <a:rPr lang="en-US" dirty="0"/>
              <a:t>…	</a:t>
            </a:r>
          </a:p>
        </p:txBody>
      </p:sp>
      <p:pic>
        <p:nvPicPr>
          <p:cNvPr id="14" name="Picture 13" descr="A graph with black lines&#10;&#10;Description automatically generated">
            <a:extLst>
              <a:ext uri="{FF2B5EF4-FFF2-40B4-BE49-F238E27FC236}">
                <a16:creationId xmlns:a16="http://schemas.microsoft.com/office/drawing/2014/main" id="{4753ABDC-6990-BEB8-0C44-3CB120386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018" y="2498043"/>
            <a:ext cx="5203859" cy="4328328"/>
          </a:xfrm>
          <a:prstGeom prst="rect">
            <a:avLst/>
          </a:prstGeom>
        </p:spPr>
      </p:pic>
      <p:pic>
        <p:nvPicPr>
          <p:cNvPr id="16" name="Picture 15" descr="A graph with black lines and white text&#10;&#10;Description automatically generated">
            <a:extLst>
              <a:ext uri="{FF2B5EF4-FFF2-40B4-BE49-F238E27FC236}">
                <a16:creationId xmlns:a16="http://schemas.microsoft.com/office/drawing/2014/main" id="{07F9FF45-F722-2151-2F95-33FB9BC7F5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018" y="2498043"/>
            <a:ext cx="5203859" cy="4328328"/>
          </a:xfrm>
          <a:prstGeom prst="rect">
            <a:avLst/>
          </a:prstGeom>
        </p:spPr>
      </p:pic>
      <p:pic>
        <p:nvPicPr>
          <p:cNvPr id="18" name="Picture 17" descr="A graph with black lines and numbers&#10;&#10;Description automatically generated with medium confidence">
            <a:extLst>
              <a:ext uri="{FF2B5EF4-FFF2-40B4-BE49-F238E27FC236}">
                <a16:creationId xmlns:a16="http://schemas.microsoft.com/office/drawing/2014/main" id="{90588A62-A768-CA75-2883-74124AB3D1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2017" y="2498043"/>
            <a:ext cx="5203859" cy="432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130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AE230-54A2-D863-E208-9B827233E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Methods to Compare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EA028-B7FD-0FBD-A860-53232821D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BrainVision</a:t>
            </a:r>
            <a:r>
              <a:rPr lang="en-US" dirty="0"/>
              <a:t> software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EEGLAB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CBIN_cleaner</a:t>
            </a:r>
            <a:r>
              <a:rPr lang="en-US" dirty="0"/>
              <a:t> (AAS (Gradient removal) + SSP)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CBIN_cleaner</a:t>
            </a:r>
            <a:r>
              <a:rPr lang="en-US" dirty="0"/>
              <a:t> + ASR (need portion of data outside of scanner)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A. </a:t>
            </a:r>
            <a:r>
              <a:rPr lang="en-US" dirty="0" err="1"/>
              <a:t>CBIN_cleaner</a:t>
            </a:r>
            <a:r>
              <a:rPr lang="en-US" dirty="0"/>
              <a:t> + ASR + Prep Pipeline (find bad channels) </a:t>
            </a:r>
          </a:p>
          <a:p>
            <a:pPr marL="0" indent="0">
              <a:buNone/>
            </a:pPr>
            <a:r>
              <a:rPr lang="en-US" dirty="0"/>
              <a:t>5. B. and optimal reference)</a:t>
            </a:r>
          </a:p>
        </p:txBody>
      </p:sp>
    </p:spTree>
    <p:extLst>
      <p:ext uri="{BB962C8B-B14F-4D97-AF65-F5344CB8AC3E}">
        <p14:creationId xmlns:p14="http://schemas.microsoft.com/office/powerpoint/2010/main" val="3812454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57D16-A194-68C0-9F16-EED50F880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Artifact Subspace Reconstruction (ASR and Riemann ASR) </a:t>
            </a:r>
          </a:p>
        </p:txBody>
      </p:sp>
      <p:pic>
        <p:nvPicPr>
          <p:cNvPr id="5" name="Picture 4" descr="A close-up of a graph&#10;&#10;Description automatically generated">
            <a:extLst>
              <a:ext uri="{FF2B5EF4-FFF2-40B4-BE49-F238E27FC236}">
                <a16:creationId xmlns:a16="http://schemas.microsoft.com/office/drawing/2014/main" id="{AE02BDF3-88A9-994E-E69A-FDA46A280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90701"/>
            <a:ext cx="7772400" cy="3667299"/>
          </a:xfrm>
          <a:prstGeom prst="rect">
            <a:avLst/>
          </a:prstGeom>
        </p:spPr>
      </p:pic>
      <p:pic>
        <p:nvPicPr>
          <p:cNvPr id="7" name="Picture 6" descr="A close-up of a sign&#10;&#10;Description automatically generated">
            <a:extLst>
              <a:ext uri="{FF2B5EF4-FFF2-40B4-BE49-F238E27FC236}">
                <a16:creationId xmlns:a16="http://schemas.microsoft.com/office/drawing/2014/main" id="{442F3DD9-7359-2626-176A-D85C1D1F3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60035"/>
            <a:ext cx="6096000" cy="1530666"/>
          </a:xfrm>
          <a:prstGeom prst="rect">
            <a:avLst/>
          </a:prstGeom>
        </p:spPr>
      </p:pic>
      <p:pic>
        <p:nvPicPr>
          <p:cNvPr id="9" name="Picture 8" descr="A graph with blue and orange squares&#10;&#10;Description automatically generated">
            <a:extLst>
              <a:ext uri="{FF2B5EF4-FFF2-40B4-BE49-F238E27FC236}">
                <a16:creationId xmlns:a16="http://schemas.microsoft.com/office/drawing/2014/main" id="{0886EE2F-CD3E-96C3-52BF-069674604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3180" y="3657600"/>
            <a:ext cx="3291424" cy="3020291"/>
          </a:xfrm>
          <a:prstGeom prst="rect">
            <a:avLst/>
          </a:prstGeom>
        </p:spPr>
      </p:pic>
      <p:pic>
        <p:nvPicPr>
          <p:cNvPr id="11" name="Picture 10" descr="A screenshot of a phone&#10;&#10;Description automatically generated">
            <a:extLst>
              <a:ext uri="{FF2B5EF4-FFF2-40B4-BE49-F238E27FC236}">
                <a16:creationId xmlns:a16="http://schemas.microsoft.com/office/drawing/2014/main" id="{F8E2B85F-1186-6239-9747-479A2EA1AA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6802" y="1803435"/>
            <a:ext cx="5195198" cy="13762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1C89E24-91AD-0B78-6BD2-C51CAA1BA630}"/>
              </a:ext>
            </a:extLst>
          </p:cNvPr>
          <p:cNvSpPr txBox="1"/>
          <p:nvPr/>
        </p:nvSpPr>
        <p:spPr>
          <a:xfrm>
            <a:off x="471055" y="1157104"/>
            <a:ext cx="4959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u="none" strike="noStrike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F0502020204030204" pitchFamily="34" charset="0"/>
              </a:rPr>
              <a:t>EEE Trans Biomed Eng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F0502020204030204" pitchFamily="34" charset="0"/>
              </a:rPr>
              <a:t>. 2015 Nov; 62(11): 2553-67. </a:t>
            </a:r>
          </a:p>
          <a:p>
            <a:r>
              <a:rPr lang="en-US" sz="1200" b="0" i="0" u="none" strike="noStrike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F0502020204030204" pitchFamily="34" charset="0"/>
              </a:rPr>
              <a:t>doi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F0502020204030204" pitchFamily="34" charset="0"/>
              </a:rPr>
              <a:t>: 10.1109/TBME.2015.2481482.</a:t>
            </a:r>
          </a:p>
        </p:txBody>
      </p:sp>
      <p:pic>
        <p:nvPicPr>
          <p:cNvPr id="14" name="Picture 13" descr="A close up of a date&#10;&#10;Description automatically generated">
            <a:extLst>
              <a:ext uri="{FF2B5EF4-FFF2-40B4-BE49-F238E27FC236}">
                <a16:creationId xmlns:a16="http://schemas.microsoft.com/office/drawing/2014/main" id="{9448AE61-2D0B-C9C3-283B-0B3F803833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7704" y="1336535"/>
            <a:ext cx="3070315" cy="57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819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402E1-088B-3266-334E-443A3B708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 pipeline</a:t>
            </a:r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4A52CA6A-EDB0-C689-F205-0FE152387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71224"/>
            <a:ext cx="6675084" cy="1768035"/>
          </a:xfrm>
          <a:prstGeom prst="rect">
            <a:avLst/>
          </a:prstGeom>
        </p:spPr>
      </p:pic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4E1277AB-4C07-8B42-1793-BC70EE9EE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084" y="0"/>
            <a:ext cx="5516916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046BA0-2F9F-3734-7775-D887AB3B8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37" y="2719434"/>
            <a:ext cx="2623127" cy="35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480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A0858-1AA8-33DA-A5A8-BA068502A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term goals: </a:t>
            </a:r>
            <a:br>
              <a:rPr lang="en-US" dirty="0"/>
            </a:br>
            <a:r>
              <a:rPr lang="en-US" dirty="0"/>
              <a:t>Evaluation of Cleaning Pipelines (min 38h)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4D4F0-949E-7D4B-9136-7E4716639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Integrating ASR and Prep in CBIN-cleaner (16h)</a:t>
            </a:r>
          </a:p>
          <a:p>
            <a:pPr lvl="1"/>
            <a:r>
              <a:rPr lang="en-US" dirty="0"/>
              <a:t>Integration (4h)</a:t>
            </a:r>
          </a:p>
          <a:p>
            <a:pPr lvl="1"/>
            <a:r>
              <a:rPr lang="en-US" dirty="0"/>
              <a:t>Debugging and Testing (12h)</a:t>
            </a:r>
          </a:p>
          <a:p>
            <a:r>
              <a:rPr lang="en-US" dirty="0"/>
              <a:t>Apply the different methods on all raw data (</a:t>
            </a:r>
            <a:r>
              <a:rPr lang="en-US" i="1" dirty="0"/>
              <a:t>n </a:t>
            </a:r>
            <a:r>
              <a:rPr lang="en-US" dirty="0"/>
              <a:t>data x 4)</a:t>
            </a:r>
          </a:p>
          <a:p>
            <a:pPr lvl="1"/>
            <a:r>
              <a:rPr lang="en-US" dirty="0"/>
              <a:t>”Loop” development, debugging and testing (4h)</a:t>
            </a:r>
          </a:p>
          <a:p>
            <a:pPr lvl="1"/>
            <a:r>
              <a:rPr lang="en-US" dirty="0"/>
              <a:t>Run pipelines (???)</a:t>
            </a:r>
          </a:p>
          <a:p>
            <a:r>
              <a:rPr lang="en-US" dirty="0"/>
              <a:t>Computing metrics for each output (each methods: </a:t>
            </a:r>
            <a:r>
              <a:rPr lang="en-US" i="1" dirty="0"/>
              <a:t>n </a:t>
            </a:r>
            <a:r>
              <a:rPr lang="en-US" dirty="0"/>
              <a:t>data x 4)</a:t>
            </a:r>
          </a:p>
          <a:p>
            <a:pPr lvl="1"/>
            <a:r>
              <a:rPr lang="en-US" dirty="0"/>
              <a:t>”Loop” development, debugging and testing (2h)</a:t>
            </a:r>
          </a:p>
          <a:p>
            <a:pPr lvl="1"/>
            <a:r>
              <a:rPr lang="en-US" dirty="0"/>
              <a:t>Run pipeline (???)</a:t>
            </a:r>
          </a:p>
          <a:p>
            <a:r>
              <a:rPr lang="en-US" dirty="0"/>
              <a:t>Write and plot detailed report for each methods. (16h)</a:t>
            </a:r>
          </a:p>
        </p:txBody>
      </p:sp>
    </p:spTree>
    <p:extLst>
      <p:ext uri="{BB962C8B-B14F-4D97-AF65-F5344CB8AC3E}">
        <p14:creationId xmlns:p14="http://schemas.microsoft.com/office/powerpoint/2010/main" val="183113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4579</TotalTime>
  <Words>436</Words>
  <Application>Microsoft Macintosh PowerPoint</Application>
  <PresentationFormat>Widescreen</PresentationFormat>
  <Paragraphs>81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Aptos Display</vt:lpstr>
      <vt:lpstr>Arial</vt:lpstr>
      <vt:lpstr>Roboto</vt:lpstr>
      <vt:lpstr>RobotoMono Nerd Font Mono</vt:lpstr>
      <vt:lpstr>Wingdings</vt:lpstr>
      <vt:lpstr>Office Theme</vt:lpstr>
      <vt:lpstr>Cleaning and  Quality Assessment Pipelines</vt:lpstr>
      <vt:lpstr>Questions</vt:lpstr>
      <vt:lpstr>Proposed solutions</vt:lpstr>
      <vt:lpstr>PowerPoint Presentation</vt:lpstr>
      <vt:lpstr>PowerPoint Presentation</vt:lpstr>
      <vt:lpstr>Cleaning Methods to Compare</vt:lpstr>
      <vt:lpstr>Artifact Subspace Reconstruction (ASR and Riemann ASR) </vt:lpstr>
      <vt:lpstr>Prep pipeline</vt:lpstr>
      <vt:lpstr>Short term goals:  Evaluation of Cleaning Pipelines (min 38h)</vt:lpstr>
      <vt:lpstr>Long term 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on QA pipeline</dc:title>
  <dc:creator>Louviot, Samuel (NKI)</dc:creator>
  <cp:lastModifiedBy>Louviot, Samuel (NKI)</cp:lastModifiedBy>
  <cp:revision>5</cp:revision>
  <dcterms:created xsi:type="dcterms:W3CDTF">2024-03-22T13:23:17Z</dcterms:created>
  <dcterms:modified xsi:type="dcterms:W3CDTF">2024-03-25T17:42:30Z</dcterms:modified>
</cp:coreProperties>
</file>