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jpg" ContentType="image/jpeg"/>
  <Override PartName="/ppt/media/image4.jpg" ContentType="image/jpeg"/>
  <Override PartName="/ppt/media/image5.jpg" ContentType="image/jpeg"/>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63" r:id="rId2"/>
    <p:sldId id="257" r:id="rId3"/>
    <p:sldId id="265" r:id="rId4"/>
    <p:sldId id="278" r:id="rId5"/>
    <p:sldId id="279" r:id="rId6"/>
    <p:sldId id="291" r:id="rId7"/>
    <p:sldId id="292" r:id="rId8"/>
    <p:sldId id="287" r:id="rId9"/>
    <p:sldId id="288" r:id="rId10"/>
    <p:sldId id="293" r:id="rId11"/>
    <p:sldId id="281" r:id="rId12"/>
    <p:sldId id="294" r:id="rId13"/>
    <p:sldId id="296" r:id="rId14"/>
    <p:sldId id="295" r:id="rId15"/>
    <p:sldId id="275" r:id="rId16"/>
    <p:sldId id="285" r:id="rId17"/>
    <p:sldId id="283" r:id="rId18"/>
    <p:sldId id="286" r:id="rId19"/>
    <p:sldId id="28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660"/>
  </p:normalViewPr>
  <p:slideViewPr>
    <p:cSldViewPr snapToGrid="0">
      <p:cViewPr varScale="1">
        <p:scale>
          <a:sx n="111" d="100"/>
          <a:sy n="111" d="100"/>
        </p:scale>
        <p:origin x="955"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D701E-9B24-4FA0-8449-225F386C7F3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2951B6A-D2A9-4A7B-BEBA-ED741089080B}">
      <dgm:prSet/>
      <dgm:spPr/>
      <dgm:t>
        <a:bodyPr/>
        <a:lstStyle/>
        <a:p>
          <a:r>
            <a:rPr lang="en-IN" b="1" i="0" dirty="0"/>
            <a:t>Arduino UNO </a:t>
          </a:r>
          <a:endParaRPr lang="en-IN" dirty="0"/>
        </a:p>
      </dgm:t>
    </dgm:pt>
    <dgm:pt modelId="{23536CD4-1BE2-4EDE-A780-886EB1C4C21E}" type="parTrans" cxnId="{94C4616E-361A-490B-BA78-5F549CCEA410}">
      <dgm:prSet/>
      <dgm:spPr/>
      <dgm:t>
        <a:bodyPr/>
        <a:lstStyle/>
        <a:p>
          <a:endParaRPr lang="en-IN"/>
        </a:p>
      </dgm:t>
    </dgm:pt>
    <dgm:pt modelId="{D01C8644-597B-43A1-90FF-047EE0B6D96E}" type="sibTrans" cxnId="{94C4616E-361A-490B-BA78-5F549CCEA410}">
      <dgm:prSet/>
      <dgm:spPr/>
      <dgm:t>
        <a:bodyPr/>
        <a:lstStyle/>
        <a:p>
          <a:endParaRPr lang="en-IN"/>
        </a:p>
      </dgm:t>
    </dgm:pt>
    <dgm:pt modelId="{A17DE95E-54A9-4CF0-8F7A-7BD58E5D461E}">
      <dgm:prSet/>
      <dgm:spPr/>
      <dgm:t>
        <a:bodyPr/>
        <a:lstStyle/>
        <a:p>
          <a:r>
            <a:rPr lang="en-IN" b="1" i="0"/>
            <a:t>Flex Sensor</a:t>
          </a:r>
          <a:endParaRPr lang="en-IN"/>
        </a:p>
      </dgm:t>
    </dgm:pt>
    <dgm:pt modelId="{C29D7EAE-DEEB-4BD3-8079-703DD0EF94D6}" type="parTrans" cxnId="{8092DAE8-2B69-4018-84B6-54F4E1CAC921}">
      <dgm:prSet/>
      <dgm:spPr/>
      <dgm:t>
        <a:bodyPr/>
        <a:lstStyle/>
        <a:p>
          <a:endParaRPr lang="en-IN"/>
        </a:p>
      </dgm:t>
    </dgm:pt>
    <dgm:pt modelId="{A6A0A207-3724-47F0-B7D9-B67E05BBFEFB}" type="sibTrans" cxnId="{8092DAE8-2B69-4018-84B6-54F4E1CAC921}">
      <dgm:prSet/>
      <dgm:spPr/>
      <dgm:t>
        <a:bodyPr/>
        <a:lstStyle/>
        <a:p>
          <a:endParaRPr lang="en-IN"/>
        </a:p>
      </dgm:t>
    </dgm:pt>
    <dgm:pt modelId="{EBF90E4F-53A3-4F94-84AD-3AA1AB606965}">
      <dgm:prSet/>
      <dgm:spPr/>
      <dgm:t>
        <a:bodyPr/>
        <a:lstStyle/>
        <a:p>
          <a:r>
            <a:rPr lang="en-IN" b="1" i="0"/>
            <a:t>DF Mini Player</a:t>
          </a:r>
          <a:endParaRPr lang="en-IN"/>
        </a:p>
      </dgm:t>
    </dgm:pt>
    <dgm:pt modelId="{402867D2-2EBA-42F8-8819-00D32BEC0515}" type="parTrans" cxnId="{D5B4680B-1F85-48CE-B4B2-7631F0870A2F}">
      <dgm:prSet/>
      <dgm:spPr/>
      <dgm:t>
        <a:bodyPr/>
        <a:lstStyle/>
        <a:p>
          <a:endParaRPr lang="en-IN"/>
        </a:p>
      </dgm:t>
    </dgm:pt>
    <dgm:pt modelId="{370176F2-87CF-4DD7-AF82-8A0CFF64D48E}" type="sibTrans" cxnId="{D5B4680B-1F85-48CE-B4B2-7631F0870A2F}">
      <dgm:prSet/>
      <dgm:spPr/>
      <dgm:t>
        <a:bodyPr/>
        <a:lstStyle/>
        <a:p>
          <a:endParaRPr lang="en-IN"/>
        </a:p>
      </dgm:t>
    </dgm:pt>
    <dgm:pt modelId="{2456EDF5-9C8C-45BA-A4ED-336840576C23}">
      <dgm:prSet/>
      <dgm:spPr/>
      <dgm:t>
        <a:bodyPr/>
        <a:lstStyle/>
        <a:p>
          <a:r>
            <a:rPr lang="en-IN" b="1" i="0" dirty="0"/>
            <a:t>LCD Display</a:t>
          </a:r>
          <a:endParaRPr lang="en-IN" dirty="0"/>
        </a:p>
      </dgm:t>
    </dgm:pt>
    <dgm:pt modelId="{53B81369-497A-4541-84A3-C7EF4FDA9913}" type="parTrans" cxnId="{2E1DA531-C1D4-4618-B532-EA9D42779B1D}">
      <dgm:prSet/>
      <dgm:spPr/>
      <dgm:t>
        <a:bodyPr/>
        <a:lstStyle/>
        <a:p>
          <a:endParaRPr lang="en-IN"/>
        </a:p>
      </dgm:t>
    </dgm:pt>
    <dgm:pt modelId="{5DF25F12-D3D2-4073-9257-5C6B788776FB}" type="sibTrans" cxnId="{2E1DA531-C1D4-4618-B532-EA9D42779B1D}">
      <dgm:prSet/>
      <dgm:spPr/>
      <dgm:t>
        <a:bodyPr/>
        <a:lstStyle/>
        <a:p>
          <a:endParaRPr lang="en-IN"/>
        </a:p>
      </dgm:t>
    </dgm:pt>
    <dgm:pt modelId="{9066D2B8-FB93-4E60-8668-5A6D9C87A89B}" type="pres">
      <dgm:prSet presAssocID="{1D6D701E-9B24-4FA0-8449-225F386C7F32}" presName="Name0" presStyleCnt="0">
        <dgm:presLayoutVars>
          <dgm:dir/>
          <dgm:animLvl val="lvl"/>
          <dgm:resizeHandles val="exact"/>
        </dgm:presLayoutVars>
      </dgm:prSet>
      <dgm:spPr/>
    </dgm:pt>
    <dgm:pt modelId="{1162A1A6-A894-47EF-A16F-2D2218C16948}" type="pres">
      <dgm:prSet presAssocID="{12951B6A-D2A9-4A7B-BEBA-ED741089080B}" presName="linNode" presStyleCnt="0"/>
      <dgm:spPr/>
    </dgm:pt>
    <dgm:pt modelId="{1CC47D09-35AD-4565-94AC-14BF109A7DE6}" type="pres">
      <dgm:prSet presAssocID="{12951B6A-D2A9-4A7B-BEBA-ED741089080B}" presName="parentText" presStyleLbl="node1" presStyleIdx="0" presStyleCnt="4">
        <dgm:presLayoutVars>
          <dgm:chMax val="1"/>
          <dgm:bulletEnabled val="1"/>
        </dgm:presLayoutVars>
      </dgm:prSet>
      <dgm:spPr/>
    </dgm:pt>
    <dgm:pt modelId="{A3F6A8D7-581D-4289-B701-1CDED7A1564F}" type="pres">
      <dgm:prSet presAssocID="{D01C8644-597B-43A1-90FF-047EE0B6D96E}" presName="sp" presStyleCnt="0"/>
      <dgm:spPr/>
    </dgm:pt>
    <dgm:pt modelId="{21FDE74C-BD2B-42ED-A1F0-0C4EBB4E9886}" type="pres">
      <dgm:prSet presAssocID="{A17DE95E-54A9-4CF0-8F7A-7BD58E5D461E}" presName="linNode" presStyleCnt="0"/>
      <dgm:spPr/>
    </dgm:pt>
    <dgm:pt modelId="{5BD62A8D-395F-4D9F-A5B5-4C1DCA5851D3}" type="pres">
      <dgm:prSet presAssocID="{A17DE95E-54A9-4CF0-8F7A-7BD58E5D461E}" presName="parentText" presStyleLbl="node1" presStyleIdx="1" presStyleCnt="4">
        <dgm:presLayoutVars>
          <dgm:chMax val="1"/>
          <dgm:bulletEnabled val="1"/>
        </dgm:presLayoutVars>
      </dgm:prSet>
      <dgm:spPr/>
    </dgm:pt>
    <dgm:pt modelId="{C52F7085-29B5-4651-A166-8CF0390FDB7D}" type="pres">
      <dgm:prSet presAssocID="{A6A0A207-3724-47F0-B7D9-B67E05BBFEFB}" presName="sp" presStyleCnt="0"/>
      <dgm:spPr/>
    </dgm:pt>
    <dgm:pt modelId="{0B78F3DF-92DE-4313-84E9-4D8CD1286813}" type="pres">
      <dgm:prSet presAssocID="{EBF90E4F-53A3-4F94-84AD-3AA1AB606965}" presName="linNode" presStyleCnt="0"/>
      <dgm:spPr/>
    </dgm:pt>
    <dgm:pt modelId="{B876D130-94F6-4A1C-A6C8-44EDB1AB941F}" type="pres">
      <dgm:prSet presAssocID="{EBF90E4F-53A3-4F94-84AD-3AA1AB606965}" presName="parentText" presStyleLbl="node1" presStyleIdx="2" presStyleCnt="4">
        <dgm:presLayoutVars>
          <dgm:chMax val="1"/>
          <dgm:bulletEnabled val="1"/>
        </dgm:presLayoutVars>
      </dgm:prSet>
      <dgm:spPr/>
    </dgm:pt>
    <dgm:pt modelId="{63527A29-E3D5-42E2-A26B-2E09732ACBE3}" type="pres">
      <dgm:prSet presAssocID="{370176F2-87CF-4DD7-AF82-8A0CFF64D48E}" presName="sp" presStyleCnt="0"/>
      <dgm:spPr/>
    </dgm:pt>
    <dgm:pt modelId="{60DEE6EC-778A-4DAB-B30D-EE4CF08AB2DF}" type="pres">
      <dgm:prSet presAssocID="{2456EDF5-9C8C-45BA-A4ED-336840576C23}" presName="linNode" presStyleCnt="0"/>
      <dgm:spPr/>
    </dgm:pt>
    <dgm:pt modelId="{68FFFCD3-351A-43B6-A656-1788AD6F8CBD}" type="pres">
      <dgm:prSet presAssocID="{2456EDF5-9C8C-45BA-A4ED-336840576C23}" presName="parentText" presStyleLbl="node1" presStyleIdx="3" presStyleCnt="4">
        <dgm:presLayoutVars>
          <dgm:chMax val="1"/>
          <dgm:bulletEnabled val="1"/>
        </dgm:presLayoutVars>
      </dgm:prSet>
      <dgm:spPr/>
    </dgm:pt>
  </dgm:ptLst>
  <dgm:cxnLst>
    <dgm:cxn modelId="{D5B4680B-1F85-48CE-B4B2-7631F0870A2F}" srcId="{1D6D701E-9B24-4FA0-8449-225F386C7F32}" destId="{EBF90E4F-53A3-4F94-84AD-3AA1AB606965}" srcOrd="2" destOrd="0" parTransId="{402867D2-2EBA-42F8-8819-00D32BEC0515}" sibTransId="{370176F2-87CF-4DD7-AF82-8A0CFF64D48E}"/>
    <dgm:cxn modelId="{2E1DA531-C1D4-4618-B532-EA9D42779B1D}" srcId="{1D6D701E-9B24-4FA0-8449-225F386C7F32}" destId="{2456EDF5-9C8C-45BA-A4ED-336840576C23}" srcOrd="3" destOrd="0" parTransId="{53B81369-497A-4541-84A3-C7EF4FDA9913}" sibTransId="{5DF25F12-D3D2-4073-9257-5C6B788776FB}"/>
    <dgm:cxn modelId="{A9D4FA40-32C7-4DF2-83FA-9624AAD8A5A8}" type="presOf" srcId="{1D6D701E-9B24-4FA0-8449-225F386C7F32}" destId="{9066D2B8-FB93-4E60-8668-5A6D9C87A89B}" srcOrd="0" destOrd="0" presId="urn:microsoft.com/office/officeart/2005/8/layout/vList5"/>
    <dgm:cxn modelId="{891B596D-2AE1-4402-AA99-B6722049D5F0}" type="presOf" srcId="{EBF90E4F-53A3-4F94-84AD-3AA1AB606965}" destId="{B876D130-94F6-4A1C-A6C8-44EDB1AB941F}" srcOrd="0" destOrd="0" presId="urn:microsoft.com/office/officeart/2005/8/layout/vList5"/>
    <dgm:cxn modelId="{94C4616E-361A-490B-BA78-5F549CCEA410}" srcId="{1D6D701E-9B24-4FA0-8449-225F386C7F32}" destId="{12951B6A-D2A9-4A7B-BEBA-ED741089080B}" srcOrd="0" destOrd="0" parTransId="{23536CD4-1BE2-4EDE-A780-886EB1C4C21E}" sibTransId="{D01C8644-597B-43A1-90FF-047EE0B6D96E}"/>
    <dgm:cxn modelId="{C36B5E8A-1431-4D4B-A8FE-55F3D7ABA3A0}" type="presOf" srcId="{A17DE95E-54A9-4CF0-8F7A-7BD58E5D461E}" destId="{5BD62A8D-395F-4D9F-A5B5-4C1DCA5851D3}" srcOrd="0" destOrd="0" presId="urn:microsoft.com/office/officeart/2005/8/layout/vList5"/>
    <dgm:cxn modelId="{F6F3D1B2-BAC3-4173-9174-7054AA51B974}" type="presOf" srcId="{12951B6A-D2A9-4A7B-BEBA-ED741089080B}" destId="{1CC47D09-35AD-4565-94AC-14BF109A7DE6}" srcOrd="0" destOrd="0" presId="urn:microsoft.com/office/officeart/2005/8/layout/vList5"/>
    <dgm:cxn modelId="{D77AD0C5-2C6B-48B3-BA77-46C397045121}" type="presOf" srcId="{2456EDF5-9C8C-45BA-A4ED-336840576C23}" destId="{68FFFCD3-351A-43B6-A656-1788AD6F8CBD}" srcOrd="0" destOrd="0" presId="urn:microsoft.com/office/officeart/2005/8/layout/vList5"/>
    <dgm:cxn modelId="{8092DAE8-2B69-4018-84B6-54F4E1CAC921}" srcId="{1D6D701E-9B24-4FA0-8449-225F386C7F32}" destId="{A17DE95E-54A9-4CF0-8F7A-7BD58E5D461E}" srcOrd="1" destOrd="0" parTransId="{C29D7EAE-DEEB-4BD3-8079-703DD0EF94D6}" sibTransId="{A6A0A207-3724-47F0-B7D9-B67E05BBFEFB}"/>
    <dgm:cxn modelId="{265D42D6-02F5-4BF0-B21F-F7D8B2348CFE}" type="presParOf" srcId="{9066D2B8-FB93-4E60-8668-5A6D9C87A89B}" destId="{1162A1A6-A894-47EF-A16F-2D2218C16948}" srcOrd="0" destOrd="0" presId="urn:microsoft.com/office/officeart/2005/8/layout/vList5"/>
    <dgm:cxn modelId="{5C0ED8F8-4B6B-4D1E-A488-EA98F91BEC69}" type="presParOf" srcId="{1162A1A6-A894-47EF-A16F-2D2218C16948}" destId="{1CC47D09-35AD-4565-94AC-14BF109A7DE6}" srcOrd="0" destOrd="0" presId="urn:microsoft.com/office/officeart/2005/8/layout/vList5"/>
    <dgm:cxn modelId="{5552D4DB-154C-4AEF-9FE8-23CE2757C0E2}" type="presParOf" srcId="{9066D2B8-FB93-4E60-8668-5A6D9C87A89B}" destId="{A3F6A8D7-581D-4289-B701-1CDED7A1564F}" srcOrd="1" destOrd="0" presId="urn:microsoft.com/office/officeart/2005/8/layout/vList5"/>
    <dgm:cxn modelId="{DE6D16EB-4DDD-4A68-BD0F-CD1FB55D2952}" type="presParOf" srcId="{9066D2B8-FB93-4E60-8668-5A6D9C87A89B}" destId="{21FDE74C-BD2B-42ED-A1F0-0C4EBB4E9886}" srcOrd="2" destOrd="0" presId="urn:microsoft.com/office/officeart/2005/8/layout/vList5"/>
    <dgm:cxn modelId="{64C23302-EA70-457C-BEEB-75406E565029}" type="presParOf" srcId="{21FDE74C-BD2B-42ED-A1F0-0C4EBB4E9886}" destId="{5BD62A8D-395F-4D9F-A5B5-4C1DCA5851D3}" srcOrd="0" destOrd="0" presId="urn:microsoft.com/office/officeart/2005/8/layout/vList5"/>
    <dgm:cxn modelId="{9B6AE47D-F9D0-459F-865A-3AD23EA7E660}" type="presParOf" srcId="{9066D2B8-FB93-4E60-8668-5A6D9C87A89B}" destId="{C52F7085-29B5-4651-A166-8CF0390FDB7D}" srcOrd="3" destOrd="0" presId="urn:microsoft.com/office/officeart/2005/8/layout/vList5"/>
    <dgm:cxn modelId="{0FA5BA9C-4189-4A7D-9F23-1F802FF1D31F}" type="presParOf" srcId="{9066D2B8-FB93-4E60-8668-5A6D9C87A89B}" destId="{0B78F3DF-92DE-4313-84E9-4D8CD1286813}" srcOrd="4" destOrd="0" presId="urn:microsoft.com/office/officeart/2005/8/layout/vList5"/>
    <dgm:cxn modelId="{16C6C78B-2B74-4907-953A-D070655B1BCE}" type="presParOf" srcId="{0B78F3DF-92DE-4313-84E9-4D8CD1286813}" destId="{B876D130-94F6-4A1C-A6C8-44EDB1AB941F}" srcOrd="0" destOrd="0" presId="urn:microsoft.com/office/officeart/2005/8/layout/vList5"/>
    <dgm:cxn modelId="{8717339F-0E3B-4168-843B-984CCE6E0230}" type="presParOf" srcId="{9066D2B8-FB93-4E60-8668-5A6D9C87A89B}" destId="{63527A29-E3D5-42E2-A26B-2E09732ACBE3}" srcOrd="5" destOrd="0" presId="urn:microsoft.com/office/officeart/2005/8/layout/vList5"/>
    <dgm:cxn modelId="{21DA06A4-09B5-46EC-8166-708D9A9353AE}" type="presParOf" srcId="{9066D2B8-FB93-4E60-8668-5A6D9C87A89B}" destId="{60DEE6EC-778A-4DAB-B30D-EE4CF08AB2DF}" srcOrd="6" destOrd="0" presId="urn:microsoft.com/office/officeart/2005/8/layout/vList5"/>
    <dgm:cxn modelId="{7381366B-EF54-4B37-9F9A-D35D8272F7CD}" type="presParOf" srcId="{60DEE6EC-778A-4DAB-B30D-EE4CF08AB2DF}" destId="{68FFFCD3-351A-43B6-A656-1788AD6F8CB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47D09-35AD-4565-94AC-14BF109A7DE6}">
      <dsp:nvSpPr>
        <dsp:cNvPr id="0" name=""/>
        <dsp:cNvSpPr/>
      </dsp:nvSpPr>
      <dsp:spPr>
        <a:xfrm>
          <a:off x="2726591" y="1709"/>
          <a:ext cx="3067416" cy="8224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IN" sz="3100" b="1" i="0" kern="1200" dirty="0"/>
            <a:t>Arduino UNO </a:t>
          </a:r>
          <a:endParaRPr lang="en-IN" sz="3100" kern="1200" dirty="0"/>
        </a:p>
      </dsp:txBody>
      <dsp:txXfrm>
        <a:off x="2766737" y="41855"/>
        <a:ext cx="2987124" cy="742112"/>
      </dsp:txXfrm>
    </dsp:sp>
    <dsp:sp modelId="{5BD62A8D-395F-4D9F-A5B5-4C1DCA5851D3}">
      <dsp:nvSpPr>
        <dsp:cNvPr id="0" name=""/>
        <dsp:cNvSpPr/>
      </dsp:nvSpPr>
      <dsp:spPr>
        <a:xfrm>
          <a:off x="2726591" y="865234"/>
          <a:ext cx="3067416" cy="8224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IN" sz="3100" b="1" i="0" kern="1200"/>
            <a:t>Flex Sensor</a:t>
          </a:r>
          <a:endParaRPr lang="en-IN" sz="3100" kern="1200"/>
        </a:p>
      </dsp:txBody>
      <dsp:txXfrm>
        <a:off x="2766737" y="905380"/>
        <a:ext cx="2987124" cy="742112"/>
      </dsp:txXfrm>
    </dsp:sp>
    <dsp:sp modelId="{B876D130-94F6-4A1C-A6C8-44EDB1AB941F}">
      <dsp:nvSpPr>
        <dsp:cNvPr id="0" name=""/>
        <dsp:cNvSpPr/>
      </dsp:nvSpPr>
      <dsp:spPr>
        <a:xfrm>
          <a:off x="2726591" y="1728760"/>
          <a:ext cx="3067416" cy="8224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IN" sz="3100" b="1" i="0" kern="1200"/>
            <a:t>DF Mini Player</a:t>
          </a:r>
          <a:endParaRPr lang="en-IN" sz="3100" kern="1200"/>
        </a:p>
      </dsp:txBody>
      <dsp:txXfrm>
        <a:off x="2766737" y="1768906"/>
        <a:ext cx="2987124" cy="742112"/>
      </dsp:txXfrm>
    </dsp:sp>
    <dsp:sp modelId="{68FFFCD3-351A-43B6-A656-1788AD6F8CBD}">
      <dsp:nvSpPr>
        <dsp:cNvPr id="0" name=""/>
        <dsp:cNvSpPr/>
      </dsp:nvSpPr>
      <dsp:spPr>
        <a:xfrm>
          <a:off x="2726591" y="2592285"/>
          <a:ext cx="3067416" cy="8224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IN" sz="3100" b="1" i="0" kern="1200" dirty="0"/>
            <a:t>LCD Display</a:t>
          </a:r>
          <a:endParaRPr lang="en-IN" sz="3100" kern="1200" dirty="0"/>
        </a:p>
      </dsp:txBody>
      <dsp:txXfrm>
        <a:off x="2766737" y="2632431"/>
        <a:ext cx="2987124" cy="7421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806865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aada4861f2b424a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aada4861f2b424a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04933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99" b="0" i="0">
                <a:solidFill>
                  <a:srgbClr val="888888"/>
                </a:solidFill>
                <a:latin typeface="Calibri"/>
                <a:cs typeface="Calibri"/>
              </a:defRPr>
            </a:lvl1pPr>
          </a:lstStyle>
          <a:p>
            <a:pPr marL="12689">
              <a:lnSpc>
                <a:spcPts val="1239"/>
              </a:lnSpc>
            </a:pPr>
            <a:r>
              <a:rPr lang="en-US"/>
              <a:t>MINI</a:t>
            </a:r>
            <a:r>
              <a:rPr lang="en-US" spc="15"/>
              <a:t> </a:t>
            </a:r>
            <a:r>
              <a:rPr lang="en-US" spc="-10"/>
              <a:t>PROJECT</a:t>
            </a:r>
            <a:endParaRPr lang="en-US" spc="-10" dirty="0"/>
          </a:p>
        </p:txBody>
      </p:sp>
      <p:sp>
        <p:nvSpPr>
          <p:cNvPr id="3" name="Holder 3"/>
          <p:cNvSpPr>
            <a:spLocks noGrp="1"/>
          </p:cNvSpPr>
          <p:nvPr>
            <p:ph type="dt" sz="half" idx="6"/>
          </p:nvPr>
        </p:nvSpPr>
        <p:spPr/>
        <p:txBody>
          <a:bodyPr lIns="0" tIns="0" rIns="0" bIns="0"/>
          <a:lstStyle>
            <a:lvl1pPr>
              <a:defRPr sz="1199" b="0" i="0">
                <a:solidFill>
                  <a:srgbClr val="888888"/>
                </a:solidFill>
                <a:latin typeface="Calibri"/>
                <a:cs typeface="Calibri"/>
              </a:defRPr>
            </a:lvl1pPr>
          </a:lstStyle>
          <a:p>
            <a:pPr marL="12689">
              <a:lnSpc>
                <a:spcPts val="1239"/>
              </a:lnSpc>
            </a:pPr>
            <a:r>
              <a:rPr lang="en-US" spc="-10"/>
              <a:t>March</a:t>
            </a:r>
            <a:r>
              <a:rPr lang="en-US" spc="-25"/>
              <a:t> </a:t>
            </a:r>
            <a:r>
              <a:rPr lang="en-US"/>
              <a:t>4, </a:t>
            </a:r>
            <a:r>
              <a:rPr lang="en-US" spc="-20"/>
              <a:t>2024</a:t>
            </a:r>
            <a:endParaRPr lang="en-US" spc="-20" dirty="0"/>
          </a:p>
        </p:txBody>
      </p:sp>
      <p:sp>
        <p:nvSpPr>
          <p:cNvPr id="4" name="Holder 4"/>
          <p:cNvSpPr>
            <a:spLocks noGrp="1"/>
          </p:cNvSpPr>
          <p:nvPr>
            <p:ph type="sldNum" sz="quarter" idx="7"/>
          </p:nvPr>
        </p:nvSpPr>
        <p:spPr/>
        <p:txBody>
          <a:bodyPr lIns="0" tIns="0" rIns="0" bIns="0"/>
          <a:lstStyle>
            <a:lvl1pPr>
              <a:defRPr sz="1199" b="0" i="0">
                <a:solidFill>
                  <a:srgbClr val="888888"/>
                </a:solidFill>
                <a:latin typeface="Calibri"/>
                <a:cs typeface="Calibri"/>
              </a:defRPr>
            </a:lvl1pPr>
          </a:lstStyle>
          <a:p>
            <a:pPr marL="38066">
              <a:lnSpc>
                <a:spcPts val="1239"/>
              </a:lnSpc>
            </a:pPr>
            <a:fld id="{81D60167-4931-47E6-BA6A-407CBD079E47}" type="slidenum">
              <a:rPr lang="en-US" spc="-25" smtClean="0"/>
              <a:pPr marL="38066">
                <a:lnSpc>
                  <a:spcPts val="1239"/>
                </a:lnSpc>
              </a:pPr>
              <a:t>‹#›</a:t>
            </a:fld>
            <a:endParaRPr lang="en-US" spc="-25" dirty="0"/>
          </a:p>
        </p:txBody>
      </p:sp>
    </p:spTree>
    <p:extLst>
      <p:ext uri="{BB962C8B-B14F-4D97-AF65-F5344CB8AC3E}">
        <p14:creationId xmlns:p14="http://schemas.microsoft.com/office/powerpoint/2010/main" val="302910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350" b="1" i="0">
                <a:solidFill>
                  <a:srgbClr val="660066"/>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88888"/>
                </a:solidFill>
                <a:latin typeface="Calibri"/>
                <a:cs typeface="Calibri"/>
              </a:defRPr>
            </a:lvl1pPr>
          </a:lstStyle>
          <a:p>
            <a:pPr marL="9525">
              <a:lnSpc>
                <a:spcPts val="930"/>
              </a:lnSpc>
            </a:pPr>
            <a:r>
              <a:rPr lang="en-US"/>
              <a:t>MINI</a:t>
            </a:r>
            <a:r>
              <a:rPr lang="en-US" spc="11"/>
              <a:t> </a:t>
            </a:r>
            <a:r>
              <a:rPr lang="en-US" spc="-8"/>
              <a:t>PROJECT</a:t>
            </a:r>
            <a:endParaRPr lang="en-US" spc="-8" dirty="0"/>
          </a:p>
        </p:txBody>
      </p:sp>
      <p:sp>
        <p:nvSpPr>
          <p:cNvPr id="5" name="Holder 5"/>
          <p:cNvSpPr>
            <a:spLocks noGrp="1"/>
          </p:cNvSpPr>
          <p:nvPr>
            <p:ph type="dt" sz="half" idx="6"/>
          </p:nvPr>
        </p:nvSpPr>
        <p:spPr/>
        <p:txBody>
          <a:bodyPr lIns="0" tIns="0" rIns="0" bIns="0"/>
          <a:lstStyle>
            <a:lvl1pPr>
              <a:defRPr sz="900" b="0" i="0">
                <a:solidFill>
                  <a:srgbClr val="888888"/>
                </a:solidFill>
                <a:latin typeface="Calibri"/>
                <a:cs typeface="Calibri"/>
              </a:defRPr>
            </a:lvl1pPr>
          </a:lstStyle>
          <a:p>
            <a:pPr marL="9525">
              <a:lnSpc>
                <a:spcPts val="930"/>
              </a:lnSpc>
            </a:pPr>
            <a:r>
              <a:rPr lang="en-US" spc="-8"/>
              <a:t>March</a:t>
            </a:r>
            <a:r>
              <a:rPr lang="en-US" spc="-19"/>
              <a:t> </a:t>
            </a:r>
            <a:r>
              <a:rPr lang="en-US"/>
              <a:t>4, </a:t>
            </a:r>
            <a:r>
              <a:rPr lang="en-US" spc="-15"/>
              <a:t>2024</a:t>
            </a:r>
            <a:endParaRPr lang="en-US" spc="-15" dirty="0"/>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362203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486" y="403625"/>
            <a:ext cx="6557963" cy="1158474"/>
          </a:xfrm>
          <a:prstGeom prst="rect">
            <a:avLst/>
          </a:prstGeom>
        </p:spPr>
        <p:txBody>
          <a:bodyPr spcFirstLastPara="1" vert="horz" wrap="square" lIns="0" tIns="219789" rIns="0" bIns="0" rtlCol="0" anchor="t" anchorCtr="0">
            <a:spAutoFit/>
          </a:bodyPr>
          <a:lstStyle/>
          <a:p>
            <a:pPr marL="2460308" marR="3810" indent="-1666399" algn="just">
              <a:lnSpc>
                <a:spcPct val="128600"/>
              </a:lnSpc>
              <a:spcBef>
                <a:spcPts val="75"/>
              </a:spcBef>
            </a:pPr>
            <a:r>
              <a:rPr sz="1350" spc="-45" dirty="0">
                <a:solidFill>
                  <a:srgbClr val="990000"/>
                </a:solidFill>
              </a:rPr>
              <a:t>KIT-</a:t>
            </a:r>
            <a:r>
              <a:rPr sz="1350" dirty="0">
                <a:solidFill>
                  <a:srgbClr val="990000"/>
                </a:solidFill>
              </a:rPr>
              <a:t>KALAIGNARKARUNANIDHI</a:t>
            </a:r>
            <a:r>
              <a:rPr sz="1350" spc="68" dirty="0">
                <a:solidFill>
                  <a:srgbClr val="990000"/>
                </a:solidFill>
              </a:rPr>
              <a:t> </a:t>
            </a:r>
            <a:r>
              <a:rPr sz="1350" spc="-15" dirty="0">
                <a:solidFill>
                  <a:srgbClr val="990000"/>
                </a:solidFill>
              </a:rPr>
              <a:t>INSTITUTE</a:t>
            </a:r>
            <a:r>
              <a:rPr sz="1350" spc="98" dirty="0">
                <a:solidFill>
                  <a:srgbClr val="990000"/>
                </a:solidFill>
              </a:rPr>
              <a:t> </a:t>
            </a:r>
            <a:r>
              <a:rPr sz="1350" dirty="0">
                <a:solidFill>
                  <a:srgbClr val="990000"/>
                </a:solidFill>
              </a:rPr>
              <a:t>OF</a:t>
            </a:r>
            <a:r>
              <a:rPr sz="1350" spc="-94" dirty="0">
                <a:solidFill>
                  <a:srgbClr val="990000"/>
                </a:solidFill>
              </a:rPr>
              <a:t> </a:t>
            </a:r>
            <a:r>
              <a:rPr sz="1350" spc="-15" dirty="0">
                <a:solidFill>
                  <a:srgbClr val="990000"/>
                </a:solidFill>
              </a:rPr>
              <a:t>TECHNOLOGY COIMBATORE</a:t>
            </a:r>
            <a:r>
              <a:rPr sz="1350" spc="11" dirty="0">
                <a:solidFill>
                  <a:srgbClr val="990000"/>
                </a:solidFill>
              </a:rPr>
              <a:t> </a:t>
            </a:r>
            <a:r>
              <a:rPr sz="1350" dirty="0">
                <a:solidFill>
                  <a:srgbClr val="990000"/>
                </a:solidFill>
              </a:rPr>
              <a:t>-641</a:t>
            </a:r>
            <a:r>
              <a:rPr sz="1350" spc="-34" dirty="0">
                <a:solidFill>
                  <a:srgbClr val="990000"/>
                </a:solidFill>
              </a:rPr>
              <a:t> </a:t>
            </a:r>
            <a:r>
              <a:rPr sz="1350" spc="-19" dirty="0">
                <a:solidFill>
                  <a:srgbClr val="990000"/>
                </a:solidFill>
              </a:rPr>
              <a:t>402</a:t>
            </a:r>
            <a:endParaRPr sz="1350" dirty="0"/>
          </a:p>
          <a:p>
            <a:pPr marL="2081213" marR="1063943" indent="-293370" algn="just">
              <a:lnSpc>
                <a:spcPct val="116199"/>
              </a:lnSpc>
              <a:spcBef>
                <a:spcPts val="53"/>
              </a:spcBef>
            </a:pPr>
            <a:r>
              <a:rPr sz="1050" b="0" spc="-8" dirty="0">
                <a:solidFill>
                  <a:srgbClr val="001F5F"/>
                </a:solidFill>
              </a:rPr>
              <a:t>Approved</a:t>
            </a:r>
            <a:r>
              <a:rPr sz="1050" b="0" spc="-71" dirty="0">
                <a:solidFill>
                  <a:srgbClr val="001F5F"/>
                </a:solidFill>
              </a:rPr>
              <a:t> </a:t>
            </a:r>
            <a:r>
              <a:rPr sz="1050" b="0" dirty="0">
                <a:solidFill>
                  <a:srgbClr val="001F5F"/>
                </a:solidFill>
              </a:rPr>
              <a:t>by</a:t>
            </a:r>
            <a:r>
              <a:rPr sz="1050" b="0" spc="-68" dirty="0">
                <a:solidFill>
                  <a:srgbClr val="001F5F"/>
                </a:solidFill>
              </a:rPr>
              <a:t> </a:t>
            </a:r>
            <a:r>
              <a:rPr sz="1050" b="0" dirty="0">
                <a:solidFill>
                  <a:srgbClr val="001F5F"/>
                </a:solidFill>
              </a:rPr>
              <a:t>AICTE</a:t>
            </a:r>
            <a:r>
              <a:rPr sz="1050" b="0" spc="-131" dirty="0">
                <a:solidFill>
                  <a:srgbClr val="001F5F"/>
                </a:solidFill>
              </a:rPr>
              <a:t> </a:t>
            </a:r>
            <a:r>
              <a:rPr sz="1050" b="0" spc="-19" dirty="0">
                <a:solidFill>
                  <a:srgbClr val="001F5F"/>
                </a:solidFill>
              </a:rPr>
              <a:t>Affiliated</a:t>
            </a:r>
            <a:r>
              <a:rPr sz="1050" b="0" spc="120" dirty="0">
                <a:solidFill>
                  <a:srgbClr val="001F5F"/>
                </a:solidFill>
              </a:rPr>
              <a:t> </a:t>
            </a:r>
            <a:r>
              <a:rPr sz="1050" b="0" spc="-8" dirty="0">
                <a:solidFill>
                  <a:srgbClr val="001F5F"/>
                </a:solidFill>
              </a:rPr>
              <a:t>to</a:t>
            </a:r>
            <a:r>
              <a:rPr sz="1050" b="0" spc="-71" dirty="0">
                <a:solidFill>
                  <a:srgbClr val="001F5F"/>
                </a:solidFill>
              </a:rPr>
              <a:t> </a:t>
            </a:r>
            <a:r>
              <a:rPr sz="1050" b="0" dirty="0">
                <a:solidFill>
                  <a:srgbClr val="001F5F"/>
                </a:solidFill>
              </a:rPr>
              <a:t>Anna</a:t>
            </a:r>
            <a:r>
              <a:rPr sz="1050" b="0" spc="11" dirty="0">
                <a:solidFill>
                  <a:srgbClr val="001F5F"/>
                </a:solidFill>
              </a:rPr>
              <a:t> </a:t>
            </a:r>
            <a:r>
              <a:rPr sz="1050" b="0" spc="-19" dirty="0">
                <a:solidFill>
                  <a:srgbClr val="001F5F"/>
                </a:solidFill>
              </a:rPr>
              <a:t>University,</a:t>
            </a:r>
            <a:r>
              <a:rPr sz="1050" b="0" spc="146" dirty="0">
                <a:solidFill>
                  <a:srgbClr val="001F5F"/>
                </a:solidFill>
              </a:rPr>
              <a:t> </a:t>
            </a:r>
            <a:r>
              <a:rPr sz="1050" b="0" spc="-8" dirty="0">
                <a:solidFill>
                  <a:srgbClr val="001F5F"/>
                </a:solidFill>
              </a:rPr>
              <a:t>Chennai Accredited</a:t>
            </a:r>
            <a:r>
              <a:rPr sz="1050" b="0" spc="-26" dirty="0">
                <a:solidFill>
                  <a:srgbClr val="001F5F"/>
                </a:solidFill>
              </a:rPr>
              <a:t> </a:t>
            </a:r>
            <a:r>
              <a:rPr sz="1050" b="0" spc="-34" dirty="0">
                <a:solidFill>
                  <a:srgbClr val="001F5F"/>
                </a:solidFill>
              </a:rPr>
              <a:t>With‘A’</a:t>
            </a:r>
            <a:r>
              <a:rPr sz="1050" b="0" spc="-8" dirty="0">
                <a:solidFill>
                  <a:srgbClr val="001F5F"/>
                </a:solidFill>
              </a:rPr>
              <a:t> </a:t>
            </a:r>
            <a:r>
              <a:rPr sz="1050" b="0" dirty="0">
                <a:solidFill>
                  <a:srgbClr val="001F5F"/>
                </a:solidFill>
              </a:rPr>
              <a:t>Grade</a:t>
            </a:r>
            <a:r>
              <a:rPr sz="1050" b="0" spc="-68" dirty="0">
                <a:solidFill>
                  <a:srgbClr val="001F5F"/>
                </a:solidFill>
              </a:rPr>
              <a:t> </a:t>
            </a:r>
            <a:r>
              <a:rPr sz="1050" b="0" dirty="0">
                <a:solidFill>
                  <a:srgbClr val="001F5F"/>
                </a:solidFill>
              </a:rPr>
              <a:t>by</a:t>
            </a:r>
            <a:r>
              <a:rPr sz="1050" b="0" spc="-15" dirty="0">
                <a:solidFill>
                  <a:srgbClr val="001F5F"/>
                </a:solidFill>
              </a:rPr>
              <a:t> </a:t>
            </a:r>
            <a:r>
              <a:rPr sz="1050" b="0" spc="-8" dirty="0">
                <a:solidFill>
                  <a:srgbClr val="001F5F"/>
                </a:solidFill>
              </a:rPr>
              <a:t>NAAC</a:t>
            </a:r>
            <a:r>
              <a:rPr sz="1050" b="0" spc="26" dirty="0">
                <a:solidFill>
                  <a:srgbClr val="001F5F"/>
                </a:solidFill>
              </a:rPr>
              <a:t> </a:t>
            </a:r>
            <a:r>
              <a:rPr sz="1050" b="0" dirty="0">
                <a:solidFill>
                  <a:srgbClr val="001F5F"/>
                </a:solidFill>
              </a:rPr>
              <a:t>&amp;</a:t>
            </a:r>
            <a:r>
              <a:rPr sz="1050" b="0" spc="-38" dirty="0">
                <a:solidFill>
                  <a:srgbClr val="001F5F"/>
                </a:solidFill>
              </a:rPr>
              <a:t> </a:t>
            </a:r>
            <a:r>
              <a:rPr sz="1050" b="0" dirty="0">
                <a:solidFill>
                  <a:srgbClr val="001F5F"/>
                </a:solidFill>
              </a:rPr>
              <a:t>By</a:t>
            </a:r>
            <a:r>
              <a:rPr sz="1050" b="0" spc="34" dirty="0">
                <a:solidFill>
                  <a:srgbClr val="001F5F"/>
                </a:solidFill>
              </a:rPr>
              <a:t> </a:t>
            </a:r>
            <a:r>
              <a:rPr sz="1050" b="0" spc="-19" dirty="0">
                <a:solidFill>
                  <a:srgbClr val="001F5F"/>
                </a:solidFill>
              </a:rPr>
              <a:t>NBA</a:t>
            </a:r>
            <a:endParaRPr sz="1050" dirty="0"/>
          </a:p>
        </p:txBody>
      </p:sp>
      <p:sp>
        <p:nvSpPr>
          <p:cNvPr id="3" name="object 3"/>
          <p:cNvSpPr txBox="1">
            <a:spLocks noGrp="1"/>
          </p:cNvSpPr>
          <p:nvPr>
            <p:ph type="body" idx="1"/>
          </p:nvPr>
        </p:nvSpPr>
        <p:spPr>
          <a:xfrm>
            <a:off x="1447800" y="1714499"/>
            <a:ext cx="6574393" cy="941668"/>
          </a:xfrm>
          <a:prstGeom prst="rect">
            <a:avLst/>
          </a:prstGeom>
        </p:spPr>
        <p:txBody>
          <a:bodyPr spcFirstLastPara="1" vert="horz" wrap="square" lIns="0" tIns="9525" rIns="0" bIns="0" rtlCol="0" anchor="t" anchorCtr="0">
            <a:spAutoFit/>
          </a:bodyPr>
          <a:lstStyle/>
          <a:p>
            <a:pPr marL="114300" indent="0" algn="ctr">
              <a:lnSpc>
                <a:spcPct val="150000"/>
              </a:lnSpc>
              <a:spcBef>
                <a:spcPts val="75"/>
              </a:spcBef>
              <a:buNone/>
              <a:tabLst>
                <a:tab pos="4872038" algn="l"/>
              </a:tabLst>
            </a:pPr>
            <a:r>
              <a:rPr spc="-15" dirty="0"/>
              <a:t>DEPARTMENT</a:t>
            </a:r>
            <a:r>
              <a:rPr spc="4" dirty="0"/>
              <a:t> </a:t>
            </a:r>
            <a:r>
              <a:rPr dirty="0"/>
              <a:t>OF</a:t>
            </a:r>
            <a:r>
              <a:rPr spc="-94" dirty="0"/>
              <a:t> </a:t>
            </a:r>
            <a:r>
              <a:rPr spc="-8" dirty="0"/>
              <a:t>E</a:t>
            </a:r>
            <a:r>
              <a:rPr lang="en-US" spc="-8" dirty="0"/>
              <a:t>LECTRICAL AND ELECTRONICS </a:t>
            </a:r>
            <a:r>
              <a:rPr spc="-8" dirty="0"/>
              <a:t>ENGINEERING</a:t>
            </a:r>
            <a:endParaRPr lang="en-US" spc="-8" dirty="0"/>
          </a:p>
          <a:p>
            <a:pPr marL="114300" indent="0" algn="ctr">
              <a:buNone/>
            </a:pPr>
            <a:r>
              <a:rPr lang="en-US" sz="1600" dirty="0">
                <a:solidFill>
                  <a:srgbClr val="00B050"/>
                </a:solidFill>
              </a:rPr>
              <a:t>Sign Language To Speech Conversion</a:t>
            </a:r>
          </a:p>
          <a:p>
            <a:pPr marL="114300" indent="0" algn="ctr">
              <a:lnSpc>
                <a:spcPct val="150000"/>
              </a:lnSpc>
              <a:spcBef>
                <a:spcPts val="75"/>
              </a:spcBef>
              <a:buNone/>
              <a:tabLst>
                <a:tab pos="4872038" algn="l"/>
              </a:tabLst>
            </a:pPr>
            <a:r>
              <a:rPr spc="-8" dirty="0">
                <a:solidFill>
                  <a:srgbClr val="009242"/>
                </a:solidFill>
              </a:rPr>
              <a:t> </a:t>
            </a:r>
            <a:r>
              <a:rPr lang="en-US" spc="-8" dirty="0">
                <a:solidFill>
                  <a:srgbClr val="009242"/>
                </a:solidFill>
              </a:rPr>
              <a:t> </a:t>
            </a:r>
            <a:r>
              <a:rPr lang="en-US" dirty="0">
                <a:solidFill>
                  <a:srgbClr val="0000CC"/>
                </a:solidFill>
              </a:rPr>
              <a:t>B19EEE504 </a:t>
            </a:r>
            <a:r>
              <a:rPr lang="en-US" dirty="0">
                <a:solidFill>
                  <a:srgbClr val="49452A"/>
                </a:solidFill>
              </a:rPr>
              <a:t>–</a:t>
            </a:r>
            <a:r>
              <a:rPr lang="en-US" spc="-8" dirty="0">
                <a:solidFill>
                  <a:srgbClr val="49452A"/>
                </a:solidFill>
              </a:rPr>
              <a:t> </a:t>
            </a:r>
            <a:r>
              <a:rPr lang="en-US" spc="-8" dirty="0">
                <a:solidFill>
                  <a:srgbClr val="0000CC"/>
                </a:solidFill>
              </a:rPr>
              <a:t>IOT TERM PROJECT</a:t>
            </a:r>
          </a:p>
        </p:txBody>
      </p:sp>
      <p:graphicFrame>
        <p:nvGraphicFramePr>
          <p:cNvPr id="4" name="object 4"/>
          <p:cNvGraphicFramePr>
            <a:graphicFrameLocks noGrp="1"/>
          </p:cNvGraphicFramePr>
          <p:nvPr>
            <p:extLst>
              <p:ext uri="{D42A27DB-BD31-4B8C-83A1-F6EECF244321}">
                <p14:modId xmlns:p14="http://schemas.microsoft.com/office/powerpoint/2010/main" val="1077434827"/>
              </p:ext>
            </p:extLst>
          </p:nvPr>
        </p:nvGraphicFramePr>
        <p:xfrm>
          <a:off x="719137" y="3133894"/>
          <a:ext cx="3305175" cy="1716882"/>
        </p:xfrm>
        <a:graphic>
          <a:graphicData uri="http://schemas.openxmlformats.org/drawingml/2006/table">
            <a:tbl>
              <a:tblPr firstRow="1" bandRow="1">
                <a:tableStyleId>{2D5ABB26-0587-4C30-8999-92F81FD0307C}</a:tableStyleId>
              </a:tblPr>
              <a:tblGrid>
                <a:gridCol w="3305175">
                  <a:extLst>
                    <a:ext uri="{9D8B030D-6E8A-4147-A177-3AD203B41FA5}">
                      <a16:colId xmlns:a16="http://schemas.microsoft.com/office/drawing/2014/main" val="20000"/>
                    </a:ext>
                  </a:extLst>
                </a:gridCol>
              </a:tblGrid>
              <a:tr h="232410">
                <a:tc>
                  <a:txBody>
                    <a:bodyPr/>
                    <a:lstStyle/>
                    <a:p>
                      <a:pPr marL="31750" algn="l">
                        <a:lnSpc>
                          <a:spcPts val="1964"/>
                        </a:lnSpc>
                      </a:pPr>
                      <a:r>
                        <a:rPr sz="1400" b="1" dirty="0">
                          <a:solidFill>
                            <a:srgbClr val="F79546"/>
                          </a:solidFill>
                          <a:latin typeface="Times New Roman"/>
                          <a:cs typeface="Times New Roman"/>
                        </a:rPr>
                        <a:t>Batch</a:t>
                      </a:r>
                      <a:r>
                        <a:rPr sz="1400" b="1" spc="-15" dirty="0">
                          <a:solidFill>
                            <a:srgbClr val="F79546"/>
                          </a:solidFill>
                          <a:latin typeface="Times New Roman"/>
                          <a:cs typeface="Times New Roman"/>
                        </a:rPr>
                        <a:t> </a:t>
                      </a:r>
                      <a:r>
                        <a:rPr sz="1400" b="1" spc="-10" dirty="0">
                          <a:solidFill>
                            <a:srgbClr val="F79546"/>
                          </a:solidFill>
                          <a:latin typeface="Times New Roman"/>
                          <a:cs typeface="Times New Roman"/>
                        </a:rPr>
                        <a:t>Member:</a:t>
                      </a:r>
                      <a:endParaRPr sz="1400" dirty="0">
                        <a:latin typeface="Times New Roman"/>
                        <a:cs typeface="Times New Roman"/>
                      </a:endParaRPr>
                    </a:p>
                  </a:txBody>
                  <a:tcPr marL="0" marR="0" marT="0" marB="0"/>
                </a:tc>
                <a:extLst>
                  <a:ext uri="{0D108BD9-81ED-4DB2-BD59-A6C34878D82A}">
                    <a16:rowId xmlns:a16="http://schemas.microsoft.com/office/drawing/2014/main" val="10000"/>
                  </a:ext>
                </a:extLst>
              </a:tr>
              <a:tr h="738188">
                <a:tc>
                  <a:txBody>
                    <a:bodyPr/>
                    <a:lstStyle/>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Mahendran R – (711522BEE027)</a:t>
                      </a:r>
                    </a:p>
                    <a:p>
                      <a:pPr marL="0" lvl="1"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Sam</a:t>
                      </a:r>
                      <a:r>
                        <a:rPr lang="en-US" sz="1600" baseline="0" dirty="0">
                          <a:latin typeface="Times New Roman" panose="02020603050405020304" pitchFamily="18" charset="0"/>
                          <a:cs typeface="Times New Roman" panose="02020603050405020304" pitchFamily="18" charset="0"/>
                        </a:rPr>
                        <a:t> Prakash A</a:t>
                      </a:r>
                      <a:r>
                        <a:rPr lang="en-US" sz="1600" dirty="0">
                          <a:latin typeface="Times New Roman" panose="02020603050405020304" pitchFamily="18" charset="0"/>
                          <a:cs typeface="Times New Roman" panose="02020603050405020304" pitchFamily="18" charset="0"/>
                        </a:rPr>
                        <a:t> – (711522BEE051)</a:t>
                      </a:r>
                    </a:p>
                    <a:p>
                      <a:pPr marL="0" lvl="1"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Selva</a:t>
                      </a:r>
                      <a:r>
                        <a:rPr lang="en-US" sz="1600" baseline="0" dirty="0">
                          <a:latin typeface="Times New Roman" panose="02020603050405020304" pitchFamily="18" charset="0"/>
                          <a:cs typeface="Times New Roman" panose="02020603050405020304" pitchFamily="18" charset="0"/>
                        </a:rPr>
                        <a:t> Ganesh J</a:t>
                      </a:r>
                      <a:r>
                        <a:rPr lang="en-US" sz="1600" dirty="0">
                          <a:latin typeface="Times New Roman" panose="02020603050405020304" pitchFamily="18" charset="0"/>
                          <a:cs typeface="Times New Roman" panose="02020603050405020304" pitchFamily="18" charset="0"/>
                        </a:rPr>
                        <a:t> – (711522BEE304)</a:t>
                      </a:r>
                    </a:p>
                    <a:p>
                      <a:pPr marL="0" lvl="1"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Muneeswaran</a:t>
                      </a:r>
                      <a:r>
                        <a:rPr lang="en-US" sz="1600" baseline="0" dirty="0">
                          <a:latin typeface="Times New Roman" panose="02020603050405020304" pitchFamily="18" charset="0"/>
                          <a:cs typeface="Times New Roman" panose="02020603050405020304" pitchFamily="18" charset="0"/>
                        </a:rPr>
                        <a:t> M</a:t>
                      </a:r>
                      <a:r>
                        <a:rPr lang="en-US" sz="1600" dirty="0">
                          <a:latin typeface="Times New Roman" panose="02020603050405020304" pitchFamily="18" charset="0"/>
                          <a:cs typeface="Times New Roman" panose="02020603050405020304" pitchFamily="18" charset="0"/>
                        </a:rPr>
                        <a:t>–(711521BEE501)</a:t>
                      </a:r>
                    </a:p>
                    <a:p>
                      <a:pPr marL="31750" lvl="1" algn="l">
                        <a:lnSpc>
                          <a:spcPct val="100000"/>
                        </a:lnSpc>
                        <a:spcBef>
                          <a:spcPts val="250"/>
                        </a:spcBef>
                      </a:pPr>
                      <a:endParaRPr sz="1400" dirty="0">
                        <a:latin typeface="Times New Roman"/>
                        <a:cs typeface="Times New Roman"/>
                      </a:endParaRPr>
                    </a:p>
                  </a:txBody>
                  <a:tcPr marL="0" marR="0" marT="23813" marB="0"/>
                </a:tc>
                <a:extLst>
                  <a:ext uri="{0D108BD9-81ED-4DB2-BD59-A6C34878D82A}">
                    <a16:rowId xmlns:a16="http://schemas.microsoft.com/office/drawing/2014/main" val="10001"/>
                  </a:ext>
                </a:extLst>
              </a:tr>
              <a:tr h="233839">
                <a:tc>
                  <a:txBody>
                    <a:bodyPr/>
                    <a:lstStyle/>
                    <a:p>
                      <a:pPr lvl="1" algn="l">
                        <a:lnSpc>
                          <a:spcPct val="100000"/>
                        </a:lnSpc>
                      </a:pPr>
                      <a:endParaRPr sz="1200" dirty="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pic>
        <p:nvPicPr>
          <p:cNvPr id="5" name="object 5"/>
          <p:cNvPicPr/>
          <p:nvPr/>
        </p:nvPicPr>
        <p:blipFill>
          <a:blip r:embed="rId2" cstate="print"/>
          <a:stretch>
            <a:fillRect/>
          </a:stretch>
        </p:blipFill>
        <p:spPr>
          <a:xfrm>
            <a:off x="638175" y="688433"/>
            <a:ext cx="981075" cy="1090443"/>
          </a:xfrm>
          <a:prstGeom prst="rect">
            <a:avLst/>
          </a:prstGeom>
        </p:spPr>
      </p:pic>
      <p:sp>
        <p:nvSpPr>
          <p:cNvPr id="8" name="object 8"/>
          <p:cNvSpPr txBox="1">
            <a:spLocks noGrp="1"/>
          </p:cNvSpPr>
          <p:nvPr>
            <p:ph type="sldNum" sz="quarter" idx="7"/>
          </p:nvPr>
        </p:nvSpPr>
        <p:spPr>
          <a:xfrm>
            <a:off x="7497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1</a:t>
            </a:fld>
            <a:endParaRPr spc="-19" dirty="0"/>
          </a:p>
        </p:txBody>
      </p:sp>
      <p:sp>
        <p:nvSpPr>
          <p:cNvPr id="9" name="TextBox 8">
            <a:extLst>
              <a:ext uri="{FF2B5EF4-FFF2-40B4-BE49-F238E27FC236}">
                <a16:creationId xmlns:a16="http://schemas.microsoft.com/office/drawing/2014/main" id="{2A34E6FB-6B77-4D41-94A8-B1B84C77F42C}"/>
              </a:ext>
            </a:extLst>
          </p:cNvPr>
          <p:cNvSpPr txBox="1"/>
          <p:nvPr/>
        </p:nvSpPr>
        <p:spPr>
          <a:xfrm>
            <a:off x="4405310" y="3133894"/>
            <a:ext cx="3990975" cy="865622"/>
          </a:xfrm>
          <a:prstGeom prst="rect">
            <a:avLst/>
          </a:prstGeom>
          <a:noFill/>
        </p:spPr>
        <p:txBody>
          <a:bodyPr wrap="square" rtlCol="0">
            <a:spAutoFit/>
          </a:bodyPr>
          <a:lstStyle/>
          <a:p>
            <a:pPr marL="1200150" algn="ctr" fontAlgn="t">
              <a:lnSpc>
                <a:spcPts val="1473"/>
              </a:lnSpc>
            </a:pPr>
            <a:endParaRPr lang="en-US" sz="1350" b="1" dirty="0">
              <a:solidFill>
                <a:srgbClr val="F79546"/>
              </a:solidFill>
              <a:latin typeface="Times New Roman" panose="02020603050405020304" pitchFamily="18" charset="0"/>
              <a:cs typeface="Times New Roman" panose="02020603050405020304" pitchFamily="18" charset="0"/>
            </a:endParaRPr>
          </a:p>
          <a:p>
            <a:pPr marL="1200150" algn="ctr" fontAlgn="t">
              <a:lnSpc>
                <a:spcPts val="1473"/>
              </a:lnSpc>
            </a:pPr>
            <a:r>
              <a:rPr lang="en-US" sz="1350" b="1" dirty="0">
                <a:solidFill>
                  <a:srgbClr val="F79546"/>
                </a:solidFill>
                <a:latin typeface="Times New Roman" panose="02020603050405020304" pitchFamily="18" charset="0"/>
                <a:cs typeface="Times New Roman" panose="02020603050405020304" pitchFamily="18" charset="0"/>
              </a:rPr>
              <a:t>Under</a:t>
            </a:r>
            <a:r>
              <a:rPr lang="en-US" sz="1350" b="1" spc="-23" dirty="0">
                <a:solidFill>
                  <a:srgbClr val="F79546"/>
                </a:solidFill>
                <a:latin typeface="Times New Roman" panose="02020603050405020304" pitchFamily="18" charset="0"/>
                <a:cs typeface="Times New Roman" panose="02020603050405020304" pitchFamily="18" charset="0"/>
              </a:rPr>
              <a:t> </a:t>
            </a:r>
            <a:r>
              <a:rPr lang="en-US" sz="1350" b="1" dirty="0">
                <a:solidFill>
                  <a:srgbClr val="F79546"/>
                </a:solidFill>
                <a:latin typeface="Times New Roman" panose="02020603050405020304" pitchFamily="18" charset="0"/>
                <a:cs typeface="Times New Roman" panose="02020603050405020304" pitchFamily="18" charset="0"/>
              </a:rPr>
              <a:t>the</a:t>
            </a:r>
            <a:r>
              <a:rPr lang="en-US" sz="1350" b="1" spc="-19" dirty="0">
                <a:solidFill>
                  <a:srgbClr val="F79546"/>
                </a:solidFill>
                <a:latin typeface="Times New Roman" panose="02020603050405020304" pitchFamily="18" charset="0"/>
                <a:cs typeface="Times New Roman" panose="02020603050405020304" pitchFamily="18" charset="0"/>
              </a:rPr>
              <a:t> </a:t>
            </a:r>
            <a:r>
              <a:rPr lang="en-US" sz="1350" b="1" dirty="0">
                <a:solidFill>
                  <a:srgbClr val="F79546"/>
                </a:solidFill>
                <a:latin typeface="Times New Roman" panose="02020603050405020304" pitchFamily="18" charset="0"/>
                <a:cs typeface="Times New Roman" panose="02020603050405020304" pitchFamily="18" charset="0"/>
              </a:rPr>
              <a:t>Guidance</a:t>
            </a:r>
            <a:r>
              <a:rPr lang="en-US" sz="1350" b="1" spc="30" dirty="0">
                <a:solidFill>
                  <a:srgbClr val="F79546"/>
                </a:solidFill>
                <a:latin typeface="Times New Roman" panose="02020603050405020304" pitchFamily="18" charset="0"/>
                <a:cs typeface="Times New Roman" panose="02020603050405020304" pitchFamily="18" charset="0"/>
              </a:rPr>
              <a:t> </a:t>
            </a:r>
            <a:r>
              <a:rPr lang="en-US" sz="1350" b="1" spc="-19" dirty="0">
                <a:solidFill>
                  <a:srgbClr val="F79546"/>
                </a:solidFill>
                <a:latin typeface="Times New Roman" panose="02020603050405020304" pitchFamily="18" charset="0"/>
                <a:cs typeface="Times New Roman" panose="02020603050405020304" pitchFamily="18" charset="0"/>
              </a:rPr>
              <a:t>of</a:t>
            </a:r>
            <a:endParaRPr lang="en-US" sz="1050" dirty="0">
              <a:latin typeface="Arial" panose="020B0604020202020204" pitchFamily="34" charset="0"/>
              <a:cs typeface="Times New Roman" panose="02020603050405020304" pitchFamily="18" charset="0"/>
            </a:endParaRPr>
          </a:p>
          <a:p>
            <a:pPr marL="1200150" algn="ctr" fontAlgn="t">
              <a:lnSpc>
                <a:spcPts val="1473"/>
              </a:lnSpc>
            </a:pPr>
            <a:r>
              <a:rPr lang="en-US" sz="1600" spc="-45" dirty="0">
                <a:latin typeface="Times New Roman" panose="02020603050405020304" pitchFamily="18" charset="0"/>
                <a:cs typeface="Times New Roman" panose="02020603050405020304" pitchFamily="18" charset="0"/>
              </a:rPr>
              <a:t>Mr. K Pradheep</a:t>
            </a:r>
            <a:r>
              <a:rPr lang="en-US" sz="1600" dirty="0">
                <a:latin typeface="Arial" panose="020B0604020202020204" pitchFamily="34" charset="0"/>
              </a:rPr>
              <a:t> </a:t>
            </a:r>
            <a:endParaRPr lang="en-US" sz="1350" dirty="0">
              <a:latin typeface="Arial" panose="020B0604020202020204" pitchFamily="34" charset="0"/>
            </a:endParaRPr>
          </a:p>
          <a:p>
            <a:pPr marL="1200150" algn="ctr" fontAlgn="t">
              <a:lnSpc>
                <a:spcPts val="1473"/>
              </a:lnSpc>
            </a:pPr>
            <a:r>
              <a:rPr lang="en-US" sz="1350" spc="-8" dirty="0">
                <a:latin typeface="Arial" panose="020B0604020202020204" pitchFamily="34" charset="0"/>
                <a:cs typeface="Times New Roman" panose="02020603050405020304" pitchFamily="18" charset="0"/>
              </a:rPr>
              <a:t>AP/ EEE</a:t>
            </a:r>
            <a:endParaRPr lang="en-US" sz="1350" dirty="0">
              <a:latin typeface="Arial" panose="020B0604020202020204" pitchFamily="34" charset="0"/>
            </a:endParaRPr>
          </a:p>
        </p:txBody>
      </p:sp>
      <p:sp>
        <p:nvSpPr>
          <p:cNvPr id="11" name="TextBox 10"/>
          <p:cNvSpPr txBox="1"/>
          <p:nvPr/>
        </p:nvSpPr>
        <p:spPr>
          <a:xfrm>
            <a:off x="581468" y="4230029"/>
            <a:ext cx="2711859" cy="584775"/>
          </a:xfrm>
          <a:prstGeom prst="rect">
            <a:avLst/>
          </a:prstGeom>
          <a:noFill/>
        </p:spPr>
        <p:txBody>
          <a:bodyPr wrap="square" rtlCol="0">
            <a:spAutoFit/>
          </a:bodyPr>
          <a:lstStyle/>
          <a:p>
            <a:endParaRPr lang="en-US" sz="1600" dirty="0">
              <a:latin typeface="Swis721 BT" panose="020B0504020202020204" pitchFamily="34" charset="0"/>
              <a:cs typeface="Times New Roman" pitchFamily="18" charset="0"/>
            </a:endParaRPr>
          </a:p>
          <a:p>
            <a:r>
              <a:rPr lang="en-US" sz="1600" dirty="0">
                <a:latin typeface="Swis721 BT" panose="020B0504020202020204" pitchFamily="34" charset="0"/>
                <a:cs typeface="Times New Roman" pitchFamily="18" charset="0"/>
              </a:rPr>
              <a:t> </a:t>
            </a:r>
            <a:r>
              <a:rPr lang="en-US" dirty="0">
                <a:latin typeface="Swis721 BT" panose="020B0504020202020204" pitchFamily="34" charset="0"/>
                <a:cs typeface="Times New Roman" pitchFamily="18" charset="0"/>
              </a:rPr>
              <a:t>THIRD REVIEW- 25/11/2024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2322A-098C-A131-B610-F2A29DE573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33C102-D31B-E6A5-9D07-4F7D86F794B7}"/>
              </a:ext>
            </a:extLst>
          </p:cNvPr>
          <p:cNvSpPr>
            <a:spLocks noGrp="1"/>
          </p:cNvSpPr>
          <p:nvPr>
            <p:ph type="title"/>
          </p:nvPr>
        </p:nvSpPr>
        <p:spPr/>
        <p:txBody>
          <a:bodyPr>
            <a:normAutofit fontScale="90000"/>
          </a:bodyPr>
          <a:lstStyle/>
          <a:p>
            <a:r>
              <a:rPr lang="en-IN" sz="2200" b="1" i="0" dirty="0">
                <a:latin typeface="+mj-lt"/>
              </a:rPr>
              <a:t>LCD Display</a:t>
            </a:r>
            <a:br>
              <a:rPr lang="en-IN" sz="2000" b="1" dirty="0"/>
            </a:br>
            <a:endParaRPr lang="en-IN" sz="2000" b="1" dirty="0">
              <a:latin typeface="+mj-lt"/>
            </a:endParaRPr>
          </a:p>
        </p:txBody>
      </p:sp>
      <p:sp>
        <p:nvSpPr>
          <p:cNvPr id="3" name="Text Placeholder 2">
            <a:extLst>
              <a:ext uri="{FF2B5EF4-FFF2-40B4-BE49-F238E27FC236}">
                <a16:creationId xmlns:a16="http://schemas.microsoft.com/office/drawing/2014/main" id="{5970701A-6A1E-CD39-E164-EF53B29581D7}"/>
              </a:ext>
            </a:extLst>
          </p:cNvPr>
          <p:cNvSpPr>
            <a:spLocks noGrp="1"/>
          </p:cNvSpPr>
          <p:nvPr>
            <p:ph type="body" idx="1"/>
          </p:nvPr>
        </p:nvSpPr>
        <p:spPr>
          <a:xfrm>
            <a:off x="296332" y="921954"/>
            <a:ext cx="8520600" cy="3416400"/>
          </a:xfrm>
        </p:spPr>
        <p:txBody>
          <a:bodyPr>
            <a:normAutofit/>
          </a:bodyPr>
          <a:lstStyle/>
          <a:p>
            <a:pPr marL="114300" indent="0">
              <a:buNone/>
            </a:pPr>
            <a:r>
              <a:rPr lang="en-US" sz="2000" b="0" i="0" dirty="0">
                <a:solidFill>
                  <a:srgbClr val="666666"/>
                </a:solidFill>
                <a:effectLst/>
                <a:latin typeface="+mn-lt"/>
              </a:rPr>
              <a:t>The LCD Display 16×2 Module is a popular choice for displaying text and numbers in various electronic devices. It consists of </a:t>
            </a:r>
            <a:r>
              <a:rPr lang="en-US" sz="2000" i="0" dirty="0">
                <a:solidFill>
                  <a:srgbClr val="666666"/>
                </a:solidFill>
                <a:effectLst/>
                <a:latin typeface="+mn-lt"/>
              </a:rPr>
              <a:t>16 columns and 2 rows of characters</a:t>
            </a:r>
            <a:r>
              <a:rPr lang="en-US" sz="2000" b="0" i="0" dirty="0">
                <a:solidFill>
                  <a:srgbClr val="666666"/>
                </a:solidFill>
                <a:effectLst/>
                <a:latin typeface="+mn-lt"/>
              </a:rPr>
              <a:t>, allowing for clear and easy-to-read information presentation. This module utilizes liquid crystal technology to produce sharp, high-contrast images on its screen.</a:t>
            </a:r>
            <a:endParaRPr lang="en-US" sz="2000" dirty="0">
              <a:latin typeface="+mn-lt"/>
            </a:endParaRPr>
          </a:p>
        </p:txBody>
      </p:sp>
      <p:pic>
        <p:nvPicPr>
          <p:cNvPr id="5" name="Picture 4">
            <a:extLst>
              <a:ext uri="{FF2B5EF4-FFF2-40B4-BE49-F238E27FC236}">
                <a16:creationId xmlns:a16="http://schemas.microsoft.com/office/drawing/2014/main" id="{42185AC7-5800-95AF-5656-C2FE7B7A26B5}"/>
              </a:ext>
            </a:extLst>
          </p:cNvPr>
          <p:cNvPicPr>
            <a:picLocks noChangeAspect="1"/>
          </p:cNvPicPr>
          <p:nvPr/>
        </p:nvPicPr>
        <p:blipFill>
          <a:blip r:embed="rId2"/>
          <a:stretch>
            <a:fillRect/>
          </a:stretch>
        </p:blipFill>
        <p:spPr>
          <a:xfrm>
            <a:off x="3048582" y="2981671"/>
            <a:ext cx="2556766" cy="1592198"/>
          </a:xfrm>
          <a:prstGeom prst="rect">
            <a:avLst/>
          </a:prstGeom>
        </p:spPr>
      </p:pic>
    </p:spTree>
    <p:extLst>
      <p:ext uri="{BB962C8B-B14F-4D97-AF65-F5344CB8AC3E}">
        <p14:creationId xmlns:p14="http://schemas.microsoft.com/office/powerpoint/2010/main" val="393210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18CD-EAC8-2883-DADA-B91F5F990679}"/>
              </a:ext>
            </a:extLst>
          </p:cNvPr>
          <p:cNvSpPr>
            <a:spLocks noGrp="1"/>
          </p:cNvSpPr>
          <p:nvPr>
            <p:ph type="title"/>
          </p:nvPr>
        </p:nvSpPr>
        <p:spPr/>
        <p:txBody>
          <a:bodyPr>
            <a:normAutofit/>
          </a:bodyPr>
          <a:lstStyle/>
          <a:p>
            <a:r>
              <a:rPr lang="en-US" sz="2000" b="1" dirty="0">
                <a:latin typeface="+mj-lt"/>
              </a:rPr>
              <a:t>BLOCK DIAGRAM</a:t>
            </a:r>
            <a:endParaRPr lang="en-IN" sz="2000" b="1" dirty="0">
              <a:latin typeface="+mj-lt"/>
            </a:endParaRPr>
          </a:p>
        </p:txBody>
      </p:sp>
      <p:sp>
        <p:nvSpPr>
          <p:cNvPr id="3" name="Rectangle 2"/>
          <p:cNvSpPr/>
          <p:nvPr/>
        </p:nvSpPr>
        <p:spPr>
          <a:xfrm>
            <a:off x="1137238" y="1467654"/>
            <a:ext cx="1498386" cy="222837"/>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Flex Sensor 1</a:t>
            </a:r>
          </a:p>
        </p:txBody>
      </p:sp>
      <p:sp>
        <p:nvSpPr>
          <p:cNvPr id="5" name="Rectangle 4"/>
          <p:cNvSpPr/>
          <p:nvPr/>
        </p:nvSpPr>
        <p:spPr>
          <a:xfrm>
            <a:off x="1137237" y="1913328"/>
            <a:ext cx="1498386" cy="222837"/>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Flex Sensor 2</a:t>
            </a:r>
          </a:p>
        </p:txBody>
      </p:sp>
      <p:sp>
        <p:nvSpPr>
          <p:cNvPr id="6" name="Rectangle 5"/>
          <p:cNvSpPr/>
          <p:nvPr/>
        </p:nvSpPr>
        <p:spPr>
          <a:xfrm>
            <a:off x="1137236" y="2359002"/>
            <a:ext cx="1498386" cy="222837"/>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Flex Sensor 3</a:t>
            </a:r>
          </a:p>
        </p:txBody>
      </p:sp>
      <p:sp>
        <p:nvSpPr>
          <p:cNvPr id="7" name="Rectangle 6"/>
          <p:cNvSpPr/>
          <p:nvPr/>
        </p:nvSpPr>
        <p:spPr>
          <a:xfrm>
            <a:off x="1137238" y="2804676"/>
            <a:ext cx="1498386" cy="222837"/>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Flex Sensor 4</a:t>
            </a:r>
          </a:p>
        </p:txBody>
      </p:sp>
      <p:sp>
        <p:nvSpPr>
          <p:cNvPr id="8" name="Rectangle 7"/>
          <p:cNvSpPr/>
          <p:nvPr/>
        </p:nvSpPr>
        <p:spPr>
          <a:xfrm>
            <a:off x="1137238" y="3250350"/>
            <a:ext cx="1498386" cy="222837"/>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Flex Sensor 5</a:t>
            </a:r>
          </a:p>
        </p:txBody>
      </p:sp>
      <p:sp>
        <p:nvSpPr>
          <p:cNvPr id="14" name="Rounded Rectangle 13"/>
          <p:cNvSpPr/>
          <p:nvPr/>
        </p:nvSpPr>
        <p:spPr>
          <a:xfrm>
            <a:off x="3250346" y="1456128"/>
            <a:ext cx="983556" cy="20170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Arduino</a:t>
            </a:r>
            <a:r>
              <a:rPr lang="en-IN" dirty="0"/>
              <a:t> </a:t>
            </a:r>
            <a:endParaRPr lang="en-IN" dirty="0">
              <a:solidFill>
                <a:schemeClr val="tx1"/>
              </a:solidFill>
            </a:endParaRPr>
          </a:p>
          <a:p>
            <a:pPr algn="ctr"/>
            <a:r>
              <a:rPr lang="en-IN" dirty="0">
                <a:solidFill>
                  <a:schemeClr val="tx1"/>
                </a:solidFill>
              </a:rPr>
              <a:t>UNO</a:t>
            </a:r>
          </a:p>
        </p:txBody>
      </p:sp>
      <p:sp>
        <p:nvSpPr>
          <p:cNvPr id="15" name="Rounded Rectangle 14"/>
          <p:cNvSpPr/>
          <p:nvPr/>
        </p:nvSpPr>
        <p:spPr>
          <a:xfrm>
            <a:off x="4579682" y="2024746"/>
            <a:ext cx="1498387" cy="557093"/>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DF Mini Player</a:t>
            </a:r>
          </a:p>
        </p:txBody>
      </p:sp>
      <p:sp>
        <p:nvSpPr>
          <p:cNvPr id="16" name="Rounded Rectangle 15"/>
          <p:cNvSpPr/>
          <p:nvPr/>
        </p:nvSpPr>
        <p:spPr>
          <a:xfrm>
            <a:off x="6300906" y="2024745"/>
            <a:ext cx="1498387" cy="557093"/>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Speaker</a:t>
            </a:r>
          </a:p>
        </p:txBody>
      </p:sp>
      <p:cxnSp>
        <p:nvCxnSpPr>
          <p:cNvPr id="22" name="Straight Connector 21"/>
          <p:cNvCxnSpPr>
            <a:stCxn id="3" idx="3"/>
            <a:endCxn id="3" idx="3"/>
          </p:cNvCxnSpPr>
          <p:nvPr/>
        </p:nvCxnSpPr>
        <p:spPr>
          <a:xfrm>
            <a:off x="2635624" y="1579073"/>
            <a:ext cx="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 idx="3"/>
          </p:cNvCxnSpPr>
          <p:nvPr/>
        </p:nvCxnSpPr>
        <p:spPr>
          <a:xfrm flipV="1">
            <a:off x="2635624" y="1579072"/>
            <a:ext cx="307361" cy="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42985" y="1579073"/>
            <a:ext cx="0" cy="88558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3"/>
          </p:cNvCxnSpPr>
          <p:nvPr/>
        </p:nvCxnSpPr>
        <p:spPr>
          <a:xfrm flipV="1">
            <a:off x="2635623" y="2024746"/>
            <a:ext cx="307362" cy="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p:cNvCxnSpPr>
          <p:nvPr/>
        </p:nvCxnSpPr>
        <p:spPr>
          <a:xfrm flipV="1">
            <a:off x="2635624" y="3361768"/>
            <a:ext cx="307361" cy="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942985" y="2464657"/>
            <a:ext cx="0" cy="89711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p:cNvCxnSpPr>
          <p:nvPr/>
        </p:nvCxnSpPr>
        <p:spPr>
          <a:xfrm flipV="1">
            <a:off x="2635624" y="2916094"/>
            <a:ext cx="307361" cy="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a:stCxn id="6" idx="3"/>
          </p:cNvCxnSpPr>
          <p:nvPr/>
        </p:nvCxnSpPr>
        <p:spPr>
          <a:xfrm flipV="1">
            <a:off x="2635622" y="2470420"/>
            <a:ext cx="307363" cy="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a:off x="2942985" y="2408947"/>
            <a:ext cx="307361" cy="1"/>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5" idx="1"/>
          </p:cNvCxnSpPr>
          <p:nvPr/>
        </p:nvCxnSpPr>
        <p:spPr>
          <a:xfrm>
            <a:off x="4233902" y="2303291"/>
            <a:ext cx="345780" cy="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6" idx="1"/>
          </p:cNvCxnSpPr>
          <p:nvPr/>
        </p:nvCxnSpPr>
        <p:spPr>
          <a:xfrm flipV="1">
            <a:off x="6078069" y="2303292"/>
            <a:ext cx="222837" cy="1"/>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14">
            <a:extLst>
              <a:ext uri="{FF2B5EF4-FFF2-40B4-BE49-F238E27FC236}">
                <a16:creationId xmlns:a16="http://schemas.microsoft.com/office/drawing/2014/main" id="{16A24541-61B2-126D-DDBE-F17B3C4830DF}"/>
              </a:ext>
            </a:extLst>
          </p:cNvPr>
          <p:cNvSpPr/>
          <p:nvPr/>
        </p:nvSpPr>
        <p:spPr>
          <a:xfrm>
            <a:off x="4622284" y="2788833"/>
            <a:ext cx="1498387" cy="557093"/>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LCD DISPLAY</a:t>
            </a:r>
          </a:p>
        </p:txBody>
      </p:sp>
      <p:cxnSp>
        <p:nvCxnSpPr>
          <p:cNvPr id="11" name="Straight Arrow Connector 10">
            <a:extLst>
              <a:ext uri="{FF2B5EF4-FFF2-40B4-BE49-F238E27FC236}">
                <a16:creationId xmlns:a16="http://schemas.microsoft.com/office/drawing/2014/main" id="{62094844-E914-A001-802C-719F2B2E8124}"/>
              </a:ext>
            </a:extLst>
          </p:cNvPr>
          <p:cNvCxnSpPr/>
          <p:nvPr/>
        </p:nvCxnSpPr>
        <p:spPr>
          <a:xfrm>
            <a:off x="4255203" y="3016810"/>
            <a:ext cx="345780" cy="2"/>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369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D697F-0024-A753-4A96-C8B6D3551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EB2B35-14D6-6D8E-B473-24F6FE9E95DF}"/>
              </a:ext>
            </a:extLst>
          </p:cNvPr>
          <p:cNvSpPr>
            <a:spLocks noGrp="1"/>
          </p:cNvSpPr>
          <p:nvPr>
            <p:ph type="title"/>
          </p:nvPr>
        </p:nvSpPr>
        <p:spPr/>
        <p:txBody>
          <a:bodyPr>
            <a:normAutofit fontScale="90000"/>
          </a:bodyPr>
          <a:lstStyle/>
          <a:p>
            <a:r>
              <a:rPr lang="en-IN" sz="2200" b="1" i="0" dirty="0">
                <a:latin typeface="+mj-lt"/>
              </a:rPr>
              <a:t>Simulation</a:t>
            </a:r>
            <a:br>
              <a:rPr lang="en-IN" sz="2000" b="1" dirty="0"/>
            </a:br>
            <a:endParaRPr lang="en-IN" sz="2000" b="1" dirty="0">
              <a:latin typeface="+mj-lt"/>
            </a:endParaRPr>
          </a:p>
        </p:txBody>
      </p:sp>
      <p:sp>
        <p:nvSpPr>
          <p:cNvPr id="3" name="Text Placeholder 2">
            <a:extLst>
              <a:ext uri="{FF2B5EF4-FFF2-40B4-BE49-F238E27FC236}">
                <a16:creationId xmlns:a16="http://schemas.microsoft.com/office/drawing/2014/main" id="{FDAB6560-906E-53BB-070F-1B8ACB967454}"/>
              </a:ext>
            </a:extLst>
          </p:cNvPr>
          <p:cNvSpPr>
            <a:spLocks noGrp="1"/>
          </p:cNvSpPr>
          <p:nvPr>
            <p:ph type="body" idx="1"/>
          </p:nvPr>
        </p:nvSpPr>
        <p:spPr>
          <a:xfrm>
            <a:off x="296332" y="921954"/>
            <a:ext cx="8520600" cy="3416400"/>
          </a:xfrm>
        </p:spPr>
        <p:txBody>
          <a:bodyPr>
            <a:normAutofit/>
          </a:bodyPr>
          <a:lstStyle/>
          <a:p>
            <a:pPr marL="114300" indent="0">
              <a:buNone/>
            </a:pPr>
            <a:endParaRPr lang="en-US" sz="2000" dirty="0">
              <a:latin typeface="+mn-lt"/>
            </a:endParaRPr>
          </a:p>
        </p:txBody>
      </p:sp>
      <p:pic>
        <p:nvPicPr>
          <p:cNvPr id="6" name="Picture 5">
            <a:extLst>
              <a:ext uri="{FF2B5EF4-FFF2-40B4-BE49-F238E27FC236}">
                <a16:creationId xmlns:a16="http://schemas.microsoft.com/office/drawing/2014/main" id="{26E2E395-44D9-6D34-8971-64AB1CE2CCBE}"/>
              </a:ext>
            </a:extLst>
          </p:cNvPr>
          <p:cNvPicPr>
            <a:picLocks noChangeAspect="1"/>
          </p:cNvPicPr>
          <p:nvPr/>
        </p:nvPicPr>
        <p:blipFill>
          <a:blip r:embed="rId2"/>
          <a:stretch>
            <a:fillRect/>
          </a:stretch>
        </p:blipFill>
        <p:spPr>
          <a:xfrm>
            <a:off x="296332" y="916046"/>
            <a:ext cx="8551336" cy="3416400"/>
          </a:xfrm>
          <a:prstGeom prst="rect">
            <a:avLst/>
          </a:prstGeom>
        </p:spPr>
      </p:pic>
    </p:spTree>
    <p:extLst>
      <p:ext uri="{BB962C8B-B14F-4D97-AF65-F5344CB8AC3E}">
        <p14:creationId xmlns:p14="http://schemas.microsoft.com/office/powerpoint/2010/main" val="23849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FE166-9E30-EA90-6ED7-70D7E643E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536367-7E4B-505F-4DE1-700ABB0F3BCB}"/>
              </a:ext>
            </a:extLst>
          </p:cNvPr>
          <p:cNvSpPr>
            <a:spLocks noGrp="1"/>
          </p:cNvSpPr>
          <p:nvPr>
            <p:ph type="title"/>
          </p:nvPr>
        </p:nvSpPr>
        <p:spPr/>
        <p:txBody>
          <a:bodyPr>
            <a:normAutofit fontScale="90000"/>
          </a:bodyPr>
          <a:lstStyle/>
          <a:p>
            <a:r>
              <a:rPr lang="en-IN" sz="2200" b="1" dirty="0">
                <a:latin typeface="+mj-lt"/>
              </a:rPr>
              <a:t>PROJECT RESULT</a:t>
            </a:r>
            <a:br>
              <a:rPr lang="en-IN" sz="2000" b="1" dirty="0"/>
            </a:br>
            <a:endParaRPr lang="en-IN" sz="2000" b="1" dirty="0">
              <a:latin typeface="+mj-lt"/>
            </a:endParaRPr>
          </a:p>
        </p:txBody>
      </p:sp>
      <p:pic>
        <p:nvPicPr>
          <p:cNvPr id="6" name="Picture 5">
            <a:extLst>
              <a:ext uri="{FF2B5EF4-FFF2-40B4-BE49-F238E27FC236}">
                <a16:creationId xmlns:a16="http://schemas.microsoft.com/office/drawing/2014/main" id="{4810D19A-FE47-1FA6-2825-B93A5610DA70}"/>
              </a:ext>
            </a:extLst>
          </p:cNvPr>
          <p:cNvPicPr>
            <a:picLocks noChangeAspect="1"/>
          </p:cNvPicPr>
          <p:nvPr/>
        </p:nvPicPr>
        <p:blipFill>
          <a:blip r:embed="rId2"/>
          <a:srcRect/>
          <a:stretch/>
        </p:blipFill>
        <p:spPr>
          <a:xfrm rot="5400000">
            <a:off x="2327041" y="-487864"/>
            <a:ext cx="3081382" cy="6119227"/>
          </a:xfrm>
          <a:prstGeom prst="rect">
            <a:avLst/>
          </a:prstGeom>
        </p:spPr>
      </p:pic>
    </p:spTree>
    <p:extLst>
      <p:ext uri="{BB962C8B-B14F-4D97-AF65-F5344CB8AC3E}">
        <p14:creationId xmlns:p14="http://schemas.microsoft.com/office/powerpoint/2010/main" val="38524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A2832-EFFC-F897-81E2-5BD322B9DF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65F98A-5DDE-6A3F-9A5A-0192AF8CAB37}"/>
              </a:ext>
            </a:extLst>
          </p:cNvPr>
          <p:cNvSpPr>
            <a:spLocks noGrp="1"/>
          </p:cNvSpPr>
          <p:nvPr>
            <p:ph type="title"/>
          </p:nvPr>
        </p:nvSpPr>
        <p:spPr/>
        <p:txBody>
          <a:bodyPr>
            <a:normAutofit fontScale="90000"/>
          </a:bodyPr>
          <a:lstStyle/>
          <a:p>
            <a:r>
              <a:rPr lang="en-IN" sz="2200" b="1" dirty="0">
                <a:latin typeface="+mj-lt"/>
              </a:rPr>
              <a:t>Connections</a:t>
            </a:r>
            <a:br>
              <a:rPr lang="en-IN" sz="2000" b="1" dirty="0"/>
            </a:br>
            <a:endParaRPr lang="en-IN" sz="2000" b="1" dirty="0">
              <a:latin typeface="+mj-lt"/>
            </a:endParaRPr>
          </a:p>
        </p:txBody>
      </p:sp>
      <p:sp>
        <p:nvSpPr>
          <p:cNvPr id="3" name="Text Placeholder 2">
            <a:extLst>
              <a:ext uri="{FF2B5EF4-FFF2-40B4-BE49-F238E27FC236}">
                <a16:creationId xmlns:a16="http://schemas.microsoft.com/office/drawing/2014/main" id="{BCA7CDC4-5724-7AC9-4F12-0B161C8570B8}"/>
              </a:ext>
            </a:extLst>
          </p:cNvPr>
          <p:cNvSpPr>
            <a:spLocks noGrp="1"/>
          </p:cNvSpPr>
          <p:nvPr>
            <p:ph type="body" idx="1"/>
          </p:nvPr>
        </p:nvSpPr>
        <p:spPr>
          <a:xfrm>
            <a:off x="296332" y="921954"/>
            <a:ext cx="8520600" cy="3416400"/>
          </a:xfrm>
        </p:spPr>
        <p:txBody>
          <a:bodyPr>
            <a:normAutofit/>
          </a:bodyPr>
          <a:lstStyle/>
          <a:p>
            <a:r>
              <a:rPr lang="en-US" sz="2000" b="0" i="0" dirty="0">
                <a:solidFill>
                  <a:srgbClr val="2C2F34"/>
                </a:solidFill>
                <a:effectLst/>
                <a:latin typeface="+mn-lt"/>
              </a:rPr>
              <a:t>Connect the +5V pin of the Arduino UNO to the +5V pin of the Flex Sensor and DF Mini Player.</a:t>
            </a:r>
          </a:p>
          <a:p>
            <a:r>
              <a:rPr lang="en-US" sz="2000" b="0" i="0" dirty="0">
                <a:solidFill>
                  <a:srgbClr val="2C2F34"/>
                </a:solidFill>
                <a:effectLst/>
                <a:latin typeface="+mn-lt"/>
              </a:rPr>
              <a:t>Connect the analog output pin (A0) of the Flex Sensor to the A0 pin of the Arduino UNO.</a:t>
            </a:r>
          </a:p>
          <a:p>
            <a:r>
              <a:rPr lang="en-US" sz="2000" b="0" i="0" dirty="0">
                <a:solidFill>
                  <a:srgbClr val="2C2F34"/>
                </a:solidFill>
                <a:effectLst/>
                <a:latin typeface="+mn-lt"/>
              </a:rPr>
              <a:t>Connect digital pins D2, D3, and D4 of the Arduino UNO to the Blue, Green, and Red LEDs, respectively.</a:t>
            </a:r>
          </a:p>
          <a:p>
            <a:endParaRPr lang="en-US" sz="2000" b="0" i="0" dirty="0">
              <a:solidFill>
                <a:srgbClr val="2C2F34"/>
              </a:solidFill>
              <a:effectLst/>
              <a:latin typeface="-apple-system"/>
            </a:endParaRPr>
          </a:p>
          <a:p>
            <a:pPr marL="114300" indent="0">
              <a:buNone/>
            </a:pPr>
            <a:endParaRPr lang="en-US" sz="2000" dirty="0">
              <a:latin typeface="+mn-lt"/>
            </a:endParaRPr>
          </a:p>
        </p:txBody>
      </p:sp>
    </p:spTree>
    <p:extLst>
      <p:ext uri="{BB962C8B-B14F-4D97-AF65-F5344CB8AC3E}">
        <p14:creationId xmlns:p14="http://schemas.microsoft.com/office/powerpoint/2010/main" val="50481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E2515E-1185-8233-41E1-61C7A57B8CF2}"/>
              </a:ext>
            </a:extLst>
          </p:cNvPr>
          <p:cNvGraphicFramePr>
            <a:graphicFrameLocks noGrp="1"/>
          </p:cNvGraphicFramePr>
          <p:nvPr>
            <p:extLst>
              <p:ext uri="{D42A27DB-BD31-4B8C-83A1-F6EECF244321}">
                <p14:modId xmlns:p14="http://schemas.microsoft.com/office/powerpoint/2010/main" val="3728004835"/>
              </p:ext>
            </p:extLst>
          </p:nvPr>
        </p:nvGraphicFramePr>
        <p:xfrm>
          <a:off x="70884" y="673082"/>
          <a:ext cx="8966790" cy="438801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478198589"/>
                    </a:ext>
                  </a:extLst>
                </a:gridCol>
                <a:gridCol w="1197935">
                  <a:extLst>
                    <a:ext uri="{9D8B030D-6E8A-4147-A177-3AD203B41FA5}">
                      <a16:colId xmlns:a16="http://schemas.microsoft.com/office/drawing/2014/main" val="473923514"/>
                    </a:ext>
                  </a:extLst>
                </a:gridCol>
                <a:gridCol w="715925">
                  <a:extLst>
                    <a:ext uri="{9D8B030D-6E8A-4147-A177-3AD203B41FA5}">
                      <a16:colId xmlns:a16="http://schemas.microsoft.com/office/drawing/2014/main" val="1977576377"/>
                    </a:ext>
                  </a:extLst>
                </a:gridCol>
                <a:gridCol w="1141228">
                  <a:extLst>
                    <a:ext uri="{9D8B030D-6E8A-4147-A177-3AD203B41FA5}">
                      <a16:colId xmlns:a16="http://schemas.microsoft.com/office/drawing/2014/main" val="699399037"/>
                    </a:ext>
                  </a:extLst>
                </a:gridCol>
                <a:gridCol w="2806995">
                  <a:extLst>
                    <a:ext uri="{9D8B030D-6E8A-4147-A177-3AD203B41FA5}">
                      <a16:colId xmlns:a16="http://schemas.microsoft.com/office/drawing/2014/main" val="2744524625"/>
                    </a:ext>
                  </a:extLst>
                </a:gridCol>
                <a:gridCol w="1885507">
                  <a:extLst>
                    <a:ext uri="{9D8B030D-6E8A-4147-A177-3AD203B41FA5}">
                      <a16:colId xmlns:a16="http://schemas.microsoft.com/office/drawing/2014/main" val="2941029796"/>
                    </a:ext>
                  </a:extLst>
                </a:gridCol>
              </a:tblGrid>
              <a:tr h="415406">
                <a:tc>
                  <a:txBody>
                    <a:bodyPr/>
                    <a:lstStyle/>
                    <a:p>
                      <a:pPr algn="ctr"/>
                      <a:r>
                        <a:rPr lang="en-US" sz="1500" dirty="0">
                          <a:latin typeface="Times New Roman" pitchFamily="18" charset="0"/>
                          <a:cs typeface="Times New Roman" pitchFamily="18" charset="0"/>
                        </a:rPr>
                        <a:t>Title</a:t>
                      </a:r>
                    </a:p>
                  </a:txBody>
                  <a:tcPr marL="91355" marR="91355" marT="45678" marB="45678"/>
                </a:tc>
                <a:tc>
                  <a:txBody>
                    <a:bodyPr/>
                    <a:lstStyle/>
                    <a:p>
                      <a:pPr algn="ctr"/>
                      <a:r>
                        <a:rPr lang="en-US" sz="1500" dirty="0">
                          <a:latin typeface="Times New Roman" pitchFamily="18" charset="0"/>
                          <a:cs typeface="Times New Roman" pitchFamily="18" charset="0"/>
                        </a:rPr>
                        <a:t>Author</a:t>
                      </a:r>
                    </a:p>
                  </a:txBody>
                  <a:tcPr marL="91355" marR="91355" marT="45678" marB="45678"/>
                </a:tc>
                <a:tc>
                  <a:txBody>
                    <a:bodyPr/>
                    <a:lstStyle/>
                    <a:p>
                      <a:pPr algn="ctr"/>
                      <a:r>
                        <a:rPr lang="en-US" sz="1500" dirty="0">
                          <a:latin typeface="Times New Roman" pitchFamily="18" charset="0"/>
                          <a:cs typeface="Times New Roman" pitchFamily="18" charset="0"/>
                        </a:rPr>
                        <a:t>Year</a:t>
                      </a:r>
                    </a:p>
                  </a:txBody>
                  <a:tcPr marL="91355" marR="91355" marT="45678" marB="45678"/>
                </a:tc>
                <a:tc>
                  <a:txBody>
                    <a:bodyPr/>
                    <a:lstStyle/>
                    <a:p>
                      <a:pPr algn="ctr"/>
                      <a:r>
                        <a:rPr lang="en-US" sz="1500" dirty="0">
                          <a:latin typeface="Times New Roman" pitchFamily="18" charset="0"/>
                          <a:cs typeface="Times New Roman" pitchFamily="18" charset="0"/>
                        </a:rPr>
                        <a:t>Publication</a:t>
                      </a:r>
                    </a:p>
                  </a:txBody>
                  <a:tcPr marL="91355" marR="91355" marT="45678" marB="45678"/>
                </a:tc>
                <a:tc>
                  <a:txBody>
                    <a:bodyPr/>
                    <a:lstStyle/>
                    <a:p>
                      <a:pPr algn="ctr"/>
                      <a:r>
                        <a:rPr lang="en-US" sz="1500" dirty="0">
                          <a:latin typeface="Times New Roman" pitchFamily="18" charset="0"/>
                          <a:cs typeface="Times New Roman" pitchFamily="18" charset="0"/>
                        </a:rPr>
                        <a:t>Methodology</a:t>
                      </a:r>
                    </a:p>
                  </a:txBody>
                  <a:tcPr marL="91355" marR="91355" marT="45678" marB="45678"/>
                </a:tc>
                <a:tc>
                  <a:txBody>
                    <a:bodyPr/>
                    <a:lstStyle/>
                    <a:p>
                      <a:pPr algn="ctr"/>
                      <a:r>
                        <a:rPr lang="en-US" sz="1500" dirty="0">
                          <a:latin typeface="Times New Roman" pitchFamily="18" charset="0"/>
                          <a:cs typeface="Times New Roman" pitchFamily="18" charset="0"/>
                        </a:rPr>
                        <a:t>Summary</a:t>
                      </a:r>
                    </a:p>
                  </a:txBody>
                  <a:tcPr marL="91355" marR="91355" marT="45678" marB="45678"/>
                </a:tc>
                <a:extLst>
                  <a:ext uri="{0D108BD9-81ED-4DB2-BD59-A6C34878D82A}">
                    <a16:rowId xmlns:a16="http://schemas.microsoft.com/office/drawing/2014/main" val="3820813544"/>
                  </a:ext>
                </a:extLst>
              </a:tr>
              <a:tr h="171539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A Comprehensive Review on Sign Language Recognition and Translation Systems</a:t>
                      </a:r>
                      <a:endParaRPr lang="en-US" sz="1000" dirty="0">
                        <a:latin typeface="+mn-lt"/>
                        <a:cs typeface="Times New Roman" pitchFamily="18" charset="0"/>
                      </a:endParaRPr>
                    </a:p>
                  </a:txBody>
                  <a:tcPr marL="91355" marR="91355" marT="45678" marB="45678"/>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M. A. Rauf</a:t>
                      </a:r>
                      <a:endParaRPr lang="en-US" sz="1000" dirty="0">
                        <a:latin typeface="+mn-lt"/>
                        <a:cs typeface="Times New Roman" pitchFamily="18" charset="0"/>
                      </a:endParaRPr>
                    </a:p>
                  </a:txBody>
                  <a:tcPr marL="91355" marR="91355" marT="45678" marB="45678"/>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mn-lt"/>
                          <a:cs typeface="Times New Roman" pitchFamily="18" charset="0"/>
                        </a:rPr>
                        <a:t>2020</a:t>
                      </a:r>
                    </a:p>
                    <a:p>
                      <a:endParaRPr lang="en-US" sz="1000" dirty="0">
                        <a:latin typeface="+mn-lt"/>
                        <a:cs typeface="Times New Roman" pitchFamily="18" charset="0"/>
                      </a:endParaRPr>
                    </a:p>
                  </a:txBody>
                  <a:tcPr marL="91355" marR="91355" marT="45678" marB="45678"/>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mn-lt"/>
                          <a:cs typeface="Times New Roman" pitchFamily="18" charset="0"/>
                        </a:rPr>
                        <a:t>IEEE </a:t>
                      </a:r>
                    </a:p>
                    <a:p>
                      <a:endParaRPr lang="en-US" sz="1000" dirty="0">
                        <a:latin typeface="+mn-lt"/>
                        <a:cs typeface="Times New Roman" pitchFamily="18" charset="0"/>
                      </a:endParaRPr>
                    </a:p>
                  </a:txBody>
                  <a:tcPr marL="91355" marR="91355" marT="45678" marB="45678"/>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The deep learning techniques, particularly convolutional and recurrent neural networks, have significantly improved sign language recognition accuracy, especially with the integration of non-manual features.</a:t>
                      </a:r>
                      <a:endParaRPr lang="en-US" sz="1000" dirty="0">
                        <a:latin typeface="+mn-lt"/>
                        <a:cs typeface="Times New Roman" pitchFamily="18" charset="0"/>
                      </a:endParaRPr>
                    </a:p>
                  </a:txBody>
                  <a:tcPr marL="91355" marR="91355" marT="45678" marB="45678"/>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This review paper discusses various techniques for sign language recognition and translation, including the use of computer vision and deep learning approaches.</a:t>
                      </a:r>
                      <a:endParaRPr lang="en-US" sz="1000" dirty="0">
                        <a:latin typeface="+mn-lt"/>
                        <a:cs typeface="Times New Roman" pitchFamily="18" charset="0"/>
                      </a:endParaRPr>
                    </a:p>
                  </a:txBody>
                  <a:tcPr marL="91355" marR="91355" marT="45678" marB="45678"/>
                </a:tc>
                <a:extLst>
                  <a:ext uri="{0D108BD9-81ED-4DB2-BD59-A6C34878D82A}">
                    <a16:rowId xmlns:a16="http://schemas.microsoft.com/office/drawing/2014/main" val="1212561386"/>
                  </a:ext>
                </a:extLst>
              </a:tr>
              <a:tr h="2257212">
                <a:tc>
                  <a:txBody>
                    <a:bodyPr/>
                    <a:lstStyle/>
                    <a:p>
                      <a:r>
                        <a:rPr lang="en-US" sz="1000" dirty="0"/>
                        <a:t>Sign Language Recognition Using 3D Convolutional Neural Networks</a:t>
                      </a:r>
                      <a:endParaRPr lang="en-IN" sz="1000" dirty="0"/>
                    </a:p>
                  </a:txBody>
                  <a:tcPr/>
                </a:tc>
                <a:tc>
                  <a:txBody>
                    <a:bodyPr/>
                    <a:lstStyle/>
                    <a:p>
                      <a:r>
                        <a:rPr lang="en-IN" sz="1000" dirty="0"/>
                        <a:t>H. Kim</a:t>
                      </a:r>
                    </a:p>
                  </a:txBody>
                  <a:tcPr/>
                </a:tc>
                <a:tc>
                  <a:txBody>
                    <a:bodyPr/>
                    <a:lstStyle/>
                    <a:p>
                      <a:r>
                        <a:rPr lang="en-US" sz="1000" dirty="0"/>
                        <a:t>2020</a:t>
                      </a:r>
                      <a:endParaRPr lang="en-IN" sz="1000" dirty="0"/>
                    </a:p>
                  </a:txBody>
                  <a:tcPr/>
                </a:tc>
                <a:tc>
                  <a:txBody>
                    <a:bodyPr/>
                    <a:lstStyle/>
                    <a:p>
                      <a:r>
                        <a:rPr lang="en-US" sz="1000" dirty="0"/>
                        <a:t>IEEE</a:t>
                      </a:r>
                      <a:endParaRPr lang="en-IN" sz="1000" dirty="0"/>
                    </a:p>
                  </a:txBody>
                  <a:tcPr/>
                </a:tc>
                <a:tc>
                  <a:txBody>
                    <a:bodyPr/>
                    <a:lstStyle/>
                    <a:p>
                      <a:r>
                        <a:rPr lang="en-IN" sz="1000" dirty="0"/>
                        <a:t>A novel GRU unit for video encoding that detects scene discontinuities and allows flexible, variable-length encoding. This approach enhances video captioning by adapting the encoding phase to video structure without needing extra annotations. Evaluations on the MPII movie description and MSVD datasets demonstrated improved performance in finding appropriate video representations and generating better captions.</a:t>
                      </a:r>
                    </a:p>
                  </a:txBody>
                  <a:tcPr/>
                </a:tc>
                <a:tc>
                  <a:txBody>
                    <a:bodyPr/>
                    <a:lstStyle/>
                    <a:p>
                      <a:r>
                        <a:rPr lang="en-US" sz="1000" dirty="0"/>
                        <a:t>The use of 3D convolutional neural networks (CNNs) for sign language recognition, focusing on improving gesture recognition through 3D data processing.</a:t>
                      </a:r>
                      <a:endParaRPr lang="en-IN" sz="1000" dirty="0"/>
                    </a:p>
                  </a:txBody>
                  <a:tcPr/>
                </a:tc>
                <a:extLst>
                  <a:ext uri="{0D108BD9-81ED-4DB2-BD59-A6C34878D82A}">
                    <a16:rowId xmlns:a16="http://schemas.microsoft.com/office/drawing/2014/main" val="1045755743"/>
                  </a:ext>
                </a:extLst>
              </a:tr>
            </a:tbl>
          </a:graphicData>
        </a:graphic>
      </p:graphicFrame>
      <p:sp>
        <p:nvSpPr>
          <p:cNvPr id="3" name="TextBox 2">
            <a:extLst>
              <a:ext uri="{FF2B5EF4-FFF2-40B4-BE49-F238E27FC236}">
                <a16:creationId xmlns:a16="http://schemas.microsoft.com/office/drawing/2014/main" id="{66787DC3-6BEC-BD36-021A-5FF525860C5B}"/>
              </a:ext>
            </a:extLst>
          </p:cNvPr>
          <p:cNvSpPr txBox="1"/>
          <p:nvPr/>
        </p:nvSpPr>
        <p:spPr>
          <a:xfrm>
            <a:off x="461006" y="211736"/>
            <a:ext cx="7818213" cy="400110"/>
          </a:xfrm>
          <a:prstGeom prst="rect">
            <a:avLst/>
          </a:prstGeom>
          <a:noFill/>
        </p:spPr>
        <p:txBody>
          <a:bodyPr wrap="square" rtlCol="0">
            <a:spAutoFit/>
          </a:bodyPr>
          <a:lstStyle/>
          <a:p>
            <a:pPr algn="ctr"/>
            <a:r>
              <a:rPr lang="en-US" sz="2000" b="1" spc="-10" dirty="0">
                <a:solidFill>
                  <a:srgbClr val="FF0000"/>
                </a:solidFill>
                <a:latin typeface="+mn-lt"/>
                <a:cs typeface="Times New Roman" pitchFamily="18" charset="0"/>
              </a:rPr>
              <a:t>Literature Survey</a:t>
            </a:r>
            <a:endParaRPr lang="en-US" sz="2000" b="1" dirty="0">
              <a:solidFill>
                <a:srgbClr val="FF0000"/>
              </a:solidFill>
              <a:latin typeface="+mn-lt"/>
              <a:cs typeface="Times New Roman" pitchFamily="18" charset="0"/>
            </a:endParaRPr>
          </a:p>
        </p:txBody>
      </p:sp>
    </p:spTree>
    <p:extLst>
      <p:ext uri="{BB962C8B-B14F-4D97-AF65-F5344CB8AC3E}">
        <p14:creationId xmlns:p14="http://schemas.microsoft.com/office/powerpoint/2010/main" val="112433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DF4A008-93FF-49BE-245C-5F471C8CFA8F}"/>
              </a:ext>
            </a:extLst>
          </p:cNvPr>
          <p:cNvGraphicFramePr>
            <a:graphicFrameLocks noGrp="1"/>
          </p:cNvGraphicFramePr>
          <p:nvPr>
            <p:extLst>
              <p:ext uri="{D42A27DB-BD31-4B8C-83A1-F6EECF244321}">
                <p14:modId xmlns:p14="http://schemas.microsoft.com/office/powerpoint/2010/main" val="3547491125"/>
              </p:ext>
            </p:extLst>
          </p:nvPr>
        </p:nvGraphicFramePr>
        <p:xfrm>
          <a:off x="85060" y="70884"/>
          <a:ext cx="8959703" cy="4983126"/>
        </p:xfrm>
        <a:graphic>
          <a:graphicData uri="http://schemas.openxmlformats.org/drawingml/2006/table">
            <a:tbl>
              <a:tblPr firstRow="1" bandRow="1">
                <a:tableStyleId>{5C22544A-7EE6-4342-B048-85BDC9FD1C3A}</a:tableStyleId>
              </a:tblPr>
              <a:tblGrid>
                <a:gridCol w="1559442">
                  <a:extLst>
                    <a:ext uri="{9D8B030D-6E8A-4147-A177-3AD203B41FA5}">
                      <a16:colId xmlns:a16="http://schemas.microsoft.com/office/drawing/2014/main" val="925808856"/>
                    </a:ext>
                  </a:extLst>
                </a:gridCol>
                <a:gridCol w="1063256">
                  <a:extLst>
                    <a:ext uri="{9D8B030D-6E8A-4147-A177-3AD203B41FA5}">
                      <a16:colId xmlns:a16="http://schemas.microsoft.com/office/drawing/2014/main" val="2225794138"/>
                    </a:ext>
                  </a:extLst>
                </a:gridCol>
                <a:gridCol w="630865">
                  <a:extLst>
                    <a:ext uri="{9D8B030D-6E8A-4147-A177-3AD203B41FA5}">
                      <a16:colId xmlns:a16="http://schemas.microsoft.com/office/drawing/2014/main" val="2641064176"/>
                    </a:ext>
                  </a:extLst>
                </a:gridCol>
                <a:gridCol w="1176670">
                  <a:extLst>
                    <a:ext uri="{9D8B030D-6E8A-4147-A177-3AD203B41FA5}">
                      <a16:colId xmlns:a16="http://schemas.microsoft.com/office/drawing/2014/main" val="1441451535"/>
                    </a:ext>
                  </a:extLst>
                </a:gridCol>
                <a:gridCol w="2523460">
                  <a:extLst>
                    <a:ext uri="{9D8B030D-6E8A-4147-A177-3AD203B41FA5}">
                      <a16:colId xmlns:a16="http://schemas.microsoft.com/office/drawing/2014/main" val="1968518917"/>
                    </a:ext>
                  </a:extLst>
                </a:gridCol>
                <a:gridCol w="2006010">
                  <a:extLst>
                    <a:ext uri="{9D8B030D-6E8A-4147-A177-3AD203B41FA5}">
                      <a16:colId xmlns:a16="http://schemas.microsoft.com/office/drawing/2014/main" val="1078897303"/>
                    </a:ext>
                  </a:extLst>
                </a:gridCol>
              </a:tblGrid>
              <a:tr h="446540">
                <a:tc>
                  <a:txBody>
                    <a:bodyPr/>
                    <a:lstStyle/>
                    <a:p>
                      <a:pPr algn="ctr"/>
                      <a:r>
                        <a:rPr lang="en-US" dirty="0"/>
                        <a:t>Title</a:t>
                      </a:r>
                      <a:endParaRPr lang="en-IN" dirty="0"/>
                    </a:p>
                  </a:txBody>
                  <a:tcPr/>
                </a:tc>
                <a:tc>
                  <a:txBody>
                    <a:bodyPr/>
                    <a:lstStyle/>
                    <a:p>
                      <a:pPr algn="ctr"/>
                      <a:r>
                        <a:rPr lang="en-US" dirty="0"/>
                        <a:t>Author</a:t>
                      </a:r>
                      <a:endParaRPr lang="en-IN" dirty="0"/>
                    </a:p>
                  </a:txBody>
                  <a:tcPr/>
                </a:tc>
                <a:tc>
                  <a:txBody>
                    <a:bodyPr/>
                    <a:lstStyle/>
                    <a:p>
                      <a:pPr algn="ctr"/>
                      <a:r>
                        <a:rPr lang="en-US" dirty="0"/>
                        <a:t>Year</a:t>
                      </a:r>
                      <a:endParaRPr lang="en-IN" dirty="0"/>
                    </a:p>
                  </a:txBody>
                  <a:tcPr/>
                </a:tc>
                <a:tc>
                  <a:txBody>
                    <a:bodyPr/>
                    <a:lstStyle/>
                    <a:p>
                      <a:pPr algn="ctr"/>
                      <a:r>
                        <a:rPr lang="en-US" dirty="0"/>
                        <a:t>Publication</a:t>
                      </a:r>
                      <a:endParaRPr lang="en-IN" dirty="0"/>
                    </a:p>
                  </a:txBody>
                  <a:tcPr/>
                </a:tc>
                <a:tc>
                  <a:txBody>
                    <a:bodyPr/>
                    <a:lstStyle/>
                    <a:p>
                      <a:pPr algn="ctr"/>
                      <a:r>
                        <a:rPr lang="en-US" dirty="0"/>
                        <a:t>Methodology</a:t>
                      </a:r>
                      <a:endParaRPr lang="en-IN" dirty="0"/>
                    </a:p>
                  </a:txBody>
                  <a:tcPr/>
                </a:tc>
                <a:tc>
                  <a:txBody>
                    <a:bodyPr/>
                    <a:lstStyle/>
                    <a:p>
                      <a:pPr algn="ctr"/>
                      <a:r>
                        <a:rPr lang="en-US" dirty="0"/>
                        <a:t>Summary</a:t>
                      </a:r>
                      <a:endParaRPr lang="en-IN" dirty="0"/>
                    </a:p>
                  </a:txBody>
                  <a:tcPr/>
                </a:tc>
                <a:extLst>
                  <a:ext uri="{0D108BD9-81ED-4DB2-BD59-A6C34878D82A}">
                    <a16:rowId xmlns:a16="http://schemas.microsoft.com/office/drawing/2014/main" val="1343390493"/>
                  </a:ext>
                </a:extLst>
              </a:tr>
              <a:tr h="22682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a:t>Sign Language Recognition Using Hybrid Deep Learning Models</a:t>
                      </a:r>
                      <a:endParaRPr lang="en-IN" sz="1000"/>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k. Gupta</a:t>
                      </a:r>
                    </a:p>
                    <a:p>
                      <a:endParaRPr lang="en-IN" sz="1000" dirty="0"/>
                    </a:p>
                  </a:txBody>
                  <a:tcPr/>
                </a:tc>
                <a:tc>
                  <a:txBody>
                    <a:bodyPr/>
                    <a:lstStyle/>
                    <a:p>
                      <a:r>
                        <a:rPr lang="en-US" sz="1000" dirty="0"/>
                        <a:t>2021</a:t>
                      </a:r>
                      <a:endParaRPr lang="en-IN" sz="1000" dirty="0"/>
                    </a:p>
                  </a:txBody>
                  <a:tcPr/>
                </a:tc>
                <a:tc>
                  <a:txBody>
                    <a:bodyPr/>
                    <a:lstStyle/>
                    <a:p>
                      <a:r>
                        <a:rPr lang="en-US" sz="1000" dirty="0"/>
                        <a:t>IEEE</a:t>
                      </a:r>
                      <a:endParaRPr lang="en-IN" sz="1000" dirty="0"/>
                    </a:p>
                  </a:txBody>
                  <a:tcPr/>
                </a:tc>
                <a:tc>
                  <a:txBody>
                    <a:bodyPr/>
                    <a:lstStyle/>
                    <a:p>
                      <a:r>
                        <a:rPr lang="en-US" sz="1000" dirty="0"/>
                        <a:t>A touch less sign language detection system using two approaches: an LSTM with a skeleton model for sequential frame feature extraction and YOLOv6 for object detection. The LSTM model processes frames using </a:t>
                      </a:r>
                      <a:r>
                        <a:rPr lang="en-US" sz="1000" dirty="0" err="1"/>
                        <a:t>MediaPipe</a:t>
                      </a:r>
                      <a:r>
                        <a:rPr lang="en-US" sz="1000" dirty="0"/>
                        <a:t> for key point extraction, while YOLOv6 is trained on labeled image data. Both models are evaluated for accuracy, precision, recall, and F1 score, with results indicating improved performance in detecting static and dynamic signs</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i="0" dirty="0"/>
                        <a:t>I</a:t>
                      </a:r>
                      <a:r>
                        <a:rPr lang="en-US" sz="1000" dirty="0"/>
                        <a:t>nvestigates the use of hybrid deep learning models for sign language recognition, integrating multiple neural network architectures to enhance recognition accuracy.</a:t>
                      </a:r>
                      <a:endParaRPr lang="en-IN" sz="1000" dirty="0"/>
                    </a:p>
                    <a:p>
                      <a:endParaRPr lang="en-IN" sz="1000" dirty="0"/>
                    </a:p>
                  </a:txBody>
                  <a:tcPr/>
                </a:tc>
                <a:extLst>
                  <a:ext uri="{0D108BD9-81ED-4DB2-BD59-A6C34878D82A}">
                    <a16:rowId xmlns:a16="http://schemas.microsoft.com/office/drawing/2014/main" val="3834492129"/>
                  </a:ext>
                </a:extLst>
              </a:tr>
              <a:tr h="22682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a:t>Wearable Device for Real-Time Sign Language Recognition: A Case Study Using Flex Sensors</a:t>
                      </a:r>
                      <a:endParaRPr lang="en-IN" sz="1000"/>
                    </a:p>
                    <a:p>
                      <a:endParaRPr lang="en-IN" sz="1000" dirty="0"/>
                    </a:p>
                  </a:txBody>
                  <a:tcPr/>
                </a:tc>
                <a:tc>
                  <a:txBody>
                    <a:bodyPr/>
                    <a:lstStyle/>
                    <a:p>
                      <a:r>
                        <a:rPr lang="en-IN" sz="1000" dirty="0"/>
                        <a:t>M. Chen</a:t>
                      </a:r>
                    </a:p>
                  </a:txBody>
                  <a:tcPr/>
                </a:tc>
                <a:tc>
                  <a:txBody>
                    <a:bodyPr/>
                    <a:lstStyle/>
                    <a:p>
                      <a:r>
                        <a:rPr lang="en-US" sz="1000" dirty="0"/>
                        <a:t>2022</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IEEE Transactions on Biomedical Engineering</a:t>
                      </a:r>
                      <a:endParaRPr lang="en-IN" sz="1000" dirty="0"/>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Creating a sign language interpreter system with two main subsystems: a smart glove that converts flex sensor analog signals to digital, and a Raspberry Pi that translates these signals into understandable words. The design process includes sensor testing, control system development with a PIC microcontroller, and software programming depicted through flowcharts and pseudo-code. The system uses a voltage divider circuit to process signals from the flex sensor.</a:t>
                      </a:r>
                      <a:endParaRPr lang="en-IN" sz="1000" dirty="0"/>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Investigates the use of flex sensors in a wearable device designed for real-time sign language recognition, focusing on device performance and recognition accuracy.</a:t>
                      </a:r>
                      <a:endParaRPr lang="en-IN" sz="1000" dirty="0"/>
                    </a:p>
                    <a:p>
                      <a:endParaRPr lang="en-IN" sz="1000" dirty="0"/>
                    </a:p>
                  </a:txBody>
                  <a:tcPr/>
                </a:tc>
                <a:extLst>
                  <a:ext uri="{0D108BD9-81ED-4DB2-BD59-A6C34878D82A}">
                    <a16:rowId xmlns:a16="http://schemas.microsoft.com/office/drawing/2014/main" val="3475294624"/>
                  </a:ext>
                </a:extLst>
              </a:tr>
            </a:tbl>
          </a:graphicData>
        </a:graphic>
      </p:graphicFrame>
    </p:spTree>
    <p:extLst>
      <p:ext uri="{BB962C8B-B14F-4D97-AF65-F5344CB8AC3E}">
        <p14:creationId xmlns:p14="http://schemas.microsoft.com/office/powerpoint/2010/main" val="40313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0DB24E-9F7C-CE8C-214C-D15F99E9CD78}"/>
              </a:ext>
            </a:extLst>
          </p:cNvPr>
          <p:cNvGraphicFramePr>
            <a:graphicFrameLocks noGrp="1"/>
          </p:cNvGraphicFramePr>
          <p:nvPr>
            <p:extLst>
              <p:ext uri="{D42A27DB-BD31-4B8C-83A1-F6EECF244321}">
                <p14:modId xmlns:p14="http://schemas.microsoft.com/office/powerpoint/2010/main" val="2861006595"/>
              </p:ext>
            </p:extLst>
          </p:nvPr>
        </p:nvGraphicFramePr>
        <p:xfrm>
          <a:off x="85059" y="113414"/>
          <a:ext cx="8959048" cy="5030086"/>
        </p:xfrm>
        <a:graphic>
          <a:graphicData uri="http://schemas.openxmlformats.org/drawingml/2006/table">
            <a:tbl>
              <a:tblPr firstRow="1" bandRow="1">
                <a:tableStyleId>{5C22544A-7EE6-4342-B048-85BDC9FD1C3A}</a:tableStyleId>
              </a:tblPr>
              <a:tblGrid>
                <a:gridCol w="1338654">
                  <a:extLst>
                    <a:ext uri="{9D8B030D-6E8A-4147-A177-3AD203B41FA5}">
                      <a16:colId xmlns:a16="http://schemas.microsoft.com/office/drawing/2014/main" val="4171637919"/>
                    </a:ext>
                  </a:extLst>
                </a:gridCol>
                <a:gridCol w="1121530">
                  <a:extLst>
                    <a:ext uri="{9D8B030D-6E8A-4147-A177-3AD203B41FA5}">
                      <a16:colId xmlns:a16="http://schemas.microsoft.com/office/drawing/2014/main" val="53862541"/>
                    </a:ext>
                  </a:extLst>
                </a:gridCol>
                <a:gridCol w="782139">
                  <a:extLst>
                    <a:ext uri="{9D8B030D-6E8A-4147-A177-3AD203B41FA5}">
                      <a16:colId xmlns:a16="http://schemas.microsoft.com/office/drawing/2014/main" val="670207746"/>
                    </a:ext>
                  </a:extLst>
                </a:gridCol>
                <a:gridCol w="1308306">
                  <a:extLst>
                    <a:ext uri="{9D8B030D-6E8A-4147-A177-3AD203B41FA5}">
                      <a16:colId xmlns:a16="http://schemas.microsoft.com/office/drawing/2014/main" val="4033563963"/>
                    </a:ext>
                  </a:extLst>
                </a:gridCol>
                <a:gridCol w="2541079">
                  <a:extLst>
                    <a:ext uri="{9D8B030D-6E8A-4147-A177-3AD203B41FA5}">
                      <a16:colId xmlns:a16="http://schemas.microsoft.com/office/drawing/2014/main" val="3213292213"/>
                    </a:ext>
                  </a:extLst>
                </a:gridCol>
                <a:gridCol w="1867340">
                  <a:extLst>
                    <a:ext uri="{9D8B030D-6E8A-4147-A177-3AD203B41FA5}">
                      <a16:colId xmlns:a16="http://schemas.microsoft.com/office/drawing/2014/main" val="3557880725"/>
                    </a:ext>
                  </a:extLst>
                </a:gridCol>
              </a:tblGrid>
              <a:tr h="564018">
                <a:tc>
                  <a:txBody>
                    <a:bodyPr/>
                    <a:lstStyle/>
                    <a:p>
                      <a:pPr algn="ctr"/>
                      <a:r>
                        <a:rPr lang="en-US" dirty="0"/>
                        <a:t>Title</a:t>
                      </a:r>
                      <a:endParaRPr lang="en-IN" dirty="0"/>
                    </a:p>
                  </a:txBody>
                  <a:tcPr/>
                </a:tc>
                <a:tc>
                  <a:txBody>
                    <a:bodyPr/>
                    <a:lstStyle/>
                    <a:p>
                      <a:pPr algn="ctr"/>
                      <a:r>
                        <a:rPr lang="en-US" dirty="0"/>
                        <a:t>Author</a:t>
                      </a:r>
                      <a:endParaRPr lang="en-IN" dirty="0"/>
                    </a:p>
                  </a:txBody>
                  <a:tcPr/>
                </a:tc>
                <a:tc>
                  <a:txBody>
                    <a:bodyPr/>
                    <a:lstStyle/>
                    <a:p>
                      <a:pPr algn="ctr"/>
                      <a:r>
                        <a:rPr lang="en-US" dirty="0"/>
                        <a:t>Year</a:t>
                      </a:r>
                      <a:endParaRPr lang="en-IN" dirty="0"/>
                    </a:p>
                  </a:txBody>
                  <a:tcPr/>
                </a:tc>
                <a:tc>
                  <a:txBody>
                    <a:bodyPr/>
                    <a:lstStyle/>
                    <a:p>
                      <a:pPr algn="ctr"/>
                      <a:r>
                        <a:rPr lang="en-US" dirty="0"/>
                        <a:t>Publication</a:t>
                      </a:r>
                      <a:endParaRPr lang="en-IN" dirty="0"/>
                    </a:p>
                  </a:txBody>
                  <a:tcPr/>
                </a:tc>
                <a:tc>
                  <a:txBody>
                    <a:bodyPr/>
                    <a:lstStyle/>
                    <a:p>
                      <a:pPr algn="ctr"/>
                      <a:r>
                        <a:rPr lang="en-US" dirty="0"/>
                        <a:t>Methodology</a:t>
                      </a:r>
                      <a:endParaRPr lang="en-IN" dirty="0"/>
                    </a:p>
                  </a:txBody>
                  <a:tcPr/>
                </a:tc>
                <a:tc>
                  <a:txBody>
                    <a:bodyPr/>
                    <a:lstStyle/>
                    <a:p>
                      <a:pPr algn="ctr"/>
                      <a:r>
                        <a:rPr lang="en-US" dirty="0"/>
                        <a:t>Summary</a:t>
                      </a:r>
                      <a:endParaRPr lang="en-IN" dirty="0"/>
                    </a:p>
                  </a:txBody>
                  <a:tcPr/>
                </a:tc>
                <a:extLst>
                  <a:ext uri="{0D108BD9-81ED-4DB2-BD59-A6C34878D82A}">
                    <a16:rowId xmlns:a16="http://schemas.microsoft.com/office/drawing/2014/main" val="4287217270"/>
                  </a:ext>
                </a:extLst>
              </a:tr>
              <a:tr h="22330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t>Multimodal Sign Language Recognition Using Deep Learning and Sensor Fusion</a:t>
                      </a:r>
                    </a:p>
                    <a:p>
                      <a:endParaRPr lang="en-US" sz="1000" b="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b="0" dirty="0"/>
                        <a:t>S. Wang</a:t>
                      </a:r>
                    </a:p>
                    <a:p>
                      <a:endParaRPr lang="en-IN" sz="1000" b="0" dirty="0"/>
                    </a:p>
                  </a:txBody>
                  <a:tcPr/>
                </a:tc>
                <a:tc>
                  <a:txBody>
                    <a:bodyPr/>
                    <a:lstStyle/>
                    <a:p>
                      <a:r>
                        <a:rPr lang="en-IN" sz="1000" dirty="0"/>
                        <a:t>2023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IEEE</a:t>
                      </a:r>
                      <a:endParaRPr lang="en-IN" sz="1000" dirty="0"/>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The system integrates video data from a camera and bending sensor data from a glove to recognize sign language through deep learning. </a:t>
                      </a:r>
                      <a:r>
                        <a:rPr lang="en-US" sz="1000" dirty="0" err="1"/>
                        <a:t>MediaPipe</a:t>
                      </a:r>
                      <a:r>
                        <a:rPr lang="en-US" sz="1000" dirty="0"/>
                        <a:t> extracts hand skeleton key points from the video, while joint angles from the sensor are combined with these key points. The fused data is processed using a CNN for spatial features and </a:t>
                      </a:r>
                      <a:r>
                        <a:rPr lang="en-US" sz="1000" dirty="0" err="1"/>
                        <a:t>BiLSTM</a:t>
                      </a:r>
                      <a:r>
                        <a:rPr lang="en-US" sz="1000" dirty="0"/>
                        <a:t> for temporal features, enhancing recognition accuracy with a lightweight network structure built in </a:t>
                      </a:r>
                      <a:r>
                        <a:rPr lang="en-US" sz="1000" dirty="0" err="1"/>
                        <a:t>Keras</a:t>
                      </a:r>
                      <a:r>
                        <a:rPr lang="en-US" sz="1000" dirty="0"/>
                        <a:t>.</a:t>
                      </a:r>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The integration of visual and sensor-based data for sign language recognition, using deep learning models to improve recognition accuracy.</a:t>
                      </a:r>
                      <a:endParaRPr lang="en-IN" sz="1000" dirty="0"/>
                    </a:p>
                    <a:p>
                      <a:endParaRPr lang="en-IN" sz="1000" dirty="0"/>
                    </a:p>
                  </a:txBody>
                  <a:tcPr/>
                </a:tc>
                <a:extLst>
                  <a:ext uri="{0D108BD9-81ED-4DB2-BD59-A6C34878D82A}">
                    <a16:rowId xmlns:a16="http://schemas.microsoft.com/office/drawing/2014/main" val="229803696"/>
                  </a:ext>
                </a:extLst>
              </a:tr>
              <a:tr h="22330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Wearable Augmented Reality Systems for Real-Time Sign Language Interpretation</a:t>
                      </a:r>
                      <a:endParaRPr lang="en-IN" sz="1000" dirty="0"/>
                    </a:p>
                    <a:p>
                      <a:endParaRPr lang="en-US" sz="1000" b="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L. Chen</a:t>
                      </a:r>
                    </a:p>
                    <a:p>
                      <a:endParaRPr lang="en-IN" sz="1000" b="0" dirty="0"/>
                    </a:p>
                  </a:txBody>
                  <a:tcPr/>
                </a:tc>
                <a:tc>
                  <a:txBody>
                    <a:bodyPr/>
                    <a:lstStyle/>
                    <a:p>
                      <a:r>
                        <a:rPr lang="en-US" sz="1000" dirty="0"/>
                        <a:t>2024</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IEEE</a:t>
                      </a:r>
                      <a:r>
                        <a:rPr lang="en-US" sz="1000" baseline="0" dirty="0"/>
                        <a:t> </a:t>
                      </a:r>
                      <a:r>
                        <a:rPr lang="en-US" sz="1000" dirty="0"/>
                        <a:t>Transactions on Biomedical Engineering</a:t>
                      </a:r>
                      <a:endParaRPr lang="en-IN" sz="1000" dirty="0"/>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Developing a wearable system that combines inertial measurement unit and </a:t>
                      </a:r>
                      <a:r>
                        <a:rPr lang="en-US" sz="1000" dirty="0" err="1"/>
                        <a:t>sEMG</a:t>
                      </a:r>
                      <a:r>
                        <a:rPr lang="en-US" sz="1000" dirty="0"/>
                        <a:t> sensors to recognize American Sign Language (ASL) in real time. An information gain-based feature selection technique is used to identify the most relevant features, which are then classified using various algorithms, with the support vector machine achieving high accuracy. Performance is evaluated through intra-subject and cross-session tests, demonstrating the effectiveness of </a:t>
                      </a:r>
                      <a:r>
                        <a:rPr lang="en-US" sz="1000" dirty="0" err="1"/>
                        <a:t>sEMG</a:t>
                      </a:r>
                      <a:r>
                        <a:rPr lang="en-US" sz="1000" dirty="0"/>
                        <a:t> in enhancing ASL recognition.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Investigates the use of augmented reality (AR) in wearable systems for real-time sign language interpretation, focusing on enhancing visual feedback and interaction.</a:t>
                      </a:r>
                      <a:endParaRPr lang="en-IN" sz="1000" dirty="0"/>
                    </a:p>
                    <a:p>
                      <a:endParaRPr lang="en-IN" sz="1000" dirty="0"/>
                    </a:p>
                  </a:txBody>
                  <a:tcPr/>
                </a:tc>
                <a:extLst>
                  <a:ext uri="{0D108BD9-81ED-4DB2-BD59-A6C34878D82A}">
                    <a16:rowId xmlns:a16="http://schemas.microsoft.com/office/drawing/2014/main" val="3560993599"/>
                  </a:ext>
                </a:extLst>
              </a:tr>
            </a:tbl>
          </a:graphicData>
        </a:graphic>
      </p:graphicFrame>
    </p:spTree>
    <p:extLst>
      <p:ext uri="{BB962C8B-B14F-4D97-AF65-F5344CB8AC3E}">
        <p14:creationId xmlns:p14="http://schemas.microsoft.com/office/powerpoint/2010/main" val="524700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38A1-5B87-3288-CCB0-BE294D047E47}"/>
              </a:ext>
            </a:extLst>
          </p:cNvPr>
          <p:cNvSpPr>
            <a:spLocks noGrp="1"/>
          </p:cNvSpPr>
          <p:nvPr>
            <p:ph type="title"/>
          </p:nvPr>
        </p:nvSpPr>
        <p:spPr/>
        <p:txBody>
          <a:bodyPr>
            <a:normAutofit/>
          </a:bodyPr>
          <a:lstStyle/>
          <a:p>
            <a:r>
              <a:rPr lang="en-US" sz="2000" b="1" dirty="0">
                <a:latin typeface="+mj-lt"/>
              </a:rPr>
              <a:t>Research Gap</a:t>
            </a:r>
            <a:endParaRPr lang="en-IN" sz="2000" b="1" dirty="0">
              <a:latin typeface="+mj-lt"/>
            </a:endParaRPr>
          </a:p>
        </p:txBody>
      </p:sp>
      <p:sp>
        <p:nvSpPr>
          <p:cNvPr id="3" name="Text Placeholder 2">
            <a:extLst>
              <a:ext uri="{FF2B5EF4-FFF2-40B4-BE49-F238E27FC236}">
                <a16:creationId xmlns:a16="http://schemas.microsoft.com/office/drawing/2014/main" id="{6B18AD82-3B2D-7A39-44C5-C5CFC653520E}"/>
              </a:ext>
            </a:extLst>
          </p:cNvPr>
          <p:cNvSpPr>
            <a:spLocks noGrp="1"/>
          </p:cNvSpPr>
          <p:nvPr>
            <p:ph type="body" idx="1"/>
          </p:nvPr>
        </p:nvSpPr>
        <p:spPr/>
        <p:txBody>
          <a:bodyPr>
            <a:normAutofit/>
          </a:bodyPr>
          <a:lstStyle/>
          <a:p>
            <a:pPr>
              <a:lnSpc>
                <a:spcPct val="150000"/>
              </a:lnSpc>
            </a:pPr>
            <a:r>
              <a:rPr lang="en-US" sz="2000" dirty="0">
                <a:latin typeface="+mn-lt"/>
              </a:rPr>
              <a:t>Make the system better at recognizing different hand gestures.</a:t>
            </a:r>
          </a:p>
          <a:p>
            <a:pPr>
              <a:lnSpc>
                <a:spcPct val="150000"/>
              </a:lnSpc>
            </a:pPr>
            <a:r>
              <a:rPr lang="en-US" sz="2000" dirty="0">
                <a:latin typeface="+mn-lt"/>
              </a:rPr>
              <a:t>Customize the system to learn new gestures manually.</a:t>
            </a:r>
          </a:p>
          <a:p>
            <a:pPr>
              <a:lnSpc>
                <a:spcPct val="150000"/>
              </a:lnSpc>
            </a:pPr>
            <a:r>
              <a:rPr lang="en-US" sz="2000" dirty="0">
                <a:latin typeface="+mn-lt"/>
              </a:rPr>
              <a:t>Let users correct and improve the system.</a:t>
            </a:r>
          </a:p>
          <a:p>
            <a:pPr>
              <a:lnSpc>
                <a:spcPct val="150000"/>
              </a:lnSpc>
            </a:pPr>
            <a:r>
              <a:rPr lang="en-US" sz="2000" dirty="0">
                <a:latin typeface="+mn-lt"/>
              </a:rPr>
              <a:t>Make the technology cheaper and more accessible.</a:t>
            </a:r>
          </a:p>
          <a:p>
            <a:pPr>
              <a:lnSpc>
                <a:spcPct val="150000"/>
              </a:lnSpc>
            </a:pPr>
            <a:r>
              <a:rPr lang="en-US" sz="2000" dirty="0">
                <a:latin typeface="+mn-lt"/>
              </a:rPr>
              <a:t>Make the system easier for everyone to set up and use.</a:t>
            </a:r>
            <a:endParaRPr lang="en-IN" sz="2000" dirty="0">
              <a:latin typeface="+mn-lt"/>
            </a:endParaRPr>
          </a:p>
        </p:txBody>
      </p:sp>
    </p:spTree>
    <p:extLst>
      <p:ext uri="{BB962C8B-B14F-4D97-AF65-F5344CB8AC3E}">
        <p14:creationId xmlns:p14="http://schemas.microsoft.com/office/powerpoint/2010/main" val="241402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987" y="2119312"/>
            <a:ext cx="4772025" cy="904875"/>
          </a:xfrm>
          <a:prstGeom prst="rect">
            <a:avLst/>
          </a:prstGeom>
        </p:spPr>
      </p:pic>
    </p:spTree>
    <p:extLst>
      <p:ext uri="{BB962C8B-B14F-4D97-AF65-F5344CB8AC3E}">
        <p14:creationId xmlns:p14="http://schemas.microsoft.com/office/powerpoint/2010/main" val="33862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96652" y="437341"/>
            <a:ext cx="8520600" cy="572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US" sz="2200" b="1" dirty="0">
                <a:latin typeface="+mj-lt"/>
                <a:cs typeface="Times New Roman" pitchFamily="18" charset="0"/>
              </a:rPr>
              <a:t>Abstract</a:t>
            </a:r>
            <a:r>
              <a:rPr lang="en-US" i="1" dirty="0">
                <a:latin typeface="Times New Roman" pitchFamily="18" charset="0"/>
                <a:cs typeface="Times New Roman" pitchFamily="18" charset="0"/>
              </a:rPr>
              <a:t> </a:t>
            </a:r>
            <a:endParaRPr i="1" dirty="0">
              <a:latin typeface="Times New Roman" pitchFamily="18" charset="0"/>
              <a:cs typeface="Times New Roman" pitchFamily="18" charset="0"/>
            </a:endParaRPr>
          </a:p>
        </p:txBody>
      </p:sp>
      <p:sp>
        <p:nvSpPr>
          <p:cNvPr id="61" name="Google Shape;61;p14"/>
          <p:cNvSpPr txBox="1">
            <a:spLocks noGrp="1"/>
          </p:cNvSpPr>
          <p:nvPr>
            <p:ph type="body" idx="1"/>
          </p:nvPr>
        </p:nvSpPr>
        <p:spPr>
          <a:xfrm>
            <a:off x="311700" y="1152474"/>
            <a:ext cx="8520600" cy="3174596"/>
          </a:xfrm>
          <a:prstGeom prst="rect">
            <a:avLst/>
          </a:prstGeom>
        </p:spPr>
        <p:txBody>
          <a:bodyPr spcFirstLastPara="1" wrap="square" lIns="91425" tIns="91425" rIns="91425" bIns="91425" anchor="t" anchorCtr="0">
            <a:noAutofit/>
          </a:bodyPr>
          <a:lstStyle/>
          <a:p>
            <a:pPr marL="0" indent="0" algn="just">
              <a:buNone/>
            </a:pPr>
            <a:r>
              <a:rPr lang="en-US" sz="2000" dirty="0">
                <a:solidFill>
                  <a:schemeClr val="tx1"/>
                </a:solidFill>
              </a:rPr>
              <a:t>This project presents a system that converts sign language into audible speech </a:t>
            </a:r>
            <a:r>
              <a:rPr lang="en-US" sz="2000" dirty="0">
                <a:solidFill>
                  <a:schemeClr val="tx1"/>
                </a:solidFill>
                <a:latin typeface="+mn-lt"/>
              </a:rPr>
              <a:t>using</a:t>
            </a:r>
            <a:r>
              <a:rPr lang="en-US" sz="2000" dirty="0">
                <a:solidFill>
                  <a:schemeClr val="tx1"/>
                </a:solidFill>
              </a:rPr>
              <a:t> flex sensors to detect finger movements and gestures. By translating these hand movements into visual output, it aims to bridge the communication gap for India’s speech-impaired population. This innovative solution enhances interaction ease and accessibility for those with speech impairments, and can potentially transform everyday communication.</a:t>
            </a:r>
            <a:endParaRPr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4D5C-1897-4A2A-715E-1786D8D5A282}"/>
              </a:ext>
            </a:extLst>
          </p:cNvPr>
          <p:cNvSpPr>
            <a:spLocks noGrp="1"/>
          </p:cNvSpPr>
          <p:nvPr>
            <p:ph type="title"/>
          </p:nvPr>
        </p:nvSpPr>
        <p:spPr/>
        <p:txBody>
          <a:bodyPr>
            <a:normAutofit fontScale="90000"/>
          </a:bodyPr>
          <a:lstStyle/>
          <a:p>
            <a:r>
              <a:rPr lang="en-US" sz="2200" b="1" dirty="0">
                <a:latin typeface="+mj-lt"/>
              </a:rPr>
              <a:t>Objective</a:t>
            </a:r>
            <a:r>
              <a:rPr lang="en-US" dirty="0"/>
              <a:t> </a:t>
            </a:r>
          </a:p>
        </p:txBody>
      </p:sp>
      <p:sp>
        <p:nvSpPr>
          <p:cNvPr id="3" name="Text Placeholder 2">
            <a:extLst>
              <a:ext uri="{FF2B5EF4-FFF2-40B4-BE49-F238E27FC236}">
                <a16:creationId xmlns:a16="http://schemas.microsoft.com/office/drawing/2014/main" id="{AD4E6028-BC80-79F4-55B3-4DB929EBF216}"/>
              </a:ext>
            </a:extLst>
          </p:cNvPr>
          <p:cNvSpPr>
            <a:spLocks noGrp="1"/>
          </p:cNvSpPr>
          <p:nvPr>
            <p:ph type="body" idx="1"/>
          </p:nvPr>
        </p:nvSpPr>
        <p:spPr/>
        <p:txBody>
          <a:bodyPr>
            <a:noAutofit/>
          </a:bodyPr>
          <a:lstStyle/>
          <a:p>
            <a:pPr>
              <a:buFont typeface="Arial" panose="020B0604020202020204" pitchFamily="34" charset="0"/>
              <a:buChar char="•"/>
            </a:pPr>
            <a:r>
              <a:rPr lang="en-US" sz="2000" dirty="0">
                <a:latin typeface="+mj-lt"/>
              </a:rPr>
              <a:t>Create a system that converts sign language gestures into audible speech using flex sensors to detect finger movements and bending.</a:t>
            </a:r>
          </a:p>
          <a:p>
            <a:pPr>
              <a:buFont typeface="Arial" panose="020B0604020202020204" pitchFamily="34" charset="0"/>
              <a:buChar char="•"/>
            </a:pPr>
            <a:r>
              <a:rPr lang="en-US" sz="2000" dirty="0">
                <a:latin typeface="+mj-lt"/>
              </a:rPr>
              <a:t>Reduce barriers between sign language users and those who do not know sign language, improving accessibility and interaction in various social and professional contexts. </a:t>
            </a:r>
          </a:p>
          <a:p>
            <a:pPr>
              <a:buFont typeface="Arial" panose="020B0604020202020204" pitchFamily="34" charset="0"/>
              <a:buChar char="•"/>
            </a:pPr>
            <a:r>
              <a:rPr lang="en-US" sz="2000" dirty="0">
                <a:latin typeface="+mj-lt"/>
              </a:rPr>
              <a:t>Provide a user-friendly solution that makes communication more accessible for individuals with speech impairments in everyday situations.</a:t>
            </a:r>
          </a:p>
          <a:p>
            <a:pPr>
              <a:buFont typeface="Arial" panose="020B0604020202020204" pitchFamily="34" charset="0"/>
              <a:buChar char="•"/>
            </a:pPr>
            <a:r>
              <a:rPr lang="en-US" sz="2000" dirty="0">
                <a:latin typeface="+mj-lt"/>
              </a:rPr>
              <a:t>Facilitate easier and more effective communication for the speech-impaired population by translating sign language into spoken words</a:t>
            </a:r>
            <a:r>
              <a:rPr lang="en-US" sz="2000" dirty="0"/>
              <a:t>.</a:t>
            </a:r>
            <a:endParaRPr lang="en-US" sz="2000" dirty="0">
              <a:solidFill>
                <a:schemeClr val="tx1"/>
              </a:solidFill>
            </a:endParaRPr>
          </a:p>
        </p:txBody>
      </p:sp>
    </p:spTree>
    <p:extLst>
      <p:ext uri="{BB962C8B-B14F-4D97-AF65-F5344CB8AC3E}">
        <p14:creationId xmlns:p14="http://schemas.microsoft.com/office/powerpoint/2010/main" val="83643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A33-D77A-BD19-98D1-18A02D69B1D3}"/>
              </a:ext>
            </a:extLst>
          </p:cNvPr>
          <p:cNvSpPr>
            <a:spLocks noGrp="1"/>
          </p:cNvSpPr>
          <p:nvPr>
            <p:ph type="title"/>
          </p:nvPr>
        </p:nvSpPr>
        <p:spPr/>
        <p:txBody>
          <a:bodyPr>
            <a:normAutofit/>
          </a:bodyPr>
          <a:lstStyle/>
          <a:p>
            <a:r>
              <a:rPr lang="en-US" sz="2000" b="1" dirty="0">
                <a:latin typeface="+mj-lt"/>
              </a:rPr>
              <a:t>Existing System</a:t>
            </a:r>
            <a:endParaRPr lang="en-IN" sz="2000" b="1" dirty="0">
              <a:latin typeface="+mj-lt"/>
            </a:endParaRPr>
          </a:p>
        </p:txBody>
      </p:sp>
      <p:sp>
        <p:nvSpPr>
          <p:cNvPr id="3" name="Text Placeholder 2">
            <a:extLst>
              <a:ext uri="{FF2B5EF4-FFF2-40B4-BE49-F238E27FC236}">
                <a16:creationId xmlns:a16="http://schemas.microsoft.com/office/drawing/2014/main" id="{004B4E79-0C90-D0F5-EA77-9534DD1FA71E}"/>
              </a:ext>
            </a:extLst>
          </p:cNvPr>
          <p:cNvSpPr>
            <a:spLocks noGrp="1"/>
          </p:cNvSpPr>
          <p:nvPr>
            <p:ph type="body" idx="1"/>
          </p:nvPr>
        </p:nvSpPr>
        <p:spPr/>
        <p:txBody>
          <a:bodyPr>
            <a:normAutofit/>
          </a:bodyPr>
          <a:lstStyle/>
          <a:p>
            <a:pPr marL="114300" indent="0">
              <a:buNone/>
            </a:pPr>
            <a:r>
              <a:rPr lang="en-US" sz="2000" dirty="0">
                <a:latin typeface="+mn-lt"/>
              </a:rPr>
              <a:t>The</a:t>
            </a:r>
            <a:r>
              <a:rPr lang="en-US" sz="2000" dirty="0"/>
              <a:t> Sign Language Recognition System using Machine Learning (ML). This </a:t>
            </a:r>
            <a:r>
              <a:rPr lang="en-US" sz="2000" dirty="0">
                <a:latin typeface="+mn-lt"/>
              </a:rPr>
              <a:t>technology</a:t>
            </a:r>
            <a:r>
              <a:rPr lang="en-US" sz="2000" dirty="0"/>
              <a:t> employs machine learning algorithms and sensors, such as cameras or accelerometers, to recognize and interpret sign language gestures. The system processes the captured data to identify specific signs and translates them into text or speech. Examples of such systems, </a:t>
            </a:r>
            <a:r>
              <a:rPr lang="en-US" sz="2000" dirty="0" err="1"/>
              <a:t>SignAloud</a:t>
            </a:r>
            <a:r>
              <a:rPr lang="en-US" sz="2000" dirty="0"/>
              <a:t> it is a wearable device with sensors that translates American Sign Language (ASL) into spoken words. It uses motion sensors to detect and interpret sign language gestures</a:t>
            </a:r>
          </a:p>
          <a:p>
            <a:pPr marL="114300" indent="0">
              <a:buNone/>
            </a:pPr>
            <a:endParaRPr lang="en-IN" sz="2000" dirty="0">
              <a:latin typeface="+mn-lt"/>
            </a:endParaRPr>
          </a:p>
        </p:txBody>
      </p:sp>
    </p:spTree>
    <p:extLst>
      <p:ext uri="{BB962C8B-B14F-4D97-AF65-F5344CB8AC3E}">
        <p14:creationId xmlns:p14="http://schemas.microsoft.com/office/powerpoint/2010/main" val="267032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765A-6356-BEF0-F304-4816F359A7C6}"/>
              </a:ext>
            </a:extLst>
          </p:cNvPr>
          <p:cNvSpPr>
            <a:spLocks noGrp="1"/>
          </p:cNvSpPr>
          <p:nvPr>
            <p:ph type="title"/>
          </p:nvPr>
        </p:nvSpPr>
        <p:spPr/>
        <p:txBody>
          <a:bodyPr>
            <a:normAutofit/>
          </a:bodyPr>
          <a:lstStyle/>
          <a:p>
            <a:r>
              <a:rPr lang="en-US" sz="2000" b="1" dirty="0">
                <a:latin typeface="+mj-lt"/>
              </a:rPr>
              <a:t>Proposed System</a:t>
            </a:r>
            <a:endParaRPr lang="en-IN" sz="2000" b="1" dirty="0">
              <a:latin typeface="+mj-lt"/>
            </a:endParaRPr>
          </a:p>
        </p:txBody>
      </p:sp>
      <p:sp>
        <p:nvSpPr>
          <p:cNvPr id="3" name="Text Placeholder 2">
            <a:extLst>
              <a:ext uri="{FF2B5EF4-FFF2-40B4-BE49-F238E27FC236}">
                <a16:creationId xmlns:a16="http://schemas.microsoft.com/office/drawing/2014/main" id="{3A8AD659-53EC-83F6-B998-11537447FAFB}"/>
              </a:ext>
            </a:extLst>
          </p:cNvPr>
          <p:cNvSpPr>
            <a:spLocks noGrp="1"/>
          </p:cNvSpPr>
          <p:nvPr>
            <p:ph type="body" idx="1"/>
          </p:nvPr>
        </p:nvSpPr>
        <p:spPr/>
        <p:txBody>
          <a:bodyPr>
            <a:normAutofit/>
          </a:bodyPr>
          <a:lstStyle/>
          <a:p>
            <a:pPr marL="114300" indent="0">
              <a:buNone/>
            </a:pPr>
            <a:r>
              <a:rPr lang="en-US" sz="2000" dirty="0">
                <a:latin typeface="+mn-lt"/>
              </a:rPr>
              <a:t>The proposed system is a wearable device that translates sign language into spoken words using flex sensors. These sensors detect hand movements and send the information to an Arduino UNO, which figures out the gesture. The DF Mini Player then plays the matching voice output through a speaker. This device helps speech-impaired individuals communicate more easily by converting their signs into speech in real time. The system is designed to be user-friendly and efficient, making it a practical tool for improving communication for those with speech impairments.</a:t>
            </a:r>
            <a:endParaRPr lang="en-IN" sz="2000" dirty="0">
              <a:latin typeface="+mn-lt"/>
            </a:endParaRPr>
          </a:p>
        </p:txBody>
      </p:sp>
    </p:spTree>
    <p:extLst>
      <p:ext uri="{BB962C8B-B14F-4D97-AF65-F5344CB8AC3E}">
        <p14:creationId xmlns:p14="http://schemas.microsoft.com/office/powerpoint/2010/main" val="375315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69AE-84B4-01A2-B371-8501E8E9CBC7}"/>
              </a:ext>
            </a:extLst>
          </p:cNvPr>
          <p:cNvSpPr>
            <a:spLocks noGrp="1"/>
          </p:cNvSpPr>
          <p:nvPr>
            <p:ph type="title"/>
          </p:nvPr>
        </p:nvSpPr>
        <p:spPr>
          <a:xfrm>
            <a:off x="319134" y="445025"/>
            <a:ext cx="8520600" cy="572700"/>
          </a:xfrm>
        </p:spPr>
        <p:txBody>
          <a:bodyPr/>
          <a:lstStyle/>
          <a:p>
            <a:r>
              <a:rPr lang="en-IN" sz="2000" dirty="0">
                <a:latin typeface="+mj-lt"/>
              </a:rPr>
              <a:t>Components</a:t>
            </a:r>
            <a:r>
              <a:rPr lang="en-IN" dirty="0"/>
              <a:t>:-</a:t>
            </a:r>
          </a:p>
        </p:txBody>
      </p:sp>
      <p:graphicFrame>
        <p:nvGraphicFramePr>
          <p:cNvPr id="4" name="Diagram 3">
            <a:extLst>
              <a:ext uri="{FF2B5EF4-FFF2-40B4-BE49-F238E27FC236}">
                <a16:creationId xmlns:a16="http://schemas.microsoft.com/office/drawing/2014/main" id="{1CF8BA9D-F84C-5996-D1BE-DCEDD3BE316E}"/>
              </a:ext>
            </a:extLst>
          </p:cNvPr>
          <p:cNvGraphicFramePr/>
          <p:nvPr>
            <p:extLst>
              <p:ext uri="{D42A27DB-BD31-4B8C-83A1-F6EECF244321}">
                <p14:modId xmlns:p14="http://schemas.microsoft.com/office/powerpoint/2010/main" val="1184126747"/>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76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0D51E-47B7-AEFD-BCFA-68298252A8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869F1A-B4D6-E728-55D8-7353EE5D0251}"/>
              </a:ext>
            </a:extLst>
          </p:cNvPr>
          <p:cNvSpPr>
            <a:spLocks noGrp="1"/>
          </p:cNvSpPr>
          <p:nvPr>
            <p:ph type="title"/>
          </p:nvPr>
        </p:nvSpPr>
        <p:spPr/>
        <p:txBody>
          <a:bodyPr>
            <a:normAutofit fontScale="90000"/>
          </a:bodyPr>
          <a:lstStyle/>
          <a:p>
            <a:r>
              <a:rPr lang="en-IN" sz="2200" b="1" i="0" dirty="0">
                <a:latin typeface="+mj-lt"/>
              </a:rPr>
              <a:t>Arduino </a:t>
            </a:r>
            <a:r>
              <a:rPr lang="en-IN" sz="2200" b="1" dirty="0">
                <a:latin typeface="+mj-lt"/>
              </a:rPr>
              <a:t>UNO</a:t>
            </a:r>
            <a:r>
              <a:rPr lang="en-IN" sz="2200" b="1" i="0" dirty="0">
                <a:latin typeface="+mj-lt"/>
              </a:rPr>
              <a:t> </a:t>
            </a:r>
            <a:br>
              <a:rPr lang="en-IN" sz="2000" b="1" dirty="0"/>
            </a:br>
            <a:endParaRPr lang="en-IN" sz="2000" b="1" dirty="0">
              <a:latin typeface="+mj-lt"/>
            </a:endParaRPr>
          </a:p>
        </p:txBody>
      </p:sp>
      <p:sp>
        <p:nvSpPr>
          <p:cNvPr id="3" name="Text Placeholder 2">
            <a:extLst>
              <a:ext uri="{FF2B5EF4-FFF2-40B4-BE49-F238E27FC236}">
                <a16:creationId xmlns:a16="http://schemas.microsoft.com/office/drawing/2014/main" id="{98A764FC-6C8E-C202-9B64-ADAB39279DFA}"/>
              </a:ext>
            </a:extLst>
          </p:cNvPr>
          <p:cNvSpPr>
            <a:spLocks noGrp="1"/>
          </p:cNvSpPr>
          <p:nvPr>
            <p:ph type="body" idx="1"/>
          </p:nvPr>
        </p:nvSpPr>
        <p:spPr>
          <a:xfrm>
            <a:off x="296332" y="921954"/>
            <a:ext cx="8520600" cy="3416400"/>
          </a:xfrm>
        </p:spPr>
        <p:txBody>
          <a:bodyPr>
            <a:normAutofit/>
          </a:bodyPr>
          <a:lstStyle/>
          <a:p>
            <a:pPr marL="114300" indent="0">
              <a:buNone/>
            </a:pPr>
            <a:r>
              <a:rPr lang="en-US" sz="2000" b="0" i="0" dirty="0">
                <a:solidFill>
                  <a:srgbClr val="666666"/>
                </a:solidFill>
                <a:effectLst/>
                <a:latin typeface="+mn-lt"/>
              </a:rPr>
              <a:t>The Arduino Uno is a microcontroller board based on the ATmega328p, designed for prototyping and learning electronics. </a:t>
            </a:r>
            <a:r>
              <a:rPr lang="en-US" sz="2000" dirty="0">
                <a:solidFill>
                  <a:srgbClr val="666666"/>
                </a:solidFill>
                <a:latin typeface="+mn-lt"/>
              </a:rPr>
              <a:t>It features 14 digital I/O pins, 6 analog input, 32 KB flash memory, and operates at 5V with a 16 MHZ clock speed. It is user-friendly and ideal for beginners</a:t>
            </a:r>
            <a:r>
              <a:rPr lang="en-US" sz="2000" b="0" i="0" dirty="0">
                <a:solidFill>
                  <a:srgbClr val="666666"/>
                </a:solidFill>
                <a:effectLst/>
                <a:latin typeface="+mn-lt"/>
              </a:rPr>
              <a:t>.</a:t>
            </a:r>
            <a:endParaRPr lang="en-US" sz="2000" dirty="0">
              <a:latin typeface="+mn-lt"/>
            </a:endParaRPr>
          </a:p>
        </p:txBody>
      </p:sp>
      <p:pic>
        <p:nvPicPr>
          <p:cNvPr id="6" name="Picture 5">
            <a:extLst>
              <a:ext uri="{FF2B5EF4-FFF2-40B4-BE49-F238E27FC236}">
                <a16:creationId xmlns:a16="http://schemas.microsoft.com/office/drawing/2014/main" id="{B13FC067-97D2-6A8C-CA0C-7571E13F5113}"/>
              </a:ext>
            </a:extLst>
          </p:cNvPr>
          <p:cNvPicPr>
            <a:picLocks noChangeAspect="1"/>
          </p:cNvPicPr>
          <p:nvPr/>
        </p:nvPicPr>
        <p:blipFill>
          <a:blip r:embed="rId2"/>
          <a:srcRect/>
          <a:stretch/>
        </p:blipFill>
        <p:spPr>
          <a:xfrm>
            <a:off x="3370551" y="2944570"/>
            <a:ext cx="1943100" cy="1393784"/>
          </a:xfrm>
          <a:prstGeom prst="rect">
            <a:avLst/>
          </a:prstGeom>
        </p:spPr>
      </p:pic>
    </p:spTree>
    <p:extLst>
      <p:ext uri="{BB962C8B-B14F-4D97-AF65-F5344CB8AC3E}">
        <p14:creationId xmlns:p14="http://schemas.microsoft.com/office/powerpoint/2010/main" val="123651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765A-6356-BEF0-F304-4816F359A7C6}"/>
              </a:ext>
            </a:extLst>
          </p:cNvPr>
          <p:cNvSpPr>
            <a:spLocks noGrp="1"/>
          </p:cNvSpPr>
          <p:nvPr>
            <p:ph type="title"/>
          </p:nvPr>
        </p:nvSpPr>
        <p:spPr/>
        <p:txBody>
          <a:bodyPr>
            <a:normAutofit fontScale="90000"/>
          </a:bodyPr>
          <a:lstStyle/>
          <a:p>
            <a:r>
              <a:rPr lang="en-IN" sz="2200" b="1" dirty="0">
                <a:latin typeface="+mj-lt"/>
              </a:rPr>
              <a:t>Flex Sensor</a:t>
            </a:r>
            <a:br>
              <a:rPr lang="en-IN" sz="2000" b="1" dirty="0"/>
            </a:br>
            <a:endParaRPr lang="en-IN" sz="2000" b="1" dirty="0">
              <a:latin typeface="+mj-lt"/>
            </a:endParaRPr>
          </a:p>
        </p:txBody>
      </p:sp>
      <p:sp>
        <p:nvSpPr>
          <p:cNvPr id="3" name="Text Placeholder 2">
            <a:extLst>
              <a:ext uri="{FF2B5EF4-FFF2-40B4-BE49-F238E27FC236}">
                <a16:creationId xmlns:a16="http://schemas.microsoft.com/office/drawing/2014/main" id="{3A8AD659-53EC-83F6-B998-11537447FAFB}"/>
              </a:ext>
            </a:extLst>
          </p:cNvPr>
          <p:cNvSpPr>
            <a:spLocks noGrp="1"/>
          </p:cNvSpPr>
          <p:nvPr>
            <p:ph type="body" idx="1"/>
          </p:nvPr>
        </p:nvSpPr>
        <p:spPr>
          <a:xfrm>
            <a:off x="311700" y="921954"/>
            <a:ext cx="8520600" cy="3416400"/>
          </a:xfrm>
        </p:spPr>
        <p:txBody>
          <a:bodyPr>
            <a:normAutofit/>
          </a:bodyPr>
          <a:lstStyle/>
          <a:p>
            <a:pPr marL="114300" indent="0">
              <a:buNone/>
            </a:pPr>
            <a:r>
              <a:rPr lang="en-US" sz="2000" dirty="0">
                <a:latin typeface="+mn-lt"/>
              </a:rPr>
              <a:t>A flex sensor is a resistive device that changes resistance based on bending or flexing, with a flat resistance of 25kΩ and operates at 0-5V. Its resistance varies proportionally to the angle of bending, allowing the measurement of flex. It's used in applications like robotics, home control, and speech conversion. The sensor has two leads and acts like a variable resistor, providing an output voltage that changes with its resistance.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907" t="9234" r="7965" b="9584"/>
          <a:stretch/>
        </p:blipFill>
        <p:spPr>
          <a:xfrm>
            <a:off x="3834332" y="3400356"/>
            <a:ext cx="1283233" cy="1521439"/>
          </a:xfrm>
          <a:prstGeom prst="rect">
            <a:avLst/>
          </a:prstGeom>
        </p:spPr>
      </p:pic>
      <p:sp>
        <p:nvSpPr>
          <p:cNvPr id="6" name="TextBox 5"/>
          <p:cNvSpPr txBox="1"/>
          <p:nvPr/>
        </p:nvSpPr>
        <p:spPr>
          <a:xfrm>
            <a:off x="3900668" y="4667879"/>
            <a:ext cx="1150560" cy="253916"/>
          </a:xfrm>
          <a:prstGeom prst="rect">
            <a:avLst/>
          </a:prstGeom>
          <a:noFill/>
        </p:spPr>
        <p:txBody>
          <a:bodyPr wrap="square" rtlCol="0">
            <a:spAutoFit/>
          </a:bodyPr>
          <a:lstStyle/>
          <a:p>
            <a:pPr algn="ctr"/>
            <a:r>
              <a:rPr lang="en-US" sz="1050" dirty="0"/>
              <a:t>Flex Sensor</a:t>
            </a:r>
            <a:endParaRPr lang="en-IN" sz="1050" dirty="0"/>
          </a:p>
        </p:txBody>
      </p:sp>
    </p:spTree>
    <p:extLst>
      <p:ext uri="{BB962C8B-B14F-4D97-AF65-F5344CB8AC3E}">
        <p14:creationId xmlns:p14="http://schemas.microsoft.com/office/powerpoint/2010/main" val="233790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765A-6356-BEF0-F304-4816F359A7C6}"/>
              </a:ext>
            </a:extLst>
          </p:cNvPr>
          <p:cNvSpPr>
            <a:spLocks noGrp="1"/>
          </p:cNvSpPr>
          <p:nvPr>
            <p:ph type="title"/>
          </p:nvPr>
        </p:nvSpPr>
        <p:spPr/>
        <p:txBody>
          <a:bodyPr>
            <a:normAutofit fontScale="90000"/>
          </a:bodyPr>
          <a:lstStyle/>
          <a:p>
            <a:r>
              <a:rPr lang="en-IN" sz="2200" b="1" dirty="0">
                <a:latin typeface="+mj-lt"/>
              </a:rPr>
              <a:t>DF Mini Player</a:t>
            </a:r>
            <a:br>
              <a:rPr lang="en-IN" sz="2000" b="1" dirty="0"/>
            </a:br>
            <a:br>
              <a:rPr lang="en-IN" sz="2000" dirty="0"/>
            </a:br>
            <a:br>
              <a:rPr lang="en-IN" sz="2000" b="1" dirty="0"/>
            </a:br>
            <a:endParaRPr lang="en-IN" sz="2000" b="1" dirty="0">
              <a:latin typeface="+mj-lt"/>
            </a:endParaRPr>
          </a:p>
        </p:txBody>
      </p:sp>
      <p:sp>
        <p:nvSpPr>
          <p:cNvPr id="3" name="Text Placeholder 2">
            <a:extLst>
              <a:ext uri="{FF2B5EF4-FFF2-40B4-BE49-F238E27FC236}">
                <a16:creationId xmlns:a16="http://schemas.microsoft.com/office/drawing/2014/main" id="{3A8AD659-53EC-83F6-B998-11537447FAFB}"/>
              </a:ext>
            </a:extLst>
          </p:cNvPr>
          <p:cNvSpPr>
            <a:spLocks noGrp="1"/>
          </p:cNvSpPr>
          <p:nvPr>
            <p:ph type="body" idx="1"/>
          </p:nvPr>
        </p:nvSpPr>
        <p:spPr>
          <a:xfrm>
            <a:off x="296332" y="921954"/>
            <a:ext cx="8520600" cy="3416400"/>
          </a:xfrm>
        </p:spPr>
        <p:txBody>
          <a:bodyPr>
            <a:normAutofit/>
          </a:bodyPr>
          <a:lstStyle/>
          <a:p>
            <a:pPr marL="114300" indent="0">
              <a:buNone/>
            </a:pPr>
            <a:r>
              <a:rPr lang="en-US" sz="2000" dirty="0">
                <a:latin typeface="+mn-lt"/>
              </a:rPr>
              <a:t>The DF Mini Player plays audio files from a micro SD card and supports formats like MP3, WAV, and WMA. It includes a micro SD slot, built-in amplifier, and 3.5mm audio jack, connecting via UART for Arduino compatibility. Files on the SD card should match names or numbers used in the code. It operates at 3.5V to 5V, with VCC to Arduino 5V, GND to GND, Rx to D10, and Tx to D9.</a:t>
            </a:r>
          </a:p>
        </p:txBody>
      </p:sp>
      <p:pic>
        <p:nvPicPr>
          <p:cNvPr id="5" name="Picture 4">
            <a:extLst>
              <a:ext uri="{FF2B5EF4-FFF2-40B4-BE49-F238E27FC236}">
                <a16:creationId xmlns:a16="http://schemas.microsoft.com/office/drawing/2014/main" id="{A9CA9429-DC0B-4265-4F99-562A20A9142A}"/>
              </a:ext>
            </a:extLst>
          </p:cNvPr>
          <p:cNvPicPr>
            <a:picLocks noChangeAspect="1"/>
          </p:cNvPicPr>
          <p:nvPr/>
        </p:nvPicPr>
        <p:blipFill>
          <a:blip r:embed="rId2"/>
          <a:stretch>
            <a:fillRect/>
          </a:stretch>
        </p:blipFill>
        <p:spPr>
          <a:xfrm>
            <a:off x="3569668" y="3138836"/>
            <a:ext cx="2004664" cy="2004664"/>
          </a:xfrm>
          <a:prstGeom prst="rect">
            <a:avLst/>
          </a:prstGeom>
        </p:spPr>
      </p:pic>
    </p:spTree>
    <p:extLst>
      <p:ext uri="{BB962C8B-B14F-4D97-AF65-F5344CB8AC3E}">
        <p14:creationId xmlns:p14="http://schemas.microsoft.com/office/powerpoint/2010/main" val="401765384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1399</TotalTime>
  <Words>1526</Words>
  <Application>Microsoft Office PowerPoint</Application>
  <PresentationFormat>On-screen Show (16:9)</PresentationFormat>
  <Paragraphs>120</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Swis721 BT</vt:lpstr>
      <vt:lpstr>Times New Roman</vt:lpstr>
      <vt:lpstr>Simple Light</vt:lpstr>
      <vt:lpstr>KIT-KALAIGNARKARUNANIDHI INSTITUTE OF TECHNOLOGY COIMBATORE -641 402 Approved by AICTE Affiliated to Anna University, Chennai Accredited With‘A’ Grade by NAAC &amp; By NBA</vt:lpstr>
      <vt:lpstr>Abstract </vt:lpstr>
      <vt:lpstr>Objective </vt:lpstr>
      <vt:lpstr>Existing System</vt:lpstr>
      <vt:lpstr>Proposed System</vt:lpstr>
      <vt:lpstr>Components:-</vt:lpstr>
      <vt:lpstr>Arduino UNO  </vt:lpstr>
      <vt:lpstr>Flex Sensor </vt:lpstr>
      <vt:lpstr>DF Mini Player   </vt:lpstr>
      <vt:lpstr>LCD Display </vt:lpstr>
      <vt:lpstr>BLOCK DIAGRAM</vt:lpstr>
      <vt:lpstr>Simulation </vt:lpstr>
      <vt:lpstr>PROJECT RESULT </vt:lpstr>
      <vt:lpstr>Connections </vt:lpstr>
      <vt:lpstr>PowerPoint Presentation</vt:lpstr>
      <vt:lpstr>PowerPoint Presentation</vt:lpstr>
      <vt:lpstr>PowerPoint Presentation</vt:lpstr>
      <vt:lpstr>Research Gap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STREET LIGHT INTENSITY CONTROLLER</dc:title>
  <dc:creator>Sanmathi</dc:creator>
  <cp:lastModifiedBy>SAM PRAKASH</cp:lastModifiedBy>
  <cp:revision>76</cp:revision>
  <dcterms:modified xsi:type="dcterms:W3CDTF">2024-11-25T06:11:29Z</dcterms:modified>
</cp:coreProperties>
</file>