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/>
    <p:restoredTop sz="96208"/>
  </p:normalViewPr>
  <p:slideViewPr>
    <p:cSldViewPr snapToGrid="0" snapToObjects="1">
      <p:cViewPr>
        <p:scale>
          <a:sx n="108" d="100"/>
          <a:sy n="108" d="100"/>
        </p:scale>
        <p:origin x="80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9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77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46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8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94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60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4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5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5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55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599E6-32CC-C740-AB3C-42E98BC81B9D}" type="datetimeFigureOut">
              <a:t>30.12.19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66F4-EDCF-7145-919D-F64B7B36FF81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18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D9709E0-A0C2-F846-A230-2FC41F7353CD}"/>
              </a:ext>
            </a:extLst>
          </p:cNvPr>
          <p:cNvSpPr/>
          <p:nvPr/>
        </p:nvSpPr>
        <p:spPr>
          <a:xfrm>
            <a:off x="2239788" y="289183"/>
            <a:ext cx="1524804" cy="621183"/>
          </a:xfrm>
          <a:prstGeom prst="rect">
            <a:avLst/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469DE-DC9A-4D44-B872-CC9BBCC38DC8}"/>
              </a:ext>
            </a:extLst>
          </p:cNvPr>
          <p:cNvSpPr/>
          <p:nvPr/>
        </p:nvSpPr>
        <p:spPr>
          <a:xfrm>
            <a:off x="31808" y="289183"/>
            <a:ext cx="1524804" cy="621183"/>
          </a:xfrm>
          <a:prstGeom prst="rect">
            <a:avLst/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Client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DB8D0E-713B-934A-9CBF-456408054A9F}"/>
              </a:ext>
            </a:extLst>
          </p:cNvPr>
          <p:cNvCxnSpPr>
            <a:cxnSpLocks/>
          </p:cNvCxnSpPr>
          <p:nvPr/>
        </p:nvCxnSpPr>
        <p:spPr>
          <a:xfrm>
            <a:off x="1556612" y="599772"/>
            <a:ext cx="61331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45257-8A87-CE4F-8F84-32401177E980}"/>
              </a:ext>
            </a:extLst>
          </p:cNvPr>
          <p:cNvSpPr/>
          <p:nvPr/>
        </p:nvSpPr>
        <p:spPr>
          <a:xfrm>
            <a:off x="2417253" y="1322336"/>
            <a:ext cx="1347339" cy="621183"/>
          </a:xfrm>
          <a:prstGeom prst="rect">
            <a:avLst/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Image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64606-987B-BF4F-9E54-AA185EF2702B}"/>
              </a:ext>
            </a:extLst>
          </p:cNvPr>
          <p:cNvSpPr/>
          <p:nvPr/>
        </p:nvSpPr>
        <p:spPr>
          <a:xfrm>
            <a:off x="31806" y="1322336"/>
            <a:ext cx="1347339" cy="621183"/>
          </a:xfrm>
          <a:prstGeom prst="rect">
            <a:avLst/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Preimage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19D4CDE-84B8-4947-979B-4B12FD98DDC5}"/>
              </a:ext>
            </a:extLst>
          </p:cNvPr>
          <p:cNvSpPr/>
          <p:nvPr/>
        </p:nvSpPr>
        <p:spPr>
          <a:xfrm>
            <a:off x="1456604" y="1472687"/>
            <a:ext cx="892506" cy="320476"/>
          </a:xfrm>
          <a:prstGeom prst="rightArrow">
            <a:avLst>
              <a:gd name="adj1" fmla="val 68986"/>
              <a:gd name="adj2" fmla="val 46355"/>
            </a:avLst>
          </a:prstGeom>
          <a:solidFill>
            <a:srgbClr val="DBEFF9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Hashing</a:t>
            </a: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40988844-FE58-4C4E-94AB-15D6131BDB17}"/>
              </a:ext>
            </a:extLst>
          </p:cNvPr>
          <p:cNvSpPr/>
          <p:nvPr/>
        </p:nvSpPr>
        <p:spPr>
          <a:xfrm>
            <a:off x="1705392" y="3288427"/>
            <a:ext cx="2059200" cy="621183"/>
          </a:xfrm>
          <a:prstGeom prst="homePlate">
            <a:avLst>
              <a:gd name="adj" fmla="val 0"/>
            </a:avLst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Sign</a:t>
            </a:r>
            <a:b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public key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0C51486A-EFA1-EE42-B449-018A0F7FE206}"/>
              </a:ext>
            </a:extLst>
          </p:cNvPr>
          <p:cNvSpPr/>
          <p:nvPr/>
        </p:nvSpPr>
        <p:spPr>
          <a:xfrm>
            <a:off x="31805" y="3288427"/>
            <a:ext cx="1983600" cy="621183"/>
          </a:xfrm>
          <a:prstGeom prst="homePlate">
            <a:avLst>
              <a:gd name="adj" fmla="val 17445"/>
            </a:avLst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Create</a:t>
            </a:r>
            <a:b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key pair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F634BF-5FCC-B24E-8F4B-7CF035EDFE52}"/>
              </a:ext>
            </a:extLst>
          </p:cNvPr>
          <p:cNvSpPr/>
          <p:nvPr/>
        </p:nvSpPr>
        <p:spPr>
          <a:xfrm>
            <a:off x="9191187" y="289183"/>
            <a:ext cx="1524804" cy="621183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260A97-D473-1B4C-9174-0FC6C6401C7D}"/>
              </a:ext>
            </a:extLst>
          </p:cNvPr>
          <p:cNvSpPr/>
          <p:nvPr/>
        </p:nvSpPr>
        <p:spPr>
          <a:xfrm>
            <a:off x="6984687" y="289183"/>
            <a:ext cx="1524804" cy="621183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Client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30DC9F-EC00-C14C-A34B-D8B881B2CCBB}"/>
              </a:ext>
            </a:extLst>
          </p:cNvPr>
          <p:cNvCxnSpPr>
            <a:cxnSpLocks/>
          </p:cNvCxnSpPr>
          <p:nvPr/>
        </p:nvCxnSpPr>
        <p:spPr>
          <a:xfrm>
            <a:off x="8455657" y="599772"/>
            <a:ext cx="666230" cy="0"/>
          </a:xfrm>
          <a:prstGeom prst="straightConnector1">
            <a:avLst/>
          </a:prstGeom>
          <a:noFill/>
          <a:ln w="12700" cap="flat" cmpd="sng" algn="ctr">
            <a:solidFill>
              <a:srgbClr val="0F6FC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4C986AC-71CE-8746-B9B8-8B92CA060EB8}"/>
              </a:ext>
            </a:extLst>
          </p:cNvPr>
          <p:cNvSpPr/>
          <p:nvPr/>
        </p:nvSpPr>
        <p:spPr>
          <a:xfrm>
            <a:off x="9368652" y="1322336"/>
            <a:ext cx="1347339" cy="621183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Image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C6ECB1-D483-F24C-80D2-47B076CE8A11}"/>
              </a:ext>
            </a:extLst>
          </p:cNvPr>
          <p:cNvSpPr/>
          <p:nvPr/>
        </p:nvSpPr>
        <p:spPr>
          <a:xfrm>
            <a:off x="6984687" y="1322336"/>
            <a:ext cx="1347339" cy="621183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Preimage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006BF2-16A6-834A-B558-B24EFD002C0D}"/>
              </a:ext>
            </a:extLst>
          </p:cNvPr>
          <p:cNvCxnSpPr>
            <a:cxnSpLocks/>
          </p:cNvCxnSpPr>
          <p:nvPr/>
        </p:nvCxnSpPr>
        <p:spPr>
          <a:xfrm>
            <a:off x="8385395" y="1632925"/>
            <a:ext cx="91577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EC5-0A54-3841-856B-612CE70382C4}"/>
              </a:ext>
            </a:extLst>
          </p:cNvPr>
          <p:cNvSpPr txBox="1"/>
          <p:nvPr/>
        </p:nvSpPr>
        <p:spPr>
          <a:xfrm>
            <a:off x="8518067" y="1545414"/>
            <a:ext cx="579310" cy="18466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3600" tIns="0" rIns="36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aanana" pitchFamily="2" charset="-79"/>
              </a:rPr>
              <a:t>Hashing</a:t>
            </a:r>
          </a:p>
        </p:txBody>
      </p:sp>
      <p:sp>
        <p:nvSpPr>
          <p:cNvPr id="50" name="Pentagon 49">
            <a:extLst>
              <a:ext uri="{FF2B5EF4-FFF2-40B4-BE49-F238E27FC236}">
                <a16:creationId xmlns:a16="http://schemas.microsoft.com/office/drawing/2014/main" id="{730D813D-2ED4-4445-82D7-F39C0724320F}"/>
              </a:ext>
            </a:extLst>
          </p:cNvPr>
          <p:cNvSpPr/>
          <p:nvPr/>
        </p:nvSpPr>
        <p:spPr>
          <a:xfrm>
            <a:off x="8656791" y="3288427"/>
            <a:ext cx="2059200" cy="621183"/>
          </a:xfrm>
          <a:prstGeom prst="homePlate">
            <a:avLst>
              <a:gd name="adj" fmla="val 0"/>
            </a:avLst>
          </a:prstGeom>
          <a:solidFill>
            <a:srgbClr val="DBEFF9"/>
          </a:solidFill>
          <a:ln w="635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Sign</a:t>
            </a:r>
            <a:b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public key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672CF08F-7DD2-9544-831E-46A23C4E3666}"/>
              </a:ext>
            </a:extLst>
          </p:cNvPr>
          <p:cNvSpPr/>
          <p:nvPr/>
        </p:nvSpPr>
        <p:spPr>
          <a:xfrm>
            <a:off x="6984687" y="3288427"/>
            <a:ext cx="1984011" cy="621183"/>
          </a:xfrm>
          <a:prstGeom prst="homePlate">
            <a:avLst>
              <a:gd name="adj" fmla="val 17445"/>
            </a:avLst>
          </a:prstGeom>
          <a:solidFill>
            <a:srgbClr val="DBEFF9"/>
          </a:solidFill>
          <a:ln w="635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Create</a:t>
            </a:r>
            <a:b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key pair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8E9213-441C-624F-B9FB-67A9119214E4}"/>
              </a:ext>
            </a:extLst>
          </p:cNvPr>
          <p:cNvSpPr/>
          <p:nvPr/>
        </p:nvSpPr>
        <p:spPr>
          <a:xfrm>
            <a:off x="9494581" y="2351036"/>
            <a:ext cx="1221410" cy="621183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Image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E41E41-17F2-AA47-9984-5143A26F267C}"/>
              </a:ext>
            </a:extLst>
          </p:cNvPr>
          <p:cNvSpPr/>
          <p:nvPr/>
        </p:nvSpPr>
        <p:spPr>
          <a:xfrm>
            <a:off x="6984687" y="2351036"/>
            <a:ext cx="1524803" cy="621183"/>
          </a:xfrm>
          <a:prstGeom prst="rect">
            <a:avLst/>
          </a:prstGeom>
          <a:solidFill>
            <a:srgbClr val="0F6FC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Preimage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7A6B59-E488-E54C-804C-79245B653347}"/>
              </a:ext>
            </a:extLst>
          </p:cNvPr>
          <p:cNvCxnSpPr>
            <a:cxnSpLocks/>
          </p:cNvCxnSpPr>
          <p:nvPr/>
        </p:nvCxnSpPr>
        <p:spPr>
          <a:xfrm>
            <a:off x="8565328" y="2661625"/>
            <a:ext cx="8652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1B0139-BEC4-834F-8772-5AC1275D01F0}"/>
              </a:ext>
            </a:extLst>
          </p:cNvPr>
          <p:cNvSpPr txBox="1"/>
          <p:nvPr/>
        </p:nvSpPr>
        <p:spPr>
          <a:xfrm>
            <a:off x="8656791" y="2574040"/>
            <a:ext cx="579310" cy="18466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3600" tIns="0" rIns="360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aanana" pitchFamily="2" charset="-79"/>
              </a:rPr>
              <a:t>Hashing</a:t>
            </a:r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F5B3444B-0A1D-2742-97B0-CD0FB4D9A3DB}"/>
              </a:ext>
            </a:extLst>
          </p:cNvPr>
          <p:cNvSpPr/>
          <p:nvPr/>
        </p:nvSpPr>
        <p:spPr>
          <a:xfrm>
            <a:off x="1705392" y="2351036"/>
            <a:ext cx="2059200" cy="621183"/>
          </a:xfrm>
          <a:prstGeom prst="homePlate">
            <a:avLst>
              <a:gd name="adj" fmla="val 0"/>
            </a:avLst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Sign public</a:t>
            </a:r>
            <a:b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key</a:t>
            </a: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4C7CFC89-7B84-AC46-9F8E-B0158B79296F}"/>
              </a:ext>
            </a:extLst>
          </p:cNvPr>
          <p:cNvSpPr/>
          <p:nvPr/>
        </p:nvSpPr>
        <p:spPr>
          <a:xfrm>
            <a:off x="31805" y="2351036"/>
            <a:ext cx="1983600" cy="621183"/>
          </a:xfrm>
          <a:prstGeom prst="homePlate">
            <a:avLst>
              <a:gd name="adj" fmla="val 17445"/>
            </a:avLst>
          </a:prstGeom>
          <a:solidFill>
            <a:srgbClr val="DBEFF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Create key</a:t>
            </a:r>
            <a:b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</a:br>
            <a:r>
              <a:rPr kumimoji="0" lang="de-DE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pair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8D3D51-DB21-9A4C-9BF0-18EB05DCDE6F}"/>
              </a:ext>
            </a:extLst>
          </p:cNvPr>
          <p:cNvSpPr txBox="1"/>
          <p:nvPr/>
        </p:nvSpPr>
        <p:spPr>
          <a:xfrm>
            <a:off x="3802750" y="280845"/>
            <a:ext cx="193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consciosly chosen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arrow position: the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client </a:t>
            </a: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sends a msg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A75BE5-3A3C-FE43-8962-561A586D5DAF}"/>
              </a:ext>
            </a:extLst>
          </p:cNvPr>
          <p:cNvSpPr txBox="1"/>
          <p:nvPr/>
        </p:nvSpPr>
        <p:spPr>
          <a:xfrm>
            <a:off x="3802753" y="1312885"/>
            <a:ext cx="161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shape indicates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that hashing is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 function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B27801-CA86-B144-BCB5-A531B05ADCDF}"/>
              </a:ext>
            </a:extLst>
          </p:cNvPr>
          <p:cNvSpPr txBox="1"/>
          <p:nvPr/>
        </p:nvSpPr>
        <p:spPr>
          <a:xfrm>
            <a:off x="3802753" y="2342899"/>
            <a:ext cx="172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this shape works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for procedures;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avoids clutter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AC7CE8-EFAE-E643-A8F3-47D4E5EAB19D}"/>
              </a:ext>
            </a:extLst>
          </p:cNvPr>
          <p:cNvSpPr txBox="1"/>
          <p:nvPr/>
        </p:nvSpPr>
        <p:spPr>
          <a:xfrm>
            <a:off x="3802752" y="3299340"/>
            <a:ext cx="198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consciously chosen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line breaks improve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readability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1624F3-A57C-1940-BB1B-9C62ADA03765}"/>
              </a:ext>
            </a:extLst>
          </p:cNvPr>
          <p:cNvSpPr txBox="1"/>
          <p:nvPr/>
        </p:nvSpPr>
        <p:spPr>
          <a:xfrm>
            <a:off x="5350466" y="280845"/>
            <a:ext cx="1616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less clutter w/o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outlines; needs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darker shades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C488C1-4A19-0345-923E-B9031C0B66C4}"/>
              </a:ext>
            </a:extLst>
          </p:cNvPr>
          <p:cNvSpPr txBox="1"/>
          <p:nvPr/>
        </p:nvSpPr>
        <p:spPr>
          <a:xfrm>
            <a:off x="5550169" y="1312885"/>
            <a:ext cx="141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avoid using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inverted text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for small text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C181EA-FF20-1643-AAD9-94BEA58376F6}"/>
              </a:ext>
            </a:extLst>
          </p:cNvPr>
          <p:cNvSpPr txBox="1"/>
          <p:nvPr/>
        </p:nvSpPr>
        <p:spPr>
          <a:xfrm>
            <a:off x="5460413" y="2342899"/>
            <a:ext cx="1506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do not let text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length dictate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shape size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CB0A8C-63F7-1E4F-8F82-ABAC86A2779B}"/>
              </a:ext>
            </a:extLst>
          </p:cNvPr>
          <p:cNvSpPr txBox="1"/>
          <p:nvPr/>
        </p:nvSpPr>
        <p:spPr>
          <a:xfrm>
            <a:off x="4724432" y="3299340"/>
            <a:ext cx="224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good use of negative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space; but: insufficient</a:t>
            </a:r>
            <a:b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</a:b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contrast &amp; padding</a:t>
            </a:r>
          </a:p>
        </p:txBody>
      </p:sp>
    </p:spTree>
    <p:extLst>
      <p:ext uri="{BB962C8B-B14F-4D97-AF65-F5344CB8AC3E}">
        <p14:creationId xmlns:p14="http://schemas.microsoft.com/office/powerpoint/2010/main" val="23055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117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Herrmann, Dominik</dc:creator>
  <cp:keywords/>
  <dc:description/>
  <cp:lastModifiedBy>Herrmann, Dominik</cp:lastModifiedBy>
  <cp:revision>5</cp:revision>
  <dcterms:created xsi:type="dcterms:W3CDTF">2019-12-30T15:20:06Z</dcterms:created>
  <dcterms:modified xsi:type="dcterms:W3CDTF">2019-12-30T15:32:55Z</dcterms:modified>
  <cp:category/>
</cp:coreProperties>
</file>