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43463" cy="42773600"/>
  <p:notesSz cx="6858000" cy="9144000"/>
  <p:defaultTextStyle>
    <a:defPPr>
      <a:defRPr lang="de-DE"/>
    </a:defPPr>
    <a:lvl1pPr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085975" indent="-1628775"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171950" indent="-3257550"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257925" indent="-4886325"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343900" indent="-6515100" algn="l" defTabSz="4171950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183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D"/>
    <a:srgbClr val="F8F8F8"/>
    <a:srgbClr val="DBEEF4"/>
    <a:srgbClr val="000000"/>
    <a:srgbClr val="FFD300"/>
    <a:srgbClr val="FFFFCC"/>
    <a:srgbClr val="FFE48F"/>
    <a:srgbClr val="FF3300"/>
    <a:srgbClr val="FFFFFF"/>
    <a:srgbClr val="88A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>
        <p:scale>
          <a:sx n="25" d="100"/>
          <a:sy n="25" d="100"/>
        </p:scale>
        <p:origin x="6264" y="6"/>
      </p:cViewPr>
      <p:guideLst>
        <p:guide orient="horz" pos="13472"/>
        <p:guide pos="18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BB7C-E601-4EF1-B61A-046CDE5F5AA5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EC717-D4CB-4EDD-BFDB-BFA84E256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84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EC717-D4CB-4EDD-BFDB-BFA84E256FA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12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8260" y="13287543"/>
            <a:ext cx="25706944" cy="9168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36520" y="24238373"/>
            <a:ext cx="21170424" cy="109310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0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3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89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AE4A55D-9DAC-4406-8ED5-454E2B1E4FF8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B0656E7-A7AF-405E-B256-5BE3CF108B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8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2173" y="9980510"/>
            <a:ext cx="27219117" cy="28228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D8BC957-4261-4C2F-A494-B322AAF38F6C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0A54E4-0010-4551-AEA2-BCB92E09AB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521306" y="10683505"/>
            <a:ext cx="22504077" cy="227630802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03824" y="10683505"/>
            <a:ext cx="67013422" cy="2276308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0F6C97D-F6F0-4EAA-9CAD-476F7DF396F7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6BC22EA-A0E2-4FFF-939C-995C3CD183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2173" y="9980510"/>
            <a:ext cx="27219117" cy="28228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470AF18-CA83-48D4-97F8-467D8629F963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DFB076-6716-4881-A21E-C7BBACFF9A7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025" y="27486002"/>
            <a:ext cx="25706944" cy="8495312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89025" y="18129280"/>
            <a:ext cx="25706944" cy="93567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15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231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847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46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07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69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31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892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85A98E-A19B-45C7-B46A-7E20F39FEE05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BD5C9E7-9254-4712-8DAF-72E44449CB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03824" y="62249456"/>
            <a:ext cx="44756125" cy="176064851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64009" y="62249456"/>
            <a:ext cx="44761374" cy="176064851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F74F09-BC03-4F11-9055-201B6AEE47BC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AB4F80-5973-4C8B-866B-C0BEB32119C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5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2173" y="9574557"/>
            <a:ext cx="13362782" cy="3990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86158" indent="0">
              <a:buNone/>
              <a:defRPr sz="9100" b="1"/>
            </a:lvl2pPr>
            <a:lvl3pPr marL="4172316" indent="0">
              <a:buNone/>
              <a:defRPr sz="8200" b="1"/>
            </a:lvl3pPr>
            <a:lvl4pPr marL="6258474" indent="0">
              <a:buNone/>
              <a:defRPr sz="7300" b="1"/>
            </a:lvl4pPr>
            <a:lvl5pPr marL="8344632" indent="0">
              <a:buNone/>
              <a:defRPr sz="7300" b="1"/>
            </a:lvl5pPr>
            <a:lvl6pPr marL="10430789" indent="0">
              <a:buNone/>
              <a:defRPr sz="7300" b="1"/>
            </a:lvl6pPr>
            <a:lvl7pPr marL="12516947" indent="0">
              <a:buNone/>
              <a:defRPr sz="7300" b="1"/>
            </a:lvl7pPr>
            <a:lvl8pPr marL="14603105" indent="0">
              <a:buNone/>
              <a:defRPr sz="7300" b="1"/>
            </a:lvl8pPr>
            <a:lvl9pPr marL="16689263" indent="0">
              <a:buNone/>
              <a:defRPr sz="7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2173" y="13564776"/>
            <a:ext cx="13362782" cy="24644330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63261" y="9574557"/>
            <a:ext cx="13368031" cy="3990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86158" indent="0">
              <a:buNone/>
              <a:defRPr sz="9100" b="1"/>
            </a:lvl2pPr>
            <a:lvl3pPr marL="4172316" indent="0">
              <a:buNone/>
              <a:defRPr sz="8200" b="1"/>
            </a:lvl3pPr>
            <a:lvl4pPr marL="6258474" indent="0">
              <a:buNone/>
              <a:defRPr sz="7300" b="1"/>
            </a:lvl4pPr>
            <a:lvl5pPr marL="8344632" indent="0">
              <a:buNone/>
              <a:defRPr sz="7300" b="1"/>
            </a:lvl5pPr>
            <a:lvl6pPr marL="10430789" indent="0">
              <a:buNone/>
              <a:defRPr sz="7300" b="1"/>
            </a:lvl6pPr>
            <a:lvl7pPr marL="12516947" indent="0">
              <a:buNone/>
              <a:defRPr sz="7300" b="1"/>
            </a:lvl7pPr>
            <a:lvl8pPr marL="14603105" indent="0">
              <a:buNone/>
              <a:defRPr sz="7300" b="1"/>
            </a:lvl8pPr>
            <a:lvl9pPr marL="16689263" indent="0">
              <a:buNone/>
              <a:defRPr sz="7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63261" y="13564776"/>
            <a:ext cx="13368031" cy="24644330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89DF91-9C8D-45AB-87AD-F267C075AA4F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541116-4B31-4764-B206-3E4AC425FD6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49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BF06945-B82B-4D0D-A249-7BCC6664DBFA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84F1C4-7AA2-417F-A30D-999E2247F9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69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1BEA4C-BF6E-40FE-9EEE-39637214A553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ABCE52-6C43-46E8-A6BE-0349D0468A3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54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175" y="1703023"/>
            <a:ext cx="9949891" cy="7247749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4354" y="1703026"/>
            <a:ext cx="16906936" cy="36506083"/>
          </a:xfrm>
          <a:prstGeom prst="rect">
            <a:avLst/>
          </a:prstGeo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2175" y="8950775"/>
            <a:ext cx="9949891" cy="292583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86158" indent="0">
              <a:buNone/>
              <a:defRPr sz="5500"/>
            </a:lvl2pPr>
            <a:lvl3pPr marL="4172316" indent="0">
              <a:buNone/>
              <a:defRPr sz="4600"/>
            </a:lvl3pPr>
            <a:lvl4pPr marL="6258474" indent="0">
              <a:buNone/>
              <a:defRPr sz="4100"/>
            </a:lvl4pPr>
            <a:lvl5pPr marL="8344632" indent="0">
              <a:buNone/>
              <a:defRPr sz="4100"/>
            </a:lvl5pPr>
            <a:lvl6pPr marL="10430789" indent="0">
              <a:buNone/>
              <a:defRPr sz="4100"/>
            </a:lvl6pPr>
            <a:lvl7pPr marL="12516947" indent="0">
              <a:buNone/>
              <a:defRPr sz="4100"/>
            </a:lvl7pPr>
            <a:lvl8pPr marL="14603105" indent="0">
              <a:buNone/>
              <a:defRPr sz="4100"/>
            </a:lvl8pPr>
            <a:lvl9pPr marL="16689263" indent="0">
              <a:buNone/>
              <a:defRPr sz="41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FD64826-9A87-4CC8-A551-2E585757EDEB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6403D38-5451-462B-A495-5043E787B4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27930" y="29941520"/>
            <a:ext cx="18146078" cy="353476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27930" y="3821900"/>
            <a:ext cx="18146078" cy="25664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600"/>
            </a:lvl1pPr>
            <a:lvl2pPr marL="2086158" indent="0">
              <a:buNone/>
              <a:defRPr sz="12800"/>
            </a:lvl2pPr>
            <a:lvl3pPr marL="4172316" indent="0">
              <a:buNone/>
              <a:defRPr sz="11000"/>
            </a:lvl3pPr>
            <a:lvl4pPr marL="6258474" indent="0">
              <a:buNone/>
              <a:defRPr sz="9100"/>
            </a:lvl4pPr>
            <a:lvl5pPr marL="8344632" indent="0">
              <a:buNone/>
              <a:defRPr sz="9100"/>
            </a:lvl5pPr>
            <a:lvl6pPr marL="10430789" indent="0">
              <a:buNone/>
              <a:defRPr sz="9100"/>
            </a:lvl6pPr>
            <a:lvl7pPr marL="12516947" indent="0">
              <a:buNone/>
              <a:defRPr sz="9100"/>
            </a:lvl7pPr>
            <a:lvl8pPr marL="14603105" indent="0">
              <a:buNone/>
              <a:defRPr sz="9100"/>
            </a:lvl8pPr>
            <a:lvl9pPr marL="16689263" indent="0">
              <a:buNone/>
              <a:defRPr sz="91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27930" y="33476286"/>
            <a:ext cx="18146078" cy="50199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86158" indent="0">
              <a:buNone/>
              <a:defRPr sz="5500"/>
            </a:lvl2pPr>
            <a:lvl3pPr marL="4172316" indent="0">
              <a:buNone/>
              <a:defRPr sz="4600"/>
            </a:lvl3pPr>
            <a:lvl4pPr marL="6258474" indent="0">
              <a:buNone/>
              <a:defRPr sz="4100"/>
            </a:lvl4pPr>
            <a:lvl5pPr marL="8344632" indent="0">
              <a:buNone/>
              <a:defRPr sz="4100"/>
            </a:lvl5pPr>
            <a:lvl6pPr marL="10430789" indent="0">
              <a:buNone/>
              <a:defRPr sz="4100"/>
            </a:lvl6pPr>
            <a:lvl7pPr marL="12516947" indent="0">
              <a:buNone/>
              <a:defRPr sz="4100"/>
            </a:lvl7pPr>
            <a:lvl8pPr marL="14603105" indent="0">
              <a:buNone/>
              <a:defRPr sz="4100"/>
            </a:lvl8pPr>
            <a:lvl9pPr marL="16689263" indent="0">
              <a:buNone/>
              <a:defRPr sz="41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9BD8E4-DAF2-4254-92D0-3C32A161C687}" type="datetimeFigureOut">
              <a:rPr lang="de-DE"/>
              <a:pPr>
                <a:defRPr/>
              </a:pPr>
              <a:t>22.08.2023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</p:spPr>
        <p:txBody>
          <a:bodyPr/>
          <a:lstStyle>
            <a:lvl1pPr defTabSz="4172316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AA1728-9CFD-4228-BC26-DBD666E6A5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01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20725" y="7345363"/>
            <a:ext cx="28875038" cy="3477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2316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6" descr="Kopfmodul_A0.gi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792163"/>
            <a:ext cx="28875038" cy="6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4171950" rtl="0" eaLnBrk="1" fontAlgn="base" hangingPunct="1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1950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3688" indent="-156368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89313" indent="-130333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4938" indent="-104298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0913" indent="-104298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86888" indent="-1042988" algn="l" defTabSz="417195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3868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0026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6184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2342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158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2316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8474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4632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0789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6947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3105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89263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jp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>
          <a:xfrm>
            <a:off x="684212" y="39663772"/>
            <a:ext cx="28875038" cy="2446675"/>
          </a:xfrm>
          <a:prstGeom prst="rect">
            <a:avLst/>
          </a:prstGeom>
          <a:solidFill>
            <a:srgbClr val="004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de-DE" sz="2800"/>
          </a:p>
        </p:txBody>
      </p:sp>
      <p:sp>
        <p:nvSpPr>
          <p:cNvPr id="4" name="Rechteck 3"/>
          <p:cNvSpPr/>
          <p:nvPr/>
        </p:nvSpPr>
        <p:spPr>
          <a:xfrm>
            <a:off x="720725" y="7705280"/>
            <a:ext cx="28875038" cy="4176464"/>
          </a:xfrm>
          <a:prstGeom prst="rect">
            <a:avLst/>
          </a:prstGeom>
          <a:solidFill>
            <a:srgbClr val="C2D3E0"/>
          </a:solidFill>
        </p:spPr>
        <p:txBody>
          <a:bodyPr wrap="none" lIns="252000" tIns="360000" anchor="t">
            <a:noAutofit/>
          </a:bodyPr>
          <a:lstStyle/>
          <a:p>
            <a:pPr>
              <a:defRPr/>
            </a:pPr>
            <a:r>
              <a:rPr lang="de-DE" sz="11500" b="1" dirty="0">
                <a:solidFill>
                  <a:srgbClr val="00457D"/>
                </a:solidFill>
                <a:latin typeface="UB Scala Sans" panose="02000503050000020003" pitchFamily="2" charset="0"/>
              </a:rPr>
              <a:t>Bamberg messen 2.0</a:t>
            </a:r>
            <a:br>
              <a:rPr lang="de-DE" sz="11500" b="1" dirty="0">
                <a:solidFill>
                  <a:srgbClr val="00457D"/>
                </a:solidFill>
                <a:latin typeface="UB Scala Sans" panose="02000503050000020003" pitchFamily="2" charset="0"/>
              </a:rPr>
            </a:br>
            <a:r>
              <a:rPr lang="de-DE" sz="9600" b="1" dirty="0">
                <a:solidFill>
                  <a:srgbClr val="00457D"/>
                </a:solidFill>
                <a:latin typeface="UB Scala Sans" panose="02000503050000020003" pitchFamily="2" charset="0"/>
              </a:rPr>
              <a:t>Dein Tool für das Bamberger Klimamessnetz</a:t>
            </a:r>
          </a:p>
        </p:txBody>
      </p:sp>
      <p:sp>
        <p:nvSpPr>
          <p:cNvPr id="17" name="Rechteck 16"/>
          <p:cNvSpPr/>
          <p:nvPr/>
        </p:nvSpPr>
        <p:spPr>
          <a:xfrm>
            <a:off x="12313419" y="40547822"/>
            <a:ext cx="14905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endParaRPr lang="de-DE" sz="2000" dirty="0">
              <a:solidFill>
                <a:schemeClr val="bg1"/>
              </a:solidFill>
              <a:latin typeface="UB Scala Sans" panose="02000503050000020003" pitchFamily="2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0954379" y="12257287"/>
            <a:ext cx="8359906" cy="1080000"/>
          </a:xfrm>
          <a:prstGeom prst="roundRect">
            <a:avLst/>
          </a:prstGeom>
          <a:solidFill>
            <a:srgbClr val="00457D"/>
          </a:solidFill>
        </p:spPr>
        <p:txBody>
          <a:bodyPr vert="horz" lIns="128008" tIns="64004" rIns="128008" bIns="64004" rtlCol="0" anchor="ctr">
            <a:noAutofit/>
          </a:bodyPr>
          <a:lstStyle/>
          <a:p>
            <a:pPr algn="ctr"/>
            <a:r>
              <a:rPr lang="de-DE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UB Scala Sans" panose="02000503050000020003" pitchFamily="2" charset="0"/>
              </a:rPr>
              <a:t>Technologien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6327832" y="34528320"/>
            <a:ext cx="17219963" cy="1080000"/>
          </a:xfrm>
          <a:prstGeom prst="roundRect">
            <a:avLst/>
          </a:prstGeom>
          <a:solidFill>
            <a:srgbClr val="00457D"/>
          </a:solidFill>
        </p:spPr>
        <p:txBody>
          <a:bodyPr vert="horz" lIns="128008" tIns="64004" rIns="128008" bIns="64004" rtlCol="0" anchor="ctr">
            <a:noAutofit/>
          </a:bodyPr>
          <a:lstStyle/>
          <a:p>
            <a:pPr algn="ctr"/>
            <a:r>
              <a:rPr lang="de-DE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UB Scala Sans" panose="02000503050000020003" pitchFamily="2" charset="0"/>
              </a:rPr>
              <a:t>Die Zukunft von Bamberg messen 2.0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286" y="39793726"/>
            <a:ext cx="1994144" cy="21873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4840"/>
            <a:ext cx="12219336" cy="6109668"/>
          </a:xfrm>
          <a:prstGeom prst="rect">
            <a:avLst/>
          </a:prstGeom>
        </p:spPr>
      </p:pic>
      <p:pic>
        <p:nvPicPr>
          <p:cNvPr id="11" name="Grafik 10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96A2A9EB-67B5-373D-D4FA-B3B15D401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075" y="39793133"/>
            <a:ext cx="2187954" cy="2187954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B2A644B-7990-D3F8-8D2A-37CE714039E6}"/>
              </a:ext>
            </a:extLst>
          </p:cNvPr>
          <p:cNvGrpSpPr/>
          <p:nvPr/>
        </p:nvGrpSpPr>
        <p:grpSpPr>
          <a:xfrm>
            <a:off x="782855" y="12218815"/>
            <a:ext cx="6372936" cy="8561957"/>
            <a:chOff x="1705193" y="12218815"/>
            <a:chExt cx="6372936" cy="8561957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1CF9C5D-B20C-9DCD-6B8F-A4A67813FD4C}"/>
                </a:ext>
              </a:extLst>
            </p:cNvPr>
            <p:cNvGrpSpPr/>
            <p:nvPr/>
          </p:nvGrpSpPr>
          <p:grpSpPr>
            <a:xfrm>
              <a:off x="3024387" y="12218815"/>
              <a:ext cx="3734548" cy="2841398"/>
              <a:chOff x="1045077" y="12259746"/>
              <a:chExt cx="3734548" cy="2841398"/>
            </a:xfrm>
          </p:grpSpPr>
          <p:pic>
            <p:nvPicPr>
              <p:cNvPr id="18" name="Grafik 17" descr="Menüband Silhouette">
                <a:extLst>
                  <a:ext uri="{FF2B5EF4-FFF2-40B4-BE49-F238E27FC236}">
                    <a16:creationId xmlns:a16="http://schemas.microsoft.com/office/drawing/2014/main" id="{7A356324-433D-3FC6-A6C9-88A09D15E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16275" y="12259746"/>
                <a:ext cx="1792153" cy="1792153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2F1E45F-3F41-B1B0-FEAB-19BAC35AB2B9}"/>
                  </a:ext>
                </a:extLst>
              </p:cNvPr>
              <p:cNvSpPr txBox="1"/>
              <p:nvPr/>
            </p:nvSpPr>
            <p:spPr>
              <a:xfrm>
                <a:off x="1045077" y="14085481"/>
                <a:ext cx="373454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0" b="1" dirty="0">
                    <a:solidFill>
                      <a:srgbClr val="00457D"/>
                    </a:solidFill>
                    <a:latin typeface="UB Scala Sans" panose="02000503050000020003"/>
                  </a:rPr>
                  <a:t>Motivation</a:t>
                </a:r>
              </a:p>
            </p:txBody>
          </p:sp>
        </p:grp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67548A9-7F6C-92D4-F1F9-658D7F727650}"/>
                </a:ext>
              </a:extLst>
            </p:cNvPr>
            <p:cNvSpPr txBox="1"/>
            <p:nvPr/>
          </p:nvSpPr>
          <p:spPr>
            <a:xfrm>
              <a:off x="1705193" y="15056128"/>
              <a:ext cx="6372936" cy="572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Tx/>
                <a:buChar char="-"/>
              </a:pPr>
              <a:r>
                <a:rPr lang="de-DE" sz="4200" dirty="0">
                  <a:latin typeface="UB Scala Sans" panose="02000503050000020003" pitchFamily="2" charset="0"/>
                </a:rPr>
                <a:t>Installation von Wetterstationen</a:t>
              </a:r>
            </a:p>
            <a:p>
              <a:pPr marL="571500" indent="-571500">
                <a:spcAft>
                  <a:spcPts val="1800"/>
                </a:spcAft>
                <a:buFontTx/>
                <a:buChar char="-"/>
              </a:pPr>
              <a:r>
                <a:rPr lang="de-DE" sz="4200" dirty="0">
                  <a:latin typeface="UB Scala Sans" panose="02000503050000020003" pitchFamily="2" charset="0"/>
                </a:rPr>
                <a:t>zur Messung des Klimas in Bamberg</a:t>
              </a:r>
            </a:p>
            <a:p>
              <a:pPr marL="571500" indent="-571500">
                <a:spcAft>
                  <a:spcPts val="1800"/>
                </a:spcAft>
                <a:buFontTx/>
                <a:buChar char="-"/>
              </a:pPr>
              <a:r>
                <a:rPr lang="de-DE" sz="4200" dirty="0">
                  <a:latin typeface="UB Scala Sans" panose="02000503050000020003" pitchFamily="2" charset="0"/>
                </a:rPr>
                <a:t>allerdings: Verfälschung der Auslesungen durch externe Einflüsse (z.B. Reflektionen, Schatten…)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55D08A09-7C08-6203-38D6-BF0A1F8736A2}"/>
              </a:ext>
            </a:extLst>
          </p:cNvPr>
          <p:cNvGrpSpPr/>
          <p:nvPr/>
        </p:nvGrpSpPr>
        <p:grpSpPr>
          <a:xfrm>
            <a:off x="7125976" y="12429753"/>
            <a:ext cx="6372936" cy="9878598"/>
            <a:chOff x="7625372" y="12429753"/>
            <a:chExt cx="6372936" cy="9878598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76415530-F07F-30C8-52C5-CFEB6712A96E}"/>
                </a:ext>
              </a:extLst>
            </p:cNvPr>
            <p:cNvGrpSpPr/>
            <p:nvPr/>
          </p:nvGrpSpPr>
          <p:grpSpPr>
            <a:xfrm>
              <a:off x="9860257" y="12429753"/>
              <a:ext cx="1903166" cy="2630460"/>
              <a:chOff x="7120443" y="12433838"/>
              <a:chExt cx="1903166" cy="2630460"/>
            </a:xfrm>
          </p:grpSpPr>
          <p:pic>
            <p:nvPicPr>
              <p:cNvPr id="25" name="Grafik 24" descr="Kennzeichen Silhouette">
                <a:extLst>
                  <a:ext uri="{FF2B5EF4-FFF2-40B4-BE49-F238E27FC236}">
                    <a16:creationId xmlns:a16="http://schemas.microsoft.com/office/drawing/2014/main" id="{09F64A8D-CD32-9EA1-E2B1-B18CE2FC8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120443" y="12433838"/>
                <a:ext cx="1903166" cy="1610712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0EE02C5E-91A3-87E0-D789-892E451EDE6C}"/>
                  </a:ext>
                </a:extLst>
              </p:cNvPr>
              <p:cNvSpPr txBox="1"/>
              <p:nvPr/>
            </p:nvSpPr>
            <p:spPr>
              <a:xfrm>
                <a:off x="7219068" y="14048635"/>
                <a:ext cx="170591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0" b="1" dirty="0" err="1">
                    <a:solidFill>
                      <a:srgbClr val="00457D"/>
                    </a:solidFill>
                    <a:latin typeface="UB Scala Sans" panose="02000503050000020003"/>
                  </a:rPr>
                  <a:t>Ziele</a:t>
                </a:r>
                <a:endParaRPr lang="en-GB" sz="6000" b="1" dirty="0">
                  <a:solidFill>
                    <a:srgbClr val="00457D"/>
                  </a:solidFill>
                  <a:latin typeface="UB Scala Sans" panose="02000503050000020003"/>
                </a:endParaRPr>
              </a:p>
            </p:txBody>
          </p:sp>
        </p:grp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6F656FD-2B4A-8E57-AF6C-251A7A89F7E4}"/>
                </a:ext>
              </a:extLst>
            </p:cNvPr>
            <p:cNvSpPr txBox="1"/>
            <p:nvPr/>
          </p:nvSpPr>
          <p:spPr>
            <a:xfrm>
              <a:off x="7625372" y="15060213"/>
              <a:ext cx="6372936" cy="724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Tx/>
                <a:buChar char="-"/>
              </a:pPr>
              <a:r>
                <a:rPr lang="de-DE" sz="4200" dirty="0">
                  <a:latin typeface="UB Scala Sans" panose="02000503050000020003" pitchFamily="2" charset="0"/>
                </a:rPr>
                <a:t>Erkennen und Minimieren von Fehlern und Anomalien</a:t>
              </a:r>
            </a:p>
            <a:p>
              <a:pPr marL="571500" indent="-571500">
                <a:spcAft>
                  <a:spcPts val="1800"/>
                </a:spcAft>
                <a:buFontTx/>
                <a:buChar char="-"/>
              </a:pPr>
              <a:r>
                <a:rPr lang="de-DE" sz="4200" dirty="0">
                  <a:latin typeface="UB Scala Sans" panose="02000503050000020003" pitchFamily="2" charset="0"/>
                </a:rPr>
                <a:t>Steigerung der Repräsentativität der Auslesungen</a:t>
              </a:r>
            </a:p>
            <a:p>
              <a:pPr marL="571500" indent="-571500">
                <a:spcAft>
                  <a:spcPts val="1800"/>
                </a:spcAft>
                <a:buFontTx/>
                <a:buChar char="-"/>
              </a:pPr>
              <a:r>
                <a:rPr lang="de-DE" sz="4200" dirty="0">
                  <a:latin typeface="UB Scala Sans" panose="02000503050000020003" pitchFamily="2" charset="0"/>
                </a:rPr>
                <a:t>Förderung der direkten Interaktion mit den Auslesungen</a:t>
              </a:r>
            </a:p>
            <a:p>
              <a:pPr marL="571500" indent="-571500">
                <a:spcAft>
                  <a:spcPts val="1800"/>
                </a:spcAft>
                <a:buFontTx/>
                <a:buChar char="-"/>
              </a:pPr>
              <a:endParaRPr lang="de-DE" sz="4200" dirty="0">
                <a:latin typeface="UB Scala Sans" panose="02000503050000020003" pitchFamily="2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85D17B0-413C-CBD2-2A47-B46AF8FCAA9C}"/>
              </a:ext>
            </a:extLst>
          </p:cNvPr>
          <p:cNvGrpSpPr/>
          <p:nvPr/>
        </p:nvGrpSpPr>
        <p:grpSpPr>
          <a:xfrm>
            <a:off x="13851615" y="12429753"/>
            <a:ext cx="6343121" cy="9182016"/>
            <a:chOff x="13082076" y="12429753"/>
            <a:chExt cx="6343121" cy="9182016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F491C66-88F5-F305-3F50-378FF91A2013}"/>
                </a:ext>
              </a:extLst>
            </p:cNvPr>
            <p:cNvGrpSpPr/>
            <p:nvPr/>
          </p:nvGrpSpPr>
          <p:grpSpPr>
            <a:xfrm>
              <a:off x="14864746" y="12429753"/>
              <a:ext cx="2422458" cy="2626375"/>
              <a:chOff x="9171242" y="12474769"/>
              <a:chExt cx="2422458" cy="2626375"/>
            </a:xfrm>
          </p:grpSpPr>
          <p:pic>
            <p:nvPicPr>
              <p:cNvPr id="21" name="Grafik 20" descr="Puzzle Silhouette">
                <a:extLst>
                  <a:ext uri="{FF2B5EF4-FFF2-40B4-BE49-F238E27FC236}">
                    <a16:creationId xmlns:a16="http://schemas.microsoft.com/office/drawing/2014/main" id="{4B48CA64-38FF-E114-CEA7-2BF1CE427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77115" y="12474769"/>
                <a:ext cx="1610712" cy="1610712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8C893E1-6A7F-7B5F-CC3F-C471D94F4E8C}"/>
                  </a:ext>
                </a:extLst>
              </p:cNvPr>
              <p:cNvSpPr txBox="1"/>
              <p:nvPr/>
            </p:nvSpPr>
            <p:spPr>
              <a:xfrm>
                <a:off x="9171242" y="14085481"/>
                <a:ext cx="242245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0" b="1" dirty="0" err="1">
                    <a:solidFill>
                      <a:srgbClr val="00457D"/>
                    </a:solidFill>
                    <a:latin typeface="UB Scala Sans" panose="02000503050000020003"/>
                  </a:rPr>
                  <a:t>Lösung</a:t>
                </a:r>
                <a:endParaRPr lang="en-GB" sz="6000" b="1" dirty="0">
                  <a:solidFill>
                    <a:srgbClr val="00457D"/>
                  </a:solidFill>
                  <a:latin typeface="UB Scala Sans" panose="02000503050000020003"/>
                </a:endParaRPr>
              </a:p>
            </p:txBody>
          </p:sp>
        </p:grp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D88BCE10-49B8-DD50-A9B9-A20C49B86897}"/>
                </a:ext>
              </a:extLst>
            </p:cNvPr>
            <p:cNvSpPr txBox="1"/>
            <p:nvPr/>
          </p:nvSpPr>
          <p:spPr>
            <a:xfrm>
              <a:off x="13082076" y="15056128"/>
              <a:ext cx="6343121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de-DE" sz="4200" dirty="0">
                  <a:latin typeface="UB Scala Sans" panose="02000503050000020003" pitchFamily="2" charset="0"/>
                </a:rPr>
                <a:t>Bamberg messen 2.0 bietet den direkten Austausch der Bamberger*innen über die Auslesungen durch „Chats“ an: Sensoren und Auslesungen können direkt kommentiert, Fragen und Missverständnisse geklärt und die Nachvollziehbarkeit gefördert werden</a:t>
              </a:r>
            </a:p>
          </p:txBody>
        </p:sp>
      </p:grpSp>
      <p:sp>
        <p:nvSpPr>
          <p:cNvPr id="41" name="Abgerundetes Rechteck 8">
            <a:extLst>
              <a:ext uri="{FF2B5EF4-FFF2-40B4-BE49-F238E27FC236}">
                <a16:creationId xmlns:a16="http://schemas.microsoft.com/office/drawing/2014/main" id="{EF631755-FAFC-88C9-ACBE-1688B23F0B2F}"/>
              </a:ext>
            </a:extLst>
          </p:cNvPr>
          <p:cNvSpPr/>
          <p:nvPr/>
        </p:nvSpPr>
        <p:spPr>
          <a:xfrm>
            <a:off x="20954379" y="20825146"/>
            <a:ext cx="8359906" cy="3240000"/>
          </a:xfrm>
          <a:prstGeom prst="roundRect">
            <a:avLst>
              <a:gd name="adj" fmla="val 4690"/>
            </a:avLst>
          </a:prstGeom>
          <a:solidFill>
            <a:srgbClr val="F8F8F8"/>
          </a:solidFill>
        </p:spPr>
        <p:txBody>
          <a:bodyPr vert="horz" lIns="128008" tIns="64004" rIns="128008" bIns="64004" rtlCol="0" anchor="ctr">
            <a:noAutofit/>
          </a:bodyPr>
          <a:lstStyle/>
          <a:p>
            <a:endParaRPr lang="de-DE" sz="4000" dirty="0">
              <a:latin typeface="UB Scala Sans" panose="02000503050000020003" pitchFamily="2" charset="0"/>
            </a:endParaRPr>
          </a:p>
          <a:p>
            <a:r>
              <a:rPr lang="de-DE" sz="4000" dirty="0">
                <a:latin typeface="UB Scala Sans" panose="02000503050000020003" pitchFamily="2" charset="0"/>
              </a:rPr>
              <a:t>zum Einholen von Kartendaten, vor allem Points-</a:t>
            </a:r>
            <a:r>
              <a:rPr lang="de-DE" sz="4000" dirty="0" err="1">
                <a:latin typeface="UB Scala Sans" panose="02000503050000020003" pitchFamily="2" charset="0"/>
              </a:rPr>
              <a:t>of</a:t>
            </a:r>
            <a:r>
              <a:rPr lang="de-DE" sz="4000" dirty="0">
                <a:latin typeface="UB Scala Sans" panose="02000503050000020003" pitchFamily="2" charset="0"/>
              </a:rPr>
              <a:t>-Interest (Wälder, Wohngebiete, Naturschutzgebiete…)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CCF71F4-DB8C-9727-6E49-347205DFC289}"/>
              </a:ext>
            </a:extLst>
          </p:cNvPr>
          <p:cNvGrpSpPr/>
          <p:nvPr/>
        </p:nvGrpSpPr>
        <p:grpSpPr>
          <a:xfrm>
            <a:off x="20954379" y="17249794"/>
            <a:ext cx="8359906" cy="3240000"/>
            <a:chOff x="20954379" y="16945353"/>
            <a:chExt cx="8359906" cy="3240000"/>
          </a:xfrm>
        </p:grpSpPr>
        <p:sp>
          <p:nvSpPr>
            <p:cNvPr id="44" name="Abgerundetes Rechteck 8">
              <a:extLst>
                <a:ext uri="{FF2B5EF4-FFF2-40B4-BE49-F238E27FC236}">
                  <a16:creationId xmlns:a16="http://schemas.microsoft.com/office/drawing/2014/main" id="{0C6BDC9D-1C7B-8FFC-A8D6-5E0ECA056851}"/>
                </a:ext>
              </a:extLst>
            </p:cNvPr>
            <p:cNvSpPr/>
            <p:nvPr/>
          </p:nvSpPr>
          <p:spPr>
            <a:xfrm>
              <a:off x="20954379" y="16945353"/>
              <a:ext cx="8359906" cy="3240000"/>
            </a:xfrm>
            <a:prstGeom prst="roundRect">
              <a:avLst>
                <a:gd name="adj" fmla="val 4690"/>
              </a:avLst>
            </a:prstGeom>
            <a:solidFill>
              <a:srgbClr val="F8F8F8"/>
            </a:solidFill>
          </p:spPr>
          <p:txBody>
            <a:bodyPr vert="horz" lIns="128008" tIns="64004" rIns="128008" bIns="64004" rtlCol="0" anchor="ctr">
              <a:noAutofit/>
            </a:bodyPr>
            <a:lstStyle/>
            <a:p>
              <a:endParaRPr lang="de-DE" sz="3500" dirty="0">
                <a:latin typeface="UB Scala Sans" panose="02000503050000020003" pitchFamily="2" charset="0"/>
              </a:endParaRPr>
            </a:p>
            <a:p>
              <a:endParaRPr lang="de-DE" sz="3500" dirty="0">
                <a:latin typeface="UB Scala Sans" panose="02000503050000020003" pitchFamily="2" charset="0"/>
              </a:endParaRPr>
            </a:p>
            <a:p>
              <a:r>
                <a:rPr lang="de-DE" sz="3500" dirty="0">
                  <a:latin typeface="UB Scala Sans" panose="02000503050000020003" pitchFamily="2" charset="0"/>
                </a:rPr>
                <a:t>ist die Programmiersprache zum Einholen und Verarbeiten der Sensordaten. Zusätzlich ermöglicht diese das weitere Einbinden von notwendigen Komponenten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14975E-7E76-EDD8-F3A2-C9489BB1F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6" t="20490" r="11356" b="25961"/>
            <a:stretch/>
          </p:blipFill>
          <p:spPr bwMode="auto">
            <a:xfrm>
              <a:off x="21061715" y="17051107"/>
              <a:ext cx="3196066" cy="930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14D875B-7CF8-2DE5-58BF-71D864025E02}"/>
              </a:ext>
            </a:extLst>
          </p:cNvPr>
          <p:cNvGrpSpPr/>
          <p:nvPr/>
        </p:nvGrpSpPr>
        <p:grpSpPr>
          <a:xfrm>
            <a:off x="20960456" y="13672639"/>
            <a:ext cx="8359906" cy="3240000"/>
            <a:chOff x="20954379" y="13522042"/>
            <a:chExt cx="8359906" cy="3240000"/>
          </a:xfrm>
        </p:grpSpPr>
        <p:sp>
          <p:nvSpPr>
            <p:cNvPr id="52" name="Abgerundetes Rechteck 8">
              <a:extLst>
                <a:ext uri="{FF2B5EF4-FFF2-40B4-BE49-F238E27FC236}">
                  <a16:creationId xmlns:a16="http://schemas.microsoft.com/office/drawing/2014/main" id="{CB053857-1B9C-181D-8852-6F56566EF20E}"/>
                </a:ext>
              </a:extLst>
            </p:cNvPr>
            <p:cNvSpPr/>
            <p:nvPr/>
          </p:nvSpPr>
          <p:spPr>
            <a:xfrm>
              <a:off x="20954379" y="13522042"/>
              <a:ext cx="8359906" cy="3240000"/>
            </a:xfrm>
            <a:prstGeom prst="roundRect">
              <a:avLst>
                <a:gd name="adj" fmla="val 4690"/>
              </a:avLst>
            </a:prstGeom>
            <a:solidFill>
              <a:srgbClr val="F8F8F8"/>
            </a:solidFill>
          </p:spPr>
          <p:txBody>
            <a:bodyPr vert="horz" lIns="128008" tIns="64004" rIns="128008" bIns="64004" rtlCol="0" anchor="ctr">
              <a:noAutofit/>
            </a:bodyPr>
            <a:lstStyle/>
            <a:p>
              <a:endParaRPr lang="de-DE" sz="4000" dirty="0">
                <a:latin typeface="UB Scala Sans" panose="02000503050000020003" pitchFamily="2" charset="0"/>
              </a:endParaRPr>
            </a:p>
            <a:p>
              <a:r>
                <a:rPr lang="de-DE" sz="4000" dirty="0">
                  <a:latin typeface="UB Scala Sans" panose="02000503050000020003" pitchFamily="2" charset="0"/>
                </a:rPr>
                <a:t>ist der Anbieter der Wetterstationen und damit der API für den Zugriff auf die Auslesungen der Sensoren</a:t>
              </a:r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7D213645-7804-02E8-E0AD-0817996C3C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2" t="27174" r="10216" b="37456"/>
            <a:stretch/>
          </p:blipFill>
          <p:spPr bwMode="auto">
            <a:xfrm>
              <a:off x="21061715" y="13675130"/>
              <a:ext cx="4248472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FB245C2-DB22-978A-50C4-C7ED268B33B3}"/>
              </a:ext>
            </a:extLst>
          </p:cNvPr>
          <p:cNvGrpSpPr/>
          <p:nvPr/>
        </p:nvGrpSpPr>
        <p:grpSpPr>
          <a:xfrm>
            <a:off x="21061715" y="20930322"/>
            <a:ext cx="5771308" cy="999997"/>
            <a:chOff x="21026387" y="20890859"/>
            <a:chExt cx="5843449" cy="999997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E2EBE71-9A90-613A-C1AC-0FFB7908F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6387" y="20890859"/>
              <a:ext cx="999997" cy="999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FB9D0CD-68E1-3C77-F54C-46E0BCFB4F0A}"/>
                </a:ext>
              </a:extLst>
            </p:cNvPr>
            <p:cNvSpPr txBox="1"/>
            <p:nvPr/>
          </p:nvSpPr>
          <p:spPr>
            <a:xfrm>
              <a:off x="21901284" y="20994385"/>
              <a:ext cx="496855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OpenStreetMap</a:t>
              </a:r>
            </a:p>
          </p:txBody>
        </p:sp>
      </p:grpSp>
      <p:sp>
        <p:nvSpPr>
          <p:cNvPr id="57" name="Abgerundetes Rechteck 50">
            <a:extLst>
              <a:ext uri="{FF2B5EF4-FFF2-40B4-BE49-F238E27FC236}">
                <a16:creationId xmlns:a16="http://schemas.microsoft.com/office/drawing/2014/main" id="{3F9D3FE9-7CE7-CE83-2386-0A94A6D4DE2F}"/>
              </a:ext>
            </a:extLst>
          </p:cNvPr>
          <p:cNvSpPr/>
          <p:nvPr/>
        </p:nvSpPr>
        <p:spPr>
          <a:xfrm>
            <a:off x="929177" y="22985146"/>
            <a:ext cx="19881186" cy="1080000"/>
          </a:xfrm>
          <a:prstGeom prst="roundRect">
            <a:avLst/>
          </a:prstGeom>
          <a:solidFill>
            <a:srgbClr val="00457D"/>
          </a:solidFill>
        </p:spPr>
        <p:txBody>
          <a:bodyPr vert="horz" lIns="128008" tIns="64004" rIns="128008" bIns="64004" rtlCol="0" anchor="ctr">
            <a:noAutofit/>
          </a:bodyPr>
          <a:lstStyle/>
          <a:p>
            <a:pPr algn="ctr"/>
            <a:r>
              <a:rPr lang="de-DE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UB Scala Sans" panose="02000503050000020003" pitchFamily="2" charset="0"/>
              </a:rPr>
              <a:t>Wie funktioniert es?</a:t>
            </a:r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327EC916-CA21-37D6-24BF-96047E822D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821602" y="39793133"/>
            <a:ext cx="2175937" cy="2175937"/>
          </a:xfrm>
          <a:prstGeom prst="rect">
            <a:avLst/>
          </a:prstGeom>
        </p:spPr>
      </p:pic>
      <p:grpSp>
        <p:nvGrpSpPr>
          <p:cNvPr id="1038" name="Gruppieren 1037">
            <a:extLst>
              <a:ext uri="{FF2B5EF4-FFF2-40B4-BE49-F238E27FC236}">
                <a16:creationId xmlns:a16="http://schemas.microsoft.com/office/drawing/2014/main" id="{ADFFA3A7-9B65-E869-EB32-2BFE3BF0D85B}"/>
              </a:ext>
            </a:extLst>
          </p:cNvPr>
          <p:cNvGrpSpPr/>
          <p:nvPr/>
        </p:nvGrpSpPr>
        <p:grpSpPr>
          <a:xfrm>
            <a:off x="1188283" y="35882300"/>
            <a:ext cx="6795600" cy="3511070"/>
            <a:chOff x="503539" y="36090100"/>
            <a:chExt cx="6795600" cy="3511070"/>
          </a:xfrm>
        </p:grpSpPr>
        <p:pic>
          <p:nvPicPr>
            <p:cNvPr id="63" name="Grafik 62" descr="Tools Silhouette">
              <a:extLst>
                <a:ext uri="{FF2B5EF4-FFF2-40B4-BE49-F238E27FC236}">
                  <a16:creationId xmlns:a16="http://schemas.microsoft.com/office/drawing/2014/main" id="{EAA2A2C2-A039-C591-5C0E-736771A7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73247" y="36090100"/>
              <a:ext cx="1656184" cy="1610712"/>
            </a:xfrm>
            <a:prstGeom prst="rect">
              <a:avLst/>
            </a:prstGeom>
          </p:spPr>
        </p:pic>
        <p:sp>
          <p:nvSpPr>
            <p:cNvPr id="1033" name="Textfeld 1032">
              <a:extLst>
                <a:ext uri="{FF2B5EF4-FFF2-40B4-BE49-F238E27FC236}">
                  <a16:creationId xmlns:a16="http://schemas.microsoft.com/office/drawing/2014/main" id="{058BE4A4-953F-676F-97EB-B90C817B3062}"/>
                </a:ext>
              </a:extLst>
            </p:cNvPr>
            <p:cNvSpPr txBox="1"/>
            <p:nvPr/>
          </p:nvSpPr>
          <p:spPr>
            <a:xfrm>
              <a:off x="503539" y="37662178"/>
              <a:ext cx="6795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err="1">
                  <a:solidFill>
                    <a:srgbClr val="00457D"/>
                  </a:solidFill>
                  <a:latin typeface="UB Scala Sans" panose="02000503050000020003"/>
                </a:rPr>
                <a:t>Kontinuierliche</a:t>
              </a:r>
              <a:r>
                <a:rPr lang="en-GB" sz="6000" b="1" dirty="0">
                  <a:solidFill>
                    <a:srgbClr val="00457D"/>
                  </a:solidFill>
                  <a:latin typeface="UB Scala Sans" panose="02000503050000020003"/>
                </a:rPr>
                <a:t> </a:t>
              </a:r>
              <a:r>
                <a:rPr lang="en-GB" sz="6000" b="1" dirty="0" err="1">
                  <a:solidFill>
                    <a:srgbClr val="00457D"/>
                  </a:solidFill>
                  <a:latin typeface="UB Scala Sans" panose="02000503050000020003"/>
                </a:rPr>
                <a:t>Wartung</a:t>
              </a:r>
              <a:endParaRPr lang="en-GB" sz="6000" b="1" dirty="0">
                <a:solidFill>
                  <a:srgbClr val="00457D"/>
                </a:solidFill>
                <a:latin typeface="UB Scala Sans" panose="02000503050000020003"/>
              </a:endParaRPr>
            </a:p>
          </p:txBody>
        </p:sp>
      </p:grp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CEFC4273-550E-EB0B-6C32-C65030DC934D}"/>
              </a:ext>
            </a:extLst>
          </p:cNvPr>
          <p:cNvGrpSpPr/>
          <p:nvPr/>
        </p:nvGrpSpPr>
        <p:grpSpPr>
          <a:xfrm>
            <a:off x="7155791" y="35983863"/>
            <a:ext cx="6795600" cy="3408450"/>
            <a:chOff x="6471047" y="36191663"/>
            <a:chExt cx="6795600" cy="3408450"/>
          </a:xfrm>
        </p:grpSpPr>
        <p:pic>
          <p:nvPicPr>
            <p:cNvPr id="61" name="Grafik 60" descr="Aktualisieren mit einfarbiger Füllung">
              <a:extLst>
                <a:ext uri="{FF2B5EF4-FFF2-40B4-BE49-F238E27FC236}">
                  <a16:creationId xmlns:a16="http://schemas.microsoft.com/office/drawing/2014/main" id="{5E7B709E-803A-BEE3-C18B-91B1D66B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169433" y="36191663"/>
              <a:ext cx="1407586" cy="1407586"/>
            </a:xfrm>
            <a:prstGeom prst="rect">
              <a:avLst/>
            </a:prstGeom>
          </p:spPr>
        </p:pic>
        <p:sp>
          <p:nvSpPr>
            <p:cNvPr id="1035" name="Textfeld 1034">
              <a:extLst>
                <a:ext uri="{FF2B5EF4-FFF2-40B4-BE49-F238E27FC236}">
                  <a16:creationId xmlns:a16="http://schemas.microsoft.com/office/drawing/2014/main" id="{18A115D6-AF3C-5E11-79C9-D9F77CE8B7B6}"/>
                </a:ext>
              </a:extLst>
            </p:cNvPr>
            <p:cNvSpPr txBox="1"/>
            <p:nvPr/>
          </p:nvSpPr>
          <p:spPr>
            <a:xfrm>
              <a:off x="6471047" y="37661121"/>
              <a:ext cx="6795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err="1">
                  <a:solidFill>
                    <a:srgbClr val="00457D"/>
                  </a:solidFill>
                  <a:latin typeface="UB Scala Sans" panose="02000503050000020003"/>
                </a:rPr>
                <a:t>Regelmäßige</a:t>
              </a:r>
              <a:r>
                <a:rPr lang="en-GB" sz="6000" b="1" dirty="0">
                  <a:solidFill>
                    <a:srgbClr val="00457D"/>
                  </a:solidFill>
                  <a:latin typeface="UB Scala Sans" panose="02000503050000020003"/>
                </a:rPr>
                <a:t> </a:t>
              </a:r>
              <a:r>
                <a:rPr lang="en-GB" sz="6000" b="1" dirty="0" err="1">
                  <a:solidFill>
                    <a:srgbClr val="00457D"/>
                  </a:solidFill>
                  <a:latin typeface="UB Scala Sans" panose="02000503050000020003"/>
                </a:rPr>
                <a:t>Funktionsupdates</a:t>
              </a:r>
              <a:endParaRPr lang="en-GB" sz="6000" b="1" dirty="0">
                <a:solidFill>
                  <a:srgbClr val="00457D"/>
                </a:solidFill>
                <a:latin typeface="UB Scala Sans" panose="02000503050000020003"/>
              </a:endParaRPr>
            </a:p>
          </p:txBody>
        </p:sp>
      </p:grpSp>
      <p:grpSp>
        <p:nvGrpSpPr>
          <p:cNvPr id="1040" name="Gruppieren 1039">
            <a:extLst>
              <a:ext uri="{FF2B5EF4-FFF2-40B4-BE49-F238E27FC236}">
                <a16:creationId xmlns:a16="http://schemas.microsoft.com/office/drawing/2014/main" id="{D8ADAFC1-3224-5488-264D-82C5B956BA79}"/>
              </a:ext>
            </a:extLst>
          </p:cNvPr>
          <p:cNvGrpSpPr/>
          <p:nvPr/>
        </p:nvGrpSpPr>
        <p:grpSpPr>
          <a:xfrm>
            <a:off x="14937814" y="35983864"/>
            <a:ext cx="6795600" cy="3408449"/>
            <a:chOff x="14253070" y="36191664"/>
            <a:chExt cx="6795600" cy="3408449"/>
          </a:xfrm>
        </p:grpSpPr>
        <p:pic>
          <p:nvPicPr>
            <p:cNvPr id="1029" name="Grafik 1028" descr="Erdkugel: Afrika und Europa mit einfarbiger Füllung">
              <a:extLst>
                <a:ext uri="{FF2B5EF4-FFF2-40B4-BE49-F238E27FC236}">
                  <a16:creationId xmlns:a16="http://schemas.microsoft.com/office/drawing/2014/main" id="{B2B29D7C-A9A8-8BE1-E5D3-6DC12D7EF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023175" y="36191664"/>
              <a:ext cx="1407585" cy="1407585"/>
            </a:xfrm>
            <a:prstGeom prst="rect">
              <a:avLst/>
            </a:prstGeom>
          </p:spPr>
        </p:pic>
        <p:sp>
          <p:nvSpPr>
            <p:cNvPr id="1036" name="Textfeld 1035">
              <a:extLst>
                <a:ext uri="{FF2B5EF4-FFF2-40B4-BE49-F238E27FC236}">
                  <a16:creationId xmlns:a16="http://schemas.microsoft.com/office/drawing/2014/main" id="{642E7FD0-EAA7-C64D-F2CD-3C17B147B469}"/>
                </a:ext>
              </a:extLst>
            </p:cNvPr>
            <p:cNvSpPr txBox="1"/>
            <p:nvPr/>
          </p:nvSpPr>
          <p:spPr>
            <a:xfrm>
              <a:off x="14253070" y="37661121"/>
              <a:ext cx="6795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err="1">
                  <a:solidFill>
                    <a:srgbClr val="00457D"/>
                  </a:solidFill>
                  <a:latin typeface="UB Scala Sans" panose="02000503050000020003"/>
                </a:rPr>
                <a:t>Erweiterung</a:t>
              </a:r>
              <a:r>
                <a:rPr lang="en-GB" sz="6000" b="1" dirty="0">
                  <a:solidFill>
                    <a:srgbClr val="00457D"/>
                  </a:solidFill>
                  <a:latin typeface="UB Scala Sans" panose="02000503050000020003"/>
                </a:rPr>
                <a:t> auf </a:t>
              </a:r>
              <a:r>
                <a:rPr lang="en-GB" sz="6000" b="1" dirty="0" err="1">
                  <a:solidFill>
                    <a:srgbClr val="00457D"/>
                  </a:solidFill>
                  <a:latin typeface="UB Scala Sans" panose="02000503050000020003"/>
                </a:rPr>
                <a:t>weitere</a:t>
              </a:r>
              <a:r>
                <a:rPr lang="en-GB" sz="6000" b="1" dirty="0">
                  <a:solidFill>
                    <a:srgbClr val="00457D"/>
                  </a:solidFill>
                  <a:latin typeface="UB Scala Sans" panose="02000503050000020003"/>
                </a:rPr>
                <a:t> </a:t>
              </a:r>
              <a:r>
                <a:rPr lang="en-GB" sz="6000" b="1" dirty="0" err="1">
                  <a:solidFill>
                    <a:srgbClr val="00457D"/>
                  </a:solidFill>
                  <a:latin typeface="UB Scala Sans" panose="02000503050000020003"/>
                </a:rPr>
                <a:t>Städte</a:t>
              </a:r>
              <a:endParaRPr lang="en-GB" sz="6000" b="1" dirty="0">
                <a:solidFill>
                  <a:srgbClr val="00457D"/>
                </a:solidFill>
                <a:latin typeface="UB Scala Sans" panose="02000503050000020003"/>
              </a:endParaRPr>
            </a:p>
          </p:txBody>
        </p:sp>
      </p:grp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2D210C11-DC99-45AC-1D20-010BBCD018C8}"/>
              </a:ext>
            </a:extLst>
          </p:cNvPr>
          <p:cNvGrpSpPr/>
          <p:nvPr/>
        </p:nvGrpSpPr>
        <p:grpSpPr>
          <a:xfrm>
            <a:off x="21518859" y="35691935"/>
            <a:ext cx="7090603" cy="3875770"/>
            <a:chOff x="20834115" y="35899735"/>
            <a:chExt cx="7090603" cy="3875770"/>
          </a:xfrm>
        </p:grpSpPr>
        <p:pic>
          <p:nvPicPr>
            <p:cNvPr id="1025" name="Grafik 1024" descr="Management Silhouette">
              <a:extLst>
                <a:ext uri="{FF2B5EF4-FFF2-40B4-BE49-F238E27FC236}">
                  <a16:creationId xmlns:a16="http://schemas.microsoft.com/office/drawing/2014/main" id="{F4C9A5D6-0FD8-A88A-FF2D-D9245F8E6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3618675" y="35899735"/>
              <a:ext cx="1991444" cy="1991444"/>
            </a:xfrm>
            <a:prstGeom prst="rect">
              <a:avLst/>
            </a:prstGeom>
          </p:spPr>
        </p:pic>
        <p:sp>
          <p:nvSpPr>
            <p:cNvPr id="1037" name="Textfeld 1036">
              <a:extLst>
                <a:ext uri="{FF2B5EF4-FFF2-40B4-BE49-F238E27FC236}">
                  <a16:creationId xmlns:a16="http://schemas.microsoft.com/office/drawing/2014/main" id="{CBED08AE-F093-0328-3B7A-3DA8FEEAB996}"/>
                </a:ext>
              </a:extLst>
            </p:cNvPr>
            <p:cNvSpPr txBox="1"/>
            <p:nvPr/>
          </p:nvSpPr>
          <p:spPr>
            <a:xfrm>
              <a:off x="20834115" y="37682624"/>
              <a:ext cx="7090603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5000" b="1" dirty="0" err="1">
                  <a:solidFill>
                    <a:srgbClr val="00457D"/>
                  </a:solidFill>
                  <a:latin typeface="UB Scala Sans" panose="02000503050000020003"/>
                </a:rPr>
                <a:t>Erreichen</a:t>
              </a:r>
              <a:r>
                <a:rPr lang="en-GB" sz="5000" b="1" dirty="0">
                  <a:solidFill>
                    <a:srgbClr val="00457D"/>
                  </a:solidFill>
                  <a:latin typeface="UB Scala Sans" panose="02000503050000020003"/>
                </a:rPr>
                <a:t> von </a:t>
              </a:r>
              <a:r>
                <a:rPr lang="en-GB" sz="5000" b="1" dirty="0" err="1">
                  <a:solidFill>
                    <a:srgbClr val="00457D"/>
                  </a:solidFill>
                  <a:latin typeface="UB Scala Sans" panose="02000503050000020003"/>
                </a:rPr>
                <a:t>Verantwortungspersonen</a:t>
              </a:r>
              <a:br>
                <a:rPr lang="en-GB" sz="5000" b="1" dirty="0">
                  <a:solidFill>
                    <a:srgbClr val="00457D"/>
                  </a:solidFill>
                  <a:latin typeface="UB Scala Sans" panose="02000503050000020003"/>
                </a:rPr>
              </a:br>
              <a:r>
                <a:rPr lang="en-GB" sz="3000" b="1" dirty="0">
                  <a:solidFill>
                    <a:srgbClr val="00457D"/>
                  </a:solidFill>
                  <a:latin typeface="UB Scala Sans" panose="02000503050000020003"/>
                </a:rPr>
                <a:t>(</a:t>
              </a:r>
              <a:r>
                <a:rPr lang="en-GB" sz="3000" b="1" dirty="0" err="1">
                  <a:solidFill>
                    <a:srgbClr val="00457D"/>
                  </a:solidFill>
                  <a:latin typeface="UB Scala Sans" panose="02000503050000020003"/>
                </a:rPr>
                <a:t>z.B.</a:t>
              </a:r>
              <a:r>
                <a:rPr lang="en-GB" sz="3000" b="1" dirty="0">
                  <a:solidFill>
                    <a:srgbClr val="00457D"/>
                  </a:solidFill>
                  <a:latin typeface="UB Scala Sans" panose="02000503050000020003"/>
                </a:rPr>
                <a:t> </a:t>
              </a:r>
              <a:r>
                <a:rPr lang="en-GB" sz="3000" b="1" dirty="0" err="1">
                  <a:solidFill>
                    <a:srgbClr val="00457D"/>
                  </a:solidFill>
                  <a:latin typeface="UB Scala Sans" panose="02000503050000020003"/>
                </a:rPr>
                <a:t>Politiker</a:t>
              </a:r>
              <a:r>
                <a:rPr lang="en-GB" sz="3000" b="1" dirty="0">
                  <a:solidFill>
                    <a:srgbClr val="00457D"/>
                  </a:solidFill>
                  <a:latin typeface="UB Scala Sans" panose="02000503050000020003"/>
                </a:rPr>
                <a:t>*</a:t>
              </a:r>
              <a:r>
                <a:rPr lang="en-GB" sz="3000" b="1" dirty="0" err="1">
                  <a:solidFill>
                    <a:srgbClr val="00457D"/>
                  </a:solidFill>
                  <a:latin typeface="UB Scala Sans" panose="02000503050000020003"/>
                </a:rPr>
                <a:t>innen</a:t>
              </a:r>
              <a:r>
                <a:rPr lang="en-GB" sz="3000" b="1" dirty="0">
                  <a:solidFill>
                    <a:srgbClr val="00457D"/>
                  </a:solidFill>
                  <a:latin typeface="UB Scala Sans" panose="02000503050000020003"/>
                </a:rPr>
                <a:t>, </a:t>
              </a:r>
              <a:r>
                <a:rPr lang="en-GB" sz="3000" b="1" dirty="0" err="1">
                  <a:solidFill>
                    <a:srgbClr val="00457D"/>
                  </a:solidFill>
                  <a:latin typeface="UB Scala Sans" panose="02000503050000020003"/>
                </a:rPr>
                <a:t>Ämter</a:t>
              </a:r>
              <a:r>
                <a:rPr lang="en-GB" sz="3000" b="1" dirty="0">
                  <a:solidFill>
                    <a:srgbClr val="00457D"/>
                  </a:solidFill>
                  <a:latin typeface="UB Scala Sans" panose="02000503050000020003"/>
                </a:rPr>
                <a:t>…)</a:t>
              </a:r>
            </a:p>
          </p:txBody>
        </p:sp>
      </p:grpSp>
      <p:pic>
        <p:nvPicPr>
          <p:cNvPr id="1055" name="Grafik 1054">
            <a:extLst>
              <a:ext uri="{FF2B5EF4-FFF2-40B4-BE49-F238E27FC236}">
                <a16:creationId xmlns:a16="http://schemas.microsoft.com/office/drawing/2014/main" id="{178E1676-9B5B-4856-117C-24B4C87DFAA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2457" y="24335549"/>
            <a:ext cx="9361236" cy="5271303"/>
          </a:xfrm>
          <a:prstGeom prst="rect">
            <a:avLst/>
          </a:prstGeom>
        </p:spPr>
      </p:pic>
      <p:pic>
        <p:nvPicPr>
          <p:cNvPr id="1057" name="Grafik 1056">
            <a:extLst>
              <a:ext uri="{FF2B5EF4-FFF2-40B4-BE49-F238E27FC236}">
                <a16:creationId xmlns:a16="http://schemas.microsoft.com/office/drawing/2014/main" id="{F73FB615-F951-735C-DD13-CF4DFAB38D1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477626" y="24335548"/>
            <a:ext cx="9361236" cy="5274000"/>
          </a:xfrm>
          <a:prstGeom prst="rect">
            <a:avLst/>
          </a:prstGeom>
        </p:spPr>
      </p:pic>
      <p:pic>
        <p:nvPicPr>
          <p:cNvPr id="1063" name="Grafik 1062">
            <a:extLst>
              <a:ext uri="{FF2B5EF4-FFF2-40B4-BE49-F238E27FC236}">
                <a16:creationId xmlns:a16="http://schemas.microsoft.com/office/drawing/2014/main" id="{2484F3B4-111D-0604-CF3D-10407FE241D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092796" y="24335548"/>
            <a:ext cx="9360000" cy="5277301"/>
          </a:xfrm>
          <a:prstGeom prst="rect">
            <a:avLst/>
          </a:prstGeom>
        </p:spPr>
      </p:pic>
      <p:sp>
        <p:nvSpPr>
          <p:cNvPr id="1064" name="Abgerundetes Rechteck 8">
            <a:extLst>
              <a:ext uri="{FF2B5EF4-FFF2-40B4-BE49-F238E27FC236}">
                <a16:creationId xmlns:a16="http://schemas.microsoft.com/office/drawing/2014/main" id="{75F9F894-96B0-1591-9CFA-5E54E5394BCE}"/>
              </a:ext>
            </a:extLst>
          </p:cNvPr>
          <p:cNvSpPr/>
          <p:nvPr/>
        </p:nvSpPr>
        <p:spPr>
          <a:xfrm>
            <a:off x="862457" y="29924622"/>
            <a:ext cx="9361235" cy="4018591"/>
          </a:xfrm>
          <a:prstGeom prst="roundRect">
            <a:avLst>
              <a:gd name="adj" fmla="val 4690"/>
            </a:avLst>
          </a:prstGeom>
          <a:solidFill>
            <a:srgbClr val="F8F8F8"/>
          </a:solidFill>
        </p:spPr>
        <p:txBody>
          <a:bodyPr vert="horz" lIns="128008" tIns="64004" rIns="128008" bIns="64004" rtlCol="0" anchor="t">
            <a:noAutofit/>
          </a:bodyPr>
          <a:lstStyle/>
          <a:p>
            <a:r>
              <a:rPr lang="de-DE" sz="4000" b="1" u="sng" dirty="0">
                <a:solidFill>
                  <a:srgbClr val="002060"/>
                </a:solidFill>
                <a:latin typeface="UB Scala Sans" panose="02000503050000020003" pitchFamily="2" charset="0"/>
              </a:rPr>
              <a:t>Meine Sensoren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atin typeface="UB Scala Sans" panose="02000503050000020003" pitchFamily="2" charset="0"/>
              </a:rPr>
              <a:t>Karte mit den vorhandenen Sensoren sichtbar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atin typeface="UB Scala Sans" panose="02000503050000020003" pitchFamily="2" charset="0"/>
              </a:rPr>
              <a:t>aktuelle Auslesungen direkt einsehbar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atin typeface="UB Scala Sans" panose="02000503050000020003" pitchFamily="2" charset="0"/>
              </a:rPr>
              <a:t>bei Klick auf Sensor: Verlauf der Sensordaten und Chat sichtbar</a:t>
            </a:r>
          </a:p>
        </p:txBody>
      </p:sp>
      <p:sp>
        <p:nvSpPr>
          <p:cNvPr id="1066" name="Abgerundetes Rechteck 8">
            <a:extLst>
              <a:ext uri="{FF2B5EF4-FFF2-40B4-BE49-F238E27FC236}">
                <a16:creationId xmlns:a16="http://schemas.microsoft.com/office/drawing/2014/main" id="{EBB56523-DDC6-A8DF-0007-1AB6040951E4}"/>
              </a:ext>
            </a:extLst>
          </p:cNvPr>
          <p:cNvSpPr/>
          <p:nvPr/>
        </p:nvSpPr>
        <p:spPr>
          <a:xfrm>
            <a:off x="10477627" y="29924622"/>
            <a:ext cx="9361235" cy="4018591"/>
          </a:xfrm>
          <a:prstGeom prst="roundRect">
            <a:avLst>
              <a:gd name="adj" fmla="val 4690"/>
            </a:avLst>
          </a:prstGeom>
          <a:solidFill>
            <a:srgbClr val="F8F8F8"/>
          </a:solidFill>
        </p:spPr>
        <p:txBody>
          <a:bodyPr vert="horz" lIns="128008" tIns="64004" rIns="128008" bIns="64004" rtlCol="0" anchor="t">
            <a:noAutofit/>
          </a:bodyPr>
          <a:lstStyle/>
          <a:p>
            <a:r>
              <a:rPr lang="de-DE" sz="4000" b="1" u="sng" dirty="0">
                <a:solidFill>
                  <a:srgbClr val="002060"/>
                </a:solidFill>
                <a:latin typeface="UB Scala Sans" panose="02000503050000020003" pitchFamily="2" charset="0"/>
              </a:rPr>
              <a:t>Mein Bereich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atin typeface="UB Scala Sans" panose="02000503050000020003" pitchFamily="2" charset="0"/>
              </a:rPr>
              <a:t>individueller Userbereich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atin typeface="UB Scala Sans" panose="02000503050000020003" pitchFamily="2" charset="0"/>
              </a:rPr>
              <a:t>Möglichkeit zur Einsicht der favorisierten Sensoren, eigenen Chats und Feedbacks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atin typeface="UB Scala Sans" panose="02000503050000020003" pitchFamily="2" charset="0"/>
              </a:rPr>
              <a:t>Benachrichtigungen zu relevanten Aktivitäten</a:t>
            </a:r>
          </a:p>
        </p:txBody>
      </p:sp>
      <p:sp>
        <p:nvSpPr>
          <p:cNvPr id="1067" name="Abgerundetes Rechteck 8">
            <a:extLst>
              <a:ext uri="{FF2B5EF4-FFF2-40B4-BE49-F238E27FC236}">
                <a16:creationId xmlns:a16="http://schemas.microsoft.com/office/drawing/2014/main" id="{C7F0E88A-E0E1-BB1D-76A6-2AFC39194815}"/>
              </a:ext>
            </a:extLst>
          </p:cNvPr>
          <p:cNvSpPr/>
          <p:nvPr/>
        </p:nvSpPr>
        <p:spPr>
          <a:xfrm>
            <a:off x="20091306" y="29924622"/>
            <a:ext cx="9361235" cy="4018591"/>
          </a:xfrm>
          <a:prstGeom prst="roundRect">
            <a:avLst>
              <a:gd name="adj" fmla="val 4690"/>
            </a:avLst>
          </a:prstGeom>
          <a:solidFill>
            <a:srgbClr val="F8F8F8"/>
          </a:solidFill>
        </p:spPr>
        <p:txBody>
          <a:bodyPr vert="horz" lIns="128008" tIns="64004" rIns="128008" bIns="64004" rtlCol="0" anchor="t">
            <a:noAutofit/>
          </a:bodyPr>
          <a:lstStyle/>
          <a:p>
            <a:r>
              <a:rPr lang="de-DE" sz="4000" b="1" u="sng" dirty="0">
                <a:solidFill>
                  <a:srgbClr val="002060"/>
                </a:solidFill>
                <a:latin typeface="UB Scala Sans" panose="02000503050000020003" pitchFamily="2" charset="0"/>
              </a:rPr>
              <a:t>Mein Feedback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atin typeface="UB Scala Sans" panose="02000503050000020003" pitchFamily="2" charset="0"/>
              </a:rPr>
              <a:t>Mitwirken an der Verbesserung des Tools</a:t>
            </a:r>
          </a:p>
          <a:p>
            <a:pPr marL="571500" indent="-571500">
              <a:buFontTx/>
              <a:buChar char="-"/>
            </a:pPr>
            <a:r>
              <a:rPr lang="de-DE" sz="4000" dirty="0">
                <a:latin typeface="UB Scala Sans" panose="02000503050000020003" pitchFamily="2" charset="0"/>
              </a:rPr>
              <a:t>durch Fehlerbehebungen und Verbesserungsvorschläge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-Plakat_ZIAI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A0-Plakat_ZIAI</Template>
  <TotalTime>0</TotalTime>
  <Words>235</Words>
  <Application>Microsoft Office PowerPoint</Application>
  <PresentationFormat>Benutzerdefiniert</PresentationFormat>
  <Paragraphs>38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UB Scala Sans</vt:lpstr>
      <vt:lpstr>A0-Plakat_ZIAI</vt:lpstr>
      <vt:lpstr>PowerPoint-Präsentation</vt:lpstr>
    </vt:vector>
  </TitlesOfParts>
  <Company>Uni-Bamberg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Daniela Nicklas</dc:creator>
  <cp:lastModifiedBy>Samet Murat Akcabay</cp:lastModifiedBy>
  <cp:revision>70</cp:revision>
  <dcterms:created xsi:type="dcterms:W3CDTF">2016-03-02T16:48:53Z</dcterms:created>
  <dcterms:modified xsi:type="dcterms:W3CDTF">2023-08-22T21:06:15Z</dcterms:modified>
</cp:coreProperties>
</file>