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  <p:sldId id="270" r:id="rId16"/>
    <p:sldId id="271" r:id="rId1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FFFFFF"/>
    <a:srgbClr val="EDF2F6"/>
    <a:srgbClr val="EBF6FF"/>
    <a:srgbClr val="E6EDF1"/>
    <a:srgbClr val="D4E6F0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5" autoAdjust="0"/>
    <p:restoredTop sz="62513" autoAdjust="0"/>
  </p:normalViewPr>
  <p:slideViewPr>
    <p:cSldViewPr>
      <p:cViewPr varScale="1">
        <p:scale>
          <a:sx n="146" d="100"/>
          <a:sy n="146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1:49:0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28 643 24575,'-18'-213'0,"9"-93"0,9 182-1365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1:49:0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24575,'9'124'0,"-12"-14"0,6 133 0,5-183 33,-4-34-732,1 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1:48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24575,'0'468'0,"9"-336"0,-9-70-1365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1:48:5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24575,'2'0'0,"1"0"0,3 0 0,1 0 0,1 0 0,0 0 0,1-1 0,1-1 0,-1 0 0,-2 2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1:49:1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24575,'9'292'0,"-1"-236"0,-4-40 0,-2 0 0,2 28 0,-5 221-1365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3E53819-AECD-0E1B-B767-F83B3128E7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62EEFD-8E7A-1451-DCD4-E489C4C176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367BBCB-4763-45B4-8B08-7A44AA44AA46}" type="datetimeFigureOut">
              <a:rPr lang="de-DE"/>
              <a:pPr>
                <a:defRPr/>
              </a:pPr>
              <a:t>25.08.2023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F080E91-A1C6-F3B6-432B-3264CA5A2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2512F7F-170E-BE4E-2304-9DCED75B0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564FD-31EA-A3C2-C321-721C730E8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06F5B-A1FE-67F2-471C-4DB4BC930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BA9B55-D44B-4ABF-9A49-2AFA0CD3BDD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D1F31B86-0D62-8FCF-717D-0BB741A20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72781944-3CD7-1851-41B5-2B9384C7AD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CC1A3A37-DEDB-EB02-565A-C3B7F447C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93ACA3-BB6A-478C-AF94-B73DF234C72C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7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17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2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1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9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410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984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060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2C799239-33DA-FD28-CC4C-097C3692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Bamberg messen 2.0 | Samet Akcabay | Lehrstuhl für Informatik, insbesondere Mobile Softwaresysteme/Mobilität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DD83ACD2-4793-3192-EDC6-F815892ABE71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7EE0FC4-9D9F-1DD1-683F-04E8F5CF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E9D6D433-3D8A-47C4-A9AC-5860C17F57BF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9AC18A6E-CC04-8477-87CD-F9773B00D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BB61C56C-2743-1DFE-5AF6-90734A72E6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40802891-3365-0371-6689-04696B704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B6205F1-5F6B-DC51-5B02-3EF42F5AE8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Bamberg messen 2.0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6532ADE5-0C00-CE7F-D9B7-BB8C635072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Dein Tool für das Bamberger Klimamessnetz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37C5274-382F-8590-4C10-95ADFC5B9221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B8BD-2DC0-00A4-9EC3-C97117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soll das Ganze aussehen?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426DC284-8EDB-3945-A185-476F9459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4641575" cy="2664633"/>
          </a:xfrm>
        </p:spPr>
        <p:txBody>
          <a:bodyPr/>
          <a:lstStyle/>
          <a:p>
            <a:r>
              <a:rPr lang="de-DE" dirty="0"/>
              <a:t>Vergleiche von verschiedenen Zeiträumen am selben Sensor</a:t>
            </a:r>
          </a:p>
          <a:p>
            <a:r>
              <a:rPr lang="de-DE" dirty="0"/>
              <a:t>Unterschiede zwischen</a:t>
            </a:r>
          </a:p>
          <a:p>
            <a:pPr>
              <a:buFontTx/>
              <a:buChar char="-"/>
            </a:pPr>
            <a:r>
              <a:rPr lang="de-DE" dirty="0"/>
              <a:t>momentane Temperatur</a:t>
            </a:r>
          </a:p>
          <a:p>
            <a:pPr>
              <a:buFontTx/>
              <a:buChar char="-"/>
            </a:pPr>
            <a:r>
              <a:rPr lang="de-DE" dirty="0"/>
              <a:t>Temperaturverläufe im Laufe des Tages</a:t>
            </a:r>
          </a:p>
          <a:p>
            <a:pPr>
              <a:buFontTx/>
              <a:buChar char="-"/>
            </a:pPr>
            <a:r>
              <a:rPr lang="de-DE" dirty="0"/>
              <a:t>Höchst-/Tiefstwerte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B60974A-1A69-86D0-A427-BFF2857953B5}"/>
              </a:ext>
            </a:extLst>
          </p:cNvPr>
          <p:cNvGrpSpPr/>
          <p:nvPr/>
        </p:nvGrpSpPr>
        <p:grpSpPr>
          <a:xfrm>
            <a:off x="5474617" y="51470"/>
            <a:ext cx="3672409" cy="4392488"/>
            <a:chOff x="5474617" y="51470"/>
            <a:chExt cx="3672409" cy="439248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6D62B4E-EFAE-93F7-3B5D-974A2EFCE8F3}"/>
                </a:ext>
              </a:extLst>
            </p:cNvPr>
            <p:cNvGrpSpPr/>
            <p:nvPr/>
          </p:nvGrpSpPr>
          <p:grpSpPr>
            <a:xfrm>
              <a:off x="5474617" y="51470"/>
              <a:ext cx="3672409" cy="4392488"/>
              <a:chOff x="5474617" y="51470"/>
              <a:chExt cx="3672409" cy="4392488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FEE2BD5F-C2B6-C068-B9CE-C21DB7363C0B}"/>
                  </a:ext>
                </a:extLst>
              </p:cNvPr>
              <p:cNvGrpSpPr/>
              <p:nvPr/>
            </p:nvGrpSpPr>
            <p:grpSpPr>
              <a:xfrm>
                <a:off x="5474617" y="51470"/>
                <a:ext cx="3672409" cy="4392488"/>
                <a:chOff x="4716017" y="483518"/>
                <a:chExt cx="3384377" cy="4015409"/>
              </a:xfrm>
            </p:grpSpPr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AFC099D-7B5C-E8D1-23F1-D43BB5673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0052" r="290" b="68340"/>
                <a:stretch/>
              </p:blipFill>
              <p:spPr>
                <a:xfrm>
                  <a:off x="4716017" y="483518"/>
                  <a:ext cx="3384376" cy="3069177"/>
                </a:xfrm>
                <a:prstGeom prst="rect">
                  <a:avLst/>
                </a:prstGeom>
              </p:spPr>
            </p:pic>
            <p:pic>
              <p:nvPicPr>
                <p:cNvPr id="5" name="Grafik 4">
                  <a:extLst>
                    <a:ext uri="{FF2B5EF4-FFF2-40B4-BE49-F238E27FC236}">
                      <a16:creationId xmlns:a16="http://schemas.microsoft.com/office/drawing/2014/main" id="{92CBC234-DA07-396D-DDFA-5B8EBDF30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018" y="3534513"/>
                  <a:ext cx="3384376" cy="964414"/>
                </a:xfrm>
                <a:prstGeom prst="rect">
                  <a:avLst/>
                </a:prstGeom>
              </p:spPr>
            </p:pic>
          </p:grp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07EA8B5-3030-2A06-9D57-72CD1CC86EDF}"/>
                  </a:ext>
                </a:extLst>
              </p:cNvPr>
              <p:cNvSpPr txBox="1"/>
              <p:nvPr/>
            </p:nvSpPr>
            <p:spPr>
              <a:xfrm>
                <a:off x="6372200" y="3427882"/>
                <a:ext cx="11496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5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24.08.2023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65369F2-9640-6EB6-153A-5958DD46CE1B}"/>
                  </a:ext>
                </a:extLst>
              </p:cNvPr>
              <p:cNvSpPr txBox="1"/>
              <p:nvPr/>
            </p:nvSpPr>
            <p:spPr>
              <a:xfrm>
                <a:off x="6372200" y="2353887"/>
                <a:ext cx="11496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5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12.08.2023</a:t>
                </a:r>
              </a:p>
            </p:txBody>
          </p: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A4F4285-1528-DDA5-EF14-7314ECF74650}"/>
                </a:ext>
              </a:extLst>
            </p:cNvPr>
            <p:cNvSpPr/>
            <p:nvPr/>
          </p:nvSpPr>
          <p:spPr>
            <a:xfrm>
              <a:off x="6372198" y="3344152"/>
              <a:ext cx="1149673" cy="4906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5F0BA9D-8D7A-4D6E-B327-C50D6D314BDA}"/>
                </a:ext>
              </a:extLst>
            </p:cNvPr>
            <p:cNvSpPr/>
            <p:nvPr/>
          </p:nvSpPr>
          <p:spPr>
            <a:xfrm>
              <a:off x="6372198" y="2274666"/>
              <a:ext cx="1149673" cy="4906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360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48C3A-921E-BE59-669D-3035BFC9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soll das Ganze aussehen?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F6C2C-318B-8B4B-96C7-842C7C0A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4824536" cy="2664633"/>
          </a:xfrm>
        </p:spPr>
        <p:txBody>
          <a:bodyPr/>
          <a:lstStyle/>
          <a:p>
            <a:r>
              <a:rPr lang="de-DE" dirty="0"/>
              <a:t>Vergleiche von verschiedenen Sensoren</a:t>
            </a:r>
          </a:p>
          <a:p>
            <a:r>
              <a:rPr lang="de-DE" dirty="0"/>
              <a:t>Unterschiede zwischen</a:t>
            </a:r>
          </a:p>
          <a:p>
            <a:pPr>
              <a:buFontTx/>
              <a:buChar char="-"/>
            </a:pPr>
            <a:r>
              <a:rPr lang="de-DE" dirty="0"/>
              <a:t>Standorte der Sensoren</a:t>
            </a:r>
          </a:p>
          <a:p>
            <a:pPr>
              <a:buFontTx/>
              <a:buChar char="-"/>
            </a:pPr>
            <a:r>
              <a:rPr lang="de-DE" dirty="0"/>
              <a:t>Umgebungsvariablen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0ADBB3-C36D-DB8A-3ABA-0089106A82BA}"/>
              </a:ext>
            </a:extLst>
          </p:cNvPr>
          <p:cNvGrpSpPr/>
          <p:nvPr/>
        </p:nvGrpSpPr>
        <p:grpSpPr>
          <a:xfrm>
            <a:off x="5417043" y="34528"/>
            <a:ext cx="3600953" cy="4642001"/>
            <a:chOff x="5417043" y="34528"/>
            <a:chExt cx="3600953" cy="464200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31103E8-A413-8905-8463-F01A1127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4528"/>
              <a:ext cx="3581900" cy="2353003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15FFDA-9698-30DD-74C1-CC4B3DC8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043" y="2285420"/>
              <a:ext cx="3600953" cy="2391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08D14-F578-898D-E5D7-AD9AA4B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soll das Ganze aussehen?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3FB615-F951-735C-DD13-CF4DFAB3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54" y="721748"/>
            <a:ext cx="7054491" cy="39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08D14-F578-898D-E5D7-AD9AA4B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soll das Ganze aussehen?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3FB615-F951-735C-DD13-CF4DFAB3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54" y="721748"/>
            <a:ext cx="7054491" cy="39744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484F3B4-111D-0604-CF3D-10407FE2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54" y="721748"/>
            <a:ext cx="7054490" cy="39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8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81721-A597-48BF-AE11-EA98BB2C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1E0DAE-6C39-EDC6-05F1-9AC8E64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"/>
            <a:ext cx="9144000" cy="51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2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0FC98-E842-2F07-83EF-C9810DB3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6DDFAB-DDBD-C22D-CB65-67AD56F87AC2}"/>
              </a:ext>
            </a:extLst>
          </p:cNvPr>
          <p:cNvGrpSpPr/>
          <p:nvPr/>
        </p:nvGrpSpPr>
        <p:grpSpPr>
          <a:xfrm>
            <a:off x="53287" y="1698662"/>
            <a:ext cx="2762081" cy="1591508"/>
            <a:chOff x="53287" y="1698662"/>
            <a:chExt cx="2762081" cy="1591508"/>
          </a:xfrm>
        </p:grpSpPr>
        <p:pic>
          <p:nvPicPr>
            <p:cNvPr id="11" name="Grafik 10" descr="Aktualisieren mit einfarbiger Füllung">
              <a:extLst>
                <a:ext uri="{FF2B5EF4-FFF2-40B4-BE49-F238E27FC236}">
                  <a16:creationId xmlns:a16="http://schemas.microsoft.com/office/drawing/2014/main" id="{B76DF4E9-7191-37EA-5128-A580BBC19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7128" y="1698662"/>
              <a:ext cx="914400" cy="91440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A4D38FE-BF61-FC10-5552-91C8C9819556}"/>
                </a:ext>
              </a:extLst>
            </p:cNvPr>
            <p:cNvSpPr txBox="1"/>
            <p:nvPr/>
          </p:nvSpPr>
          <p:spPr>
            <a:xfrm>
              <a:off x="53287" y="2613062"/>
              <a:ext cx="276208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900" dirty="0">
                  <a:solidFill>
                    <a:srgbClr val="00407A"/>
                  </a:solidFill>
                  <a:latin typeface="+mj-lt"/>
                </a:rPr>
                <a:t>Regelmäßige Funktionsupdates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CA2D0FC-9547-5D73-3EA5-5BD43BFDFAD7}"/>
              </a:ext>
            </a:extLst>
          </p:cNvPr>
          <p:cNvGrpSpPr/>
          <p:nvPr/>
        </p:nvGrpSpPr>
        <p:grpSpPr>
          <a:xfrm>
            <a:off x="2334875" y="1704888"/>
            <a:ext cx="2031783" cy="1877670"/>
            <a:chOff x="2334875" y="1704888"/>
            <a:chExt cx="2031783" cy="1877670"/>
          </a:xfrm>
        </p:grpSpPr>
        <p:pic>
          <p:nvPicPr>
            <p:cNvPr id="5" name="Grafik 4" descr="Erdkugel: Afrika und Europa mit einfarbiger Füllung">
              <a:extLst>
                <a:ext uri="{FF2B5EF4-FFF2-40B4-BE49-F238E27FC236}">
                  <a16:creationId xmlns:a16="http://schemas.microsoft.com/office/drawing/2014/main" id="{1DE20DC3-6731-818A-5827-50DDC943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87994" y="1704888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1F0D10-0640-D6DF-E41C-F2FB6ABD318C}"/>
                </a:ext>
              </a:extLst>
            </p:cNvPr>
            <p:cNvSpPr txBox="1"/>
            <p:nvPr/>
          </p:nvSpPr>
          <p:spPr>
            <a:xfrm>
              <a:off x="2334875" y="2613062"/>
              <a:ext cx="2031783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900" dirty="0">
                  <a:solidFill>
                    <a:srgbClr val="00407A"/>
                  </a:solidFill>
                  <a:latin typeface="+mj-lt"/>
                </a:rPr>
                <a:t>Erweiterung auf weitere Orte in Deutschland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C5A84D1-56AD-5C84-E712-B08F8F8D6788}"/>
              </a:ext>
            </a:extLst>
          </p:cNvPr>
          <p:cNvGrpSpPr/>
          <p:nvPr/>
        </p:nvGrpSpPr>
        <p:grpSpPr>
          <a:xfrm>
            <a:off x="4259497" y="1698662"/>
            <a:ext cx="1993125" cy="1591508"/>
            <a:chOff x="4259497" y="1698662"/>
            <a:chExt cx="1993125" cy="1591508"/>
          </a:xfrm>
        </p:grpSpPr>
        <p:pic>
          <p:nvPicPr>
            <p:cNvPr id="9" name="Grafik 8" descr="Tools mit einfarbiger Füllung">
              <a:extLst>
                <a:ext uri="{FF2B5EF4-FFF2-40B4-BE49-F238E27FC236}">
                  <a16:creationId xmlns:a16="http://schemas.microsoft.com/office/drawing/2014/main" id="{B98D9FEA-DC3F-AF57-4100-C749B1A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8860" y="1698662"/>
              <a:ext cx="914400" cy="9144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BF786A9-3D38-24B5-6B77-80ED7DEEE1BC}"/>
                </a:ext>
              </a:extLst>
            </p:cNvPr>
            <p:cNvSpPr txBox="1"/>
            <p:nvPr/>
          </p:nvSpPr>
          <p:spPr>
            <a:xfrm>
              <a:off x="4259497" y="2613062"/>
              <a:ext cx="199312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900" dirty="0">
                  <a:solidFill>
                    <a:srgbClr val="00407A"/>
                  </a:solidFill>
                  <a:latin typeface="+mj-lt"/>
                </a:rPr>
                <a:t>Kontinuierliche Wartung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1640723-4BE2-167E-9DBE-25707902950A}"/>
              </a:ext>
            </a:extLst>
          </p:cNvPr>
          <p:cNvGrpSpPr/>
          <p:nvPr/>
        </p:nvGrpSpPr>
        <p:grpSpPr>
          <a:xfrm>
            <a:off x="6207392" y="1698662"/>
            <a:ext cx="1919067" cy="1837730"/>
            <a:chOff x="6207392" y="1698662"/>
            <a:chExt cx="1919067" cy="1837730"/>
          </a:xfrm>
        </p:grpSpPr>
        <p:pic>
          <p:nvPicPr>
            <p:cNvPr id="7" name="Grafik 6" descr="Management mit einfarbiger Füllung">
              <a:extLst>
                <a:ext uri="{FF2B5EF4-FFF2-40B4-BE49-F238E27FC236}">
                  <a16:creationId xmlns:a16="http://schemas.microsoft.com/office/drawing/2014/main" id="{08FACA00-1322-B927-7E80-934F446F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09726" y="1698662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4F98741-50D2-3C72-F2F6-A7BE16BE9D49}"/>
                </a:ext>
              </a:extLst>
            </p:cNvPr>
            <p:cNvSpPr txBox="1"/>
            <p:nvPr/>
          </p:nvSpPr>
          <p:spPr>
            <a:xfrm>
              <a:off x="6207392" y="2613062"/>
              <a:ext cx="19190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dirty="0">
                  <a:solidFill>
                    <a:srgbClr val="00407A"/>
                  </a:solidFill>
                  <a:latin typeface="+mj-lt"/>
                </a:rPr>
                <a:t>Erreichen von Verantwortungs-personen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5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927A66-0615-20B8-CA43-BAE02FE3F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DeepAI.org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8381DA9-8A5D-FDF2-FF73-6CBF2BF7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699542"/>
            <a:ext cx="4896544" cy="483369"/>
          </a:xfrm>
        </p:spPr>
        <p:txBody>
          <a:bodyPr/>
          <a:lstStyle/>
          <a:p>
            <a:r>
              <a:rPr lang="de-DE" b="1" dirty="0"/>
              <a:t>Create an </a:t>
            </a:r>
            <a:r>
              <a:rPr lang="de-DE" b="1" dirty="0" err="1"/>
              <a:t>image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text</a:t>
            </a:r>
            <a:r>
              <a:rPr lang="de-DE" b="1" dirty="0"/>
              <a:t> prompt: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18B08B-4E81-998A-6C93-6A49B7D089AE}"/>
              </a:ext>
            </a:extLst>
          </p:cNvPr>
          <p:cNvSpPr txBox="1"/>
          <p:nvPr/>
        </p:nvSpPr>
        <p:spPr>
          <a:xfrm>
            <a:off x="662089" y="2094696"/>
            <a:ext cx="380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“</a:t>
            </a:r>
            <a:r>
              <a:rPr lang="en-US" sz="2800" dirty="0"/>
              <a:t>City </a:t>
            </a:r>
            <a:r>
              <a:rPr lang="en-US" sz="2800" dirty="0" err="1"/>
              <a:t>centre</a:t>
            </a:r>
            <a:r>
              <a:rPr lang="en-US" sz="2800" dirty="0"/>
              <a:t> of Bamberg </a:t>
            </a:r>
          </a:p>
          <a:p>
            <a:pPr algn="ctr"/>
            <a:r>
              <a:rPr lang="en-US" sz="2800" dirty="0"/>
              <a:t>with greenery</a:t>
            </a:r>
            <a:r>
              <a:rPr lang="en-CA" sz="2800" dirty="0"/>
              <a:t>”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8D2E7B9-BE36-1DA6-87A9-5A599B7F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19" y="1131590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53F392-C022-3B31-56D6-A26E3C0B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8" y="524185"/>
            <a:ext cx="3901311" cy="19755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A8A13D3-8390-0EFB-590D-53869774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771550"/>
            <a:ext cx="1872208" cy="1952031"/>
          </a:xfrm>
          <a:prstGeom prst="rect">
            <a:avLst/>
          </a:prstGeom>
        </p:spPr>
      </p:pic>
      <p:pic>
        <p:nvPicPr>
          <p:cNvPr id="1026" name="Picture 2" descr="Sandkerwa - Bamberg Germany | Bamberg, Schöne städte, Altstadt">
            <a:extLst>
              <a:ext uri="{FF2B5EF4-FFF2-40B4-BE49-F238E27FC236}">
                <a16:creationId xmlns:a16="http://schemas.microsoft.com/office/drawing/2014/main" id="{F23B7C5F-45B3-050E-9E78-8CB4223FB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05" y="2643758"/>
            <a:ext cx="2952328" cy="1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74661-46F1-D299-9201-6999B795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Worum</a:t>
            </a:r>
            <a:r>
              <a:rPr lang="en-GB" dirty="0"/>
              <a:t> </a:t>
            </a:r>
            <a:r>
              <a:rPr lang="en-GB" dirty="0" err="1"/>
              <a:t>geht’s</a:t>
            </a:r>
            <a:r>
              <a:rPr lang="en-GB" dirty="0"/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CE70EC-23C4-2F48-38D2-9B3802B4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86" y="771550"/>
            <a:ext cx="660402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7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E1ACC-B4EE-1A38-291C-55BC14E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Worum</a:t>
            </a:r>
            <a:r>
              <a:rPr lang="en-GB" dirty="0"/>
              <a:t> </a:t>
            </a:r>
            <a:r>
              <a:rPr lang="en-GB" dirty="0" err="1"/>
              <a:t>geht’s</a:t>
            </a:r>
            <a:r>
              <a:rPr lang="en-GB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7AAB7-225F-4672-A41F-A2D4BC57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Klimamessnetz</a:t>
            </a:r>
            <a:r>
              <a:rPr lang="en-GB" dirty="0"/>
              <a:t> in Bamberg </a:t>
            </a:r>
            <a:r>
              <a:rPr lang="en-GB" dirty="0" err="1"/>
              <a:t>durch</a:t>
            </a:r>
            <a:r>
              <a:rPr lang="en-GB" dirty="0"/>
              <a:t> BVM</a:t>
            </a:r>
          </a:p>
          <a:p>
            <a:r>
              <a:rPr lang="en-GB" dirty="0"/>
              <a:t>auf Initiative von Prof. </a:t>
            </a:r>
            <a:r>
              <a:rPr lang="en-GB" dirty="0" err="1"/>
              <a:t>Dr.</a:t>
            </a:r>
            <a:r>
              <a:rPr lang="en-GB" dirty="0"/>
              <a:t> Thomas </a:t>
            </a:r>
            <a:r>
              <a:rPr lang="en-GB" dirty="0" err="1"/>
              <a:t>Foken</a:t>
            </a:r>
            <a:endParaRPr lang="en-GB" dirty="0"/>
          </a:p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Wetterstationen</a:t>
            </a:r>
            <a:r>
              <a:rPr lang="en-GB" dirty="0"/>
              <a:t> von Netatmo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regelmäßige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Auswertungen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4EDDF2-4FE0-D803-947E-D7E66894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97" y="132417"/>
            <a:ext cx="1368152" cy="20570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2356B0-CF95-44D9-B2D8-60CA0479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0" y="3003798"/>
            <a:ext cx="1080120" cy="15958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95CFA7-274D-9FC3-DA8F-03BC0605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23" y="3024355"/>
            <a:ext cx="2817065" cy="15958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D2FDA65-6DDB-0A60-FC16-7EDBCC20B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727" y="2877231"/>
            <a:ext cx="4298614" cy="18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817B5-9477-9546-963C-C33DEA9D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Worum</a:t>
            </a:r>
            <a:r>
              <a:rPr lang="en-GB" dirty="0"/>
              <a:t> </a:t>
            </a:r>
            <a:r>
              <a:rPr lang="en-GB" dirty="0" err="1"/>
              <a:t>geht’s</a:t>
            </a:r>
            <a:r>
              <a:rPr lang="en-GB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81C21-A681-9064-2F79-9FF8DA28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Ziele</a:t>
            </a:r>
            <a:r>
              <a:rPr lang="en-GB" dirty="0"/>
              <a:t> für die </a:t>
            </a:r>
            <a:r>
              <a:rPr lang="en-GB" dirty="0" err="1"/>
              <a:t>Innenstadt</a:t>
            </a:r>
            <a:r>
              <a:rPr lang="en-GB" dirty="0"/>
              <a:t>:</a:t>
            </a:r>
          </a:p>
          <a:p>
            <a:r>
              <a:rPr lang="en-GB" dirty="0" err="1"/>
              <a:t>Fördern</a:t>
            </a:r>
            <a:r>
              <a:rPr lang="en-GB" dirty="0"/>
              <a:t> von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Grün</a:t>
            </a:r>
            <a:endParaRPr lang="en-GB" dirty="0"/>
          </a:p>
          <a:p>
            <a:r>
              <a:rPr lang="en-GB" dirty="0" err="1"/>
              <a:t>weniger</a:t>
            </a:r>
            <a:r>
              <a:rPr lang="en-GB" dirty="0"/>
              <a:t> Autos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PolitikerInnen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erreichen</a:t>
            </a:r>
            <a:endParaRPr lang="en-GB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Maßnahmen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einleiten</a:t>
            </a:r>
            <a:endParaRPr lang="en-GB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2C3903-F383-5F41-ADF1-2BBD73FB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3478"/>
            <a:ext cx="3024336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ADD5-C451-150F-C0B3-55958515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Worum</a:t>
            </a:r>
            <a:r>
              <a:rPr lang="en-GB" dirty="0"/>
              <a:t> </a:t>
            </a:r>
            <a:r>
              <a:rPr lang="en-GB" dirty="0" err="1"/>
              <a:t>geht’s</a:t>
            </a:r>
            <a:r>
              <a:rPr lang="en-GB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9D894-74C5-56F1-1FA2-C3BD4346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3744417" cy="136242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Allerdings</a:t>
            </a:r>
            <a:r>
              <a:rPr lang="en-GB" dirty="0"/>
              <a:t>: </a:t>
            </a:r>
            <a:r>
              <a:rPr lang="en-GB" dirty="0" err="1"/>
              <a:t>Anomalien</a:t>
            </a:r>
            <a:r>
              <a:rPr lang="en-GB" dirty="0"/>
              <a:t> und </a:t>
            </a:r>
            <a:r>
              <a:rPr lang="en-GB" dirty="0" err="1"/>
              <a:t>Ausreißer</a:t>
            </a:r>
            <a:r>
              <a:rPr lang="en-GB" dirty="0"/>
              <a:t> in </a:t>
            </a:r>
            <a:r>
              <a:rPr lang="en-GB" dirty="0" err="1"/>
              <a:t>Sensordaten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1D19FC-248F-FC2A-00FC-26E1D84E7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6" t="16667" r="43458"/>
          <a:stretch/>
        </p:blipFill>
        <p:spPr>
          <a:xfrm>
            <a:off x="4427984" y="123478"/>
            <a:ext cx="4464496" cy="45659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B473D8-2532-7A90-6B59-1D386321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37651"/>
            <a:ext cx="2201145" cy="1911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9E96613-E40D-3BB1-B8F8-E47EF6C8BD65}"/>
              </a:ext>
            </a:extLst>
          </p:cNvPr>
          <p:cNvSpPr/>
          <p:nvPr/>
        </p:nvSpPr>
        <p:spPr>
          <a:xfrm>
            <a:off x="6732240" y="2355726"/>
            <a:ext cx="1008112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13E3F9B-98A3-9888-9CEA-7341915A83A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172745" y="2944365"/>
            <a:ext cx="3559495" cy="4490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00875-E933-A916-9472-4E3A739D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Lösungsansätze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EEC70E-7F27-193F-3F8A-4470E2F3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Sensordaten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Vorfeld</a:t>
            </a:r>
            <a:r>
              <a:rPr lang="de-DE" dirty="0"/>
              <a:t> einer Qualitätskontrolle unterziehen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Reems</a:t>
            </a:r>
            <a:r>
              <a:rPr lang="de-DE" dirty="0">
                <a:sym typeface="Wingdings" panose="05000000000000000000" pitchFamily="2" charset="2"/>
              </a:rPr>
              <a:t> Abschlussarbeit</a:t>
            </a:r>
          </a:p>
          <a:p>
            <a:r>
              <a:rPr lang="de-DE" dirty="0">
                <a:sym typeface="Wingdings" panose="05000000000000000000" pitchFamily="2" charset="2"/>
              </a:rPr>
              <a:t>Sensordaten kuratieren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Bamberg messen 2.0, Schnittstelle zwischen Daten und NutzerInnen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B8BD-2DC0-00A4-9EC3-C97117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soll das Ganze aussehen?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E1676-9B5B-4856-117C-24B4C87D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14" y="771550"/>
            <a:ext cx="6948772" cy="39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4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B8BD-2DC0-00A4-9EC3-C97117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soll das Ganze aussehen?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426DC284-8EDB-3945-A185-476F9459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4641575" cy="2664633"/>
          </a:xfrm>
        </p:spPr>
        <p:txBody>
          <a:bodyPr/>
          <a:lstStyle/>
          <a:p>
            <a:r>
              <a:rPr lang="de-DE" dirty="0"/>
              <a:t>extra Filter für repräsentativere Sensordaten</a:t>
            </a:r>
          </a:p>
          <a:p>
            <a:r>
              <a:rPr lang="de-DE" dirty="0"/>
              <a:t>Ableiten von Mustern möglich?</a:t>
            </a:r>
            <a:br>
              <a:rPr lang="de-DE" dirty="0"/>
            </a:br>
            <a:r>
              <a:rPr lang="de-DE" dirty="0"/>
              <a:t>z.B. verkehrsintensive Zeit, „Raucherbereich des </a:t>
            </a:r>
            <a:r>
              <a:rPr lang="de-DE" dirty="0" err="1"/>
              <a:t>Sternla</a:t>
            </a:r>
            <a:r>
              <a:rPr lang="de-DE" dirty="0"/>
              <a:t> hat geöffnet“ o.Ä.</a:t>
            </a:r>
          </a:p>
          <a:p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F886254-D283-5601-3CB0-C38311B82047}"/>
              </a:ext>
            </a:extLst>
          </p:cNvPr>
          <p:cNvGrpSpPr/>
          <p:nvPr/>
        </p:nvGrpSpPr>
        <p:grpSpPr>
          <a:xfrm>
            <a:off x="5292080" y="915566"/>
            <a:ext cx="2664296" cy="3666988"/>
            <a:chOff x="539552" y="771550"/>
            <a:chExt cx="2664296" cy="366698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78E1676-9B5B-4856-117C-24B4C87DF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07" b="41111"/>
            <a:stretch/>
          </p:blipFill>
          <p:spPr>
            <a:xfrm>
              <a:off x="539552" y="771550"/>
              <a:ext cx="2664296" cy="366698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A37A355-A928-2BA5-D702-0B13C75C0376}"/>
                    </a:ext>
                  </a:extLst>
                </p14:cNvPr>
                <p14:cNvContentPartPr/>
                <p14:nvPr/>
              </p14:nvContentPartPr>
              <p14:xfrm>
                <a:off x="2749185" y="2330670"/>
                <a:ext cx="10080" cy="231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A37A355-A928-2BA5-D702-0B13C75C03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40545" y="2321670"/>
                  <a:ext cx="27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5E166CB-A4AE-970C-5C30-0DA461BB7C01}"/>
                    </a:ext>
                  </a:extLst>
                </p14:cNvPr>
                <p14:cNvContentPartPr/>
                <p14:nvPr/>
              </p14:nvContentPartPr>
              <p14:xfrm>
                <a:off x="2736585" y="2320590"/>
                <a:ext cx="10080" cy="229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5E166CB-A4AE-970C-5C30-0DA461BB7C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7945" y="2311950"/>
                  <a:ext cx="27720" cy="246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3E5569F-7AA6-280E-C832-9685D9DCFCCF}"/>
                </a:ext>
              </a:extLst>
            </p:cNvPr>
            <p:cNvGrpSpPr/>
            <p:nvPr/>
          </p:nvGrpSpPr>
          <p:grpSpPr>
            <a:xfrm>
              <a:off x="2727225" y="2314470"/>
              <a:ext cx="38520" cy="248400"/>
              <a:chOff x="2727225" y="2314470"/>
              <a:chExt cx="38520" cy="248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Freihand 5">
                    <a:extLst>
                      <a:ext uri="{FF2B5EF4-FFF2-40B4-BE49-F238E27FC236}">
                        <a16:creationId xmlns:a16="http://schemas.microsoft.com/office/drawing/2014/main" id="{C0D78554-28C4-39A8-4F86-A7F87D0944E1}"/>
                      </a:ext>
                    </a:extLst>
                  </p14:cNvPr>
                  <p14:cNvContentPartPr/>
                  <p14:nvPr/>
                </p14:nvContentPartPr>
                <p14:xfrm>
                  <a:off x="2727225" y="2317710"/>
                  <a:ext cx="3600" cy="238680"/>
                </p14:xfrm>
              </p:contentPart>
            </mc:Choice>
            <mc:Fallback xmlns="">
              <p:pic>
                <p:nvPicPr>
                  <p:cNvPr id="6" name="Freihand 5">
                    <a:extLst>
                      <a:ext uri="{FF2B5EF4-FFF2-40B4-BE49-F238E27FC236}">
                        <a16:creationId xmlns:a16="http://schemas.microsoft.com/office/drawing/2014/main" id="{C0D78554-28C4-39A8-4F86-A7F87D0944E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18225" y="2308710"/>
                    <a:ext cx="2124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500CE0E4-A74B-3AC5-0DB7-436A20F03217}"/>
                      </a:ext>
                    </a:extLst>
                  </p14:cNvPr>
                  <p14:cNvContentPartPr/>
                  <p14:nvPr/>
                </p14:nvContentPartPr>
                <p14:xfrm>
                  <a:off x="2727225" y="2559990"/>
                  <a:ext cx="27720" cy="21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500CE0E4-A74B-3AC5-0DB7-436A20F0321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18225" y="2551350"/>
                    <a:ext cx="453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841C3110-57D3-C1BB-E40D-5F8DDE5FC236}"/>
                      </a:ext>
                    </a:extLst>
                  </p14:cNvPr>
                  <p14:cNvContentPartPr/>
                  <p14:nvPr/>
                </p14:nvContentPartPr>
                <p14:xfrm>
                  <a:off x="2755665" y="2314470"/>
                  <a:ext cx="10080" cy="2484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841C3110-57D3-C1BB-E40D-5F8DDE5FC2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747025" y="2305470"/>
                    <a:ext cx="27720" cy="26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5014BDD-518F-55C0-AA4C-9A7E63D6BF07}"/>
                </a:ext>
              </a:extLst>
            </p:cNvPr>
            <p:cNvSpPr txBox="1"/>
            <p:nvPr/>
          </p:nvSpPr>
          <p:spPr>
            <a:xfrm>
              <a:off x="2699792" y="1849210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>
                  <a:solidFill>
                    <a:srgbClr val="FF0000"/>
                  </a:solidFill>
                  <a:latin typeface="+mj-lt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16zu9_Vorlage_Lehre_deutsch</Template>
  <TotalTime>0</TotalTime>
  <Words>217</Words>
  <Application>Microsoft Office PowerPoint</Application>
  <PresentationFormat>Bildschirmpräsentation (16:9)</PresentationFormat>
  <Paragraphs>52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UB Scala</vt:lpstr>
      <vt:lpstr>Wingdings</vt:lpstr>
      <vt:lpstr>16zu9_Vorlage_Lehre_deutsch</vt:lpstr>
      <vt:lpstr>Bamberg messen 2.0</vt:lpstr>
      <vt:lpstr>PowerPoint-Präsentation</vt:lpstr>
      <vt:lpstr>Worum geht’s?</vt:lpstr>
      <vt:lpstr>Worum geht’s?</vt:lpstr>
      <vt:lpstr>Worum geht’s?</vt:lpstr>
      <vt:lpstr>Worum geht’s?</vt:lpstr>
      <vt:lpstr>Lösungsansätze</vt:lpstr>
      <vt:lpstr>Wie soll das Ganze aussehen?</vt:lpstr>
      <vt:lpstr>Wie soll das Ganze aussehen?</vt:lpstr>
      <vt:lpstr>Wie soll das Ganze aussehen?</vt:lpstr>
      <vt:lpstr>Wie soll das Ganze aussehen?</vt:lpstr>
      <vt:lpstr>Wie soll das Ganze aussehen?</vt:lpstr>
      <vt:lpstr>Wie soll das Ganze aussehen?</vt:lpstr>
      <vt:lpstr>Konkrete Architektur</vt:lpstr>
      <vt:lpstr>Ausblick</vt:lpstr>
      <vt:lpstr>DeepAI.org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Samet Murat Akcabay</dc:creator>
  <cp:lastModifiedBy>Samet Murat Akcabay</cp:lastModifiedBy>
  <cp:revision>15</cp:revision>
  <cp:lastPrinted>2016-02-18T09:13:59Z</cp:lastPrinted>
  <dcterms:created xsi:type="dcterms:W3CDTF">2023-08-24T10:14:52Z</dcterms:created>
  <dcterms:modified xsi:type="dcterms:W3CDTF">2023-08-25T07:12:56Z</dcterms:modified>
</cp:coreProperties>
</file>