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5" r:id="rId3"/>
    <p:sldId id="266" r:id="rId4"/>
    <p:sldId id="269" r:id="rId5"/>
    <p:sldId id="267" r:id="rId6"/>
    <p:sldId id="270" r:id="rId7"/>
    <p:sldId id="268" r:id="rId8"/>
    <p:sldId id="263" r:id="rId9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5" autoAdjust="0"/>
    <p:restoredTop sz="95128" autoAdjust="0"/>
  </p:normalViewPr>
  <p:slideViewPr>
    <p:cSldViewPr>
      <p:cViewPr varScale="1">
        <p:scale>
          <a:sx n="139" d="100"/>
          <a:sy n="139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406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89E1A8-2B45-7440-BE72-EECAFABF2E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EC93A8-8F2F-C508-1625-96B8650315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01124095-86AF-498F-B369-0AB472B1DE1B}" type="datetimeFigureOut">
              <a:rPr lang="de-DE"/>
              <a:pPr>
                <a:defRPr/>
              </a:pPr>
              <a:t>10.05.2023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3375DECB-FE10-E106-8011-03A804737A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836CAC6E-B7AC-4238-25EA-06B4C3719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A4EB2B-7D6C-ED3C-8CAE-7A1D28A176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E16555-6DB6-DAAA-CAC7-EA073EBBB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5117B8-C7EF-4B07-9AC4-16F3F4A021C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0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05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896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38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494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68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7582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5350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4020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957BE03B-D955-90A0-6614-08C6835DA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Samet Akcabay | Masterarbeit | Lehrstuhl für Informatik, insbesondere Mobile Softwaresysteme/Mobilität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6AA9FA71-8D18-5E1C-7E07-FAD621AB36A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CA70B512-620C-33DF-DDD0-857F97221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4998C090-3B56-4676-A187-282D30900671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F0CD4DA6-7460-2992-D553-46BF37CBD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F987370C-3723-FA16-EE84-3D2A26186F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708B62F-3500-014A-DC8F-D0EDA8ADA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Welche Rolle spielt </a:t>
            </a:r>
            <a:r>
              <a:rPr lang="de-DE" dirty="0" err="1"/>
              <a:t>Crowdsensing</a:t>
            </a:r>
            <a:r>
              <a:rPr lang="de-DE" dirty="0"/>
              <a:t> bei der Durchführung von Umweltanalyseprojekten in Deutschland?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D0DE4814-431A-BEFD-4998-FF92DF810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2283718"/>
            <a:ext cx="6400800" cy="1314450"/>
          </a:xfrm>
        </p:spPr>
        <p:txBody>
          <a:bodyPr/>
          <a:lstStyle/>
          <a:p>
            <a:r>
              <a:rPr lang="de-DE" dirty="0"/>
              <a:t>Kickoff Talk am 10.05.2023</a:t>
            </a:r>
          </a:p>
        </p:txBody>
      </p:sp>
    </p:spTree>
    <p:extLst>
      <p:ext uri="{BB962C8B-B14F-4D97-AF65-F5344CB8AC3E}">
        <p14:creationId xmlns:p14="http://schemas.microsoft.com/office/powerpoint/2010/main" val="271037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01489-0872-6AAF-868D-93DBEC0F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67B86-8CB4-60A1-45C9-0258D1ED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 Initiative eines Bürgervereins wurden in Bamberg mehrere Wetterstationen installiert</a:t>
            </a:r>
          </a:p>
          <a:p>
            <a:r>
              <a:rPr lang="de-DE" dirty="0"/>
              <a:t>diese Aktivität wird in das Modellprojekt Smart City Bamberg eingebunden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Bürgerbeteiligung, sowie offene Datenplattform wichtige Anliegen für Kommune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Aufbau eines Kataloges für Referenzprojekte aus dem Themenbereich Umwelt-Monitoring/Stadtklima-Analyse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67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9537F-1C59-A9C8-718D-EB0043E7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4C7DA9-7146-8F8B-70B1-57113304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kann Datenqualität systematisch verbessert werden? </a:t>
            </a:r>
          </a:p>
          <a:p>
            <a:r>
              <a:rPr lang="de-DE" dirty="0"/>
              <a:t>interessante Anomalien vs. unbrauchbare Messdaten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(</a:t>
            </a:r>
            <a:r>
              <a:rPr lang="de-DE" dirty="0" err="1">
                <a:sym typeface="Wingdings" panose="05000000000000000000" pitchFamily="2" charset="2"/>
              </a:rPr>
              <a:t>afaik</a:t>
            </a:r>
            <a:r>
              <a:rPr lang="de-DE" dirty="0">
                <a:sym typeface="Wingdings" panose="05000000000000000000" pitchFamily="2" charset="2"/>
              </a:rPr>
              <a:t>) Thesis von </a:t>
            </a:r>
            <a:r>
              <a:rPr lang="de-DE" dirty="0" err="1">
                <a:sym typeface="Wingdings" panose="05000000000000000000" pitchFamily="2" charset="2"/>
              </a:rPr>
              <a:t>Reem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77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E1CEC-FD09-24A6-9647-A5011467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1E87E8-3423-A9CA-CBF6-658A6FBD2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können die gesammelten Daten über Online Visual Reporting zugänglich gemacht werden?</a:t>
            </a:r>
          </a:p>
          <a:p>
            <a:r>
              <a:rPr lang="de-DE" dirty="0"/>
              <a:t>sowohl für Bürger*innen, als auch Fachpersonen</a:t>
            </a:r>
          </a:p>
          <a:p>
            <a:r>
              <a:rPr lang="de-DE" dirty="0"/>
              <a:t>z.B. Annotation von bestimmten Situationen*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erhöht Datennützlichkeit und –</a:t>
            </a:r>
            <a:r>
              <a:rPr lang="de-DE" dirty="0" err="1">
                <a:sym typeface="Wingdings" panose="05000000000000000000" pitchFamily="2" charset="2"/>
              </a:rPr>
              <a:t>qualität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Crowdsensing</a:t>
            </a:r>
            <a:r>
              <a:rPr lang="de-DE" dirty="0">
                <a:sym typeface="Wingdings" panose="05000000000000000000" pitchFamily="2" charset="2"/>
              </a:rPr>
              <a:t> im Vordergrund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Effekt?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das übernehme ich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D91F7AF-5E13-1B35-CC57-891BD5EC855E}"/>
              </a:ext>
            </a:extLst>
          </p:cNvPr>
          <p:cNvSpPr txBox="1"/>
          <p:nvPr/>
        </p:nvSpPr>
        <p:spPr>
          <a:xfrm>
            <a:off x="5796136" y="4443958"/>
            <a:ext cx="3414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+mn-lt"/>
              </a:rPr>
              <a:t>*„Puh, heute war‘s aber sehr warm“</a:t>
            </a:r>
          </a:p>
        </p:txBody>
      </p:sp>
    </p:spTree>
    <p:extLst>
      <p:ext uri="{BB962C8B-B14F-4D97-AF65-F5344CB8AC3E}">
        <p14:creationId xmlns:p14="http://schemas.microsoft.com/office/powerpoint/2010/main" val="57343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8CB56-D077-CEAE-994D-AAC04B57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A8F99-F9C7-5A99-A221-42B694C85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7848872" cy="2664633"/>
          </a:xfrm>
        </p:spPr>
        <p:txBody>
          <a:bodyPr/>
          <a:lstStyle/>
          <a:p>
            <a:r>
              <a:rPr lang="de-DE" sz="2000" dirty="0" err="1"/>
              <a:t>Related</a:t>
            </a:r>
            <a:r>
              <a:rPr lang="de-DE" sz="2000" dirty="0"/>
              <a:t> Work suchen: Existieren bereits Online Visual Reporting Tools/</a:t>
            </a:r>
            <a:r>
              <a:rPr lang="de-DE" sz="2000" dirty="0" err="1"/>
              <a:t>Crowdsensing</a:t>
            </a:r>
            <a:r>
              <a:rPr lang="de-DE" sz="2000" dirty="0"/>
              <a:t>-Projekte? Wenn ja, wie sind diese aufgebaut? Warum?</a:t>
            </a:r>
          </a:p>
          <a:p>
            <a:r>
              <a:rPr lang="de-DE" sz="2000" dirty="0"/>
              <a:t>Was für eine Rolle spielt </a:t>
            </a:r>
            <a:r>
              <a:rPr lang="de-DE" sz="2000" dirty="0" err="1"/>
              <a:t>Crowdsensing</a:t>
            </a:r>
            <a:r>
              <a:rPr lang="de-DE" sz="2000" dirty="0"/>
              <a:t> in diesen Projekten?</a:t>
            </a:r>
          </a:p>
          <a:p>
            <a:r>
              <a:rPr lang="de-DE" sz="2000" dirty="0"/>
              <a:t>Ausgangslage in Bamberg/Deutschland analysieren: Wie möchten bzw. können Bürger*innen, aber auch Fachpersonen mit einem solchen Tool interagieren? Was ist relevant?</a:t>
            </a:r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Experiment: Einsatz des Tools mit anschließendem Fragebogen?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65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3CB5A-7865-8762-2AD6-9FAB9FDD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9E0418-009C-3B2D-2258-88A5A4F2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7344816" cy="2664633"/>
          </a:xfrm>
        </p:spPr>
        <p:txBody>
          <a:bodyPr/>
          <a:lstStyle/>
          <a:p>
            <a:r>
              <a:rPr lang="de-DE" dirty="0"/>
              <a:t>Definition eines Konzepts: Was ist der Grundgedanke? Use Cases und Hypothesen aufstellen</a:t>
            </a:r>
          </a:p>
          <a:p>
            <a:r>
              <a:rPr lang="de-DE" dirty="0"/>
              <a:t>Definition einer Architektur: Wie soll so ein Katalog aufgebaut sein? Unter welchen Bedingungen wird ein Projekt aufgenommen? Wie genau nehme ich Projekte auf?</a:t>
            </a:r>
          </a:p>
          <a:p>
            <a:r>
              <a:rPr lang="de-DE" dirty="0"/>
              <a:t>Implementierung des Online Visual Reporting Tools: Einbinden der Daten in Kombination mit </a:t>
            </a:r>
            <a:r>
              <a:rPr lang="de-DE" dirty="0" err="1"/>
              <a:t>Crowdsensing</a:t>
            </a:r>
            <a:r>
              <a:rPr lang="de-DE" dirty="0"/>
              <a:t>, z.B. durch Möglichkeit, Annotation/Kommentare beizufügen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02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02867-E749-E7BC-D25C-7CC71BDF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0D656B-6983-0406-90B5-4BB97DAA9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Einsatz des Tools bei verschiedenen Stakeholdern (Bürger*innen, Fachpersonen, Politiker*innen…)</a:t>
            </a:r>
          </a:p>
          <a:p>
            <a:r>
              <a:rPr lang="de-DE" dirty="0"/>
              <a:t>Wie hilfreich war die Erfahrung?</a:t>
            </a:r>
          </a:p>
          <a:p>
            <a:r>
              <a:rPr lang="de-DE" dirty="0"/>
              <a:t>Welchen Mehrwert bietet der Einsatz des Tools?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Rückschlüsse auf Mehrwert von </a:t>
            </a:r>
            <a:r>
              <a:rPr lang="de-DE" dirty="0" err="1">
                <a:sym typeface="Wingdings" panose="05000000000000000000" pitchFamily="2" charset="2"/>
              </a:rPr>
              <a:t>Crowdsensing</a:t>
            </a:r>
            <a:r>
              <a:rPr lang="de-DE" dirty="0">
                <a:sym typeface="Wingdings" panose="05000000000000000000" pitchFamily="2" charset="2"/>
              </a:rPr>
              <a:t> im Allgemeinen möglich?</a:t>
            </a:r>
          </a:p>
          <a:p>
            <a:r>
              <a:rPr lang="de-DE" dirty="0">
                <a:sym typeface="Wingdings" panose="05000000000000000000" pitchFamily="2" charset="2"/>
              </a:rPr>
              <a:t>Limitationen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713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CE822-630D-DB53-7099-C9EA789F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E3BCF5B-0F11-5892-912F-2B443E944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488702"/>
              </p:ext>
            </p:extLst>
          </p:nvPr>
        </p:nvGraphicFramePr>
        <p:xfrm>
          <a:off x="394990" y="0"/>
          <a:ext cx="7345362" cy="48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681">
                  <a:extLst>
                    <a:ext uri="{9D8B030D-6E8A-4147-A177-3AD203B41FA5}">
                      <a16:colId xmlns:a16="http://schemas.microsoft.com/office/drawing/2014/main" val="2061525615"/>
                    </a:ext>
                  </a:extLst>
                </a:gridCol>
                <a:gridCol w="3672681">
                  <a:extLst>
                    <a:ext uri="{9D8B030D-6E8A-4147-A177-3AD203B41FA5}">
                      <a16:colId xmlns:a16="http://schemas.microsoft.com/office/drawing/2014/main" val="1516832940"/>
                    </a:ext>
                  </a:extLst>
                </a:gridCol>
              </a:tblGrid>
              <a:tr h="365640">
                <a:tc>
                  <a:txBody>
                    <a:bodyPr/>
                    <a:lstStyle/>
                    <a:p>
                      <a:r>
                        <a:rPr lang="de-DE" sz="1600" dirty="0"/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49259"/>
                  </a:ext>
                </a:extLst>
              </a:tr>
              <a:tr h="631574">
                <a:tc>
                  <a:txBody>
                    <a:bodyPr/>
                    <a:lstStyle/>
                    <a:p>
                      <a:r>
                        <a:rPr lang="de-DE" sz="1600" dirty="0"/>
                        <a:t>Mai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800" dirty="0"/>
                        <a:t>Kickoff-Talk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800" dirty="0"/>
                        <a:t>Anmeldung der Masterarbeit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800" dirty="0"/>
                        <a:t>nach Verwandten Arbeiten suchen: Was gibt es schon? Was wurde wie umgesetzt? Warum?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800" dirty="0"/>
                        <a:t>Aufsetzens eines Kataloges der Referenzprojekte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800" dirty="0"/>
                        <a:t>Beginn der Anforderungsanalyse: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800" dirty="0"/>
                        <a:t>Wie ist die Ausgangslage in Bamberg?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800" dirty="0"/>
                        <a:t>Wie möchte ich vorgehen?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400467"/>
                  </a:ext>
                </a:extLst>
              </a:tr>
              <a:tr h="365640">
                <a:tc>
                  <a:txBody>
                    <a:bodyPr/>
                    <a:lstStyle/>
                    <a:p>
                      <a:r>
                        <a:rPr lang="de-DE" sz="1600" dirty="0"/>
                        <a:t>Juni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800" dirty="0"/>
                        <a:t>Definition der Anforderungen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800" dirty="0"/>
                        <a:t>Ende der Anforderungsanalyse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800" dirty="0"/>
                        <a:t>Konzept aufstellen (Was ist der Grundgedanke?, Use Cases…)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800" dirty="0"/>
                        <a:t>Architektur aufstellen (Wie soll das Tool aufgebaut sein? Warum?)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35603"/>
                  </a:ext>
                </a:extLst>
              </a:tr>
              <a:tr h="365640">
                <a:tc>
                  <a:txBody>
                    <a:bodyPr/>
                    <a:lstStyle/>
                    <a:p>
                      <a:r>
                        <a:rPr lang="de-DE" sz="1600" dirty="0"/>
                        <a:t>Juli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800" dirty="0"/>
                        <a:t>Beginn der Implementierung des Tools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800" dirty="0"/>
                        <a:t>Wie möchte ich die Masterarbeit gliedern?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800" dirty="0"/>
                        <a:t>Ergebnisse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800" dirty="0"/>
                        <a:t>Mid-term Talk: Ergebnisse präsentieren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40020"/>
                  </a:ext>
                </a:extLst>
              </a:tr>
              <a:tr h="365640">
                <a:tc>
                  <a:txBody>
                    <a:bodyPr/>
                    <a:lstStyle/>
                    <a:p>
                      <a:r>
                        <a:rPr lang="de-DE" sz="1600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800" dirty="0"/>
                        <a:t>Beginn mit dem Schreiben der Masterarbeit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800" dirty="0"/>
                        <a:t>Motivation der MA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800" dirty="0"/>
                        <a:t>Ziele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99078"/>
                  </a:ext>
                </a:extLst>
              </a:tr>
              <a:tr h="365640">
                <a:tc>
                  <a:txBody>
                    <a:bodyPr/>
                    <a:lstStyle/>
                    <a:p>
                      <a:r>
                        <a:rPr lang="de-DE" sz="1600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800" dirty="0"/>
                        <a:t>Verwandte Arbeiten ausarbeiten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800" dirty="0"/>
                        <a:t>Anforderungsanalyse ausarbeiten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800" dirty="0"/>
                        <a:t>Erstes Ende der Implementierung des Tools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800" dirty="0"/>
                        <a:t>Konzept ausarbeiten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800" dirty="0"/>
                        <a:t>Architektur ausarbeiten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67594"/>
                  </a:ext>
                </a:extLst>
              </a:tr>
              <a:tr h="365640">
                <a:tc>
                  <a:txBody>
                    <a:bodyPr/>
                    <a:lstStyle/>
                    <a:p>
                      <a:r>
                        <a:rPr lang="de-DE" sz="1600" dirty="0"/>
                        <a:t>Oktober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800" dirty="0"/>
                        <a:t>Evaluation: Wurden die Anforderungen (gut) erfüllt? Welche Limitationen sind aufgetreten?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800" dirty="0"/>
                        <a:t>Wie geht es mit der Arbeit weiter in der Zukunft?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800" dirty="0"/>
                        <a:t>Formalitäten, Korrekturlesen…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800" dirty="0"/>
                        <a:t>Ende des Schreibens der Masterarbeit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800" dirty="0"/>
                        <a:t>Puffer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800" dirty="0"/>
                        <a:t>Finales Ende der Implementierung des Tools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800" dirty="0"/>
                        <a:t>Verteidigung der Masterarbeit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9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002660"/>
      </p:ext>
    </p:extLst>
  </p:cSld>
  <p:clrMapOvr>
    <a:masterClrMapping/>
  </p:clrMapOvr>
</p:sld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16zu9_Vorlage_Lehre_deutsch</Template>
  <TotalTime>0</TotalTime>
  <Words>490</Words>
  <Application>Microsoft Office PowerPoint</Application>
  <PresentationFormat>Bildschirmpräsentation (16:9)</PresentationFormat>
  <Paragraphs>75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UB Scala</vt:lpstr>
      <vt:lpstr>Wingdings</vt:lpstr>
      <vt:lpstr>16zu9_Vorlage_Lehre_deutsch</vt:lpstr>
      <vt:lpstr>Welche Rolle spielt Crowdsensing bei der Durchführung von Umweltanalyseprojekten in Deutschland?</vt:lpstr>
      <vt:lpstr>Motivation</vt:lpstr>
      <vt:lpstr>Problem</vt:lpstr>
      <vt:lpstr>Problem</vt:lpstr>
      <vt:lpstr>Vorgehensweise</vt:lpstr>
      <vt:lpstr>Vorgehensweise</vt:lpstr>
      <vt:lpstr>Evaluation</vt:lpstr>
      <vt:lpstr>Zeitplan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talk on 8th of May</dc:title>
  <dc:creator>Akcabay, Samet</dc:creator>
  <cp:lastModifiedBy>Samet Akcabay</cp:lastModifiedBy>
  <cp:revision>20</cp:revision>
  <cp:lastPrinted>2016-02-18T09:13:59Z</cp:lastPrinted>
  <dcterms:created xsi:type="dcterms:W3CDTF">2023-05-03T13:47:59Z</dcterms:created>
  <dcterms:modified xsi:type="dcterms:W3CDTF">2023-05-10T21:39:09Z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2023-05-03T13:48:00Z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0e0ea3aa-58a3-4816-bb61-e067ce609b8d</vt:lpwstr>
  </property>
  <property fmtid="{D5CDD505-2E9C-101B-9397-08002B2CF9AE}" pid="8" name="MSIP_Label_ff6dbec8-95a8-4638-9f5f-bd076536645c_ContentBits">
    <vt:lpwstr>0</vt:lpwstr>
  </property>
</Properties>
</file>