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04800" y="304800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14800" y="304800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tabLst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28600" y="9555162"/>
            <a:ext cx="3368675" cy="503238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tabLst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14800" y="9555162"/>
            <a:ext cx="3368675" cy="503238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>
            <a:lvl1pPr algn="r">
              <a:defRPr sz="1400" kern="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tabLst/>
            </a:pPr>
            <a:r>
              <a:rPr lang="en-US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43003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square" lIns="0" tIns="0" rIns="0" bIns="0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wrap="square" lIns="0" tIns="0" rIns="0" bIns="0" anchor="ctr" anchorCtr="0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notes format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l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algn="r">
              <a:defRPr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r>
              <a:rPr lang="en-US" dirty="0" smtClean="0"/>
              <a:t>&lt;number&gt;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indent="-216000" algn="l" defTabSz="914400" rtl="0" eaLnBrk="1" latinLnBrk="0" hangingPunct="1">
      <a:defRPr sz="2000" kern="1200">
        <a:solidFill>
          <a:srgbClr val="000000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785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78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863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65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4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08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84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3" name="Notes Placeholder 2"/>
          <p:cNvSpPr>
            <a:spLocks noGrp="1" noRot="1" noChangeAspect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noFill/>
          <a:ln/>
        </p:spPr>
        <p:txBody>
          <a:bodyPr wrap="square" lIns="0" tIns="0" rIns="0" bIns="0" anchorCtr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41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algn="ctr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 sz="1400"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id="16363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l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tabLst/>
            </a:pPr>
            <a:fld id="{11859447-1FF1-4571-A7A1-75F1CAF7F5D9}" type="datetime1">
              <a:rPr lang="en-US" sz="1400" dirty="0" smtClean="0"/>
              <a:t>10/30/2014</a:t>
            </a:fld>
            <a:endParaRPr lang="en-US" sz="1400" dirty="0" smtClean="0"/>
          </a:p>
        </p:txBody>
      </p:sp>
      <p:sp>
        <p:nvSpPr>
          <p:cNvPr id="1636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ct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algn="ctr">
              <a:tabLst/>
            </a:pPr>
            <a:endParaRPr dirty="0" smtClean="0"/>
          </a:p>
        </p:txBody>
      </p:sp>
      <p:sp>
        <p:nvSpPr>
          <p:cNvPr id="1636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Ctr="0"/>
          <a:lstStyle>
            <a:lvl1pPr algn="r">
              <a:defRPr lang="en-US" sz="1400" kern="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 algn="r">
              <a:tabLst/>
            </a:pPr>
            <a:fld id="{763D1470-AB83-4C4C-B3B3-7F0C9DC8E8D6}" type="slidenum">
              <a:rPr lang="en-US" sz="1400" dirty="0" smtClean="0"/>
              <a:t>‹#›</a:t>
            </a:fld>
            <a:endParaRPr lang="en-US" sz="14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buNone/>
        <a:defRPr sz="44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415"/>
        </a:spcAft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134"/>
        </a:spcAft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0" indent="0" algn="l" defTabSz="914400" rtl="0" eaLnBrk="1" latinLnBrk="0" hangingPunct="1">
        <a:spcBef>
          <a:spcPts val="0"/>
        </a:spcBef>
        <a:spcAft>
          <a:spcPts val="851"/>
        </a:spcAft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0" indent="0" algn="l" defTabSz="914400" rtl="0" eaLnBrk="1" latinLnBrk="0" hangingPunct="1">
        <a:spcBef>
          <a:spcPts val="0"/>
        </a:spcBef>
        <a:spcAft>
          <a:spcPts val="567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0" indent="0" algn="l" defTabSz="914400" rtl="0" eaLnBrk="1" latinLnBrk="0" hangingPunct="1">
        <a:spcBef>
          <a:spcPts val="0"/>
        </a:spcBef>
        <a:spcAft>
          <a:spcPts val="284"/>
        </a:spcAft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360" y="5472000"/>
            <a:ext cx="9071640" cy="151344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r">
              <a:buNone/>
              <a:tabLst/>
            </a:pPr>
            <a:r>
              <a:rPr lang="en-US" smtClean="0">
                <a:solidFill>
                  <a:srgbClr val="66FF66"/>
                </a:solidFill>
                <a:latin typeface="Neuropol" charset="0"/>
              </a:rPr>
              <a:t>BUILDING  A  GAME  AROUND AN  EVOLUTIONARY ALGORITHM</a:t>
            </a:r>
          </a:p>
        </p:txBody>
      </p:sp>
      <p:pic>
        <p:nvPicPr>
          <p:cNvPr id="4" name="Placeholder 3" descr="100002010000004C000000458460BA3A.png"/>
          <p:cNvPicPr>
            <a:picLocks noGrp="1"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8971200" y="648000"/>
            <a:ext cx="964800" cy="875880"/>
          </a:xfrm>
          <a:prstGeom prst="rect">
            <a:avLst/>
          </a:prstGeom>
          <a:ln/>
        </p:spPr>
      </p:pic>
      <p:pic>
        <p:nvPicPr>
          <p:cNvPr id="5" name="Placeholder 3" descr="100002010000003500000042405A44B6.png"/>
          <p:cNvPicPr>
            <a:picLocks noGrp="1"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1728000" y="5570280"/>
            <a:ext cx="672840" cy="837720"/>
          </a:xfrm>
          <a:prstGeom prst="rect">
            <a:avLst/>
          </a:prstGeom>
          <a:ln/>
        </p:spPr>
      </p:pic>
      <p:pic>
        <p:nvPicPr>
          <p:cNvPr id="6" name="Placeholder 3" descr="10000201000000770000003F930C6B1A.png"/>
          <p:cNvPicPr>
            <a:picLocks noGrp="1" noChangeAspect="1"/>
          </p:cNvPicPr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4176000" y="3528000"/>
            <a:ext cx="1088280" cy="576000"/>
          </a:xfrm>
          <a:prstGeom prst="rect">
            <a:avLst/>
          </a:prstGeom>
          <a:ln/>
        </p:spPr>
      </p:pic>
      <p:pic>
        <p:nvPicPr>
          <p:cNvPr id="7" name="Placeholder 3" descr="100002010000004C000000458460BA3A.png"/>
          <p:cNvPicPr>
            <a:picLocks noGrp="1"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-432000" y="924120"/>
            <a:ext cx="726840" cy="659880"/>
          </a:xfrm>
          <a:prstGeom prst="rect">
            <a:avLst/>
          </a:prstGeom>
          <a:ln/>
        </p:spPr>
      </p:pic>
      <p:pic>
        <p:nvPicPr>
          <p:cNvPr id="8" name="Placeholder 3" descr="100002010000003500000042405A44B6.png"/>
          <p:cNvPicPr>
            <a:picLocks noGrp="1"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9504000" y="7154280"/>
            <a:ext cx="672840" cy="837720"/>
          </a:xfrm>
          <a:prstGeom prst="rect">
            <a:avLst/>
          </a:prstGeo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ceholder 3" descr="1000000000000690000003DEB5D3C3E1.jpg"/>
          <p:cNvPicPr>
            <a:picLocks noGrp="1"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3096360" y="1471320"/>
            <a:ext cx="6911640" cy="4072680"/>
          </a:xfrm>
          <a:prstGeom prst="rect">
            <a:avLst/>
          </a:prstGeom>
          <a:ln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20360" y="600984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r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...The next step for gaming?</a:t>
            </a:r>
          </a:p>
        </p:txBody>
      </p:sp>
      <p:pic>
        <p:nvPicPr>
          <p:cNvPr id="5" name="Placeholder 3" descr="1000000000000640000004B0D6810CEF.jpg"/>
          <p:cNvPicPr>
            <a:picLocks noGrp="1"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792000" y="2520000"/>
            <a:ext cx="4896000" cy="3672000"/>
          </a:xfrm>
          <a:prstGeom prst="rect">
            <a:avLst/>
          </a:prstGeom>
          <a:ln/>
        </p:spPr>
      </p:pic>
      <p:pic>
        <p:nvPicPr>
          <p:cNvPr id="6" name="Placeholder 3" descr="1000000000000500000003004A6FB8F5.jpg"/>
          <p:cNvPicPr>
            <a:picLocks noGrp="1" noChangeAspect="1"/>
          </p:cNvPicPr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432000" y="504000"/>
            <a:ext cx="5040720" cy="3024000"/>
          </a:xfrm>
          <a:prstGeom prst="rect">
            <a:avLst/>
          </a:prstGeo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My inspiration...</a:t>
            </a:r>
            <a:r>
              <a:rPr lang="en-US" smtClean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4" name="Placeholder 3" descr="10000000000003220000028C5D62A973.png"/>
          <p:cNvPicPr>
            <a:picLocks noGrp="1"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6238080" y="1353600"/>
            <a:ext cx="3630960" cy="2952000"/>
          </a:xfrm>
          <a:prstGeom prst="rect">
            <a:avLst/>
          </a:prstGeom>
          <a:ln/>
        </p:spPr>
      </p:pic>
      <p:pic>
        <p:nvPicPr>
          <p:cNvPr id="5" name="Placeholder 3" descr="1000000000000374000001AEE7CFFDDE.jpg"/>
          <p:cNvPicPr>
            <a:picLocks noGrp="1"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2304000" y="3240000"/>
            <a:ext cx="5142600" cy="2892600"/>
          </a:xfrm>
          <a:prstGeom prst="rect">
            <a:avLst/>
          </a:prstGeom>
          <a:ln/>
        </p:spPr>
      </p:pic>
      <p:pic>
        <p:nvPicPr>
          <p:cNvPr id="6" name="Placeholder 3" descr="1000000000000500000002D070CF4F77.jpg"/>
          <p:cNvPicPr>
            <a:picLocks noGrp="1" noChangeAspect="1"/>
          </p:cNvPicPr>
          <p:nvPr/>
        </p:nvPicPr>
        <p:blipFill>
          <a:blip r:embed="rId5">
            <a:lum/>
          </a:blip>
          <a:stretch>
            <a:fillRect/>
          </a:stretch>
        </p:blipFill>
        <p:spPr>
          <a:xfrm>
            <a:off x="424440" y="4536000"/>
            <a:ext cx="4759560" cy="2676960"/>
          </a:xfrm>
          <a:prstGeom prst="rect">
            <a:avLst/>
          </a:prstGeom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2757600"/>
            <a:ext cx="9071640" cy="1634400"/>
          </a:xfrm>
          <a:prstGeom prst="rect">
            <a:avLst/>
          </a:prstGeom>
          <a:noFill/>
          <a:ln/>
        </p:spPr>
        <p:txBody>
          <a:bodyPr wrap="square" lIns="0" tIns="0" rIns="0" bIns="0">
            <a:spAutoFit/>
          </a:bodyPr>
          <a:lstStyle/>
          <a:p>
            <a:pPr>
              <a:buNone/>
              <a:tabLst/>
            </a:pPr>
            <a:r>
              <a:rPr lang="en-US" sz="5400" smtClean="0">
                <a:solidFill>
                  <a:srgbClr val="FFFFFF"/>
                </a:solidFill>
              </a:rPr>
              <a:t> </a:t>
            </a:r>
            <a:r>
              <a:rPr lang="en-US" sz="2800" b="0" i="0" kern="1200" smtClean="0">
                <a:solidFill>
                  <a:srgbClr val="FFFFFF"/>
                </a:solidFill>
                <a:latin typeface="Calibri" charset="0"/>
              </a:rPr>
              <a:t>To explore the use of genetic algorithms as a means of improving gaming experience, with a view to develop a game to demonstrate this.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32360" y="176184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>
            <a:spAutoFit/>
          </a:bodyPr>
          <a:lstStyle/>
          <a:p>
            <a:pPr algn="l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Aim...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Objectives...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4000" y="1724760"/>
            <a:ext cx="8928000" cy="0"/>
          </a:xfrm>
          <a:prstGeom prst="line">
            <a:avLst/>
          </a:prstGeom>
          <a:noFill/>
          <a:ln w="108000">
            <a:solidFill>
              <a:srgbClr val="66FF66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4000" y="2880000"/>
            <a:ext cx="9000000" cy="0"/>
          </a:xfrm>
          <a:prstGeom prst="line">
            <a:avLst/>
          </a:prstGeom>
          <a:noFill/>
          <a:ln w="10800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4000" y="4176000"/>
            <a:ext cx="5760000" cy="0"/>
          </a:xfrm>
          <a:prstGeom prst="line">
            <a:avLst/>
          </a:prstGeom>
          <a:noFill/>
          <a:ln w="108000">
            <a:solidFill>
              <a:srgbClr val="66FF66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36000" y="5112000"/>
            <a:ext cx="8567640" cy="0"/>
          </a:xfrm>
          <a:prstGeom prst="line">
            <a:avLst/>
          </a:prstGeom>
          <a:noFill/>
          <a:ln w="10800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504000" y="5904000"/>
            <a:ext cx="8280000" cy="0"/>
          </a:xfrm>
          <a:prstGeom prst="line">
            <a:avLst/>
          </a:prstGeom>
          <a:noFill/>
          <a:ln w="108000">
            <a:solidFill>
              <a:srgbClr val="66FF66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504000" y="1724760"/>
            <a:ext cx="9432000" cy="7948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dirty="0" smtClean="0">
                <a:solidFill>
                  <a:srgbClr val="FFFFFF"/>
                </a:solidFill>
                <a:latin typeface="Calibri" charset="0"/>
              </a:rPr>
              <a:t>U</a:t>
            </a:r>
            <a:r>
              <a:rPr lang="en-US" sz="2200" dirty="0" smtClean="0">
                <a:solidFill>
                  <a:srgbClr val="FFFFFF"/>
                </a:solidFill>
                <a:latin typeface="Calibri" charset="0"/>
              </a:rPr>
              <a:t>se a set time to research the extent to which genetic algorithms are currently used in games.</a:t>
            </a:r>
          </a:p>
        </p:txBody>
      </p:sp>
      <p:sp>
        <p:nvSpPr>
          <p:cNvPr id="10" name="subTitle 1"/>
          <p:cNvSpPr>
            <a:spLocks noGrp="1"/>
          </p:cNvSpPr>
          <p:nvPr>
            <p:ph type="subTitle" idx="1"/>
          </p:nvPr>
        </p:nvSpPr>
        <p:spPr>
          <a:xfrm>
            <a:off x="360000" y="2876760"/>
            <a:ext cx="9215640" cy="795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dirty="0" smtClean="0">
                <a:solidFill>
                  <a:srgbClr val="FFFFFF"/>
                </a:solidFill>
                <a:latin typeface="Calibri" charset="0"/>
              </a:rPr>
              <a:t>U</a:t>
            </a:r>
            <a:r>
              <a:rPr lang="en-US" sz="2200" dirty="0" smtClean="0">
                <a:solidFill>
                  <a:srgbClr val="FFFFFF"/>
                </a:solidFill>
                <a:latin typeface="Calibri" charset="0"/>
              </a:rPr>
              <a:t>se a set time to explore ideas for other potential uses of genetic algorithms to improve gaming experience.</a:t>
            </a: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504000" y="4176000"/>
            <a:ext cx="6019200" cy="404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smtClean="0">
                <a:solidFill>
                  <a:srgbClr val="FFFFFF"/>
                </a:solidFill>
                <a:latin typeface="Calibri" charset="0"/>
              </a:rPr>
              <a:t>D</a:t>
            </a:r>
            <a:r>
              <a:rPr lang="en-US" sz="2200" smtClean="0">
                <a:solidFill>
                  <a:srgbClr val="FFFFFF"/>
                </a:solidFill>
                <a:latin typeface="Calibri" charset="0"/>
              </a:rPr>
              <a:t>esign a game that uses an evolutionary algorithm.</a:t>
            </a: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822240" y="5112000"/>
            <a:ext cx="8753400" cy="404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dirty="0" smtClean="0">
                <a:solidFill>
                  <a:srgbClr val="FFFFFF"/>
                </a:solidFill>
                <a:latin typeface="Calibri" charset="0"/>
              </a:rPr>
              <a:t>W</a:t>
            </a:r>
            <a:r>
              <a:rPr lang="en-US" sz="2200" dirty="0" smtClean="0">
                <a:solidFill>
                  <a:srgbClr val="FFFFFF"/>
                </a:solidFill>
                <a:latin typeface="Calibri" charset="0"/>
              </a:rPr>
              <a:t>rite an efficient code base for evolutionary computation within the game.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504000" y="5926680"/>
            <a:ext cx="8424000" cy="7444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smtClean="0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sz="2200" smtClean="0">
                <a:solidFill>
                  <a:srgbClr val="FFFFFF"/>
                </a:solidFill>
                <a:latin typeface="Calibri" charset="0"/>
              </a:rPr>
              <a:t>mplement the game and tune the evoltionary algorithm(s), exploring the effects of different configurations.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600000" y="3201840"/>
            <a:ext cx="309600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Research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216000" y="1401840"/>
            <a:ext cx="3600000" cy="1766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r>
              <a:rPr lang="en-US" sz="2400" smtClean="0">
                <a:solidFill>
                  <a:srgbClr val="FFFFFF"/>
                </a:solidFill>
              </a:rPr>
              <a:t>“Learning a context aware weapon selection policy in unreal tournament III”</a:t>
            </a:r>
          </a:p>
          <a:p>
            <a:pPr algn="r">
              <a:buNone/>
              <a:tabLst/>
            </a:pPr>
            <a:r>
              <a:rPr lang="en-US" sz="2000" b="0" i="1" kern="1200" smtClean="0">
                <a:solidFill>
                  <a:srgbClr val="FFFFFF"/>
                </a:solidFill>
                <a:latin typeface="NimbusRomNo9L-Regu" charset="0"/>
              </a:rPr>
              <a:t>Luca Galli, Daniele Loiacono, and Pier Luca Lanzi</a:t>
            </a:r>
          </a:p>
        </p:txBody>
      </p:sp>
      <p:sp>
        <p:nvSpPr>
          <p:cNvPr id="5" name="TextBox 4"/>
          <p:cNvSpPr/>
          <p:nvPr/>
        </p:nvSpPr>
        <p:spPr>
          <a:xfrm>
            <a:off x="4896000" y="4501800"/>
            <a:ext cx="4309920" cy="2266200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l">
              <a:spcBef>
                <a:spcPts val="0"/>
              </a:spcBef>
              <a:spcAft>
                <a:spcPts val="1440"/>
              </a:spcAft>
              <a:buNone/>
              <a:tabLst/>
            </a:pPr>
            <a:r>
              <a:rPr lang="en-US" sz="2400" b="0" i="0" kern="1200" smtClean="0">
                <a:solidFill>
                  <a:srgbClr val="FFFFFF"/>
                </a:solidFill>
                <a:latin typeface="CMR10" charset="0"/>
              </a:rPr>
              <a:t>“Optimizing flocking strategies through genetic algorithms for the ghost team in pac-man”</a:t>
            </a:r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1" kern="1200" smtClean="0">
                <a:solidFill>
                  <a:srgbClr val="FFFFFF"/>
                </a:solidFill>
                <a:latin typeface="CMR10" charset="0"/>
              </a:rPr>
              <a:t>F. Liberatore, A.M. Mora, P.A. Castillo, J.J. Merelo</a:t>
            </a:r>
          </a:p>
        </p:txBody>
      </p:sp>
      <p:sp>
        <p:nvSpPr>
          <p:cNvPr id="6" name="TextBox 5"/>
          <p:cNvSpPr/>
          <p:nvPr/>
        </p:nvSpPr>
        <p:spPr>
          <a:xfrm>
            <a:off x="5760000" y="618120"/>
            <a:ext cx="4113360" cy="1865880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spcAft>
                <a:spcPts val="1440"/>
              </a:spcAft>
              <a:buNone/>
              <a:tabLst/>
            </a:pPr>
            <a:r>
              <a:rPr lang="en-US" sz="2400" b="0" i="0" kern="1200" smtClean="0">
                <a:solidFill>
                  <a:srgbClr val="FFFFFF"/>
                </a:solidFill>
                <a:latin typeface="Arial" charset="0"/>
              </a:rPr>
              <a:t>Evolving competitive car controllers for racing games with neuroevolution</a:t>
            </a:r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1" kern="1200" smtClean="0">
                <a:solidFill>
                  <a:srgbClr val="FFFFFF"/>
                </a:solidFill>
                <a:latin typeface="NimbusSanL-Regu" charset="0"/>
              </a:rPr>
              <a:t>Luigi Cardamone</a:t>
            </a:r>
            <a:r>
              <a:rPr lang="en-US" sz="2000" b="0" i="1" kern="1200" smtClean="0">
                <a:solidFill>
                  <a:srgbClr val="FFFFFF"/>
                </a:solidFill>
                <a:latin typeface="CMSY6" charset="0"/>
              </a:rPr>
              <a:t>†</a:t>
            </a:r>
            <a:r>
              <a:rPr lang="en-US" sz="2000" b="0" i="1" kern="1200" smtClean="0">
                <a:solidFill>
                  <a:srgbClr val="FFFFFF"/>
                </a:solidFill>
                <a:latin typeface="NimbusSanL-Regu" charset="0"/>
              </a:rPr>
              <a:t>, Daniele Loiacono</a:t>
            </a:r>
            <a:r>
              <a:rPr lang="en-US" sz="2000" b="0" i="1" kern="1200" smtClean="0">
                <a:solidFill>
                  <a:srgbClr val="FFFFFF"/>
                </a:solidFill>
                <a:latin typeface="CMSY6" charset="0"/>
              </a:rPr>
              <a:t>†</a:t>
            </a:r>
            <a:r>
              <a:rPr lang="en-US" sz="2000" b="0" i="1" kern="1200" smtClean="0">
                <a:solidFill>
                  <a:srgbClr val="FFFFFF"/>
                </a:solidFill>
                <a:latin typeface="NimbusSanL-Regu" charset="0"/>
              </a:rPr>
              <a:t>, Pier Luca Lanzi</a:t>
            </a:r>
            <a:r>
              <a:rPr lang="en-US" sz="2000" b="0" i="1" kern="1200" smtClean="0">
                <a:solidFill>
                  <a:srgbClr val="FFFFFF"/>
                </a:solidFill>
                <a:latin typeface="CMSY6" charset="0"/>
              </a:rPr>
              <a:t>†∗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ceholder 3" descr="100000000000030D000000B51E77C963.png"/>
          <p:cNvPicPr>
            <a:picLocks noGrp="1"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360000" y="2736000"/>
            <a:ext cx="9322560" cy="2160000"/>
          </a:xfrm>
          <a:prstGeom prst="rect">
            <a:avLst/>
          </a:prstGeom>
          <a:ln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l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The Plan...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/>
        </p:spPr>
        <p:txBody>
          <a:bodyPr wrap="square" lIns="0" tIns="0" rIns="0" bIns="0"/>
          <a:lstStyle/>
          <a:p>
            <a:pPr algn="r">
              <a:buNone/>
              <a:tabLst/>
            </a:pPr>
            <a:r>
              <a:rPr lang="en-US" smtClean="0">
                <a:solidFill>
                  <a:srgbClr val="FF6600"/>
                </a:solidFill>
                <a:latin typeface="Neuropol" charset="0"/>
              </a:rPr>
              <a:t>...Summary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4000" y="2088000"/>
            <a:ext cx="4968000" cy="0"/>
          </a:xfrm>
          <a:prstGeom prst="line">
            <a:avLst/>
          </a:prstGeom>
          <a:noFill/>
          <a:ln w="108000">
            <a:solidFill>
              <a:srgbClr val="66FF66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72000" y="3816000"/>
            <a:ext cx="7632000" cy="0"/>
          </a:xfrm>
          <a:prstGeom prst="line">
            <a:avLst/>
          </a:prstGeom>
          <a:noFill/>
          <a:ln w="108000"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0000" y="5638320"/>
            <a:ext cx="9144000" cy="0"/>
          </a:xfrm>
          <a:prstGeom prst="line">
            <a:avLst/>
          </a:prstGeom>
          <a:noFill/>
          <a:ln w="108000">
            <a:solidFill>
              <a:srgbClr val="66FF66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504000" y="2088000"/>
            <a:ext cx="9432000" cy="775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dirty="0" smtClean="0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sz="2600" dirty="0" smtClean="0">
                <a:solidFill>
                  <a:srgbClr val="FFFFFF"/>
                </a:solidFill>
                <a:latin typeface="Calibri" charset="0"/>
              </a:rPr>
              <a:t>s evolution the next step for games?</a:t>
            </a: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60360" y="3812760"/>
            <a:ext cx="9215640" cy="795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algn="r"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dirty="0" smtClean="0">
                <a:solidFill>
                  <a:srgbClr val="FFFFFF"/>
                </a:solidFill>
                <a:latin typeface="Calibri" charset="0"/>
              </a:rPr>
              <a:t>E</a:t>
            </a:r>
            <a:r>
              <a:rPr lang="en-US" sz="2600" b="0" dirty="0" smtClean="0">
                <a:solidFill>
                  <a:srgbClr val="FFFFFF"/>
                </a:solidFill>
                <a:latin typeface="Calibri" charset="0"/>
              </a:rPr>
              <a:t>xplore the use of genetic algorithms in games in general.</a:t>
            </a:r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360000" y="5638320"/>
            <a:ext cx="9360000" cy="4046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289"/>
              </a:spcAft>
              <a:buNone/>
              <a:tabLst/>
            </a:pPr>
            <a:r>
              <a:rPr lang="en-US" sz="2600" b="1" dirty="0" smtClean="0">
                <a:solidFill>
                  <a:srgbClr val="FFFFFF"/>
                </a:solidFill>
                <a:latin typeface="Calibri" charset="0"/>
              </a:rPr>
              <a:t>B</a:t>
            </a:r>
            <a:r>
              <a:rPr lang="en-US" sz="2600" dirty="0" smtClean="0">
                <a:solidFill>
                  <a:srgbClr val="FFFFFF"/>
                </a:solidFill>
                <a:latin typeface="Calibri" charset="0"/>
              </a:rPr>
              <a:t>ridge the gap between evolution enthusiasts and game developers.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229</Words>
  <Application>Microsoft Office PowerPoint</Application>
  <PresentationFormat>Custom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CMR10</vt:lpstr>
      <vt:lpstr>CMSY6</vt:lpstr>
      <vt:lpstr>Neuropol</vt:lpstr>
      <vt:lpstr>NimbusRomNo9L-Regu</vt:lpstr>
      <vt:lpstr>NimbusSanL-Regu</vt:lpstr>
      <vt:lpstr>Times New Roman</vt:lpstr>
      <vt:lpstr>Office Theme</vt:lpstr>
      <vt:lpstr>BUILDING  A  GAME  AROUND AN  EVOLUTIONARY ALGORITHM</vt:lpstr>
      <vt:lpstr>...The next step for gaming?</vt:lpstr>
      <vt:lpstr>My inspiration... </vt:lpstr>
      <vt:lpstr> To explore the use of genetic algorithms as a means of improving gaming experience, with a view to develop a game to demonstrate this.</vt:lpstr>
      <vt:lpstr>Objectives...</vt:lpstr>
      <vt:lpstr>Research</vt:lpstr>
      <vt:lpstr>The Plan...</vt:lpstr>
      <vt:lpstr>...Summary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Samuel Amantea-Collins (UG)</cp:lastModifiedBy>
  <cp:revision>2</cp:revision>
  <dcterms:created xsi:type="dcterms:W3CDTF">2006-08-16T00:00:00Z</dcterms:created>
  <dcterms:modified xsi:type="dcterms:W3CDTF">2014-10-30T17:12:45Z</dcterms:modified>
</cp:coreProperties>
</file>