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0" r:id="rId4"/>
    <p:sldId id="281" r:id="rId5"/>
    <p:sldId id="282" r:id="rId6"/>
    <p:sldId id="289" r:id="rId7"/>
    <p:sldId id="290" r:id="rId8"/>
    <p:sldId id="291" r:id="rId9"/>
    <p:sldId id="293" r:id="rId10"/>
    <p:sldId id="283" r:id="rId11"/>
    <p:sldId id="292" r:id="rId12"/>
    <p:sldId id="284" r:id="rId13"/>
    <p:sldId id="285" r:id="rId14"/>
    <p:sldId id="295" r:id="rId15"/>
    <p:sldId id="286" r:id="rId16"/>
    <p:sldId id="296" r:id="rId17"/>
    <p:sldId id="287" r:id="rId1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625">
                <a:solidFill>
                  <a:schemeClr val="bg1"/>
                </a:solidFill>
                <a:latin typeface="Bauhaus 93" panose="04030905020B02020C02" pitchFamily="82" charset="0"/>
              </a:defRPr>
            </a:lvl1pPr>
          </a:lstStyle>
          <a:p>
            <a:r>
              <a:rPr lang="es-ES" dirty="0" err="1"/>
              <a:t>Proteco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Presentación de cursos </a:t>
            </a:r>
            <a:r>
              <a:rPr lang="es-ES" dirty="0" err="1"/>
              <a:t>intersemestrales</a:t>
            </a:r>
            <a:r>
              <a:rPr lang="es-ES" dirty="0"/>
              <a:t>.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430508" y="5991226"/>
            <a:ext cx="2948061" cy="365125"/>
          </a:xfrm>
        </p:spPr>
        <p:txBody>
          <a:bodyPr/>
          <a:lstStyle>
            <a:lvl1pPr>
              <a:defRPr sz="1500" b="1"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s-MX" dirty="0"/>
              <a:t>10 de Noviembre de 2016</a:t>
            </a:r>
            <a:endParaRPr lang="es-MX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>
                <a:solidFill>
                  <a:schemeClr val="accent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2870" y="211015"/>
            <a:ext cx="2186647" cy="365125"/>
          </a:xfrm>
        </p:spPr>
        <p:txBody>
          <a:bodyPr/>
          <a:lstStyle/>
          <a:p>
            <a:r>
              <a:rPr lang="es-MX" dirty="0"/>
              <a:t>Cursos Intersemestrales</a:t>
            </a:r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0C54-FA73-46AB-9853-4BF0108293D9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50DA-C6A6-4037-B99E-BF22814286E2}" type="slidenum">
              <a:rPr lang="es-MX" smtClean="0"/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1450" y="1695450"/>
            <a:ext cx="6294755" cy="1192530"/>
          </a:xfrm>
        </p:spPr>
        <p:txBody>
          <a:bodyPr/>
          <a:lstStyle/>
          <a:p>
            <a:r>
              <a:rPr lang="x-none" altLang="es-MX" sz="6600" dirty="0"/>
              <a:t>Tipos de Dato</a:t>
            </a:r>
            <a:endParaRPr lang="x-none" altLang="es-MX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600" y="5085715"/>
            <a:ext cx="5464810" cy="1421130"/>
          </a:xfrm>
        </p:spPr>
        <p:txBody>
          <a:bodyPr>
            <a:normAutofit/>
          </a:bodyPr>
          <a:lstStyle/>
          <a:p>
            <a:r>
              <a:rPr lang="x-none" altLang="es-MX" sz="3200" dirty="0"/>
              <a:t>Semana 18-22/Junio/2018</a:t>
            </a:r>
            <a:endParaRPr lang="x-none" altLang="es-MX" sz="3200" dirty="0"/>
          </a:p>
        </p:txBody>
      </p:sp>
      <p:sp>
        <p:nvSpPr>
          <p:cNvPr id="4" name="Subtítulo 2"/>
          <p:cNvSpPr>
            <a:spLocks noGrp="1"/>
          </p:cNvSpPr>
          <p:nvPr/>
        </p:nvSpPr>
        <p:spPr>
          <a:xfrm>
            <a:off x="2405966" y="3443933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charset="0"/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es-MX" sz="3200" dirty="0"/>
              <a:t>Python Básico</a:t>
            </a:r>
            <a:endParaRPr lang="x-none" altLang="es-MX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MX"/>
              <a:t>Operaciones con los Booleanos</a:t>
            </a:r>
            <a:endParaRPr lang="x-none" altLang="es-MX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EDECE1">
                  <a:alpha val="100000"/>
                </a:srgbClr>
              </a:clrFrom>
              <a:clrTo>
                <a:srgbClr val="EDECE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3005" y="1576070"/>
            <a:ext cx="4994275" cy="14097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EDECE1">
                  <a:alpha val="100000"/>
                </a:srgbClr>
              </a:clrFrom>
              <a:clrTo>
                <a:srgbClr val="EDECE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70455" y="3378835"/>
            <a:ext cx="4100195" cy="20243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MX"/>
              <a:t>Cadenas de caracteres</a:t>
            </a:r>
            <a:endParaRPr lang="x-none" alt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s-MX"/>
              <a:t>Inmutables</a:t>
            </a:r>
            <a:endParaRPr lang="x-none" altLang="es-MX"/>
          </a:p>
          <a:p>
            <a:endParaRPr lang="x-none" altLang="es-MX"/>
          </a:p>
          <a:p>
            <a:r>
              <a:rPr lang="x-none" altLang="es-MX"/>
              <a:t>Es un conjunto ordenado de caracteres, los cuales a cada valor (o caracter) tiene un índice, particularmente en python tiene 2 indices, uno de derecha a izquierda (positivo) y otro de izquierda a derecha (negativo)</a:t>
            </a:r>
            <a:endParaRPr lang="x-none" altLang="es-MX"/>
          </a:p>
          <a:p>
            <a:endParaRPr lang="x-none" altLang="es-MX"/>
          </a:p>
          <a:p>
            <a:endParaRPr lang="x-none" altLang="es-MX"/>
          </a:p>
          <a:p>
            <a:endParaRPr lang="x-none" altLang="es-MX"/>
          </a:p>
          <a:p>
            <a:endParaRPr lang="x-none" altLang="es-MX"/>
          </a:p>
          <a:p>
            <a:endParaRPr lang="x-none" altLang="es-MX"/>
          </a:p>
          <a:p>
            <a:r>
              <a:rPr lang="x-none" altLang="es-MX"/>
              <a:t>Declaración:</a:t>
            </a:r>
            <a:endParaRPr lang="x-none" altLang="es-MX"/>
          </a:p>
          <a:p>
            <a:endParaRPr lang="x-none" altLang="es-MX"/>
          </a:p>
          <a:p>
            <a:endParaRPr lang="x-none" altLang="es-MX"/>
          </a:p>
          <a:p>
            <a:endParaRPr lang="x-none" alt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9485" y="5526405"/>
            <a:ext cx="2675890" cy="6762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50" y="3870325"/>
            <a:ext cx="2532380" cy="14592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MX"/>
              <a:t>Secuencias - Listas</a:t>
            </a:r>
            <a:endParaRPr lang="x-none" alt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0305" y="1257935"/>
            <a:ext cx="7249160" cy="4974590"/>
          </a:xfrm>
        </p:spPr>
        <p:txBody>
          <a:bodyPr/>
          <a:p>
            <a:r>
              <a:rPr lang="x-none" altLang="es-MX"/>
              <a:t>Mutables</a:t>
            </a:r>
            <a:endParaRPr lang="x-none" altLang="es-MX"/>
          </a:p>
          <a:p>
            <a:endParaRPr lang="x-none" altLang="es-MX"/>
          </a:p>
          <a:p>
            <a:endParaRPr lang="x-none" altLang="es-MX"/>
          </a:p>
          <a:p>
            <a:endParaRPr lang="x-none" altLang="es-MX"/>
          </a:p>
          <a:p>
            <a:endParaRPr lang="x-none" altLang="es-MX"/>
          </a:p>
          <a:p>
            <a:r>
              <a:rPr lang="x-none" altLang="es-MX"/>
              <a:t>Es una estructura de datos, la cual puede contener dentor de ella datos de diferente tipo (booleanos, enteros, "Cadenas")</a:t>
            </a:r>
            <a:endParaRPr lang="x-none" altLang="es-MX"/>
          </a:p>
          <a:p>
            <a:endParaRPr lang="x-none" altLang="es-MX"/>
          </a:p>
          <a:p>
            <a:r>
              <a:rPr lang="x-none" altLang="es-MX"/>
              <a:t>Debido a sus métodos esta estructura puede comportarse como otros tipos de estructuras, Pila (LIFO), Cola(FIFO)</a:t>
            </a:r>
            <a:endParaRPr lang="x-none" altLang="es-MX"/>
          </a:p>
          <a:p>
            <a:endParaRPr lang="x-none" altLang="es-MX"/>
          </a:p>
          <a:p>
            <a:endParaRPr lang="x-none" altLang="es-MX"/>
          </a:p>
          <a:p>
            <a:endParaRPr lang="x-none" alt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1045" y="681355"/>
            <a:ext cx="4161155" cy="21742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MX"/>
              <a:t>Secuencias - Tuplas</a:t>
            </a:r>
            <a:endParaRPr lang="x-none" alt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s-MX"/>
              <a:t>Inmutables</a:t>
            </a:r>
            <a:endParaRPr lang="x-none" altLang="es-MX"/>
          </a:p>
          <a:p>
            <a:endParaRPr lang="x-none" altLang="es-MX"/>
          </a:p>
          <a:p>
            <a:r>
              <a:rPr lang="x-none" altLang="es-MX"/>
              <a:t>Una Tupla al igual que una lista puede contener varios elementos de diferente tipo, sin embargo no una vez definidos estos elementos no se pueden cambiar</a:t>
            </a:r>
            <a:endParaRPr lang="x-none" altLang="es-MX"/>
          </a:p>
          <a:p>
            <a:endParaRPr lang="x-none" altLang="es-MX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MX"/>
              <a:t>Conjuntos - Sets</a:t>
            </a:r>
            <a:endParaRPr lang="x-none" alt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s-MX"/>
              <a:t>Python también incluye un tipo de dato para conjuntos. Un conjunto es una colección no ordenada y sin elementos repetidos. Los usos básicos de éstos incluyen verificación de pertenencia y eliminación de entradas duplicadas. Los conjuntos también soportan operaciones matemáticas como la unión, intersección, diferencia, y diferencia simétrica.</a:t>
            </a:r>
            <a:endParaRPr lang="x-none" altLang="es-MX"/>
          </a:p>
          <a:p>
            <a:endParaRPr lang="x-none" altLang="es-MX"/>
          </a:p>
          <a:p>
            <a:r>
              <a:rPr lang="x-none" altLang="es-MX"/>
              <a:t>Las llaves o la función set() pueden usarse para crear conjuntos. Notá que para crear un conjunto vacío tenés que usar set(), no {}; esto último crea un diccionario vacío.</a:t>
            </a:r>
            <a:endParaRPr lang="x-none" altLang="es-MX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MX"/>
              <a:t>Conjuntos - Frozenset</a:t>
            </a:r>
            <a:endParaRPr lang="x-none" alt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s-MX"/>
              <a:t>Conjuntos congelados</a:t>
            </a:r>
            <a:endParaRPr lang="x-none" altLang="es-MX"/>
          </a:p>
          <a:p>
            <a:r>
              <a:rPr lang="x-none" altLang="es-MX"/>
              <a:t>Inmutables</a:t>
            </a:r>
            <a:endParaRPr lang="x-none" altLang="es-MX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MX"/>
              <a:t>Diccionarios</a:t>
            </a:r>
            <a:endParaRPr lang="x-none" alt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s-MX"/>
              <a:t>Lo mejor es pensar en un diccionario como un conjunto no ordenado de pares clave: valor, con el requerimiento de que las claves sean únicas (dentro de un diccionario en particular). </a:t>
            </a:r>
            <a:endParaRPr lang="x-none" altLang="es-MX"/>
          </a:p>
          <a:p>
            <a:r>
              <a:rPr lang="x-none" altLang="es-MX"/>
              <a:t>Un par de llaves crean un diccionario vacío: {}. Colocar una lista de pares clave:valor separados por comas entre las llaves añade pares clave:valor iniciales al diccionario; esta también es la forma en que los diccionarios se presentan en la salida.</a:t>
            </a:r>
            <a:endParaRPr lang="x-none" altLang="es-MX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/>
          <a:p>
            <a:pPr algn="r"/>
            <a:r>
              <a:rPr lang="x-none" altLang="es-MX"/>
              <a:t>¿Qué es un Tipo de Dato?</a:t>
            </a:r>
            <a:endParaRPr lang="x-none" altLang="es-MX"/>
          </a:p>
        </p:txBody>
      </p:sp>
      <p:sp>
        <p:nvSpPr>
          <p:cNvPr id="3" name="Marcador de posición de contenido 2"/>
          <p:cNvSpPr/>
          <p:nvPr>
            <p:ph idx="1"/>
          </p:nvPr>
        </p:nvSpPr>
        <p:spPr>
          <a:xfrm>
            <a:off x="1073785" y="1441157"/>
            <a:ext cx="6773593" cy="4445391"/>
          </a:xfrm>
        </p:spPr>
        <p:txBody>
          <a:bodyPr/>
          <a:p>
            <a:r>
              <a:rPr lang="x-none" altLang="es-ES"/>
              <a:t>Es la propiedad de un valor que determina su dominio (qué valores puede tomar), qué operaciones se le pueden aplicar, además de sus restricciones y características propias</a:t>
            </a:r>
            <a:endParaRPr lang="x-none" alt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s-MX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CB">
                  <a:alpha val="100000"/>
                </a:srgbClr>
              </a:clrFrom>
              <a:clrTo>
                <a:srgbClr val="FFFFCB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430" y="796925"/>
            <a:ext cx="9131300" cy="52774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MX"/>
              <a:t>Númericos   -  (int)</a:t>
            </a:r>
            <a:endParaRPr lang="x-none" alt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745" y="1324610"/>
            <a:ext cx="7315200" cy="5053965"/>
          </a:xfrm>
        </p:spPr>
        <p:txBody>
          <a:bodyPr/>
          <a:p>
            <a:r>
              <a:rPr lang="x-none" altLang="es-MX"/>
              <a:t>Son inmutables</a:t>
            </a:r>
            <a:endParaRPr lang="x-none" altLang="es-MX"/>
          </a:p>
          <a:p>
            <a:pPr marL="342900" indent="-342900">
              <a:buFont typeface="Arial" charset="0"/>
              <a:buChar char="•"/>
            </a:pPr>
            <a:r>
              <a:rPr lang="x-none" altLang="es-MX"/>
              <a:t>	Aquellos que no tienen decimales ya sean 	positivos o Negativos (incluyendo el 0)</a:t>
            </a:r>
            <a:endParaRPr lang="x-none" altLang="es-MX"/>
          </a:p>
          <a:p>
            <a:pPr marL="342900" indent="-342900">
              <a:buFont typeface="Arial" charset="0"/>
              <a:buChar char="•"/>
            </a:pPr>
            <a:endParaRPr lang="x-none" altLang="es-MX"/>
          </a:p>
          <a:p>
            <a:pPr marL="342900" indent="-342900">
              <a:buFont typeface="Arial" charset="0"/>
              <a:buChar char="•"/>
            </a:pPr>
            <a:r>
              <a:rPr lang="x-none" altLang="es-MX"/>
              <a:t>	Puede almacenar números de -231 a 231 – 1, o lo 	que es lo mismo, de -2.147.483.648 a 	2.147.483.647</a:t>
            </a:r>
            <a:endParaRPr lang="x-none" altLang="es-MX"/>
          </a:p>
          <a:p>
            <a:pPr>
              <a:buFont typeface="Arial" charset="0"/>
            </a:pPr>
            <a:endParaRPr lang="x-none" altLang="es-MX"/>
          </a:p>
          <a:p>
            <a:pPr marL="342900" indent="-342900">
              <a:buFont typeface="Arial" charset="0"/>
              <a:buChar char="•"/>
            </a:pPr>
            <a:r>
              <a:rPr lang="x-none" altLang="es-MX"/>
              <a:t>	En plataformas de 64 bits, el rango 	es de                 	-9.223.372.036.854.775.808            hasta           	9.223.372.036.854.775.807.</a:t>
            </a:r>
            <a:endParaRPr lang="x-none" altLang="es-MX"/>
          </a:p>
          <a:p>
            <a:pPr>
              <a:buFont typeface="Arial" charset="0"/>
            </a:pPr>
            <a:endParaRPr lang="x-none" altLang="es-MX"/>
          </a:p>
          <a:p>
            <a:pPr marL="342900" indent="-342900">
              <a:buFont typeface="Arial" charset="0"/>
              <a:buChar char="•"/>
            </a:pPr>
            <a:r>
              <a:rPr lang="x-none" altLang="es-MX"/>
              <a:t>Declaración</a:t>
            </a:r>
            <a:endParaRPr lang="x-none" altLang="es-MX"/>
          </a:p>
          <a:p>
            <a:pPr marL="457200" lvl="1" indent="0">
              <a:buFont typeface="Arial" charset="0"/>
              <a:buNone/>
            </a:pPr>
            <a:endParaRPr lang="x-none" altLang="es-MX" sz="1800"/>
          </a:p>
          <a:p>
            <a:pPr marL="342900" indent="-342900"/>
            <a:endParaRPr lang="x-none" alt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6115" y="5875655"/>
            <a:ext cx="1990725" cy="32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MX"/>
              <a:t>Numéricos - Float</a:t>
            </a:r>
            <a:endParaRPr lang="x-none" alt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985" y="1191895"/>
            <a:ext cx="7528560" cy="5027295"/>
          </a:xfrm>
        </p:spPr>
        <p:txBody>
          <a:bodyPr/>
          <a:p>
            <a:pPr marL="342900" indent="-342900">
              <a:buFont typeface="Arial" charset="0"/>
              <a:buChar char="•"/>
            </a:pPr>
            <a:r>
              <a:rPr lang="x-none" altLang="es-MX"/>
              <a:t>Inmutables</a:t>
            </a:r>
            <a:endParaRPr lang="x-none" altLang="es-MX"/>
          </a:p>
          <a:p>
            <a:pPr>
              <a:buFont typeface="Arial" charset="0"/>
            </a:pPr>
            <a:endParaRPr lang="x-none" altLang="es-MX"/>
          </a:p>
          <a:p>
            <a:pPr marL="342900" indent="-342900">
              <a:buFont typeface="Arial" charset="0"/>
              <a:buChar char="•"/>
            </a:pPr>
            <a:r>
              <a:rPr lang="x-none" altLang="es-MX"/>
              <a:t>Aquellos que poseen numeros despues del punto decimal</a:t>
            </a:r>
            <a:endParaRPr lang="x-none" altLang="es-MX"/>
          </a:p>
          <a:p>
            <a:pPr>
              <a:buFont typeface="Arial" charset="0"/>
            </a:pPr>
            <a:endParaRPr lang="x-none" altLang="es-MX"/>
          </a:p>
          <a:p>
            <a:pPr marL="342900" indent="-342900">
              <a:buFont typeface="Arial" charset="0"/>
              <a:buChar char="•"/>
            </a:pPr>
            <a:r>
              <a:rPr lang="x-none" altLang="es-MX"/>
              <a:t>Podemos almacenar números desde ±2,2250738585072020 x 10(-308) hasta ±1,7976931348623157×10(308).</a:t>
            </a:r>
            <a:endParaRPr lang="x-none" altLang="es-MX"/>
          </a:p>
          <a:p>
            <a:pPr>
              <a:buFont typeface="Arial" charset="0"/>
            </a:pPr>
            <a:endParaRPr lang="x-none" altLang="es-MX"/>
          </a:p>
          <a:p>
            <a:pPr marL="342900" indent="-342900">
              <a:buFont typeface="Arial" charset="0"/>
              <a:buChar char="•"/>
            </a:pPr>
            <a:r>
              <a:rPr lang="x-none" altLang="es-MX"/>
              <a:t>También se puede utilizar notación científica, y añadir una e (de exponente) para indicar un exponente en base 10. Por ejemplo:</a:t>
            </a:r>
            <a:endParaRPr lang="x-none" altLang="es-MX"/>
          </a:p>
          <a:p>
            <a:pPr>
              <a:buFont typeface="Arial" charset="0"/>
            </a:pPr>
            <a:endParaRPr lang="x-none" altLang="es-MX"/>
          </a:p>
          <a:p>
            <a:pPr marL="342900" indent="-342900">
              <a:buFont typeface="Arial" charset="0"/>
              <a:buChar char="•"/>
            </a:pPr>
            <a:r>
              <a:rPr lang="x-none" altLang="es-MX"/>
              <a:t>Declaración</a:t>
            </a:r>
            <a:endParaRPr lang="x-none" altLang="es-MX"/>
          </a:p>
          <a:p>
            <a:pPr marL="342900" indent="-342900">
              <a:buFont typeface="Arial" charset="0"/>
              <a:buChar char="•"/>
            </a:pPr>
            <a:endParaRPr lang="x-none" altLang="es-MX"/>
          </a:p>
          <a:p>
            <a:pPr marL="342900" indent="-342900">
              <a:buFont typeface="Arial" charset="0"/>
              <a:buChar char="•"/>
            </a:pPr>
            <a:endParaRPr lang="x-none" alt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7810" y="5116195"/>
            <a:ext cx="6409055" cy="11931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MX"/>
              <a:t>Numéricos - (long)</a:t>
            </a:r>
            <a:endParaRPr lang="x-none" alt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buFont typeface="Arial" charset="0"/>
              <a:buChar char="•"/>
            </a:pPr>
            <a:r>
              <a:rPr lang="x-none" altLang="es-MX"/>
              <a:t>Inmutables</a:t>
            </a:r>
            <a:endParaRPr lang="x-none" altLang="es-MX"/>
          </a:p>
          <a:p>
            <a:pPr marL="342900" indent="-342900">
              <a:buFont typeface="Arial" charset="0"/>
              <a:buChar char="•"/>
            </a:pPr>
            <a:endParaRPr lang="x-none" altLang="es-MX"/>
          </a:p>
          <a:p>
            <a:pPr marL="342900" indent="-342900">
              <a:buFont typeface="Arial" charset="0"/>
              <a:buChar char="•"/>
            </a:pPr>
            <a:r>
              <a:rPr lang="x-none" altLang="es-MX"/>
              <a:t>El tipo long de Python permite almacenar números de cualquier precisión, limitado por la memoria disponible en la máquina.</a:t>
            </a:r>
            <a:endParaRPr lang="x-none" altLang="es-MX"/>
          </a:p>
          <a:p>
            <a:pPr>
              <a:buFont typeface="Arial" charset="0"/>
            </a:pPr>
            <a:endParaRPr lang="x-none" altLang="es-MX"/>
          </a:p>
          <a:p>
            <a:pPr marL="342900" indent="-342900">
              <a:buFont typeface="Arial" charset="0"/>
              <a:buChar char="•"/>
            </a:pPr>
            <a:r>
              <a:rPr lang="x-none" altLang="es-MX"/>
              <a:t>Declaración</a:t>
            </a:r>
            <a:endParaRPr lang="x-none" altLang="es-MX"/>
          </a:p>
          <a:p>
            <a:pPr marL="342900" indent="-342900">
              <a:buFont typeface="Arial" charset="0"/>
              <a:buChar char="•"/>
            </a:pPr>
            <a:endParaRPr lang="x-none" altLang="es-MX"/>
          </a:p>
          <a:p>
            <a:pPr marL="342900" indent="-342900"/>
            <a:endParaRPr lang="x-none" alt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0110" y="4556760"/>
            <a:ext cx="3733165" cy="790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MX"/>
              <a:t>Numéricos - Complex</a:t>
            </a:r>
            <a:endParaRPr lang="x-none" alt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buFont typeface="Arial" charset="0"/>
              <a:buChar char="•"/>
            </a:pPr>
            <a:r>
              <a:rPr lang="x-none" altLang="es-MX"/>
              <a:t>Aquellos que tienen una aprte real y parte imaginaria</a:t>
            </a:r>
            <a:endParaRPr lang="x-none" altLang="es-MX"/>
          </a:p>
          <a:p>
            <a:pPr marL="342900" indent="-342900">
              <a:buFont typeface="Arial" charset="0"/>
              <a:buChar char="•"/>
            </a:pPr>
            <a:endParaRPr lang="x-none" altLang="es-MX"/>
          </a:p>
          <a:p>
            <a:pPr marL="342900" indent="-342900">
              <a:buFont typeface="Arial" charset="0"/>
              <a:buChar char="•"/>
            </a:pPr>
            <a:r>
              <a:rPr lang="x-none" altLang="es-MX"/>
              <a:t>Almacena cada aprte de forma independiente de tipo "Double"</a:t>
            </a:r>
            <a:endParaRPr lang="x-none" altLang="es-MX"/>
          </a:p>
          <a:p>
            <a:pPr marL="342900" indent="-342900">
              <a:buFont typeface="Arial" charset="0"/>
              <a:buChar char="•"/>
            </a:pPr>
            <a:endParaRPr lang="x-none" altLang="es-MX"/>
          </a:p>
          <a:p>
            <a:pPr marL="342900" indent="-342900">
              <a:buFont typeface="Arial" charset="0"/>
              <a:buChar char="•"/>
            </a:pPr>
            <a:r>
              <a:rPr lang="x-none" altLang="es-MX"/>
              <a:t>La parte Real se pone como un float o entero normal y la otra parte se pone igual, solo con la diferencia de ponerle pegaod una "j", esto simbolizando el simbolo "i" en matemáticas</a:t>
            </a:r>
            <a:endParaRPr lang="x-none" altLang="es-MX"/>
          </a:p>
          <a:p>
            <a:pPr>
              <a:buFont typeface="Arial" charset="0"/>
            </a:pPr>
            <a:endParaRPr lang="x-none" altLang="es-MX"/>
          </a:p>
          <a:p>
            <a:pPr marL="342900" indent="-342900">
              <a:buFont typeface="Arial" charset="0"/>
              <a:buChar char="•"/>
            </a:pPr>
            <a:r>
              <a:rPr lang="x-none" altLang="es-MX"/>
              <a:t>Declaración:</a:t>
            </a:r>
            <a:endParaRPr lang="x-none" alt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1485" y="5313680"/>
            <a:ext cx="2818765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MX"/>
              <a:t>Operaciones con Numericos</a:t>
            </a:r>
            <a:endParaRPr lang="x-none" altLang="es-MX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EDECE1">
                  <a:alpha val="100000"/>
                </a:srgbClr>
              </a:clrFrom>
              <a:clrTo>
                <a:srgbClr val="EDECE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56435" y="1757680"/>
            <a:ext cx="4652645" cy="3205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24660" y="5003800"/>
            <a:ext cx="6315075" cy="967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s-MX"/>
              <a:t>pow() = Elevar a una potencia un numero</a:t>
            </a:r>
            <a:endParaRPr lang="x-none" altLang="es-MX"/>
          </a:p>
          <a:p>
            <a:r>
              <a:rPr lang="x-none" altLang="es-MX"/>
              <a:t>round() = Redondear un numero a los decimales que dice</a:t>
            </a:r>
            <a:endParaRPr lang="x-none" altLang="es-MX"/>
          </a:p>
          <a:p>
            <a:r>
              <a:rPr lang="x-none" altLang="es-MX"/>
              <a:t>para mas operaciones usar el módulo "math"</a:t>
            </a:r>
            <a:endParaRPr lang="x-none" altLang="es-MX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s-MX"/>
              <a:t>Booleanos</a:t>
            </a:r>
            <a:endParaRPr lang="x-none" alt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buFont typeface="Arial" charset="0"/>
              <a:buChar char="•"/>
            </a:pPr>
            <a:r>
              <a:rPr lang="x-none" altLang="es-MX"/>
              <a:t>Inmutables</a:t>
            </a:r>
            <a:endParaRPr lang="x-none" altLang="es-MX"/>
          </a:p>
          <a:p>
            <a:pPr marL="342900" indent="-342900">
              <a:buFont typeface="Arial" charset="0"/>
              <a:buChar char="•"/>
            </a:pPr>
            <a:r>
              <a:rPr lang="x-none" altLang="es-MX"/>
              <a:t>Es una subclase de los tipo "int" sin embargo en esta clase, el 0 equivale a False y todo lo demás para python es True</a:t>
            </a:r>
            <a:endParaRPr lang="x-none" altLang="es-MX"/>
          </a:p>
          <a:p>
            <a:pPr marL="342900" indent="-342900">
              <a:buFont typeface="Arial" charset="0"/>
              <a:buChar char="•"/>
            </a:pPr>
            <a:r>
              <a:rPr lang="x-none" altLang="es-MX"/>
              <a:t>Declaración:</a:t>
            </a:r>
            <a:endParaRPr lang="x-none" altLang="es-MX"/>
          </a:p>
          <a:p>
            <a:pPr marL="342900" indent="-342900">
              <a:buFont typeface="Arial" charset="0"/>
              <a:buChar char="•"/>
            </a:pPr>
            <a:endParaRPr lang="x-none" altLang="es-MX"/>
          </a:p>
          <a:p>
            <a:pPr marL="342900" indent="-342900">
              <a:buFont typeface="Arial" charset="0"/>
              <a:buChar char="•"/>
            </a:pPr>
            <a:endParaRPr lang="x-none" altLang="es-MX"/>
          </a:p>
          <a:p>
            <a:pPr marL="342900" indent="-342900">
              <a:buFont typeface="Arial" charset="0"/>
              <a:buChar char="•"/>
            </a:pPr>
            <a:r>
              <a:rPr lang="x-none" altLang="es-MX"/>
              <a:t>Solo hay de dos tipos:</a:t>
            </a:r>
            <a:endParaRPr lang="x-none" altLang="es-MX"/>
          </a:p>
          <a:p>
            <a:pPr marL="800100" lvl="1" indent="-342900">
              <a:buFont typeface="Arial" charset="0"/>
              <a:buChar char="•"/>
            </a:pPr>
            <a:r>
              <a:rPr lang="x-none" altLang="es-MX" sz="1800"/>
              <a:t>True</a:t>
            </a:r>
            <a:endParaRPr lang="x-none" altLang="es-MX" sz="1800"/>
          </a:p>
          <a:p>
            <a:pPr marL="800100" lvl="1" indent="-342900">
              <a:buFont typeface="Arial" charset="0"/>
              <a:buChar char="•"/>
            </a:pPr>
            <a:r>
              <a:rPr lang="x-none" altLang="es-MX" sz="1800"/>
              <a:t>False</a:t>
            </a:r>
            <a:endParaRPr lang="x-none" altLang="es-MX" sz="1800"/>
          </a:p>
          <a:p>
            <a:pPr marL="800100" lvl="1" indent="-342900">
              <a:buFont typeface="Arial" charset="0"/>
              <a:buChar char="•"/>
            </a:pPr>
            <a:endParaRPr lang="x-none" altLang="es-MX" sz="1800"/>
          </a:p>
          <a:p>
            <a:pPr marL="800100" lvl="1" indent="-342900">
              <a:buFont typeface="Arial" charset="0"/>
              <a:buChar char="•"/>
            </a:pPr>
            <a:endParaRPr lang="x-none" alt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3845" y="3096895"/>
            <a:ext cx="2438400" cy="9810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inters2017</Template>
  <TotalTime>0</TotalTime>
  <Words>3505</Words>
  <Application>Kingsoft Office WPP</Application>
  <PresentationFormat>Presentación en pantalla (4:3)</PresentationFormat>
  <Paragraphs>130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Tema de Office</vt:lpstr>
      <vt:lpstr>Tipos de Dato</vt:lpstr>
      <vt:lpstr>¿Qué es un Tipo de Dato?</vt:lpstr>
      <vt:lpstr>PowerPoint 演示文稿</vt:lpstr>
      <vt:lpstr>Númericos   -  (int)</vt:lpstr>
      <vt:lpstr>Numéricos - Float</vt:lpstr>
      <vt:lpstr>Numéricos - (long)</vt:lpstr>
      <vt:lpstr>Numéricos - Complex</vt:lpstr>
      <vt:lpstr>Operaciones con Numericos</vt:lpstr>
      <vt:lpstr>Booleanos</vt:lpstr>
      <vt:lpstr>Operaciones con los Booleanos</vt:lpstr>
      <vt:lpstr>Cadenas de caracteres</vt:lpstr>
      <vt:lpstr>Secuencias - Listas</vt:lpstr>
      <vt:lpstr>Secuencias - Tuplas</vt:lpstr>
      <vt:lpstr>Conjuntos - Sets</vt:lpstr>
      <vt:lpstr>Conjuntos - Frozenset</vt:lpstr>
      <vt:lpstr>Diccionarios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Proteco</dc:title>
  <dc:creator>SSnake Snak</dc:creator>
  <cp:lastModifiedBy>galigaribaldic</cp:lastModifiedBy>
  <cp:revision>26</cp:revision>
  <dcterms:created xsi:type="dcterms:W3CDTF">2018-06-19T15:45:04Z</dcterms:created>
  <dcterms:modified xsi:type="dcterms:W3CDTF">2018-06-19T15:45:04Z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2058-10.1.0.5707</vt:lpwstr>
  </property>
</Properties>
</file>