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1"/>
  </p:sldMasterIdLst>
  <p:notesMasterIdLst>
    <p:notesMasterId r:id="rId20"/>
  </p:notes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p:restoredTop sz="96654"/>
  </p:normalViewPr>
  <p:slideViewPr>
    <p:cSldViewPr snapToGrid="0" snapToObjects="1">
      <p:cViewPr varScale="1">
        <p:scale>
          <a:sx n="97" d="100"/>
          <a:sy n="97"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9D0F6-BC94-4444-BBE9-487FA8AFE9D1}"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B3CEC-EE65-C440-B404-DC443498AA63}" type="slidenum">
              <a:rPr lang="en-US" smtClean="0"/>
              <a:t>‹#›</a:t>
            </a:fld>
            <a:endParaRPr lang="en-US"/>
          </a:p>
        </p:txBody>
      </p:sp>
    </p:spTree>
    <p:extLst>
      <p:ext uri="{BB962C8B-B14F-4D97-AF65-F5344CB8AC3E}">
        <p14:creationId xmlns:p14="http://schemas.microsoft.com/office/powerpoint/2010/main" val="164826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B3CEC-EE65-C440-B404-DC443498AA63}" type="slidenum">
              <a:rPr lang="en-US" smtClean="0"/>
              <a:t>3</a:t>
            </a:fld>
            <a:endParaRPr lang="en-US"/>
          </a:p>
        </p:txBody>
      </p:sp>
    </p:spTree>
    <p:extLst>
      <p:ext uri="{BB962C8B-B14F-4D97-AF65-F5344CB8AC3E}">
        <p14:creationId xmlns:p14="http://schemas.microsoft.com/office/powerpoint/2010/main" val="8039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4894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906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266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869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28298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12/1/21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68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132912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75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9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561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4509A250-FF31-4206-8172-F9D3106AACB1}" type="datetimeFigureOut">
              <a:rPr lang="en-US" smtClean="0"/>
              <a:t>12/1/21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155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12/1/21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294524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pps.who.int/gho/data/node.main.68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worldbank.org/indicator/NY.GDP.MKTP.C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DE02-D98E-EF4A-96DC-9033815AA419}"/>
              </a:ext>
            </a:extLst>
          </p:cNvPr>
          <p:cNvSpPr>
            <a:spLocks noGrp="1"/>
          </p:cNvSpPr>
          <p:nvPr>
            <p:ph type="ctrTitle"/>
          </p:nvPr>
        </p:nvSpPr>
        <p:spPr/>
        <p:txBody>
          <a:bodyPr/>
          <a:lstStyle/>
          <a:p>
            <a:r>
              <a:rPr lang="en-US" dirty="0"/>
              <a:t>Are country’s Life expectancy and gpd linked</a:t>
            </a:r>
          </a:p>
        </p:txBody>
      </p:sp>
      <p:sp>
        <p:nvSpPr>
          <p:cNvPr id="3" name="Subtitle 2">
            <a:extLst>
              <a:ext uri="{FF2B5EF4-FFF2-40B4-BE49-F238E27FC236}">
                <a16:creationId xmlns:a16="http://schemas.microsoft.com/office/drawing/2014/main" id="{7112F70A-0DDC-1443-A613-ED04F2CB2BD1}"/>
              </a:ext>
            </a:extLst>
          </p:cNvPr>
          <p:cNvSpPr>
            <a:spLocks noGrp="1"/>
          </p:cNvSpPr>
          <p:nvPr>
            <p:ph type="subTitle" idx="1"/>
          </p:nvPr>
        </p:nvSpPr>
        <p:spPr/>
        <p:txBody>
          <a:bodyPr/>
          <a:lstStyle/>
          <a:p>
            <a:r>
              <a:rPr lang="en-US" dirty="0"/>
              <a:t>By </a:t>
            </a:r>
            <a:r>
              <a:rPr lang="en-GB" b="1" dirty="0"/>
              <a:t>byte3773045763</a:t>
            </a:r>
          </a:p>
        </p:txBody>
      </p:sp>
    </p:spTree>
    <p:extLst>
      <p:ext uri="{BB962C8B-B14F-4D97-AF65-F5344CB8AC3E}">
        <p14:creationId xmlns:p14="http://schemas.microsoft.com/office/powerpoint/2010/main" val="421762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E0A1-9BD7-944B-811B-9EE688138858}"/>
              </a:ext>
            </a:extLst>
          </p:cNvPr>
          <p:cNvSpPr>
            <a:spLocks noGrp="1"/>
          </p:cNvSpPr>
          <p:nvPr>
            <p:ph type="title"/>
          </p:nvPr>
        </p:nvSpPr>
        <p:spPr>
          <a:xfrm>
            <a:off x="804672" y="964692"/>
            <a:ext cx="3066937" cy="1188720"/>
          </a:xfrm>
        </p:spPr>
        <p:txBody>
          <a:bodyPr>
            <a:normAutofit/>
          </a:bodyPr>
          <a:lstStyle/>
          <a:p>
            <a:r>
              <a:rPr lang="en-US" dirty="0"/>
              <a:t>GDP line plots</a:t>
            </a:r>
          </a:p>
        </p:txBody>
      </p:sp>
      <p:sp>
        <p:nvSpPr>
          <p:cNvPr id="17" name="Content Placeholder 16">
            <a:extLst>
              <a:ext uri="{FF2B5EF4-FFF2-40B4-BE49-F238E27FC236}">
                <a16:creationId xmlns:a16="http://schemas.microsoft.com/office/drawing/2014/main" id="{42910CAE-1E74-4F92-B3A1-CB46455793D5}"/>
              </a:ext>
            </a:extLst>
          </p:cNvPr>
          <p:cNvSpPr>
            <a:spLocks noGrp="1"/>
          </p:cNvSpPr>
          <p:nvPr>
            <p:ph idx="1"/>
          </p:nvPr>
        </p:nvSpPr>
        <p:spPr>
          <a:xfrm>
            <a:off x="803244" y="2638044"/>
            <a:ext cx="3063765" cy="3263206"/>
          </a:xfrm>
        </p:spPr>
        <p:txBody>
          <a:bodyPr>
            <a:normAutofit/>
          </a:bodyPr>
          <a:lstStyle/>
          <a:p>
            <a:r>
              <a:rPr lang="en-US" dirty="0"/>
              <a:t>Unfortunately, just like with the bar graphs, no inferences can be made of the Zimbabwe data, as it is just a straight line.</a:t>
            </a:r>
          </a:p>
          <a:p>
            <a:r>
              <a:rPr lang="en-US" dirty="0"/>
              <a:t>However, the line graphs give us a good picture of China’s GDP growth, and the prospects for its future if it can continue it’s growth.</a:t>
            </a:r>
          </a:p>
        </p:txBody>
      </p:sp>
      <p:sp>
        <p:nvSpPr>
          <p:cNvPr id="20" name="Rectangle 19">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chart&#10;&#10;Description automatically generated">
            <a:extLst>
              <a:ext uri="{FF2B5EF4-FFF2-40B4-BE49-F238E27FC236}">
                <a16:creationId xmlns:a16="http://schemas.microsoft.com/office/drawing/2014/main" id="{F183CA2C-555C-F341-870A-A37E304056FA}"/>
              </a:ext>
            </a:extLst>
          </p:cNvPr>
          <p:cNvPicPr>
            <a:picLocks noChangeAspect="1"/>
          </p:cNvPicPr>
          <p:nvPr/>
        </p:nvPicPr>
        <p:blipFill>
          <a:blip r:embed="rId2"/>
          <a:stretch>
            <a:fillRect/>
          </a:stretch>
        </p:blipFill>
        <p:spPr>
          <a:xfrm>
            <a:off x="4823366" y="1440310"/>
            <a:ext cx="6227064" cy="3985321"/>
          </a:xfrm>
          <a:prstGeom prst="rect">
            <a:avLst/>
          </a:prstGeom>
        </p:spPr>
      </p:pic>
    </p:spTree>
    <p:extLst>
      <p:ext uri="{BB962C8B-B14F-4D97-AF65-F5344CB8AC3E}">
        <p14:creationId xmlns:p14="http://schemas.microsoft.com/office/powerpoint/2010/main" val="357349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6BE-CFCB-EE44-9028-F3DAA81F3E7D}"/>
              </a:ext>
            </a:extLst>
          </p:cNvPr>
          <p:cNvSpPr>
            <a:spLocks noGrp="1"/>
          </p:cNvSpPr>
          <p:nvPr>
            <p:ph type="title"/>
          </p:nvPr>
        </p:nvSpPr>
        <p:spPr>
          <a:xfrm>
            <a:off x="804672" y="964692"/>
            <a:ext cx="3066937" cy="1188720"/>
          </a:xfrm>
        </p:spPr>
        <p:txBody>
          <a:bodyPr>
            <a:normAutofit/>
          </a:bodyPr>
          <a:lstStyle/>
          <a:p>
            <a:r>
              <a:rPr lang="en-US" dirty="0"/>
              <a:t>LEABY line plots</a:t>
            </a:r>
          </a:p>
        </p:txBody>
      </p:sp>
      <p:sp>
        <p:nvSpPr>
          <p:cNvPr id="9" name="Content Placeholder 8">
            <a:extLst>
              <a:ext uri="{FF2B5EF4-FFF2-40B4-BE49-F238E27FC236}">
                <a16:creationId xmlns:a16="http://schemas.microsoft.com/office/drawing/2014/main" id="{B25B6C63-9AEB-456B-A4E3-28EDA9917C2F}"/>
              </a:ext>
            </a:extLst>
          </p:cNvPr>
          <p:cNvSpPr>
            <a:spLocks noGrp="1"/>
          </p:cNvSpPr>
          <p:nvPr>
            <p:ph idx="1"/>
          </p:nvPr>
        </p:nvSpPr>
        <p:spPr>
          <a:xfrm>
            <a:off x="803244" y="2638044"/>
            <a:ext cx="3063765" cy="3263206"/>
          </a:xfrm>
        </p:spPr>
        <p:txBody>
          <a:bodyPr>
            <a:normAutofit lnSpcReduction="10000"/>
          </a:bodyPr>
          <a:lstStyle/>
          <a:p>
            <a:r>
              <a:rPr lang="en-US" dirty="0"/>
              <a:t>These line graphs are a much better representation of each country’s LEABY compared to the bar graphs. This is partially since the line graphs can zoom in close to the tops of each bar graph.</a:t>
            </a:r>
          </a:p>
          <a:p>
            <a:r>
              <a:rPr lang="en-US" dirty="0"/>
              <a:t>Here we can see that the LEABY of each country seems very stable, other than that of Zimbabwe.</a:t>
            </a:r>
          </a:p>
        </p:txBody>
      </p:sp>
      <p:sp>
        <p:nvSpPr>
          <p:cNvPr id="12" name="Rectangle 11">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4C515DED-C844-CD47-BAB2-A8510E63E231}"/>
              </a:ext>
            </a:extLst>
          </p:cNvPr>
          <p:cNvPicPr>
            <a:picLocks noChangeAspect="1"/>
          </p:cNvPicPr>
          <p:nvPr/>
        </p:nvPicPr>
        <p:blipFill>
          <a:blip r:embed="rId2"/>
          <a:stretch>
            <a:fillRect/>
          </a:stretch>
        </p:blipFill>
        <p:spPr>
          <a:xfrm>
            <a:off x="4823366" y="1440310"/>
            <a:ext cx="6227064" cy="3985321"/>
          </a:xfrm>
          <a:prstGeom prst="rect">
            <a:avLst/>
          </a:prstGeom>
        </p:spPr>
      </p:pic>
    </p:spTree>
    <p:extLst>
      <p:ext uri="{BB962C8B-B14F-4D97-AF65-F5344CB8AC3E}">
        <p14:creationId xmlns:p14="http://schemas.microsoft.com/office/powerpoint/2010/main" val="217515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1E3-5171-8D4E-ACAA-6422081D29A6}"/>
              </a:ext>
            </a:extLst>
          </p:cNvPr>
          <p:cNvSpPr>
            <a:spLocks noGrp="1"/>
          </p:cNvSpPr>
          <p:nvPr>
            <p:ph type="title"/>
          </p:nvPr>
        </p:nvSpPr>
        <p:spPr>
          <a:xfrm>
            <a:off x="804672" y="964692"/>
            <a:ext cx="3066937" cy="1188720"/>
          </a:xfrm>
        </p:spPr>
        <p:txBody>
          <a:bodyPr>
            <a:normAutofit fontScale="90000"/>
          </a:bodyPr>
          <a:lstStyle/>
          <a:p>
            <a:r>
              <a:rPr lang="en-US" dirty="0"/>
              <a:t>GDP compared to LEABY over time</a:t>
            </a:r>
          </a:p>
        </p:txBody>
      </p:sp>
      <p:sp>
        <p:nvSpPr>
          <p:cNvPr id="18" name="Content Placeholder 17">
            <a:extLst>
              <a:ext uri="{FF2B5EF4-FFF2-40B4-BE49-F238E27FC236}">
                <a16:creationId xmlns:a16="http://schemas.microsoft.com/office/drawing/2014/main" id="{933C75D6-5897-43CA-AEB0-A6A8C8355C64}"/>
              </a:ext>
            </a:extLst>
          </p:cNvPr>
          <p:cNvSpPr>
            <a:spLocks noGrp="1"/>
          </p:cNvSpPr>
          <p:nvPr>
            <p:ph idx="1"/>
          </p:nvPr>
        </p:nvSpPr>
        <p:spPr>
          <a:xfrm>
            <a:off x="574481" y="2359749"/>
            <a:ext cx="3527318" cy="4011234"/>
          </a:xfrm>
        </p:spPr>
        <p:txBody>
          <a:bodyPr>
            <a:normAutofit lnSpcReduction="10000"/>
          </a:bodyPr>
          <a:lstStyle/>
          <a:p>
            <a:pPr marL="0" indent="0">
              <a:buNone/>
            </a:pPr>
            <a:r>
              <a:rPr lang="en-US" dirty="0"/>
              <a:t>This graph shows the GDP compared to the LEABY in each country for every year between 2000 and 2015.</a:t>
            </a:r>
          </a:p>
          <a:p>
            <a:pPr marL="0" indent="0">
              <a:buNone/>
            </a:pPr>
            <a:r>
              <a:rPr lang="en-US" dirty="0"/>
              <a:t>The closer to the top right of the graph that a country is, the better it’s performance. For example, we can see that the USA has a very high GDP and LEABY,  and is closest to the top right corner in every graph. The opposite is true for Zimbabwe, who remain furthest away in every graph, even though they increase rapidly on the y-axis (LEABY).</a:t>
            </a:r>
          </a:p>
        </p:txBody>
      </p:sp>
      <p:sp>
        <p:nvSpPr>
          <p:cNvPr id="21" name="Rectangle 2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alendar&#10;&#10;Description automatically generated with medium confidence">
            <a:extLst>
              <a:ext uri="{FF2B5EF4-FFF2-40B4-BE49-F238E27FC236}">
                <a16:creationId xmlns:a16="http://schemas.microsoft.com/office/drawing/2014/main" id="{5F343F14-F21A-B248-851E-C8FE08C3BDA1}"/>
              </a:ext>
            </a:extLst>
          </p:cNvPr>
          <p:cNvPicPr>
            <a:picLocks noChangeAspect="1"/>
          </p:cNvPicPr>
          <p:nvPr/>
        </p:nvPicPr>
        <p:blipFill>
          <a:blip r:embed="rId2"/>
          <a:stretch>
            <a:fillRect/>
          </a:stretch>
        </p:blipFill>
        <p:spPr>
          <a:xfrm>
            <a:off x="5211170" y="1293275"/>
            <a:ext cx="5451455" cy="4279392"/>
          </a:xfrm>
          <a:prstGeom prst="rect">
            <a:avLst/>
          </a:prstGeom>
        </p:spPr>
      </p:pic>
    </p:spTree>
    <p:extLst>
      <p:ext uri="{BB962C8B-B14F-4D97-AF65-F5344CB8AC3E}">
        <p14:creationId xmlns:p14="http://schemas.microsoft.com/office/powerpoint/2010/main" val="101612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252A4-D619-644D-A1F9-87C6CD3940FD}"/>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solidFill>
                  <a:srgbClr val="262626"/>
                </a:solidFill>
              </a:rPr>
              <a:t>Difference in </a:t>
            </a:r>
            <a:r>
              <a:rPr lang="en-US" dirty="0" err="1">
                <a:solidFill>
                  <a:srgbClr val="262626"/>
                </a:solidFill>
              </a:rPr>
              <a:t>gdp</a:t>
            </a:r>
            <a:r>
              <a:rPr lang="en-US" dirty="0">
                <a:solidFill>
                  <a:srgbClr val="262626"/>
                </a:solidFill>
              </a:rPr>
              <a:t> and </a:t>
            </a:r>
            <a:r>
              <a:rPr lang="en-US" dirty="0" err="1">
                <a:solidFill>
                  <a:srgbClr val="262626"/>
                </a:solidFill>
              </a:rPr>
              <a:t>leaby</a:t>
            </a:r>
            <a:endParaRPr lang="en-US" dirty="0">
              <a:solidFill>
                <a:srgbClr val="262626"/>
              </a:solidFill>
            </a:endParaRPr>
          </a:p>
        </p:txBody>
      </p:sp>
      <p:sp>
        <p:nvSpPr>
          <p:cNvPr id="20" name="Content Placeholder 19">
            <a:extLst>
              <a:ext uri="{FF2B5EF4-FFF2-40B4-BE49-F238E27FC236}">
                <a16:creationId xmlns:a16="http://schemas.microsoft.com/office/drawing/2014/main" id="{9662231F-F6BE-4B98-A315-C24D4EC09BBE}"/>
              </a:ext>
            </a:extLst>
          </p:cNvPr>
          <p:cNvSpPr>
            <a:spLocks noGrp="1"/>
          </p:cNvSpPr>
          <p:nvPr>
            <p:ph idx="1"/>
          </p:nvPr>
        </p:nvSpPr>
        <p:spPr>
          <a:xfrm>
            <a:off x="804672" y="2713513"/>
            <a:ext cx="4475892" cy="3645724"/>
          </a:xfrm>
        </p:spPr>
        <p:txBody>
          <a:bodyPr>
            <a:normAutofit/>
          </a:bodyPr>
          <a:lstStyle/>
          <a:p>
            <a:r>
              <a:rPr lang="en-US" dirty="0">
                <a:solidFill>
                  <a:srgbClr val="FFFFFF"/>
                </a:solidFill>
              </a:rPr>
              <a:t>This graph shows the difference in LEABY and GDP between the years of 2000 and 2015. </a:t>
            </a:r>
          </a:p>
          <a:p>
            <a:r>
              <a:rPr lang="en-US" dirty="0">
                <a:solidFill>
                  <a:srgbClr val="FFFFFF"/>
                </a:solidFill>
              </a:rPr>
              <a:t>This enables us to see which countries are developing and which aren’t. For example, we can see that China’s economy is rapidly changing, as its GDP has grown by almost 10 trillion USD in 15 years. </a:t>
            </a:r>
          </a:p>
          <a:p>
            <a:r>
              <a:rPr lang="en-US" dirty="0">
                <a:solidFill>
                  <a:srgbClr val="FFFFFF"/>
                </a:solidFill>
              </a:rPr>
              <a:t>We can also see that whilst Zimbabwe’s LEABY is very low, this is changing in a positive way, its LEABY increasing by over 16 years in 15 years!</a:t>
            </a:r>
          </a:p>
        </p:txBody>
      </p:sp>
      <p:sp>
        <p:nvSpPr>
          <p:cNvPr id="25" name="Rectangle 24">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75CC1711-CED6-AC4F-994D-07C5A17F272E}"/>
              </a:ext>
            </a:extLst>
          </p:cNvPr>
          <p:cNvPicPr>
            <a:picLocks noChangeAspect="1"/>
          </p:cNvPicPr>
          <p:nvPr/>
        </p:nvPicPr>
        <p:blipFill>
          <a:blip r:embed="rId2"/>
          <a:stretch>
            <a:fillRect/>
          </a:stretch>
        </p:blipFill>
        <p:spPr>
          <a:xfrm>
            <a:off x="7064692" y="1227277"/>
            <a:ext cx="4159568" cy="4086775"/>
          </a:xfrm>
          <a:prstGeom prst="rect">
            <a:avLst/>
          </a:prstGeom>
        </p:spPr>
      </p:pic>
    </p:spTree>
    <p:extLst>
      <p:ext uri="{BB962C8B-B14F-4D97-AF65-F5344CB8AC3E}">
        <p14:creationId xmlns:p14="http://schemas.microsoft.com/office/powerpoint/2010/main" val="124741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C704-8576-F844-B949-45D745A5B63E}"/>
              </a:ext>
            </a:extLst>
          </p:cNvPr>
          <p:cNvSpPr>
            <a:spLocks noGrp="1"/>
          </p:cNvSpPr>
          <p:nvPr>
            <p:ph type="title"/>
          </p:nvPr>
        </p:nvSpPr>
        <p:spPr>
          <a:xfrm>
            <a:off x="804670" y="978776"/>
            <a:ext cx="3044953" cy="1174991"/>
          </a:xfrm>
        </p:spPr>
        <p:txBody>
          <a:bodyPr>
            <a:normAutofit fontScale="90000"/>
          </a:bodyPr>
          <a:lstStyle/>
          <a:p>
            <a:r>
              <a:rPr lang="en-US" sz="2000" dirty="0"/>
              <a:t>GDP and Leaby percentage increase</a:t>
            </a:r>
          </a:p>
        </p:txBody>
      </p:sp>
      <p:sp>
        <p:nvSpPr>
          <p:cNvPr id="9" name="Content Placeholder 8">
            <a:extLst>
              <a:ext uri="{FF2B5EF4-FFF2-40B4-BE49-F238E27FC236}">
                <a16:creationId xmlns:a16="http://schemas.microsoft.com/office/drawing/2014/main" id="{E5B2DA78-1D3C-4CBA-AB48-FB132313B682}"/>
              </a:ext>
            </a:extLst>
          </p:cNvPr>
          <p:cNvSpPr>
            <a:spLocks noGrp="1"/>
          </p:cNvSpPr>
          <p:nvPr>
            <p:ph idx="1"/>
          </p:nvPr>
        </p:nvSpPr>
        <p:spPr>
          <a:xfrm>
            <a:off x="235612" y="2429050"/>
            <a:ext cx="4751999" cy="4198364"/>
          </a:xfrm>
        </p:spPr>
        <p:txBody>
          <a:bodyPr>
            <a:normAutofit lnSpcReduction="10000"/>
          </a:bodyPr>
          <a:lstStyle/>
          <a:p>
            <a:pPr marL="0" indent="0">
              <a:buNone/>
            </a:pPr>
            <a:r>
              <a:rPr lang="en-US" sz="1600" dirty="0"/>
              <a:t>These graphs show the percentage increase of each country’s GDP and LEABY every year between 2000 and 2015.</a:t>
            </a:r>
          </a:p>
          <a:p>
            <a:pPr marL="0" indent="0">
              <a:buNone/>
            </a:pPr>
            <a:r>
              <a:rPr lang="en-US" sz="1600" dirty="0"/>
              <a:t>This allows us to see how stable each country’s GDP and LEABY are, and enables us to compare the effects of the GDP on the LEABY and vice versa.</a:t>
            </a:r>
          </a:p>
          <a:p>
            <a:pPr marL="0" indent="0">
              <a:buNone/>
            </a:pPr>
            <a:r>
              <a:rPr lang="en-US" sz="1600" dirty="0"/>
              <a:t>We can see that in Chile, when the LEABY increases, the GDP percentage increase decreases soon after.</a:t>
            </a:r>
          </a:p>
          <a:p>
            <a:pPr marL="0" indent="0">
              <a:buNone/>
            </a:pPr>
            <a:r>
              <a:rPr lang="en-US" sz="1600" dirty="0"/>
              <a:t>The opposite however is true in China, as an increase in LEABY increase, is always followed by an increase in GDP.</a:t>
            </a:r>
          </a:p>
          <a:p>
            <a:pPr marL="0" indent="0">
              <a:buNone/>
            </a:pPr>
            <a:r>
              <a:rPr lang="en-US" sz="1600" dirty="0"/>
              <a:t>Chile is a LIC, and China is a NEE, closer to a HIC.  These opposite trends seem to match for each country, USA and Germany are HICs, and follow the same pattern as China, whereas Mexico and Zimbabwe are LICs and follow the same pattern as Chile.</a:t>
            </a:r>
          </a:p>
          <a:p>
            <a:pPr marL="0" indent="0">
              <a:buNone/>
            </a:pPr>
            <a:endParaRPr lang="en-US" sz="1600" dirty="0"/>
          </a:p>
        </p:txBody>
      </p:sp>
      <p:pic>
        <p:nvPicPr>
          <p:cNvPr id="10" name="Picture 9" descr="Chart&#10;&#10;Description automatically generated">
            <a:extLst>
              <a:ext uri="{FF2B5EF4-FFF2-40B4-BE49-F238E27FC236}">
                <a16:creationId xmlns:a16="http://schemas.microsoft.com/office/drawing/2014/main" id="{077A2693-A747-9B4F-BFE3-901510AE4DCB}"/>
              </a:ext>
            </a:extLst>
          </p:cNvPr>
          <p:cNvPicPr>
            <a:picLocks noChangeAspect="1"/>
          </p:cNvPicPr>
          <p:nvPr/>
        </p:nvPicPr>
        <p:blipFill>
          <a:blip r:embed="rId2"/>
          <a:stretch>
            <a:fillRect/>
          </a:stretch>
        </p:blipFill>
        <p:spPr>
          <a:xfrm>
            <a:off x="5125747" y="0"/>
            <a:ext cx="7066253" cy="6858000"/>
          </a:xfrm>
          <a:prstGeom prst="rect">
            <a:avLst/>
          </a:prstGeom>
        </p:spPr>
      </p:pic>
    </p:spTree>
    <p:extLst>
      <p:ext uri="{BB962C8B-B14F-4D97-AF65-F5344CB8AC3E}">
        <p14:creationId xmlns:p14="http://schemas.microsoft.com/office/powerpoint/2010/main" val="173248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011D-8CF4-4743-BFEA-8E4E5A886B60}"/>
              </a:ext>
            </a:extLst>
          </p:cNvPr>
          <p:cNvSpPr>
            <a:spLocks noGrp="1"/>
          </p:cNvSpPr>
          <p:nvPr>
            <p:ph type="title"/>
          </p:nvPr>
        </p:nvSpPr>
        <p:spPr>
          <a:xfrm>
            <a:off x="2231136" y="160317"/>
            <a:ext cx="7729728" cy="1188720"/>
          </a:xfrm>
        </p:spPr>
        <p:txBody>
          <a:bodyPr/>
          <a:lstStyle/>
          <a:p>
            <a:r>
              <a:rPr lang="en-US" dirty="0"/>
              <a:t>Is this correct?</a:t>
            </a:r>
          </a:p>
        </p:txBody>
      </p:sp>
      <p:sp>
        <p:nvSpPr>
          <p:cNvPr id="3" name="Content Placeholder 2">
            <a:extLst>
              <a:ext uri="{FF2B5EF4-FFF2-40B4-BE49-F238E27FC236}">
                <a16:creationId xmlns:a16="http://schemas.microsoft.com/office/drawing/2014/main" id="{F71A1660-9086-2E4C-AEA3-6B636D11C664}"/>
              </a:ext>
            </a:extLst>
          </p:cNvPr>
          <p:cNvSpPr>
            <a:spLocks noGrp="1"/>
          </p:cNvSpPr>
          <p:nvPr>
            <p:ph idx="1"/>
          </p:nvPr>
        </p:nvSpPr>
        <p:spPr>
          <a:xfrm>
            <a:off x="391885" y="1413674"/>
            <a:ext cx="11661569" cy="5284009"/>
          </a:xfrm>
        </p:spPr>
        <p:txBody>
          <a:bodyPr>
            <a:normAutofit/>
          </a:bodyPr>
          <a:lstStyle/>
          <a:p>
            <a:pPr marL="0" indent="0">
              <a:buNone/>
            </a:pPr>
            <a:r>
              <a:rPr lang="en-US" dirty="0"/>
              <a:t>This suggests that the relationship between Gross Domestic Product and Life Expectancy at Birth in Years depends on how developed a country is:</a:t>
            </a:r>
          </a:p>
          <a:p>
            <a:pPr marL="0" indent="0">
              <a:buNone/>
            </a:pPr>
            <a:r>
              <a:rPr lang="en-US" dirty="0"/>
              <a:t>HICs – A percentage increase in LEABY, may contribute towards a larger percentage increase in GDP.</a:t>
            </a:r>
          </a:p>
          <a:p>
            <a:pPr marL="0" indent="0">
              <a:buNone/>
            </a:pPr>
            <a:r>
              <a:rPr lang="en-US" dirty="0"/>
              <a:t>LICs – A percentage increase in LEABY, may contribute towards a lower percentage increase in GDP.</a:t>
            </a:r>
          </a:p>
          <a:p>
            <a:pPr marL="0" indent="0">
              <a:buNone/>
            </a:pPr>
            <a:r>
              <a:rPr lang="en-US" dirty="0"/>
              <a:t>But does this sound realistic? How could an increase in the length of people’s lives contribute to a growth in GDP, in the space of a year? It may cause an increase in GDP over a longer period of time due to a higher age of retirement, but the sudden impacts that are clear to see, aren’t likely to be affected by this.</a:t>
            </a:r>
          </a:p>
          <a:p>
            <a:pPr marL="0" indent="0">
              <a:buNone/>
            </a:pPr>
            <a:r>
              <a:rPr lang="en-US" dirty="0"/>
              <a:t>So maybe it is the wrong way around? If we look instead at the effects of GDP on LEABY, we can see that a few years after a spike in GDP increase, the LEABY increases. This suggests that a growth in GDP results in an increase in LEABY a few years after the spike. The delay in GDP may also explain the perceived effect an increase in LEABY has on GDP in LICs, as the delayed LEABY increase tends to coincide with the decrease in GDP increase, potentially since a country with it’s newfound wealth and age, may become more satisfied, which in turn may cause a decrease in productivity, and an increase in the amount of people retiring, leading to a decrease in the percentage increase of the GDP of a country. However, this is a study for another time.</a:t>
            </a:r>
          </a:p>
          <a:p>
            <a:pPr marL="0" indent="0">
              <a:buNone/>
            </a:pPr>
            <a:r>
              <a:rPr lang="en-US" dirty="0"/>
              <a:t>Zimbabwe’s graph, however, doesn’t seem to follow many of these patterns, but its graph has been influenced by many other external factors, such as inflation in 2008.</a:t>
            </a:r>
          </a:p>
        </p:txBody>
      </p:sp>
    </p:spTree>
    <p:extLst>
      <p:ext uri="{BB962C8B-B14F-4D97-AF65-F5344CB8AC3E}">
        <p14:creationId xmlns:p14="http://schemas.microsoft.com/office/powerpoint/2010/main" val="255866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F8A3080-0F65-CF40-A123-3F7E52580E93}"/>
              </a:ext>
            </a:extLst>
          </p:cNvPr>
          <p:cNvGrpSpPr/>
          <p:nvPr/>
        </p:nvGrpSpPr>
        <p:grpSpPr>
          <a:xfrm>
            <a:off x="2328074" y="0"/>
            <a:ext cx="7570009" cy="6858000"/>
            <a:chOff x="2786308" y="0"/>
            <a:chExt cx="7066253" cy="6858000"/>
          </a:xfrm>
        </p:grpSpPr>
        <p:pic>
          <p:nvPicPr>
            <p:cNvPr id="4" name="Picture 3" descr="Chart&#10;&#10;Description automatically generated">
              <a:extLst>
                <a:ext uri="{FF2B5EF4-FFF2-40B4-BE49-F238E27FC236}">
                  <a16:creationId xmlns:a16="http://schemas.microsoft.com/office/drawing/2014/main" id="{499B4ED6-6B36-4549-AFF7-7D5D0F2C8ACA}"/>
                </a:ext>
              </a:extLst>
            </p:cNvPr>
            <p:cNvPicPr>
              <a:picLocks noChangeAspect="1"/>
            </p:cNvPicPr>
            <p:nvPr/>
          </p:nvPicPr>
          <p:blipFill>
            <a:blip r:embed="rId2"/>
            <a:stretch>
              <a:fillRect/>
            </a:stretch>
          </p:blipFill>
          <p:spPr>
            <a:xfrm>
              <a:off x="2786308" y="0"/>
              <a:ext cx="7066253" cy="6858000"/>
            </a:xfrm>
            <a:prstGeom prst="rect">
              <a:avLst/>
            </a:prstGeom>
          </p:spPr>
        </p:pic>
        <p:grpSp>
          <p:nvGrpSpPr>
            <p:cNvPr id="45" name="Group 44">
              <a:extLst>
                <a:ext uri="{FF2B5EF4-FFF2-40B4-BE49-F238E27FC236}">
                  <a16:creationId xmlns:a16="http://schemas.microsoft.com/office/drawing/2014/main" id="{E3A7F951-2A99-7A4D-852A-79030CA8B4A3}"/>
                </a:ext>
              </a:extLst>
            </p:cNvPr>
            <p:cNvGrpSpPr/>
            <p:nvPr/>
          </p:nvGrpSpPr>
          <p:grpSpPr>
            <a:xfrm>
              <a:off x="3461256" y="2081242"/>
              <a:ext cx="5217129" cy="3820284"/>
              <a:chOff x="3461256" y="2081242"/>
              <a:chExt cx="5217129" cy="3820284"/>
            </a:xfrm>
          </p:grpSpPr>
          <p:cxnSp>
            <p:nvCxnSpPr>
              <p:cNvPr id="8" name="Straight Arrow Connector 7">
                <a:extLst>
                  <a:ext uri="{FF2B5EF4-FFF2-40B4-BE49-F238E27FC236}">
                    <a16:creationId xmlns:a16="http://schemas.microsoft.com/office/drawing/2014/main" id="{8ED59987-A292-BA47-85C3-546D3034D0CE}"/>
                  </a:ext>
                </a:extLst>
              </p:cNvPr>
              <p:cNvCxnSpPr>
                <a:cxnSpLocks/>
              </p:cNvCxnSpPr>
              <p:nvPr/>
            </p:nvCxnSpPr>
            <p:spPr>
              <a:xfrm>
                <a:off x="3461256" y="2182218"/>
                <a:ext cx="403907" cy="51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8770FAD-9BD3-E64E-9050-900896AD98A0}"/>
                  </a:ext>
                </a:extLst>
              </p:cNvPr>
              <p:cNvCxnSpPr>
                <a:cxnSpLocks/>
              </p:cNvCxnSpPr>
              <p:nvPr/>
            </p:nvCxnSpPr>
            <p:spPr>
              <a:xfrm>
                <a:off x="3910042" y="2081242"/>
                <a:ext cx="392687" cy="61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C7EA4BE-B997-6A4B-8B9D-287CA497556E}"/>
                  </a:ext>
                </a:extLst>
              </p:cNvPr>
              <p:cNvCxnSpPr/>
              <p:nvPr/>
            </p:nvCxnSpPr>
            <p:spPr>
              <a:xfrm>
                <a:off x="4540111" y="2182218"/>
                <a:ext cx="312380" cy="48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B1DD8B-2DEE-1F47-8FB7-FF23DBF91219}"/>
                  </a:ext>
                </a:extLst>
              </p:cNvPr>
              <p:cNvCxnSpPr/>
              <p:nvPr/>
            </p:nvCxnSpPr>
            <p:spPr>
              <a:xfrm>
                <a:off x="5531279" y="2426245"/>
                <a:ext cx="157074" cy="27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1043E78-8A93-384D-B16C-EEEBCDF4FDD7}"/>
                  </a:ext>
                </a:extLst>
              </p:cNvPr>
              <p:cNvCxnSpPr/>
              <p:nvPr/>
            </p:nvCxnSpPr>
            <p:spPr>
              <a:xfrm>
                <a:off x="5682744" y="2507588"/>
                <a:ext cx="213173" cy="19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EEF6FF-C94A-354C-8687-F93D9F5B8615}"/>
                  </a:ext>
                </a:extLst>
              </p:cNvPr>
              <p:cNvCxnSpPr/>
              <p:nvPr/>
            </p:nvCxnSpPr>
            <p:spPr>
              <a:xfrm>
                <a:off x="6002503" y="2389781"/>
                <a:ext cx="201953"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6C8103-3948-0446-8579-0A3A196B69BE}"/>
                  </a:ext>
                </a:extLst>
              </p:cNvPr>
              <p:cNvCxnSpPr>
                <a:cxnSpLocks/>
              </p:cNvCxnSpPr>
              <p:nvPr/>
            </p:nvCxnSpPr>
            <p:spPr>
              <a:xfrm>
                <a:off x="6367141" y="2126120"/>
                <a:ext cx="280491" cy="57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5BFE4C-F86B-BD4E-8C06-88FD013A6D6E}"/>
                  </a:ext>
                </a:extLst>
              </p:cNvPr>
              <p:cNvCxnSpPr>
                <a:cxnSpLocks/>
              </p:cNvCxnSpPr>
              <p:nvPr/>
            </p:nvCxnSpPr>
            <p:spPr>
              <a:xfrm>
                <a:off x="6765438" y="2238317"/>
                <a:ext cx="446842" cy="46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843866-9C2A-7E4C-B409-D66B3E9D90E8}"/>
                  </a:ext>
                </a:extLst>
              </p:cNvPr>
              <p:cNvCxnSpPr>
                <a:cxnSpLocks/>
              </p:cNvCxnSpPr>
              <p:nvPr/>
            </p:nvCxnSpPr>
            <p:spPr>
              <a:xfrm>
                <a:off x="3461256" y="5733232"/>
                <a:ext cx="98109" cy="16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5A2549-E96A-9B4E-86A7-0523EFA50B30}"/>
                  </a:ext>
                </a:extLst>
              </p:cNvPr>
              <p:cNvCxnSpPr/>
              <p:nvPr/>
            </p:nvCxnSpPr>
            <p:spPr>
              <a:xfrm>
                <a:off x="3994189" y="5665914"/>
                <a:ext cx="201953" cy="23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B1CE22-D57D-F84E-BA6B-F627B2549A36}"/>
                  </a:ext>
                </a:extLst>
              </p:cNvPr>
              <p:cNvCxnSpPr/>
              <p:nvPr/>
            </p:nvCxnSpPr>
            <p:spPr>
              <a:xfrm>
                <a:off x="4540111" y="5570547"/>
                <a:ext cx="99207" cy="33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1ACE3D-8ACD-CC43-A8D9-74787A7736B5}"/>
                  </a:ext>
                </a:extLst>
              </p:cNvPr>
              <p:cNvCxnSpPr/>
              <p:nvPr/>
            </p:nvCxnSpPr>
            <p:spPr>
              <a:xfrm>
                <a:off x="5531279" y="5783720"/>
                <a:ext cx="258051" cy="11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7C41A7-85EC-6448-8FED-789E3E423A52}"/>
                  </a:ext>
                </a:extLst>
              </p:cNvPr>
              <p:cNvCxnSpPr/>
              <p:nvPr/>
            </p:nvCxnSpPr>
            <p:spPr>
              <a:xfrm>
                <a:off x="6002503" y="5783720"/>
                <a:ext cx="316931" cy="117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CA27C44-90F4-1A4F-A932-BD9B4BD38B41}"/>
                  </a:ext>
                </a:extLst>
              </p:cNvPr>
              <p:cNvCxnSpPr/>
              <p:nvPr/>
            </p:nvCxnSpPr>
            <p:spPr>
              <a:xfrm>
                <a:off x="6855195" y="5817379"/>
                <a:ext cx="232279" cy="84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88504F4-E292-BB4D-A5F6-F6F03AABB2E3}"/>
                  </a:ext>
                </a:extLst>
              </p:cNvPr>
              <p:cNvCxnSpPr/>
              <p:nvPr/>
            </p:nvCxnSpPr>
            <p:spPr>
              <a:xfrm>
                <a:off x="8022037" y="2305634"/>
                <a:ext cx="100976" cy="392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569B50C-1817-0D44-9CEF-8F3E97538F9E}"/>
                  </a:ext>
                </a:extLst>
              </p:cNvPr>
              <p:cNvCxnSpPr/>
              <p:nvPr/>
            </p:nvCxnSpPr>
            <p:spPr>
              <a:xfrm>
                <a:off x="8448383" y="2426245"/>
                <a:ext cx="230002" cy="27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0" name="TextBox 99">
            <a:extLst>
              <a:ext uri="{FF2B5EF4-FFF2-40B4-BE49-F238E27FC236}">
                <a16:creationId xmlns:a16="http://schemas.microsoft.com/office/drawing/2014/main" id="{1757B5FB-F77C-414F-92CC-08B045D9271A}"/>
              </a:ext>
            </a:extLst>
          </p:cNvPr>
          <p:cNvSpPr txBox="1"/>
          <p:nvPr/>
        </p:nvSpPr>
        <p:spPr>
          <a:xfrm>
            <a:off x="390969" y="2412220"/>
            <a:ext cx="1279038" cy="2031325"/>
          </a:xfrm>
          <a:prstGeom prst="rect">
            <a:avLst/>
          </a:prstGeom>
          <a:noFill/>
        </p:spPr>
        <p:txBody>
          <a:bodyPr wrap="square" rtlCol="0">
            <a:spAutoFit/>
          </a:bodyPr>
          <a:lstStyle/>
          <a:p>
            <a:r>
              <a:rPr lang="en-US" dirty="0"/>
              <a:t>These arrows show the impact of GDP increase on LEABY</a:t>
            </a:r>
          </a:p>
        </p:txBody>
      </p:sp>
    </p:spTree>
    <p:extLst>
      <p:ext uri="{BB962C8B-B14F-4D97-AF65-F5344CB8AC3E}">
        <p14:creationId xmlns:p14="http://schemas.microsoft.com/office/powerpoint/2010/main" val="231400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124177-DCE5-3649-822C-1A0C87FDC0EE}"/>
              </a:ext>
            </a:extLst>
          </p:cNvPr>
          <p:cNvGrpSpPr/>
          <p:nvPr/>
        </p:nvGrpSpPr>
        <p:grpSpPr>
          <a:xfrm>
            <a:off x="2190997" y="0"/>
            <a:ext cx="7671460" cy="6780809"/>
            <a:chOff x="2786308" y="0"/>
            <a:chExt cx="7066253" cy="6858000"/>
          </a:xfrm>
        </p:grpSpPr>
        <p:pic>
          <p:nvPicPr>
            <p:cNvPr id="5" name="Picture 4" descr="Chart&#10;&#10;Description automatically generated">
              <a:extLst>
                <a:ext uri="{FF2B5EF4-FFF2-40B4-BE49-F238E27FC236}">
                  <a16:creationId xmlns:a16="http://schemas.microsoft.com/office/drawing/2014/main" id="{5CFA6248-D9C6-684B-8C80-138C951FC92B}"/>
                </a:ext>
              </a:extLst>
            </p:cNvPr>
            <p:cNvPicPr>
              <a:picLocks noChangeAspect="1"/>
            </p:cNvPicPr>
            <p:nvPr/>
          </p:nvPicPr>
          <p:blipFill>
            <a:blip r:embed="rId2"/>
            <a:stretch>
              <a:fillRect/>
            </a:stretch>
          </p:blipFill>
          <p:spPr>
            <a:xfrm>
              <a:off x="2786308" y="0"/>
              <a:ext cx="7066253" cy="6858000"/>
            </a:xfrm>
            <a:prstGeom prst="rect">
              <a:avLst/>
            </a:prstGeom>
          </p:spPr>
        </p:pic>
        <p:grpSp>
          <p:nvGrpSpPr>
            <p:cNvPr id="6" name="Group 5">
              <a:extLst>
                <a:ext uri="{FF2B5EF4-FFF2-40B4-BE49-F238E27FC236}">
                  <a16:creationId xmlns:a16="http://schemas.microsoft.com/office/drawing/2014/main" id="{16DDD97B-D37E-9E46-B1DA-C74192EB3259}"/>
                </a:ext>
              </a:extLst>
            </p:cNvPr>
            <p:cNvGrpSpPr/>
            <p:nvPr/>
          </p:nvGrpSpPr>
          <p:grpSpPr>
            <a:xfrm>
              <a:off x="3570362" y="2238317"/>
              <a:ext cx="5108023" cy="4085584"/>
              <a:chOff x="3570362" y="2238317"/>
              <a:chExt cx="5108023" cy="4085584"/>
            </a:xfrm>
          </p:grpSpPr>
          <p:cxnSp>
            <p:nvCxnSpPr>
              <p:cNvPr id="7" name="Straight Arrow Connector 6">
                <a:extLst>
                  <a:ext uri="{FF2B5EF4-FFF2-40B4-BE49-F238E27FC236}">
                    <a16:creationId xmlns:a16="http://schemas.microsoft.com/office/drawing/2014/main" id="{77FA6204-AB06-AD4C-901B-8A6E3B19E6CA}"/>
                  </a:ext>
                </a:extLst>
              </p:cNvPr>
              <p:cNvCxnSpPr>
                <a:cxnSpLocks/>
              </p:cNvCxnSpPr>
              <p:nvPr/>
            </p:nvCxnSpPr>
            <p:spPr>
              <a:xfrm flipV="1">
                <a:off x="3910042" y="2238317"/>
                <a:ext cx="99143" cy="4600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7C8210D5-FE1D-944D-BBD4-94567EFB26BD}"/>
                  </a:ext>
                </a:extLst>
              </p:cNvPr>
              <p:cNvCxnSpPr>
                <a:cxnSpLocks/>
              </p:cNvCxnSpPr>
              <p:nvPr/>
            </p:nvCxnSpPr>
            <p:spPr>
              <a:xfrm>
                <a:off x="4320592" y="2698321"/>
                <a:ext cx="101712" cy="1055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01C28485-29DF-634D-A1CB-C9AF38B749B4}"/>
                  </a:ext>
                </a:extLst>
              </p:cNvPr>
              <p:cNvCxnSpPr>
                <a:cxnSpLocks/>
              </p:cNvCxnSpPr>
              <p:nvPr/>
            </p:nvCxnSpPr>
            <p:spPr>
              <a:xfrm>
                <a:off x="4888523" y="2698320"/>
                <a:ext cx="167691" cy="18993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8977468-7626-9946-A004-194C8855C6F9}"/>
                  </a:ext>
                </a:extLst>
              </p:cNvPr>
              <p:cNvCxnSpPr>
                <a:cxnSpLocks/>
              </p:cNvCxnSpPr>
              <p:nvPr/>
            </p:nvCxnSpPr>
            <p:spPr>
              <a:xfrm flipV="1">
                <a:off x="5695860" y="2538510"/>
                <a:ext cx="118541" cy="1598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6D125E66-355F-E44D-A172-FFB8620874F6}"/>
                  </a:ext>
                </a:extLst>
              </p:cNvPr>
              <p:cNvCxnSpPr>
                <a:cxnSpLocks/>
              </p:cNvCxnSpPr>
              <p:nvPr/>
            </p:nvCxnSpPr>
            <p:spPr>
              <a:xfrm flipV="1">
                <a:off x="5910968" y="2389781"/>
                <a:ext cx="207334" cy="30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EE6A6BCA-248E-4843-B2A2-5354DAAF7CDF}"/>
                  </a:ext>
                </a:extLst>
              </p:cNvPr>
              <p:cNvCxnSpPr>
                <a:cxnSpLocks/>
              </p:cNvCxnSpPr>
              <p:nvPr/>
            </p:nvCxnSpPr>
            <p:spPr>
              <a:xfrm flipV="1">
                <a:off x="6261243" y="2479606"/>
                <a:ext cx="290307" cy="21871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9C82DCBD-B48F-334A-8261-6F0856C9D629}"/>
                  </a:ext>
                </a:extLst>
              </p:cNvPr>
              <p:cNvCxnSpPr>
                <a:cxnSpLocks/>
              </p:cNvCxnSpPr>
              <p:nvPr/>
            </p:nvCxnSpPr>
            <p:spPr>
              <a:xfrm flipV="1">
                <a:off x="6674363" y="2468319"/>
                <a:ext cx="173499" cy="2300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5E04489A-C740-CC47-B63F-4E8585B05B0C}"/>
                  </a:ext>
                </a:extLst>
              </p:cNvPr>
              <p:cNvCxnSpPr>
                <a:cxnSpLocks/>
              </p:cNvCxnSpPr>
              <p:nvPr/>
            </p:nvCxnSpPr>
            <p:spPr>
              <a:xfrm>
                <a:off x="3570362" y="5901526"/>
                <a:ext cx="202788" cy="1024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B6B2CAF-EAC1-5C4D-9EA9-5EA332936AF4}"/>
                  </a:ext>
                </a:extLst>
              </p:cNvPr>
              <p:cNvCxnSpPr>
                <a:cxnSpLocks/>
              </p:cNvCxnSpPr>
              <p:nvPr/>
            </p:nvCxnSpPr>
            <p:spPr>
              <a:xfrm>
                <a:off x="4219466" y="5901525"/>
                <a:ext cx="202838" cy="4223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56FCBC2E-250D-6B41-B193-131C00E73874}"/>
                  </a:ext>
                </a:extLst>
              </p:cNvPr>
              <p:cNvCxnSpPr>
                <a:cxnSpLocks/>
              </p:cNvCxnSpPr>
              <p:nvPr/>
            </p:nvCxnSpPr>
            <p:spPr>
              <a:xfrm>
                <a:off x="4670184" y="5901525"/>
                <a:ext cx="417942" cy="2735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C29A5380-7686-A548-8B20-D9CB6DD3ACE8}"/>
                  </a:ext>
                </a:extLst>
              </p:cNvPr>
              <p:cNvCxnSpPr>
                <a:cxnSpLocks/>
              </p:cNvCxnSpPr>
              <p:nvPr/>
            </p:nvCxnSpPr>
            <p:spPr>
              <a:xfrm flipV="1">
                <a:off x="5800576" y="5837083"/>
                <a:ext cx="110392" cy="644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87F1D3E6-0701-244B-A88B-ABC1C54DCE09}"/>
                  </a:ext>
                </a:extLst>
              </p:cNvPr>
              <p:cNvCxnSpPr>
                <a:cxnSpLocks/>
              </p:cNvCxnSpPr>
              <p:nvPr/>
            </p:nvCxnSpPr>
            <p:spPr>
              <a:xfrm>
                <a:off x="6314417" y="5901525"/>
                <a:ext cx="237133" cy="1024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D401B001-25A6-5745-A419-663B824AFC0B}"/>
                  </a:ext>
                </a:extLst>
              </p:cNvPr>
              <p:cNvCxnSpPr>
                <a:cxnSpLocks/>
              </p:cNvCxnSpPr>
              <p:nvPr/>
            </p:nvCxnSpPr>
            <p:spPr>
              <a:xfrm>
                <a:off x="8144482" y="2698319"/>
                <a:ext cx="11666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0497CB5E-A6BD-7F4C-BB9F-32768696D877}"/>
                  </a:ext>
                </a:extLst>
              </p:cNvPr>
              <p:cNvCxnSpPr>
                <a:cxnSpLocks/>
              </p:cNvCxnSpPr>
              <p:nvPr/>
            </p:nvCxnSpPr>
            <p:spPr>
              <a:xfrm>
                <a:off x="8678385" y="2698319"/>
                <a:ext cx="0" cy="1899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
        <p:nvSpPr>
          <p:cNvPr id="38" name="TextBox 37">
            <a:extLst>
              <a:ext uri="{FF2B5EF4-FFF2-40B4-BE49-F238E27FC236}">
                <a16:creationId xmlns:a16="http://schemas.microsoft.com/office/drawing/2014/main" id="{8DEE322C-DBE6-004F-A063-224600C2B6F5}"/>
              </a:ext>
            </a:extLst>
          </p:cNvPr>
          <p:cNvSpPr txBox="1"/>
          <p:nvPr/>
        </p:nvSpPr>
        <p:spPr>
          <a:xfrm>
            <a:off x="337923" y="1720840"/>
            <a:ext cx="1279038" cy="3416320"/>
          </a:xfrm>
          <a:prstGeom prst="rect">
            <a:avLst/>
          </a:prstGeom>
          <a:noFill/>
        </p:spPr>
        <p:txBody>
          <a:bodyPr wrap="square" rtlCol="0">
            <a:spAutoFit/>
          </a:bodyPr>
          <a:lstStyle/>
          <a:p>
            <a:r>
              <a:rPr lang="en-US" dirty="0"/>
              <a:t>These arrows show how the impact on LEABY caused by GDP is always followed by a decrease in GDP increase.</a:t>
            </a:r>
          </a:p>
        </p:txBody>
      </p:sp>
      <p:sp>
        <p:nvSpPr>
          <p:cNvPr id="39" name="TextBox 38">
            <a:extLst>
              <a:ext uri="{FF2B5EF4-FFF2-40B4-BE49-F238E27FC236}">
                <a16:creationId xmlns:a16="http://schemas.microsoft.com/office/drawing/2014/main" id="{10E659FF-C23F-B64E-8C73-B5E365F2F0EB}"/>
              </a:ext>
            </a:extLst>
          </p:cNvPr>
          <p:cNvSpPr txBox="1"/>
          <p:nvPr/>
        </p:nvSpPr>
        <p:spPr>
          <a:xfrm>
            <a:off x="10200535" y="2651740"/>
            <a:ext cx="1279038" cy="1477328"/>
          </a:xfrm>
          <a:prstGeom prst="rect">
            <a:avLst/>
          </a:prstGeom>
          <a:noFill/>
        </p:spPr>
        <p:txBody>
          <a:bodyPr wrap="square" rtlCol="0">
            <a:spAutoFit/>
          </a:bodyPr>
          <a:lstStyle/>
          <a:p>
            <a:r>
              <a:rPr lang="en-US" dirty="0"/>
              <a:t>How this works is explained in the next slide.</a:t>
            </a:r>
          </a:p>
        </p:txBody>
      </p:sp>
    </p:spTree>
    <p:extLst>
      <p:ext uri="{BB962C8B-B14F-4D97-AF65-F5344CB8AC3E}">
        <p14:creationId xmlns:p14="http://schemas.microsoft.com/office/powerpoint/2010/main" val="265059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07FC-97E5-FF41-814D-FF90F4ADF9DD}"/>
              </a:ext>
            </a:extLst>
          </p:cNvPr>
          <p:cNvSpPr>
            <a:spLocks noGrp="1"/>
          </p:cNvSpPr>
          <p:nvPr>
            <p:ph type="title"/>
          </p:nvPr>
        </p:nvSpPr>
        <p:spPr>
          <a:xfrm>
            <a:off x="2231136" y="83951"/>
            <a:ext cx="7729728" cy="1188720"/>
          </a:xfrm>
        </p:spPr>
        <p:txBody>
          <a:bodyPr/>
          <a:lstStyle/>
          <a:p>
            <a:r>
              <a:rPr lang="en-US" dirty="0"/>
              <a:t>LEABY increase and GDP decrease correlation explanation</a:t>
            </a:r>
          </a:p>
        </p:txBody>
      </p:sp>
      <p:sp>
        <p:nvSpPr>
          <p:cNvPr id="5" name="Rectangle 4">
            <a:extLst>
              <a:ext uri="{FF2B5EF4-FFF2-40B4-BE49-F238E27FC236}">
                <a16:creationId xmlns:a16="http://schemas.microsoft.com/office/drawing/2014/main" id="{82CF963B-BC0E-8F43-AABB-1561D1D91688}"/>
              </a:ext>
            </a:extLst>
          </p:cNvPr>
          <p:cNvSpPr/>
          <p:nvPr/>
        </p:nvSpPr>
        <p:spPr>
          <a:xfrm>
            <a:off x="645129" y="1722214"/>
            <a:ext cx="1682945" cy="5048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GDP increases</a:t>
            </a:r>
          </a:p>
        </p:txBody>
      </p:sp>
      <p:sp>
        <p:nvSpPr>
          <p:cNvPr id="6" name="Rectangle 5">
            <a:extLst>
              <a:ext uri="{FF2B5EF4-FFF2-40B4-BE49-F238E27FC236}">
                <a16:creationId xmlns:a16="http://schemas.microsoft.com/office/drawing/2014/main" id="{D4B52617-68B7-B84D-A2FF-06CAD8166F7C}"/>
              </a:ext>
            </a:extLst>
          </p:cNvPr>
          <p:cNvSpPr/>
          <p:nvPr/>
        </p:nvSpPr>
        <p:spPr>
          <a:xfrm>
            <a:off x="3769797" y="1722214"/>
            <a:ext cx="1935386" cy="66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get wealthier </a:t>
            </a:r>
          </a:p>
        </p:txBody>
      </p:sp>
      <p:sp>
        <p:nvSpPr>
          <p:cNvPr id="7" name="Rectangle 6">
            <a:extLst>
              <a:ext uri="{FF2B5EF4-FFF2-40B4-BE49-F238E27FC236}">
                <a16:creationId xmlns:a16="http://schemas.microsoft.com/office/drawing/2014/main" id="{876549EA-98E5-8844-B37E-97EAC485D1E8}"/>
              </a:ext>
            </a:extLst>
          </p:cNvPr>
          <p:cNvSpPr/>
          <p:nvPr/>
        </p:nvSpPr>
        <p:spPr>
          <a:xfrm>
            <a:off x="2596645" y="2877807"/>
            <a:ext cx="2346304" cy="611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healthcare + quality of life improves</a:t>
            </a:r>
          </a:p>
        </p:txBody>
      </p:sp>
      <p:sp>
        <p:nvSpPr>
          <p:cNvPr id="8" name="Rectangle 7">
            <a:extLst>
              <a:ext uri="{FF2B5EF4-FFF2-40B4-BE49-F238E27FC236}">
                <a16:creationId xmlns:a16="http://schemas.microsoft.com/office/drawing/2014/main" id="{6E3941B6-7931-D543-8881-5FF7EB8FC47A}"/>
              </a:ext>
            </a:extLst>
          </p:cNvPr>
          <p:cNvSpPr/>
          <p:nvPr/>
        </p:nvSpPr>
        <p:spPr>
          <a:xfrm>
            <a:off x="4235265" y="4105069"/>
            <a:ext cx="1643040" cy="6619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People live for longer</a:t>
            </a:r>
          </a:p>
        </p:txBody>
      </p:sp>
      <p:sp>
        <p:nvSpPr>
          <p:cNvPr id="9" name="Rectangle 8">
            <a:extLst>
              <a:ext uri="{FF2B5EF4-FFF2-40B4-BE49-F238E27FC236}">
                <a16:creationId xmlns:a16="http://schemas.microsoft.com/office/drawing/2014/main" id="{CC2DAABD-7563-3B46-ABBE-9B8B57A82B17}"/>
              </a:ext>
            </a:extLst>
          </p:cNvPr>
          <p:cNvSpPr/>
          <p:nvPr/>
        </p:nvSpPr>
        <p:spPr>
          <a:xfrm>
            <a:off x="6147389" y="3509588"/>
            <a:ext cx="1823190" cy="667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people retire</a:t>
            </a:r>
          </a:p>
        </p:txBody>
      </p:sp>
      <p:sp>
        <p:nvSpPr>
          <p:cNvPr id="10" name="Rectangle 9">
            <a:extLst>
              <a:ext uri="{FF2B5EF4-FFF2-40B4-BE49-F238E27FC236}">
                <a16:creationId xmlns:a16="http://schemas.microsoft.com/office/drawing/2014/main" id="{B125E9C5-F06B-4041-BC41-8DE1773E32A1}"/>
              </a:ext>
            </a:extLst>
          </p:cNvPr>
          <p:cNvSpPr/>
          <p:nvPr/>
        </p:nvSpPr>
        <p:spPr>
          <a:xfrm>
            <a:off x="7081535" y="4617082"/>
            <a:ext cx="2036363"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Decrease in size of workforce</a:t>
            </a:r>
          </a:p>
        </p:txBody>
      </p:sp>
      <p:sp>
        <p:nvSpPr>
          <p:cNvPr id="11" name="Rectangle 10">
            <a:extLst>
              <a:ext uri="{FF2B5EF4-FFF2-40B4-BE49-F238E27FC236}">
                <a16:creationId xmlns:a16="http://schemas.microsoft.com/office/drawing/2014/main" id="{8618355C-6C16-DB44-8EE1-25BD4BAC47DC}"/>
              </a:ext>
            </a:extLst>
          </p:cNvPr>
          <p:cNvSpPr/>
          <p:nvPr/>
        </p:nvSpPr>
        <p:spPr>
          <a:xfrm>
            <a:off x="6401270" y="2033823"/>
            <a:ext cx="1935386"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Disposable income increases</a:t>
            </a:r>
          </a:p>
        </p:txBody>
      </p:sp>
      <p:sp>
        <p:nvSpPr>
          <p:cNvPr id="12" name="Rectangle 11">
            <a:extLst>
              <a:ext uri="{FF2B5EF4-FFF2-40B4-BE49-F238E27FC236}">
                <a16:creationId xmlns:a16="http://schemas.microsoft.com/office/drawing/2014/main" id="{25D6A488-440E-3448-B3FA-AAB472BFE93F}"/>
              </a:ext>
            </a:extLst>
          </p:cNvPr>
          <p:cNvSpPr/>
          <p:nvPr/>
        </p:nvSpPr>
        <p:spPr>
          <a:xfrm>
            <a:off x="8798062" y="2605384"/>
            <a:ext cx="1823190" cy="661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demand for high income jobs</a:t>
            </a:r>
          </a:p>
        </p:txBody>
      </p:sp>
      <p:sp>
        <p:nvSpPr>
          <p:cNvPr id="13" name="Rectangle 12">
            <a:extLst>
              <a:ext uri="{FF2B5EF4-FFF2-40B4-BE49-F238E27FC236}">
                <a16:creationId xmlns:a16="http://schemas.microsoft.com/office/drawing/2014/main" id="{C234E2DF-CD3D-AF48-9767-FA7F13CC0DC1}"/>
              </a:ext>
            </a:extLst>
          </p:cNvPr>
          <p:cNvSpPr/>
          <p:nvPr/>
        </p:nvSpPr>
        <p:spPr>
          <a:xfrm>
            <a:off x="9218798" y="4173231"/>
            <a:ext cx="1402454" cy="77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Productivity decreases</a:t>
            </a:r>
          </a:p>
        </p:txBody>
      </p:sp>
      <p:sp>
        <p:nvSpPr>
          <p:cNvPr id="14" name="Rectangle 13">
            <a:extLst>
              <a:ext uri="{FF2B5EF4-FFF2-40B4-BE49-F238E27FC236}">
                <a16:creationId xmlns:a16="http://schemas.microsoft.com/office/drawing/2014/main" id="{F94F3C6D-332F-5844-BDFA-EFD0196CC661}"/>
              </a:ext>
            </a:extLst>
          </p:cNvPr>
          <p:cNvSpPr/>
          <p:nvPr/>
        </p:nvSpPr>
        <p:spPr>
          <a:xfrm>
            <a:off x="8460238" y="5834209"/>
            <a:ext cx="3001252" cy="7629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GDP increase slows / GDP decreases</a:t>
            </a:r>
          </a:p>
        </p:txBody>
      </p:sp>
      <p:sp>
        <p:nvSpPr>
          <p:cNvPr id="61" name="Rectangle 60">
            <a:extLst>
              <a:ext uri="{FF2B5EF4-FFF2-40B4-BE49-F238E27FC236}">
                <a16:creationId xmlns:a16="http://schemas.microsoft.com/office/drawing/2014/main" id="{20B08C1D-F44D-CA46-8F7E-4630EFEC0FF2}"/>
              </a:ext>
            </a:extLst>
          </p:cNvPr>
          <p:cNvSpPr/>
          <p:nvPr/>
        </p:nvSpPr>
        <p:spPr>
          <a:xfrm>
            <a:off x="169342" y="5112042"/>
            <a:ext cx="1937990" cy="78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senior/high paying job opportunities</a:t>
            </a:r>
          </a:p>
        </p:txBody>
      </p:sp>
      <p:sp>
        <p:nvSpPr>
          <p:cNvPr id="68" name="Rectangle 67">
            <a:extLst>
              <a:ext uri="{FF2B5EF4-FFF2-40B4-BE49-F238E27FC236}">
                <a16:creationId xmlns:a16="http://schemas.microsoft.com/office/drawing/2014/main" id="{977B612F-9F37-BB42-B4F9-3F7B754517BB}"/>
              </a:ext>
            </a:extLst>
          </p:cNvPr>
          <p:cNvSpPr/>
          <p:nvPr/>
        </p:nvSpPr>
        <p:spPr>
          <a:xfrm>
            <a:off x="4045322" y="5576156"/>
            <a:ext cx="1937990" cy="64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job opportunities</a:t>
            </a:r>
          </a:p>
        </p:txBody>
      </p:sp>
      <p:sp>
        <p:nvSpPr>
          <p:cNvPr id="103" name="Rectangle 102">
            <a:extLst>
              <a:ext uri="{FF2B5EF4-FFF2-40B4-BE49-F238E27FC236}">
                <a16:creationId xmlns:a16="http://schemas.microsoft.com/office/drawing/2014/main" id="{C2AA9824-8D30-4F43-96DE-354F8C9887B5}"/>
              </a:ext>
            </a:extLst>
          </p:cNvPr>
          <p:cNvSpPr/>
          <p:nvPr/>
        </p:nvSpPr>
        <p:spPr>
          <a:xfrm>
            <a:off x="1635252" y="3977300"/>
            <a:ext cx="2041307" cy="842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tertiary/quaternary jobs</a:t>
            </a:r>
          </a:p>
        </p:txBody>
      </p:sp>
      <p:cxnSp>
        <p:nvCxnSpPr>
          <p:cNvPr id="119" name="Curved Connector 118">
            <a:extLst>
              <a:ext uri="{FF2B5EF4-FFF2-40B4-BE49-F238E27FC236}">
                <a16:creationId xmlns:a16="http://schemas.microsoft.com/office/drawing/2014/main" id="{F4B6125C-8B19-C34B-98CB-2DC2C12241C3}"/>
              </a:ext>
            </a:extLst>
          </p:cNvPr>
          <p:cNvCxnSpPr>
            <a:stCxn id="11" idx="2"/>
            <a:endCxn id="103" idx="0"/>
          </p:cNvCxnSpPr>
          <p:nvPr/>
        </p:nvCxnSpPr>
        <p:spPr>
          <a:xfrm rot="5400000">
            <a:off x="4371676" y="980012"/>
            <a:ext cx="1281519" cy="4713057"/>
          </a:xfrm>
          <a:prstGeom prst="curvedConnector3">
            <a:avLst>
              <a:gd name="adj1" fmla="val 67607"/>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ACE9BD-D575-C247-B068-861858A096A7}"/>
              </a:ext>
            </a:extLst>
          </p:cNvPr>
          <p:cNvCxnSpPr>
            <a:stCxn id="5" idx="3"/>
            <a:endCxn id="6" idx="1"/>
          </p:cNvCxnSpPr>
          <p:nvPr/>
        </p:nvCxnSpPr>
        <p:spPr>
          <a:xfrm>
            <a:off x="2328074" y="1974656"/>
            <a:ext cx="1441723" cy="81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A633B8-B454-454E-90F5-0DD0740C2160}"/>
              </a:ext>
            </a:extLst>
          </p:cNvPr>
          <p:cNvCxnSpPr>
            <a:stCxn id="5" idx="3"/>
            <a:endCxn id="7" idx="1"/>
          </p:cNvCxnSpPr>
          <p:nvPr/>
        </p:nvCxnSpPr>
        <p:spPr>
          <a:xfrm>
            <a:off x="2328074" y="1974656"/>
            <a:ext cx="268571" cy="1208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8EA1538-B5DE-E64A-BABF-29DA78F90EC5}"/>
              </a:ext>
            </a:extLst>
          </p:cNvPr>
          <p:cNvCxnSpPr>
            <a:stCxn id="6" idx="3"/>
            <a:endCxn id="11" idx="1"/>
          </p:cNvCxnSpPr>
          <p:nvPr/>
        </p:nvCxnSpPr>
        <p:spPr>
          <a:xfrm>
            <a:off x="5705183" y="2055999"/>
            <a:ext cx="696087" cy="308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9EF17A7-4ACA-3C4C-92D5-EF4AB5575A4E}"/>
              </a:ext>
            </a:extLst>
          </p:cNvPr>
          <p:cNvCxnSpPr>
            <a:stCxn id="6" idx="2"/>
            <a:endCxn id="7" idx="0"/>
          </p:cNvCxnSpPr>
          <p:nvPr/>
        </p:nvCxnSpPr>
        <p:spPr>
          <a:xfrm flipH="1">
            <a:off x="3769797" y="2389783"/>
            <a:ext cx="967693" cy="488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3C13499-1B18-914E-9418-D5D95CE90943}"/>
              </a:ext>
            </a:extLst>
          </p:cNvPr>
          <p:cNvCxnSpPr>
            <a:stCxn id="6" idx="2"/>
            <a:endCxn id="9" idx="0"/>
          </p:cNvCxnSpPr>
          <p:nvPr/>
        </p:nvCxnSpPr>
        <p:spPr>
          <a:xfrm>
            <a:off x="4737490" y="2389783"/>
            <a:ext cx="2321494" cy="11198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2919642-FBCC-9640-8CB7-B9FD25138B83}"/>
              </a:ext>
            </a:extLst>
          </p:cNvPr>
          <p:cNvCxnSpPr>
            <a:cxnSpLocks/>
            <a:stCxn id="7" idx="2"/>
            <a:endCxn id="9" idx="1"/>
          </p:cNvCxnSpPr>
          <p:nvPr/>
        </p:nvCxnSpPr>
        <p:spPr>
          <a:xfrm>
            <a:off x="3769797" y="3489276"/>
            <a:ext cx="2377592" cy="354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6A5B33E-B931-B54A-8B45-68BBA749C725}"/>
              </a:ext>
            </a:extLst>
          </p:cNvPr>
          <p:cNvCxnSpPr>
            <a:cxnSpLocks/>
            <a:stCxn id="7" idx="2"/>
            <a:endCxn id="8" idx="1"/>
          </p:cNvCxnSpPr>
          <p:nvPr/>
        </p:nvCxnSpPr>
        <p:spPr>
          <a:xfrm>
            <a:off x="3769797" y="3489276"/>
            <a:ext cx="465468" cy="94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451F233-B258-AE4E-9933-EF5E894EDBAA}"/>
              </a:ext>
            </a:extLst>
          </p:cNvPr>
          <p:cNvCxnSpPr>
            <a:cxnSpLocks/>
            <a:stCxn id="8" idx="3"/>
            <a:endCxn id="9" idx="1"/>
          </p:cNvCxnSpPr>
          <p:nvPr/>
        </p:nvCxnSpPr>
        <p:spPr>
          <a:xfrm flipV="1">
            <a:off x="5878305" y="3843373"/>
            <a:ext cx="269084" cy="592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02A7F5F-A854-BA44-9258-16532AA92EDA}"/>
              </a:ext>
            </a:extLst>
          </p:cNvPr>
          <p:cNvCxnSpPr>
            <a:cxnSpLocks/>
            <a:stCxn id="9" idx="3"/>
            <a:endCxn id="10" idx="0"/>
          </p:cNvCxnSpPr>
          <p:nvPr/>
        </p:nvCxnSpPr>
        <p:spPr>
          <a:xfrm>
            <a:off x="7970579" y="3843373"/>
            <a:ext cx="129138" cy="773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33A4F02-5CB4-AD4C-A132-EA166CBCDF09}"/>
              </a:ext>
            </a:extLst>
          </p:cNvPr>
          <p:cNvCxnSpPr>
            <a:stCxn id="11" idx="3"/>
            <a:endCxn id="12" idx="1"/>
          </p:cNvCxnSpPr>
          <p:nvPr/>
        </p:nvCxnSpPr>
        <p:spPr>
          <a:xfrm>
            <a:off x="8336656" y="2364802"/>
            <a:ext cx="461406" cy="571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112E901-160A-7947-84D4-A8803AE77119}"/>
              </a:ext>
            </a:extLst>
          </p:cNvPr>
          <p:cNvCxnSpPr>
            <a:stCxn id="12" idx="2"/>
            <a:endCxn id="13" idx="0"/>
          </p:cNvCxnSpPr>
          <p:nvPr/>
        </p:nvCxnSpPr>
        <p:spPr>
          <a:xfrm>
            <a:off x="9709657" y="3267342"/>
            <a:ext cx="210368" cy="9058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7DCD498-3AE2-9547-A724-10CACEE013B8}"/>
              </a:ext>
            </a:extLst>
          </p:cNvPr>
          <p:cNvCxnSpPr>
            <a:stCxn id="13" idx="2"/>
            <a:endCxn id="14" idx="0"/>
          </p:cNvCxnSpPr>
          <p:nvPr/>
        </p:nvCxnSpPr>
        <p:spPr>
          <a:xfrm>
            <a:off x="9920025" y="4952995"/>
            <a:ext cx="40839" cy="881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D3843AE-A40C-4244-9E39-DD21BE3DC5BA}"/>
              </a:ext>
            </a:extLst>
          </p:cNvPr>
          <p:cNvCxnSpPr>
            <a:stCxn id="10" idx="2"/>
            <a:endCxn id="14" idx="1"/>
          </p:cNvCxnSpPr>
          <p:nvPr/>
        </p:nvCxnSpPr>
        <p:spPr>
          <a:xfrm>
            <a:off x="8099717" y="5279040"/>
            <a:ext cx="360521" cy="936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7B73DBB8-41AE-744F-88FE-7CCD9D916D3D}"/>
              </a:ext>
            </a:extLst>
          </p:cNvPr>
          <p:cNvCxnSpPr>
            <a:cxnSpLocks/>
            <a:stCxn id="9" idx="2"/>
            <a:endCxn id="68" idx="0"/>
          </p:cNvCxnSpPr>
          <p:nvPr/>
        </p:nvCxnSpPr>
        <p:spPr>
          <a:xfrm flipH="1">
            <a:off x="5014317" y="4177157"/>
            <a:ext cx="2044667" cy="1398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4FAC72A-46A8-1940-A833-93C441CA961B}"/>
              </a:ext>
            </a:extLst>
          </p:cNvPr>
          <p:cNvCxnSpPr>
            <a:cxnSpLocks/>
            <a:stCxn id="10" idx="1"/>
            <a:endCxn id="68" idx="3"/>
          </p:cNvCxnSpPr>
          <p:nvPr/>
        </p:nvCxnSpPr>
        <p:spPr>
          <a:xfrm flipH="1">
            <a:off x="5983312" y="4948061"/>
            <a:ext cx="1098223" cy="949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6284951-900B-B741-9999-68D2D705B2B2}"/>
              </a:ext>
            </a:extLst>
          </p:cNvPr>
          <p:cNvCxnSpPr>
            <a:cxnSpLocks/>
            <a:stCxn id="68" idx="1"/>
            <a:endCxn id="61" idx="3"/>
          </p:cNvCxnSpPr>
          <p:nvPr/>
        </p:nvCxnSpPr>
        <p:spPr>
          <a:xfrm flipH="1" flipV="1">
            <a:off x="2107332" y="5504729"/>
            <a:ext cx="1937990" cy="392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C4BD172-AA76-F04E-88A5-62F883DF687D}"/>
              </a:ext>
            </a:extLst>
          </p:cNvPr>
          <p:cNvCxnSpPr>
            <a:stCxn id="11" idx="2"/>
            <a:endCxn id="9" idx="0"/>
          </p:cNvCxnSpPr>
          <p:nvPr/>
        </p:nvCxnSpPr>
        <p:spPr>
          <a:xfrm flipH="1">
            <a:off x="7058984" y="2695781"/>
            <a:ext cx="309979" cy="8138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894EDAD6-EB56-B548-90BC-26FC3B168372}"/>
              </a:ext>
            </a:extLst>
          </p:cNvPr>
          <p:cNvCxnSpPr>
            <a:stCxn id="7" idx="2"/>
            <a:endCxn id="103" idx="0"/>
          </p:cNvCxnSpPr>
          <p:nvPr/>
        </p:nvCxnSpPr>
        <p:spPr>
          <a:xfrm flipH="1">
            <a:off x="2655906" y="3489276"/>
            <a:ext cx="1113891" cy="488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C7A66D6-C625-9441-977A-B9D23A32143D}"/>
              </a:ext>
            </a:extLst>
          </p:cNvPr>
          <p:cNvCxnSpPr>
            <a:stCxn id="103" idx="2"/>
            <a:endCxn id="61" idx="0"/>
          </p:cNvCxnSpPr>
          <p:nvPr/>
        </p:nvCxnSpPr>
        <p:spPr>
          <a:xfrm flipH="1">
            <a:off x="1138337" y="4820127"/>
            <a:ext cx="1517569" cy="291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EA63E6E-6B09-8E4F-8A6B-3052A68F1609}"/>
              </a:ext>
            </a:extLst>
          </p:cNvPr>
          <p:cNvCxnSpPr>
            <a:stCxn id="61" idx="0"/>
            <a:endCxn id="5" idx="2"/>
          </p:cNvCxnSpPr>
          <p:nvPr/>
        </p:nvCxnSpPr>
        <p:spPr>
          <a:xfrm flipV="1">
            <a:off x="1138337" y="2227097"/>
            <a:ext cx="348265" cy="2884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5" name="TextBox 134">
            <a:extLst>
              <a:ext uri="{FF2B5EF4-FFF2-40B4-BE49-F238E27FC236}">
                <a16:creationId xmlns:a16="http://schemas.microsoft.com/office/drawing/2014/main" id="{A8E874B2-681D-A845-B7C7-92289A83EC6C}"/>
              </a:ext>
            </a:extLst>
          </p:cNvPr>
          <p:cNvSpPr txBox="1"/>
          <p:nvPr/>
        </p:nvSpPr>
        <p:spPr>
          <a:xfrm>
            <a:off x="864162" y="6404717"/>
            <a:ext cx="3138369" cy="369332"/>
          </a:xfrm>
          <a:prstGeom prst="rect">
            <a:avLst/>
          </a:prstGeom>
          <a:noFill/>
        </p:spPr>
        <p:txBody>
          <a:bodyPr wrap="square" rtlCol="0">
            <a:spAutoFit/>
          </a:bodyPr>
          <a:lstStyle/>
          <a:p>
            <a:r>
              <a:rPr lang="en-US" dirty="0"/>
              <a:t>Red box = Previously discussed</a:t>
            </a:r>
          </a:p>
        </p:txBody>
      </p:sp>
      <p:sp>
        <p:nvSpPr>
          <p:cNvPr id="136" name="TextBox 135">
            <a:extLst>
              <a:ext uri="{FF2B5EF4-FFF2-40B4-BE49-F238E27FC236}">
                <a16:creationId xmlns:a16="http://schemas.microsoft.com/office/drawing/2014/main" id="{6C090852-6E58-6446-B8DC-704A2F2BB2E8}"/>
              </a:ext>
            </a:extLst>
          </p:cNvPr>
          <p:cNvSpPr txBox="1"/>
          <p:nvPr/>
        </p:nvSpPr>
        <p:spPr>
          <a:xfrm>
            <a:off x="10171508" y="101482"/>
            <a:ext cx="1935386" cy="1754326"/>
          </a:xfrm>
          <a:prstGeom prst="rect">
            <a:avLst/>
          </a:prstGeom>
          <a:noFill/>
        </p:spPr>
        <p:txBody>
          <a:bodyPr wrap="square" rtlCol="0">
            <a:spAutoFit/>
          </a:bodyPr>
          <a:lstStyle/>
          <a:p>
            <a:r>
              <a:rPr lang="en-US" dirty="0"/>
              <a:t>Disclaimer – This is built off assumptions, the only research this is based off is from this presentation.</a:t>
            </a:r>
          </a:p>
        </p:txBody>
      </p:sp>
    </p:spTree>
    <p:extLst>
      <p:ext uri="{BB962C8B-B14F-4D97-AF65-F5344CB8AC3E}">
        <p14:creationId xmlns:p14="http://schemas.microsoft.com/office/powerpoint/2010/main" val="50560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25FE-4220-EA40-A414-98CC40A1B90F}"/>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1900">
                <a:solidFill>
                  <a:srgbClr val="FFFFFF"/>
                </a:solidFill>
              </a:rPr>
              <a:t>Introduction</a:t>
            </a:r>
          </a:p>
        </p:txBody>
      </p:sp>
      <p:sp>
        <p:nvSpPr>
          <p:cNvPr id="3" name="Content Placeholder 2">
            <a:extLst>
              <a:ext uri="{FF2B5EF4-FFF2-40B4-BE49-F238E27FC236}">
                <a16:creationId xmlns:a16="http://schemas.microsoft.com/office/drawing/2014/main" id="{6E79884D-6AD3-2642-A4A5-6C965672391D}"/>
              </a:ext>
            </a:extLst>
          </p:cNvPr>
          <p:cNvSpPr>
            <a:spLocks noGrp="1"/>
          </p:cNvSpPr>
          <p:nvPr>
            <p:ph idx="1"/>
          </p:nvPr>
        </p:nvSpPr>
        <p:spPr>
          <a:xfrm>
            <a:off x="1316984" y="1283546"/>
            <a:ext cx="5715917" cy="3914063"/>
          </a:xfrm>
        </p:spPr>
        <p:txBody>
          <a:bodyPr anchor="ctr">
            <a:normAutofit/>
          </a:bodyPr>
          <a:lstStyle/>
          <a:p>
            <a:pPr marL="0" indent="0">
              <a:buNone/>
            </a:pPr>
            <a:r>
              <a:rPr lang="en-US" dirty="0">
                <a:solidFill>
                  <a:srgbClr val="404040"/>
                </a:solidFill>
              </a:rPr>
              <a:t>This post is intended to explore the ideas surrounding the link between the economic output of countries, and the life expectancy of those who live in them between the years of 2000 and 2015. It includes: </a:t>
            </a: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p:txBody>
      </p:sp>
    </p:spTree>
    <p:extLst>
      <p:ext uri="{BB962C8B-B14F-4D97-AF65-F5344CB8AC3E}">
        <p14:creationId xmlns:p14="http://schemas.microsoft.com/office/powerpoint/2010/main" val="8938749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1CF0-1576-A143-A70E-3048656413A4}"/>
              </a:ext>
            </a:extLst>
          </p:cNvPr>
          <p:cNvSpPr>
            <a:spLocks noGrp="1"/>
          </p:cNvSpPr>
          <p:nvPr>
            <p:ph type="title"/>
          </p:nvPr>
        </p:nvSpPr>
        <p:spPr>
          <a:xfrm>
            <a:off x="2231136" y="467418"/>
            <a:ext cx="7729728" cy="1188720"/>
          </a:xfrm>
          <a:solidFill>
            <a:schemeClr val="bg1"/>
          </a:solidFill>
        </p:spPr>
        <p:txBody>
          <a:bodyPr>
            <a:normAutofit/>
          </a:bodyPr>
          <a:lstStyle/>
          <a:p>
            <a:r>
              <a:rPr lang="en-US"/>
              <a:t>Definitions and source</a:t>
            </a:r>
            <a:endParaRPr lang="en-US" dirty="0"/>
          </a:p>
        </p:txBody>
      </p:sp>
      <p:sp>
        <p:nvSpPr>
          <p:cNvPr id="7" name="Content Placeholder 2">
            <a:extLst>
              <a:ext uri="{FF2B5EF4-FFF2-40B4-BE49-F238E27FC236}">
                <a16:creationId xmlns:a16="http://schemas.microsoft.com/office/drawing/2014/main" id="{7429F4E5-31DF-1147-892D-68A8C838EAA0}"/>
              </a:ext>
            </a:extLst>
          </p:cNvPr>
          <p:cNvSpPr>
            <a:spLocks noGrp="1"/>
          </p:cNvSpPr>
          <p:nvPr>
            <p:ph idx="1"/>
          </p:nvPr>
        </p:nvSpPr>
        <p:spPr>
          <a:xfrm>
            <a:off x="1706062" y="1843589"/>
            <a:ext cx="8779512" cy="4753153"/>
          </a:xfrm>
        </p:spPr>
        <p:txBody>
          <a:bodyPr>
            <a:normAutofit fontScale="92500" lnSpcReduction="10000"/>
          </a:bodyPr>
          <a:lstStyle/>
          <a:p>
            <a:pPr marL="0" indent="0">
              <a:lnSpc>
                <a:spcPct val="90000"/>
              </a:lnSpc>
              <a:buNone/>
            </a:pPr>
            <a:r>
              <a:rPr lang="en-US" sz="2400" b="1" dirty="0">
                <a:solidFill>
                  <a:srgbClr val="404040"/>
                </a:solidFill>
              </a:rPr>
              <a:t>Sources:</a:t>
            </a:r>
          </a:p>
          <a:p>
            <a:pPr marL="0" indent="0">
              <a:lnSpc>
                <a:spcPct val="90000"/>
              </a:lnSpc>
              <a:buNone/>
            </a:pPr>
            <a:r>
              <a:rPr lang="en-GB" sz="2400" dirty="0">
                <a:solidFill>
                  <a:srgbClr val="404040"/>
                </a:solidFill>
              </a:rPr>
              <a:t>Life Expectancy - </a:t>
            </a:r>
            <a:r>
              <a:rPr lang="en-GB" sz="2400" u="sng" dirty="0">
                <a:solidFill>
                  <a:srgbClr val="404040"/>
                </a:solidFill>
                <a:hlinkClick r:id="rId3"/>
              </a:rPr>
              <a:t>World Health Organization</a:t>
            </a:r>
            <a:endParaRPr lang="en-US" sz="2400" b="1" dirty="0">
              <a:solidFill>
                <a:srgbClr val="404040"/>
              </a:solidFill>
            </a:endParaRPr>
          </a:p>
          <a:p>
            <a:pPr marL="0" indent="0">
              <a:lnSpc>
                <a:spcPct val="90000"/>
              </a:lnSpc>
              <a:buNone/>
            </a:pPr>
            <a:r>
              <a:rPr lang="en-GB" sz="2400" dirty="0">
                <a:solidFill>
                  <a:srgbClr val="404040"/>
                </a:solidFill>
              </a:rPr>
              <a:t>GDP - </a:t>
            </a:r>
            <a:r>
              <a:rPr lang="en-GB" sz="2400" u="sng" dirty="0">
                <a:solidFill>
                  <a:srgbClr val="404040"/>
                </a:solidFill>
                <a:hlinkClick r:id="rId4"/>
              </a:rPr>
              <a:t>World Bank</a:t>
            </a:r>
            <a:r>
              <a:rPr lang="en-GB" sz="2400" dirty="0">
                <a:solidFill>
                  <a:srgbClr val="404040"/>
                </a:solidFill>
                <a:hlinkClick r:id="rId4"/>
              </a:rPr>
              <a:t> </a:t>
            </a:r>
            <a:r>
              <a:rPr lang="en-GB" sz="2400" dirty="0">
                <a:solidFill>
                  <a:srgbClr val="404040"/>
                </a:solidFill>
              </a:rPr>
              <a:t>national accounts data, and OECD National Accounts data files</a:t>
            </a:r>
          </a:p>
          <a:p>
            <a:pPr marL="0" indent="0">
              <a:lnSpc>
                <a:spcPct val="90000"/>
              </a:lnSpc>
              <a:buNone/>
            </a:pPr>
            <a:r>
              <a:rPr lang="en-GB" sz="2400" b="1" dirty="0">
                <a:solidFill>
                  <a:srgbClr val="404040"/>
                </a:solidFill>
              </a:rPr>
              <a:t>Definitions:</a:t>
            </a:r>
          </a:p>
          <a:p>
            <a:pPr marL="0" indent="0">
              <a:lnSpc>
                <a:spcPct val="90000"/>
              </a:lnSpc>
              <a:buNone/>
            </a:pPr>
            <a:r>
              <a:rPr lang="en-GB" sz="2400" dirty="0">
                <a:solidFill>
                  <a:srgbClr val="404040"/>
                </a:solidFill>
              </a:rPr>
              <a:t>Life Expectancy - More accurately ‘life expectancy at birth in years’, this represents the predicted age that those who are born in a specific year will live for.  Throughout the post, it is commonly abbreviated to LEABY.</a:t>
            </a:r>
          </a:p>
          <a:p>
            <a:pPr marL="0" indent="0">
              <a:lnSpc>
                <a:spcPct val="90000"/>
              </a:lnSpc>
              <a:buNone/>
            </a:pPr>
            <a:r>
              <a:rPr lang="en-GB" sz="2400" dirty="0">
                <a:solidFill>
                  <a:srgbClr val="404040"/>
                </a:solidFill>
              </a:rPr>
              <a:t>GDP - Stands for ‘gross domestic product’ and is a monetary measure of the market value of all final goods and services produced in a time period.</a:t>
            </a:r>
          </a:p>
          <a:p>
            <a:pPr marL="0" indent="0">
              <a:lnSpc>
                <a:spcPct val="90000"/>
              </a:lnSpc>
              <a:buNone/>
            </a:pPr>
            <a:r>
              <a:rPr lang="en-GB" sz="2400" dirty="0">
                <a:solidFill>
                  <a:srgbClr val="404040"/>
                </a:solidFill>
              </a:rPr>
              <a:t>HIC – High income country</a:t>
            </a:r>
          </a:p>
          <a:p>
            <a:pPr marL="0" indent="0">
              <a:lnSpc>
                <a:spcPct val="90000"/>
              </a:lnSpc>
              <a:buNone/>
            </a:pPr>
            <a:r>
              <a:rPr lang="en-GB" sz="2400" dirty="0">
                <a:solidFill>
                  <a:srgbClr val="404040"/>
                </a:solidFill>
              </a:rPr>
              <a:t>NEE – Newley emerging economy</a:t>
            </a:r>
          </a:p>
          <a:p>
            <a:pPr marL="0" indent="0">
              <a:lnSpc>
                <a:spcPct val="90000"/>
              </a:lnSpc>
              <a:buNone/>
            </a:pPr>
            <a:r>
              <a:rPr lang="en-GB" sz="2400" dirty="0">
                <a:solidFill>
                  <a:srgbClr val="404040"/>
                </a:solidFill>
              </a:rPr>
              <a:t>LIC – Low-income country</a:t>
            </a:r>
          </a:p>
          <a:p>
            <a:pPr marL="0" indent="0">
              <a:lnSpc>
                <a:spcPct val="90000"/>
              </a:lnSpc>
              <a:buNone/>
            </a:pPr>
            <a:endParaRPr lang="en-GB" sz="2400" dirty="0">
              <a:solidFill>
                <a:srgbClr val="404040"/>
              </a:solidFill>
            </a:endParaRPr>
          </a:p>
          <a:p>
            <a:pPr marL="0" indent="0">
              <a:lnSpc>
                <a:spcPct val="90000"/>
              </a:lnSpc>
              <a:buNone/>
            </a:pPr>
            <a:endParaRPr lang="en-US" sz="1700" dirty="0">
              <a:solidFill>
                <a:srgbClr val="404040"/>
              </a:solidFill>
            </a:endParaRPr>
          </a:p>
        </p:txBody>
      </p:sp>
    </p:spTree>
    <p:extLst>
      <p:ext uri="{BB962C8B-B14F-4D97-AF65-F5344CB8AC3E}">
        <p14:creationId xmlns:p14="http://schemas.microsoft.com/office/powerpoint/2010/main" val="224967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0DEF-61EE-184C-93CF-682FF4816C5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Average gdp</a:t>
            </a:r>
          </a:p>
        </p:txBody>
      </p:sp>
      <p:sp>
        <p:nvSpPr>
          <p:cNvPr id="13" name="Content Placeholder 12">
            <a:extLst>
              <a:ext uri="{FF2B5EF4-FFF2-40B4-BE49-F238E27FC236}">
                <a16:creationId xmlns:a16="http://schemas.microsoft.com/office/drawing/2014/main" id="{44A91746-5DE6-45C4-8D0D-5F7606A7014C}"/>
              </a:ext>
            </a:extLst>
          </p:cNvPr>
          <p:cNvSpPr>
            <a:spLocks noGrp="1"/>
          </p:cNvSpPr>
          <p:nvPr>
            <p:ph idx="1"/>
          </p:nvPr>
        </p:nvSpPr>
        <p:spPr>
          <a:xfrm>
            <a:off x="804672" y="2858703"/>
            <a:ext cx="4475892" cy="3042547"/>
          </a:xfrm>
        </p:spPr>
        <p:txBody>
          <a:bodyPr>
            <a:normAutofit/>
          </a:bodyPr>
          <a:lstStyle/>
          <a:p>
            <a:pPr>
              <a:lnSpc>
                <a:spcPct val="90000"/>
              </a:lnSpc>
            </a:pPr>
            <a:r>
              <a:rPr lang="en-US" dirty="0">
                <a:solidFill>
                  <a:srgbClr val="FFFFFF"/>
                </a:solidFill>
              </a:rPr>
              <a:t>This shows us the average GDP of each of the 6 countries we will be analyzing (Chile, China, Germany, Mexico, USA and Zimbabwe) between the years of 2000 and 2015. </a:t>
            </a:r>
            <a:endParaRPr lang="en-US">
              <a:solidFill>
                <a:srgbClr val="FFFFFF"/>
              </a:solidFill>
            </a:endParaRPr>
          </a:p>
          <a:p>
            <a:pPr>
              <a:lnSpc>
                <a:spcPct val="90000"/>
              </a:lnSpc>
            </a:pPr>
            <a:r>
              <a:rPr lang="en-US" dirty="0">
                <a:solidFill>
                  <a:srgbClr val="FFFFFF"/>
                </a:solidFill>
              </a:rPr>
              <a:t>The black bar gives a rough idea of how much each country’s GDP varies over the years.</a:t>
            </a:r>
            <a:endParaRPr lang="en-US">
              <a:solidFill>
                <a:srgbClr val="FFFFFF"/>
              </a:solidFill>
            </a:endParaRPr>
          </a:p>
          <a:p>
            <a:pPr>
              <a:lnSpc>
                <a:spcPct val="90000"/>
              </a:lnSpc>
            </a:pPr>
            <a:r>
              <a:rPr lang="en-US" dirty="0">
                <a:solidFill>
                  <a:srgbClr val="FFFFFF"/>
                </a:solidFill>
              </a:rPr>
              <a:t>Zimbabwe’s GDP is so small in comparison to the others that it doesn’t show up.</a:t>
            </a:r>
            <a:endParaRPr lang="en-US">
              <a:solidFill>
                <a:srgbClr val="FFFFFF"/>
              </a:solidFill>
            </a:endParaRPr>
          </a:p>
        </p:txBody>
      </p:sp>
      <p:sp>
        <p:nvSpPr>
          <p:cNvPr id="20" name="Rectangle 19">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10;&#10;Description automatically generated">
            <a:extLst>
              <a:ext uri="{FF2B5EF4-FFF2-40B4-BE49-F238E27FC236}">
                <a16:creationId xmlns:a16="http://schemas.microsoft.com/office/drawing/2014/main" id="{A2E8E2D6-19A6-634F-9E7F-F00DCA96868C}"/>
              </a:ext>
            </a:extLst>
          </p:cNvPr>
          <p:cNvPicPr>
            <a:picLocks noChangeAspect="1"/>
          </p:cNvPicPr>
          <p:nvPr/>
        </p:nvPicPr>
        <p:blipFill>
          <a:blip r:embed="rId2"/>
          <a:stretch>
            <a:fillRect/>
          </a:stretch>
        </p:blipFill>
        <p:spPr>
          <a:xfrm>
            <a:off x="7246307" y="1038517"/>
            <a:ext cx="3799252" cy="4459354"/>
          </a:xfrm>
          <a:prstGeom prst="rect">
            <a:avLst/>
          </a:prstGeom>
        </p:spPr>
      </p:pic>
    </p:spTree>
    <p:extLst>
      <p:ext uri="{BB962C8B-B14F-4D97-AF65-F5344CB8AC3E}">
        <p14:creationId xmlns:p14="http://schemas.microsoft.com/office/powerpoint/2010/main" val="213078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0DEF-61EE-184C-93CF-682FF4816C5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solidFill>
                  <a:srgbClr val="262626"/>
                </a:solidFill>
              </a:rPr>
              <a:t>Average LEABY</a:t>
            </a:r>
          </a:p>
        </p:txBody>
      </p:sp>
      <p:sp>
        <p:nvSpPr>
          <p:cNvPr id="13" name="Content Placeholder 12">
            <a:extLst>
              <a:ext uri="{FF2B5EF4-FFF2-40B4-BE49-F238E27FC236}">
                <a16:creationId xmlns:a16="http://schemas.microsoft.com/office/drawing/2014/main" id="{44A91746-5DE6-45C4-8D0D-5F7606A7014C}"/>
              </a:ext>
            </a:extLst>
          </p:cNvPr>
          <p:cNvSpPr>
            <a:spLocks noGrp="1"/>
          </p:cNvSpPr>
          <p:nvPr>
            <p:ph idx="1"/>
          </p:nvPr>
        </p:nvSpPr>
        <p:spPr>
          <a:xfrm>
            <a:off x="804672" y="2858703"/>
            <a:ext cx="4475892" cy="3042547"/>
          </a:xfrm>
        </p:spPr>
        <p:txBody>
          <a:bodyPr>
            <a:normAutofit/>
          </a:bodyPr>
          <a:lstStyle/>
          <a:p>
            <a:pPr>
              <a:lnSpc>
                <a:spcPct val="90000"/>
              </a:lnSpc>
            </a:pPr>
            <a:r>
              <a:rPr lang="en-US" dirty="0">
                <a:solidFill>
                  <a:srgbClr val="FFFFFF"/>
                </a:solidFill>
              </a:rPr>
              <a:t>This bar chart is similar to the last, except the y axis is now life expectancy.</a:t>
            </a:r>
          </a:p>
          <a:p>
            <a:pPr>
              <a:lnSpc>
                <a:spcPct val="90000"/>
              </a:lnSpc>
            </a:pPr>
            <a:r>
              <a:rPr lang="en-US" dirty="0">
                <a:solidFill>
                  <a:srgbClr val="FFFFFF"/>
                </a:solidFill>
              </a:rPr>
              <a:t>We can see that the average life expectancy between countries is very similar compared to GDP, and that it varies less over the years.</a:t>
            </a:r>
          </a:p>
          <a:p>
            <a:pPr>
              <a:lnSpc>
                <a:spcPct val="90000"/>
              </a:lnSpc>
            </a:pPr>
            <a:r>
              <a:rPr lang="en-US" dirty="0">
                <a:solidFill>
                  <a:srgbClr val="FFFFFF"/>
                </a:solidFill>
              </a:rPr>
              <a:t>Zimbabwe’s LEABY is also very small in comparison to the others, just like with the GDP.</a:t>
            </a:r>
          </a:p>
        </p:txBody>
      </p:sp>
      <p:sp>
        <p:nvSpPr>
          <p:cNvPr id="20" name="Rectangle 19">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68BF444F-B007-774C-AE06-F3E9AABD7996}"/>
              </a:ext>
            </a:extLst>
          </p:cNvPr>
          <p:cNvPicPr>
            <a:picLocks noChangeAspect="1"/>
          </p:cNvPicPr>
          <p:nvPr/>
        </p:nvPicPr>
        <p:blipFill>
          <a:blip r:embed="rId2"/>
          <a:stretch>
            <a:fillRect/>
          </a:stretch>
        </p:blipFill>
        <p:spPr>
          <a:xfrm>
            <a:off x="7192525" y="959612"/>
            <a:ext cx="3899902" cy="4622105"/>
          </a:xfrm>
          <a:prstGeom prst="rect">
            <a:avLst/>
          </a:prstGeom>
        </p:spPr>
      </p:pic>
    </p:spTree>
    <p:extLst>
      <p:ext uri="{BB962C8B-B14F-4D97-AF65-F5344CB8AC3E}">
        <p14:creationId xmlns:p14="http://schemas.microsoft.com/office/powerpoint/2010/main" val="152594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5D6-BF82-3443-BB10-606BB5669C9A}"/>
              </a:ext>
            </a:extLst>
          </p:cNvPr>
          <p:cNvSpPr>
            <a:spLocks noGrp="1"/>
          </p:cNvSpPr>
          <p:nvPr>
            <p:ph type="title"/>
          </p:nvPr>
        </p:nvSpPr>
        <p:spPr>
          <a:xfrm>
            <a:off x="804672" y="964692"/>
            <a:ext cx="3066937" cy="1188720"/>
          </a:xfrm>
        </p:spPr>
        <p:txBody>
          <a:bodyPr>
            <a:normAutofit/>
          </a:bodyPr>
          <a:lstStyle/>
          <a:p>
            <a:r>
              <a:rPr lang="en-US" sz="2200"/>
              <a:t>Life expectancy distributions</a:t>
            </a:r>
          </a:p>
        </p:txBody>
      </p:sp>
      <p:sp>
        <p:nvSpPr>
          <p:cNvPr id="29" name="Content Placeholder 17">
            <a:extLst>
              <a:ext uri="{FF2B5EF4-FFF2-40B4-BE49-F238E27FC236}">
                <a16:creationId xmlns:a16="http://schemas.microsoft.com/office/drawing/2014/main" id="{649E96C0-50F0-4ADD-8EC0-E760B4334A88}"/>
              </a:ext>
            </a:extLst>
          </p:cNvPr>
          <p:cNvSpPr>
            <a:spLocks noGrp="1"/>
          </p:cNvSpPr>
          <p:nvPr>
            <p:ph idx="1"/>
          </p:nvPr>
        </p:nvSpPr>
        <p:spPr>
          <a:xfrm>
            <a:off x="803244" y="2638044"/>
            <a:ext cx="3063765" cy="3263206"/>
          </a:xfrm>
        </p:spPr>
        <p:txBody>
          <a:bodyPr>
            <a:normAutofit/>
          </a:bodyPr>
          <a:lstStyle/>
          <a:p>
            <a:pPr marL="0" indent="0">
              <a:buNone/>
            </a:pPr>
            <a:r>
              <a:rPr lang="en-US" dirty="0"/>
              <a:t>To dive deeper into the distribution of life expectancy, we can use a violin plot. The width of the violin shows how many recordings were of that value, and the white dot represents the average value.</a:t>
            </a:r>
          </a:p>
          <a:p>
            <a:pPr marL="0" indent="0">
              <a:buNone/>
            </a:pPr>
            <a:r>
              <a:rPr lang="en-US" dirty="0"/>
              <a:t>Here we can see the consistency of most countries, except for Zimbabwe.</a:t>
            </a:r>
          </a:p>
        </p:txBody>
      </p:sp>
      <p:sp>
        <p:nvSpPr>
          <p:cNvPr id="34" name="Rectangle 33">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22A66E2E-BD1B-6C4A-8381-3665F2F98852}"/>
              </a:ext>
            </a:extLst>
          </p:cNvPr>
          <p:cNvPicPr>
            <a:picLocks noChangeAspect="1"/>
          </p:cNvPicPr>
          <p:nvPr/>
        </p:nvPicPr>
        <p:blipFill>
          <a:blip r:embed="rId2"/>
          <a:stretch>
            <a:fillRect/>
          </a:stretch>
        </p:blipFill>
        <p:spPr>
          <a:xfrm>
            <a:off x="5236966" y="1293275"/>
            <a:ext cx="5399863" cy="4279392"/>
          </a:xfrm>
          <a:prstGeom prst="rect">
            <a:avLst/>
          </a:prstGeom>
        </p:spPr>
      </p:pic>
    </p:spTree>
    <p:extLst>
      <p:ext uri="{BB962C8B-B14F-4D97-AF65-F5344CB8AC3E}">
        <p14:creationId xmlns:p14="http://schemas.microsoft.com/office/powerpoint/2010/main" val="375154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7BA0EB7-B1AA-43B1-9BA3-B6B011D0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B0CB2-AE84-CE41-98CA-2F07039D487C}"/>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a:solidFill>
                  <a:srgbClr val="262626"/>
                </a:solidFill>
              </a:rPr>
              <a:t>GDP trends</a:t>
            </a:r>
          </a:p>
        </p:txBody>
      </p:sp>
      <p:sp>
        <p:nvSpPr>
          <p:cNvPr id="21" name="Content Placeholder 8">
            <a:extLst>
              <a:ext uri="{FF2B5EF4-FFF2-40B4-BE49-F238E27FC236}">
                <a16:creationId xmlns:a16="http://schemas.microsoft.com/office/drawing/2014/main" id="{F87EB805-9EA8-4A16-90A9-8580A959ED68}"/>
              </a:ext>
            </a:extLst>
          </p:cNvPr>
          <p:cNvSpPr>
            <a:spLocks noGrp="1"/>
          </p:cNvSpPr>
          <p:nvPr>
            <p:ph idx="1"/>
          </p:nvPr>
        </p:nvSpPr>
        <p:spPr>
          <a:xfrm>
            <a:off x="804671" y="2858703"/>
            <a:ext cx="5285791" cy="3042547"/>
          </a:xfrm>
        </p:spPr>
        <p:txBody>
          <a:bodyPr>
            <a:normAutofit/>
          </a:bodyPr>
          <a:lstStyle/>
          <a:p>
            <a:r>
              <a:rPr lang="en-US" dirty="0">
                <a:solidFill>
                  <a:srgbClr val="FFFFFF"/>
                </a:solidFill>
              </a:rPr>
              <a:t>This bar chart represents the trends of the GDP for each country.</a:t>
            </a:r>
          </a:p>
          <a:p>
            <a:r>
              <a:rPr lang="en-US" dirty="0">
                <a:solidFill>
                  <a:srgbClr val="FFFFFF"/>
                </a:solidFill>
              </a:rPr>
              <a:t>This shows us that most countries’ GDP is increasing.</a:t>
            </a:r>
          </a:p>
          <a:p>
            <a:r>
              <a:rPr lang="en-US" dirty="0">
                <a:solidFill>
                  <a:srgbClr val="FFFFFF"/>
                </a:solidFill>
              </a:rPr>
              <a:t>It also tells us that China is growing the fastest: in 2000, it was smaller than Germany’s, but by 2015, it is on course to catch up with Germany. This is an increase in &gt; USD 9 trillion.</a:t>
            </a:r>
          </a:p>
        </p:txBody>
      </p:sp>
      <p:sp>
        <p:nvSpPr>
          <p:cNvPr id="14" name="Rectangle 13">
            <a:extLst>
              <a:ext uri="{FF2B5EF4-FFF2-40B4-BE49-F238E27FC236}">
                <a16:creationId xmlns:a16="http://schemas.microsoft.com/office/drawing/2014/main" id="{D9653EDA-1A30-48B1-BF28-9986FD1D2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AF4B266-6894-41F1-94B6-1814A0EF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75BE26B0-6757-6E41-9BA3-7BFBB6CF2299}"/>
              </a:ext>
            </a:extLst>
          </p:cNvPr>
          <p:cNvPicPr>
            <a:picLocks noChangeAspect="1"/>
          </p:cNvPicPr>
          <p:nvPr/>
        </p:nvPicPr>
        <p:blipFill>
          <a:blip r:embed="rId2"/>
          <a:stretch>
            <a:fillRect/>
          </a:stretch>
        </p:blipFill>
        <p:spPr>
          <a:xfrm>
            <a:off x="8010394" y="904324"/>
            <a:ext cx="3060555" cy="4739542"/>
          </a:xfrm>
          <a:prstGeom prst="rect">
            <a:avLst/>
          </a:prstGeom>
        </p:spPr>
      </p:pic>
    </p:spTree>
    <p:extLst>
      <p:ext uri="{BB962C8B-B14F-4D97-AF65-F5344CB8AC3E}">
        <p14:creationId xmlns:p14="http://schemas.microsoft.com/office/powerpoint/2010/main" val="352587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BA0EB7-B1AA-43B1-9BA3-B6B011D0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B0CB2-AE84-CE41-98CA-2F07039D487C}"/>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solidFill>
                  <a:srgbClr val="262626"/>
                </a:solidFill>
              </a:rPr>
              <a:t>LEABY trends</a:t>
            </a:r>
          </a:p>
        </p:txBody>
      </p:sp>
      <p:sp>
        <p:nvSpPr>
          <p:cNvPr id="21" name="Content Placeholder 8">
            <a:extLst>
              <a:ext uri="{FF2B5EF4-FFF2-40B4-BE49-F238E27FC236}">
                <a16:creationId xmlns:a16="http://schemas.microsoft.com/office/drawing/2014/main" id="{F87EB805-9EA8-4A16-90A9-8580A959ED68}"/>
              </a:ext>
            </a:extLst>
          </p:cNvPr>
          <p:cNvSpPr>
            <a:spLocks noGrp="1"/>
          </p:cNvSpPr>
          <p:nvPr>
            <p:ph idx="1"/>
          </p:nvPr>
        </p:nvSpPr>
        <p:spPr>
          <a:xfrm>
            <a:off x="795573" y="2718456"/>
            <a:ext cx="5285791" cy="3558927"/>
          </a:xfrm>
        </p:spPr>
        <p:txBody>
          <a:bodyPr>
            <a:normAutofit/>
          </a:bodyPr>
          <a:lstStyle/>
          <a:p>
            <a:r>
              <a:rPr lang="en-US" dirty="0">
                <a:solidFill>
                  <a:srgbClr val="FFFFFF"/>
                </a:solidFill>
              </a:rPr>
              <a:t>This bar chart represents the trends of the LEABY for each country.</a:t>
            </a:r>
          </a:p>
          <a:p>
            <a:r>
              <a:rPr lang="en-US" dirty="0">
                <a:solidFill>
                  <a:srgbClr val="FFFFFF"/>
                </a:solidFill>
              </a:rPr>
              <a:t>This shows us that most countries’ LEABY is slowly increasing over time.</a:t>
            </a:r>
          </a:p>
          <a:p>
            <a:r>
              <a:rPr lang="en-US" dirty="0">
                <a:solidFill>
                  <a:srgbClr val="FFFFFF"/>
                </a:solidFill>
              </a:rPr>
              <a:t>China, in comparison to its performance in GDP, is around the 2</a:t>
            </a:r>
            <a:r>
              <a:rPr lang="en-US" baseline="30000" dirty="0">
                <a:solidFill>
                  <a:srgbClr val="FFFFFF"/>
                </a:solidFill>
              </a:rPr>
              <a:t>nd</a:t>
            </a:r>
            <a:r>
              <a:rPr lang="en-US" dirty="0">
                <a:solidFill>
                  <a:srgbClr val="FFFFFF"/>
                </a:solidFill>
              </a:rPr>
              <a:t> or 3</a:t>
            </a:r>
            <a:r>
              <a:rPr lang="en-US" baseline="30000" dirty="0">
                <a:solidFill>
                  <a:srgbClr val="FFFFFF"/>
                </a:solidFill>
              </a:rPr>
              <a:t>rd</a:t>
            </a:r>
            <a:r>
              <a:rPr lang="en-US" dirty="0">
                <a:solidFill>
                  <a:srgbClr val="FFFFFF"/>
                </a:solidFill>
              </a:rPr>
              <a:t> worst, even though it increases the second most – 4.4 years.</a:t>
            </a:r>
          </a:p>
          <a:p>
            <a:r>
              <a:rPr lang="en-US" dirty="0">
                <a:solidFill>
                  <a:srgbClr val="FFFFFF"/>
                </a:solidFill>
              </a:rPr>
              <a:t>Zimbabwe is the only country that shows a large downwards trend. Fortunately, this is no longer the case, and its life expectancy is increasing rapidly, it is now 16.4 years higher than in 2000!</a:t>
            </a:r>
          </a:p>
        </p:txBody>
      </p:sp>
      <p:sp>
        <p:nvSpPr>
          <p:cNvPr id="37" name="Rectangle 36">
            <a:extLst>
              <a:ext uri="{FF2B5EF4-FFF2-40B4-BE49-F238E27FC236}">
                <a16:creationId xmlns:a16="http://schemas.microsoft.com/office/drawing/2014/main" id="{D9653EDA-1A30-48B1-BF28-9986FD1D2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AF4B266-6894-41F1-94B6-1814A0EF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with low confidence">
            <a:extLst>
              <a:ext uri="{FF2B5EF4-FFF2-40B4-BE49-F238E27FC236}">
                <a16:creationId xmlns:a16="http://schemas.microsoft.com/office/drawing/2014/main" id="{2BF74F25-F5BB-E441-B14F-D15DE197679A}"/>
              </a:ext>
            </a:extLst>
          </p:cNvPr>
          <p:cNvPicPr>
            <a:picLocks noChangeAspect="1"/>
          </p:cNvPicPr>
          <p:nvPr/>
        </p:nvPicPr>
        <p:blipFill>
          <a:blip r:embed="rId2"/>
          <a:stretch>
            <a:fillRect/>
          </a:stretch>
        </p:blipFill>
        <p:spPr>
          <a:xfrm>
            <a:off x="8088718" y="970949"/>
            <a:ext cx="2909140" cy="4599432"/>
          </a:xfrm>
          <a:prstGeom prst="rect">
            <a:avLst/>
          </a:prstGeom>
        </p:spPr>
      </p:pic>
    </p:spTree>
    <p:extLst>
      <p:ext uri="{BB962C8B-B14F-4D97-AF65-F5344CB8AC3E}">
        <p14:creationId xmlns:p14="http://schemas.microsoft.com/office/powerpoint/2010/main" val="119517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A6BE3-50FB-AB4C-BCF0-AD9EC0CE362F}"/>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2300">
                <a:solidFill>
                  <a:srgbClr val="FFFFFF"/>
                </a:solidFill>
              </a:rPr>
              <a:t>How could this be better </a:t>
            </a:r>
            <a:br>
              <a:rPr lang="en-US" sz="2300">
                <a:solidFill>
                  <a:srgbClr val="FFFFFF"/>
                </a:solidFill>
              </a:rPr>
            </a:br>
            <a:r>
              <a:rPr lang="en-US" sz="2300">
                <a:solidFill>
                  <a:srgbClr val="FFFFFF"/>
                </a:solidFill>
              </a:rPr>
              <a:t>represented</a:t>
            </a:r>
          </a:p>
        </p:txBody>
      </p:sp>
      <p:sp>
        <p:nvSpPr>
          <p:cNvPr id="3" name="Content Placeholder 2">
            <a:extLst>
              <a:ext uri="{FF2B5EF4-FFF2-40B4-BE49-F238E27FC236}">
                <a16:creationId xmlns:a16="http://schemas.microsoft.com/office/drawing/2014/main" id="{A7990FBB-FD8E-5545-A1F8-B1085FDE522A}"/>
              </a:ext>
            </a:extLst>
          </p:cNvPr>
          <p:cNvSpPr>
            <a:spLocks noGrp="1"/>
          </p:cNvSpPr>
          <p:nvPr>
            <p:ph idx="1"/>
          </p:nvPr>
        </p:nvSpPr>
        <p:spPr>
          <a:xfrm>
            <a:off x="1316984" y="1283546"/>
            <a:ext cx="5715917" cy="3914063"/>
          </a:xfrm>
        </p:spPr>
        <p:txBody>
          <a:bodyPr anchor="ctr">
            <a:normAutofit/>
          </a:bodyPr>
          <a:lstStyle/>
          <a:p>
            <a:r>
              <a:rPr lang="en-US" dirty="0">
                <a:solidFill>
                  <a:srgbClr val="404040"/>
                </a:solidFill>
              </a:rPr>
              <a:t>We have seen the trends of GDP and LEABY in the form of a bar chart, but that isn’t how they would usually be represented.</a:t>
            </a:r>
          </a:p>
          <a:p>
            <a:r>
              <a:rPr lang="en-US" dirty="0">
                <a:solidFill>
                  <a:srgbClr val="404040"/>
                </a:solidFill>
              </a:rPr>
              <a:t>Instead, a line graph would be more useful in determining trends, as the curves it produces can give us more accurate guesses to how a country will change in the future, as well as estimate data that isn’t in our dataset.</a:t>
            </a:r>
          </a:p>
          <a:p>
            <a:r>
              <a:rPr lang="en-US" dirty="0">
                <a:solidFill>
                  <a:srgbClr val="404040"/>
                </a:solidFill>
              </a:rPr>
              <a:t>Let’s see how these turn out…</a:t>
            </a:r>
          </a:p>
        </p:txBody>
      </p:sp>
    </p:spTree>
    <p:extLst>
      <p:ext uri="{BB962C8B-B14F-4D97-AF65-F5344CB8AC3E}">
        <p14:creationId xmlns:p14="http://schemas.microsoft.com/office/powerpoint/2010/main" val="79618013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{350DB4E9-5178-F940-99C8-BA5C3744B3F0}tf10001120</Template>
  <TotalTime>219</TotalTime>
  <Words>1523</Words>
  <Application>Microsoft Macintosh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Are country’s Life expectancy and gpd linked</vt:lpstr>
      <vt:lpstr>Introduction</vt:lpstr>
      <vt:lpstr>Definitions and source</vt:lpstr>
      <vt:lpstr>Average gdp</vt:lpstr>
      <vt:lpstr>Average LEABY</vt:lpstr>
      <vt:lpstr>Life expectancy distributions</vt:lpstr>
      <vt:lpstr>GDP trends</vt:lpstr>
      <vt:lpstr>LEABY trends</vt:lpstr>
      <vt:lpstr>How could this be better  represented</vt:lpstr>
      <vt:lpstr>GDP line plots</vt:lpstr>
      <vt:lpstr>LEABY line plots</vt:lpstr>
      <vt:lpstr>GDP compared to LEABY over time</vt:lpstr>
      <vt:lpstr>Difference in gdp and leaby</vt:lpstr>
      <vt:lpstr>GDP and Leaby percentage increase</vt:lpstr>
      <vt:lpstr>Is this correct?</vt:lpstr>
      <vt:lpstr>PowerPoint Presentation</vt:lpstr>
      <vt:lpstr>PowerPoint Presentation</vt:lpstr>
      <vt:lpstr>LEABY increase and GDP decrease correlation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country’s Life expectancy and gpd linked</dc:title>
  <dc:creator>Tom Brichieri-Colombi</dc:creator>
  <cp:lastModifiedBy>Tom Brichieri-Colombi</cp:lastModifiedBy>
  <cp:revision>21</cp:revision>
  <dcterms:created xsi:type="dcterms:W3CDTF">2021-11-26T16:38:24Z</dcterms:created>
  <dcterms:modified xsi:type="dcterms:W3CDTF">2021-12-01T20:43:31Z</dcterms:modified>
</cp:coreProperties>
</file>