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BE428-0EE3-5959-7C56-64F2DE1B76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B355-B62F-2A33-C812-CADABC14C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308" y="2021586"/>
            <a:ext cx="7390268" cy="2590800"/>
          </a:xfrm>
        </p:spPr>
        <p:txBody>
          <a:bodyPr/>
          <a:lstStyle/>
          <a:p>
            <a:r>
              <a:rPr lang="en-AU" dirty="0"/>
              <a:t>Project: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B16C-4DCE-BB57-EA07-AB1DC4187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76" y="4001263"/>
            <a:ext cx="9070848" cy="457201"/>
          </a:xfrm>
        </p:spPr>
        <p:txBody>
          <a:bodyPr/>
          <a:lstStyle/>
          <a:p>
            <a:r>
              <a:rPr lang="en-AU" dirty="0"/>
              <a:t>Web-Based Sunglasses Recommendation Hub</a:t>
            </a:r>
          </a:p>
        </p:txBody>
      </p:sp>
      <p:pic>
        <p:nvPicPr>
          <p:cNvPr id="5" name="Graphic 4" descr="Sunglasses face outline outline">
            <a:extLst>
              <a:ext uri="{FF2B5EF4-FFF2-40B4-BE49-F238E27FC236}">
                <a16:creationId xmlns:a16="http://schemas.microsoft.com/office/drawing/2014/main" id="{892E8878-D82B-0069-1F50-B6C561FF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346" y="2602993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7B1B-FA30-45E3-E1C7-FDC50F55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53299"/>
            <a:ext cx="10058400" cy="1371600"/>
          </a:xfrm>
        </p:spPr>
        <p:txBody>
          <a:bodyPr>
            <a:normAutofit/>
          </a:bodyPr>
          <a:lstStyle/>
          <a:p>
            <a:r>
              <a:rPr lang="en-AU" sz="6000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Concept: </a:t>
            </a:r>
            <a:r>
              <a:rPr lang="en-AU" sz="7200" dirty="0">
                <a:latin typeface="Alasassy Caps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Sunn.e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D5DE-A9BC-65E9-CE41-A5159F8A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9" y="3072590"/>
            <a:ext cx="7257068" cy="1535546"/>
          </a:xfrm>
        </p:spPr>
        <p:txBody>
          <a:bodyPr>
            <a:normAutofit/>
          </a:bodyPr>
          <a:lstStyle/>
          <a:p>
            <a:r>
              <a:rPr lang="en-AU" dirty="0"/>
              <a:t>An online sunglasses recommendation website</a:t>
            </a:r>
          </a:p>
          <a:p>
            <a:r>
              <a:rPr lang="en-AU" dirty="0"/>
              <a:t>Linked to online sunglasses retailers</a:t>
            </a:r>
          </a:p>
          <a:p>
            <a:r>
              <a:rPr lang="en-AU" dirty="0"/>
              <a:t>Facial recognition and recommendation algorithms</a:t>
            </a:r>
          </a:p>
          <a:p>
            <a:r>
              <a:rPr lang="en-AU" dirty="0"/>
              <a:t>A fun and simple place to start looking for stylish eyewear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 descr="A pattern of colorful sunglasses&#10;&#10;AI-generated content may be incorrect.">
            <a:extLst>
              <a:ext uri="{FF2B5EF4-FFF2-40B4-BE49-F238E27FC236}">
                <a16:creationId xmlns:a16="http://schemas.microsoft.com/office/drawing/2014/main" id="{BAFEAAF6-30E8-5147-9E77-FB527058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45" y="1328631"/>
            <a:ext cx="3879678" cy="3879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227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9A83B-9F76-52A5-E1E0-F0EE820BF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C65A-0E0D-F36B-28FD-9217565E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89" y="821001"/>
            <a:ext cx="10058400" cy="1371600"/>
          </a:xfrm>
        </p:spPr>
        <p:txBody>
          <a:bodyPr>
            <a:normAutofit/>
          </a:bodyPr>
          <a:lstStyle/>
          <a:p>
            <a:r>
              <a:rPr lang="en-AU" sz="6000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Use and Audience</a:t>
            </a:r>
            <a:endParaRPr lang="en-AU" sz="7200" dirty="0">
              <a:latin typeface="Alasassy Caps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F83A-7162-A258-E46B-AA1A4624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9" y="2520149"/>
            <a:ext cx="7257068" cy="3637459"/>
          </a:xfrm>
        </p:spPr>
        <p:txBody>
          <a:bodyPr>
            <a:normAutofit/>
          </a:bodyPr>
          <a:lstStyle/>
          <a:p>
            <a:r>
              <a:rPr lang="en-AU" dirty="0"/>
              <a:t>Targeted for </a:t>
            </a:r>
          </a:p>
          <a:p>
            <a:pPr lvl="1"/>
            <a:r>
              <a:rPr lang="en-AU" sz="1800" dirty="0"/>
              <a:t>online-shoppers</a:t>
            </a:r>
          </a:p>
          <a:p>
            <a:pPr lvl="1"/>
            <a:r>
              <a:rPr lang="en-AU" sz="1800" dirty="0"/>
              <a:t>people who live remotely (no access to in person retail)</a:t>
            </a:r>
          </a:p>
          <a:p>
            <a:pPr lvl="1"/>
            <a:r>
              <a:rPr lang="en-AU" sz="1800" dirty="0"/>
              <a:t>self-image conscious consumers</a:t>
            </a:r>
          </a:p>
          <a:p>
            <a:r>
              <a:rPr lang="en-AU" dirty="0"/>
              <a:t>Used for</a:t>
            </a:r>
          </a:p>
          <a:p>
            <a:pPr lvl="1"/>
            <a:r>
              <a:rPr lang="en-AU" sz="1800" dirty="0"/>
              <a:t>finding a style that suits the user</a:t>
            </a:r>
          </a:p>
          <a:p>
            <a:pPr lvl="1"/>
            <a:r>
              <a:rPr lang="en-AU" sz="1800" dirty="0"/>
              <a:t>connecting that user with a retailer that supplies it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2AA31-3A15-AF95-5330-0F81B45C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861347">
            <a:off x="7891925" y="1348084"/>
            <a:ext cx="3879678" cy="3879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494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1C9E0-A4BA-554D-15EC-5B8F9CDB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A41-6D13-9238-7FB1-24A598A1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89" y="821001"/>
            <a:ext cx="10058400" cy="1371600"/>
          </a:xfrm>
        </p:spPr>
        <p:txBody>
          <a:bodyPr>
            <a:normAutofit/>
          </a:bodyPr>
          <a:lstStyle/>
          <a:p>
            <a:r>
              <a:rPr lang="en-AU" sz="6000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Market Research</a:t>
            </a:r>
            <a:endParaRPr lang="en-AU" sz="7200" dirty="0">
              <a:latin typeface="Alasassy Caps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59FD-0737-CC32-192C-03A8DDDF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64" y="2192601"/>
            <a:ext cx="7257068" cy="3637459"/>
          </a:xfrm>
        </p:spPr>
        <p:txBody>
          <a:bodyPr>
            <a:normAutofit/>
          </a:bodyPr>
          <a:lstStyle/>
          <a:p>
            <a:r>
              <a:rPr lang="en-AU" dirty="0"/>
              <a:t>Some Online Glasses retailers have augmented reality glasses software.</a:t>
            </a:r>
          </a:p>
          <a:p>
            <a:r>
              <a:rPr lang="en-AU" dirty="0"/>
              <a:t>They allow you to virtually try on glasses</a:t>
            </a:r>
          </a:p>
          <a:p>
            <a:r>
              <a:rPr lang="en-AU" dirty="0"/>
              <a:t>A recommendation solution is not implemented though</a:t>
            </a:r>
          </a:p>
          <a:p>
            <a:endParaRPr lang="en-AU" dirty="0"/>
          </a:p>
          <a:p>
            <a:r>
              <a:rPr lang="en-AU" dirty="0"/>
              <a:t>There is also some disagreement on ways to recommend glasses</a:t>
            </a:r>
          </a:p>
          <a:p>
            <a:r>
              <a:rPr lang="en-AU" dirty="0"/>
              <a:t>Based on facial shape, nose-eye distance or just personal style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4F404-DA0A-55A1-7FDA-424DD8DF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21038876">
            <a:off x="8022882" y="1110443"/>
            <a:ext cx="3879678" cy="3879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1090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72EAA-23DD-1912-DE8B-894FF023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2918-3A4E-F9B6-90A5-35560A02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64" y="342140"/>
            <a:ext cx="10058400" cy="1371600"/>
          </a:xfrm>
        </p:spPr>
        <p:txBody>
          <a:bodyPr>
            <a:normAutofit/>
          </a:bodyPr>
          <a:lstStyle/>
          <a:p>
            <a:r>
              <a:rPr lang="en-AU" sz="6000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Issues and Considerations</a:t>
            </a:r>
            <a:endParaRPr lang="en-AU" sz="7200" dirty="0">
              <a:latin typeface="Alasassy Caps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C37-7DC4-44E0-0104-87EA2701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64" y="1940814"/>
            <a:ext cx="7257068" cy="3637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/>
              <a:t>Disagreements on Glasses recommendation methods</a:t>
            </a:r>
          </a:p>
          <a:p>
            <a:pPr>
              <a:buFontTx/>
              <a:buChar char="-"/>
            </a:pPr>
            <a:r>
              <a:rPr lang="en-AU" dirty="0"/>
              <a:t>We will be working mainly towards personal style</a:t>
            </a:r>
          </a:p>
          <a:p>
            <a:pPr marL="0" indent="0">
              <a:buNone/>
            </a:pPr>
            <a:r>
              <a:rPr lang="en-AU" b="1" dirty="0"/>
              <a:t>Facial reading can be inaccurate depending on available data</a:t>
            </a:r>
          </a:p>
          <a:p>
            <a:pPr>
              <a:buFontTx/>
              <a:buChar char="-"/>
            </a:pPr>
            <a:r>
              <a:rPr lang="en-AU" dirty="0"/>
              <a:t>We build the model with low accuracy but give a variety of recommendations each time. The top three generated.</a:t>
            </a:r>
          </a:p>
          <a:p>
            <a:pPr>
              <a:buFontTx/>
              <a:buChar char="-"/>
            </a:pPr>
            <a:r>
              <a:rPr lang="en-AU" dirty="0"/>
              <a:t>A guide on how to take a proper picture for our algorithm will be available</a:t>
            </a:r>
          </a:p>
          <a:p>
            <a:pPr marL="0" indent="0">
              <a:buNone/>
            </a:pPr>
            <a:r>
              <a:rPr lang="en-AU" b="1" dirty="0"/>
              <a:t>Frame availability</a:t>
            </a:r>
          </a:p>
          <a:p>
            <a:pPr>
              <a:buFontTx/>
              <a:buChar char="-"/>
            </a:pPr>
            <a:r>
              <a:rPr lang="en-AU" dirty="0"/>
              <a:t>The site will be outfitted with various general designs</a:t>
            </a:r>
          </a:p>
          <a:p>
            <a:pPr>
              <a:buFontTx/>
              <a:buChar char="-"/>
            </a:pPr>
            <a:r>
              <a:rPr lang="en-AU" dirty="0"/>
              <a:t>We will also reach out to retailers to partner with and use their stock to funnel customers to them for a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12055-CB69-3E20-335D-6B57C1E0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586769">
            <a:off x="8072038" y="1624362"/>
            <a:ext cx="3879678" cy="38796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010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FA30A-4306-F427-0A91-321CC743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5C14-61B8-1E1B-8364-D9B88E6E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34" y="26494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Development Plan</a:t>
            </a:r>
            <a:endParaRPr lang="en-AU" sz="6000" dirty="0">
              <a:latin typeface="Alasassy Caps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6A4BB9-090C-B68B-F3FA-D5D332469ED2}"/>
              </a:ext>
            </a:extLst>
          </p:cNvPr>
          <p:cNvSpPr/>
          <p:nvPr/>
        </p:nvSpPr>
        <p:spPr>
          <a:xfrm>
            <a:off x="1137666" y="1466090"/>
            <a:ext cx="1770964" cy="165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E08874-091A-16EA-4C93-D0081E141244}"/>
              </a:ext>
            </a:extLst>
          </p:cNvPr>
          <p:cNvSpPr/>
          <p:nvPr/>
        </p:nvSpPr>
        <p:spPr>
          <a:xfrm>
            <a:off x="5084254" y="1466088"/>
            <a:ext cx="1770964" cy="165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8AEF7-5F5A-0FB7-8FB8-75BFB1D9911A}"/>
              </a:ext>
            </a:extLst>
          </p:cNvPr>
          <p:cNvSpPr/>
          <p:nvPr/>
        </p:nvSpPr>
        <p:spPr>
          <a:xfrm>
            <a:off x="8890196" y="1466090"/>
            <a:ext cx="1770964" cy="16573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F4604-028B-745B-2B6D-28262812454E}"/>
              </a:ext>
            </a:extLst>
          </p:cNvPr>
          <p:cNvSpPr txBox="1"/>
          <p:nvPr/>
        </p:nvSpPr>
        <p:spPr>
          <a:xfrm>
            <a:off x="839000" y="1971599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Research and Conceptualisation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1C629-9413-5B21-E90C-793B53B047B4}"/>
              </a:ext>
            </a:extLst>
          </p:cNvPr>
          <p:cNvSpPr txBox="1"/>
          <p:nvPr/>
        </p:nvSpPr>
        <p:spPr>
          <a:xfrm>
            <a:off x="4785588" y="1971598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Design and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0FE88-DCFF-EECD-66D7-F44B696DDB48}"/>
              </a:ext>
            </a:extLst>
          </p:cNvPr>
          <p:cNvSpPr txBox="1"/>
          <p:nvPr/>
        </p:nvSpPr>
        <p:spPr>
          <a:xfrm>
            <a:off x="8591530" y="1971598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Testing and Deployment</a:t>
            </a:r>
          </a:p>
        </p:txBody>
      </p:sp>
      <p:pic>
        <p:nvPicPr>
          <p:cNvPr id="15" name="Graphic 14" descr="Sunglasses face outline outline">
            <a:extLst>
              <a:ext uri="{FF2B5EF4-FFF2-40B4-BE49-F238E27FC236}">
                <a16:creationId xmlns:a16="http://schemas.microsoft.com/office/drawing/2014/main" id="{BE011684-F88E-C92A-96AE-6888B0CA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2618" y="4003624"/>
            <a:ext cx="2145031" cy="21450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F42B15-D791-B5AB-885C-DEAAD2E4BA6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207296" y="2294764"/>
            <a:ext cx="1578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9F4C1E-7AA1-55B7-91F9-6319A7A48A62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153884" y="2294764"/>
            <a:ext cx="143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E5C4A-EEB1-2B3E-90BE-5BC49092442A}"/>
              </a:ext>
            </a:extLst>
          </p:cNvPr>
          <p:cNvCxnSpPr/>
          <p:nvPr/>
        </p:nvCxnSpPr>
        <p:spPr>
          <a:xfrm flipH="1">
            <a:off x="7097649" y="3123438"/>
            <a:ext cx="2073783" cy="14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7CDFCA-C32C-4207-121A-73E070E89B9D}"/>
              </a:ext>
            </a:extLst>
          </p:cNvPr>
          <p:cNvSpPr txBox="1"/>
          <p:nvPr/>
        </p:nvSpPr>
        <p:spPr>
          <a:xfrm>
            <a:off x="1469744" y="4324582"/>
            <a:ext cx="277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Given our Project is a web application, we will follow a simple Iterative SDLC</a:t>
            </a:r>
          </a:p>
        </p:txBody>
      </p:sp>
    </p:spTree>
    <p:extLst>
      <p:ext uri="{BB962C8B-B14F-4D97-AF65-F5344CB8AC3E}">
        <p14:creationId xmlns:p14="http://schemas.microsoft.com/office/powerpoint/2010/main" val="363050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4BF59-AC8E-4A19-6826-284D9CC3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1BE6-9825-1423-99BB-14CA80CA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89" y="418188"/>
            <a:ext cx="10058400" cy="1371600"/>
          </a:xfrm>
        </p:spPr>
        <p:txBody>
          <a:bodyPr>
            <a:normAutofit/>
          </a:bodyPr>
          <a:lstStyle/>
          <a:p>
            <a:r>
              <a:rPr lang="en-AU" sz="6000" dirty="0">
                <a:latin typeface="Aptos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Gantt Chart (Iterative SDLC)</a:t>
            </a:r>
            <a:endParaRPr lang="en-AU" sz="7200" dirty="0">
              <a:latin typeface="Alasassy Caps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F318-926B-7DF9-6702-7CC461280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89" y="2520149"/>
            <a:ext cx="7257068" cy="3637459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 descr="A screen shot of a project&#10;&#10;AI-generated content may be incorrect.">
            <a:extLst>
              <a:ext uri="{FF2B5EF4-FFF2-40B4-BE49-F238E27FC236}">
                <a16:creationId xmlns:a16="http://schemas.microsoft.com/office/drawing/2014/main" id="{4F840A5D-B1C8-0DFC-5C0F-C3973D55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1893682"/>
            <a:ext cx="9530715" cy="4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BA288-3460-6902-5459-29822301E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5AE6-ED8D-D81D-F74F-D5625407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274320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AU" sz="7200" dirty="0">
                <a:latin typeface="Alasassy Caps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Thanks for</a:t>
            </a:r>
            <a:br>
              <a:rPr lang="en-AU" sz="7200" dirty="0">
                <a:latin typeface="Alasassy Caps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AU" sz="7200" dirty="0">
                <a:latin typeface="Alasassy Caps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F2CFB-F685-6C95-5AB0-FEC4926A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15342" y="997611"/>
            <a:ext cx="4715523" cy="4715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946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256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Alasassy Caps</vt:lpstr>
      <vt:lpstr>Aptos</vt:lpstr>
      <vt:lpstr>Calibri</vt:lpstr>
      <vt:lpstr>Century Gothic</vt:lpstr>
      <vt:lpstr>Garamond</vt:lpstr>
      <vt:lpstr>Savon</vt:lpstr>
      <vt:lpstr>Project:</vt:lpstr>
      <vt:lpstr>Concept: Sunn.e</vt:lpstr>
      <vt:lpstr>Use and Audience</vt:lpstr>
      <vt:lpstr>Market Research</vt:lpstr>
      <vt:lpstr>Issues and Considerations</vt:lpstr>
      <vt:lpstr>Development Plan</vt:lpstr>
      <vt:lpstr>Gantt Chart (Iterative SDLC)</vt:lpstr>
      <vt:lpstr>Thanks for 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Bailey</dc:creator>
  <cp:lastModifiedBy>Sam Bailey</cp:lastModifiedBy>
  <cp:revision>1</cp:revision>
  <dcterms:created xsi:type="dcterms:W3CDTF">2025-08-14T05:51:13Z</dcterms:created>
  <dcterms:modified xsi:type="dcterms:W3CDTF">2025-08-14T07:37:06Z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2025-08-14T07:36:48Z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e6a5f14a-aa70-4942-865c-cc52b873c794</vt:lpwstr>
  </property>
  <property fmtid="{D5CDD505-2E9C-101B-9397-08002B2CF9AE}" pid="8" name="MSIP_Label_f3ac7e5b-5da2-46c7-8677-8a6b50f7d886_ContentBits">
    <vt:lpwstr>1</vt:lpwstr>
  </property>
  <property fmtid="{D5CDD505-2E9C-101B-9397-08002B2CF9AE}" pid="9" name="MSIP_Label_f3ac7e5b-5da2-46c7-8677-8a6b50f7d886_Tag">
    <vt:lpwstr>10, 3, 0, 1</vt:lpwstr>
  </property>
  <property fmtid="{D5CDD505-2E9C-101B-9397-08002B2CF9AE}" pid="10" name="ClassificationContentMarkingHeaderLocations">
    <vt:lpwstr>Savon:9</vt:lpwstr>
  </property>
  <property fmtid="{D5CDD505-2E9C-101B-9397-08002B2CF9AE}" pid="11" name="ClassificationContentMarkingHeaderText">
    <vt:lpwstr>OFFICIAL</vt:lpwstr>
  </property>
</Properties>
</file>