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5241f1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5241f1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e5241f1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e5241f1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5241f1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e5241f1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e5241f1e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e5241f1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e5241f1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e5241f1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crumguides.org/scrum-guide.html#scrum-tea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Adopting Scrum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Sam Blanton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Roles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0"/>
              </a:spcAft>
              <a:buNone/>
            </a:pPr>
            <a:r>
              <a:rPr lang="en" sz="1200">
                <a:latin typeface="Times New Roman"/>
                <a:ea typeface="Times New Roman"/>
                <a:cs typeface="Times New Roman"/>
                <a:sym typeface="Times New Roman"/>
              </a:rPr>
              <a:t>Product Owner: Responsible for creating and managing the product backlog, which is a prioritized list of features or requirements that the team will work on in each sprint. The product owner is responsible for ensuring that the team is working on the right things to meet the customer's needs and maximize the value of the product.</a:t>
            </a:r>
            <a:endParaRPr sz="12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200">
                <a:latin typeface="Times New Roman"/>
                <a:ea typeface="Times New Roman"/>
                <a:cs typeface="Times New Roman"/>
                <a:sym typeface="Times New Roman"/>
              </a:rPr>
              <a:t>Scrum Master: Responsible for facilitating the Scrum process, removing any obstacles that might prevent the team from delivering high-quality software, and ensuring that the team follows the Scrum framework.</a:t>
            </a:r>
            <a:endParaRPr sz="12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rPr lang="en" sz="1200">
                <a:latin typeface="Times New Roman"/>
                <a:ea typeface="Times New Roman"/>
                <a:cs typeface="Times New Roman"/>
                <a:sym typeface="Times New Roman"/>
              </a:rPr>
              <a:t>Developers: Cross-functional group of individuals responsible for designing, developing, testing, and delivering a potentially releasable product increment at the end of each sprint. The development team is self-organizing, meaning they decide how to work together to achieve their sprint goal.</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Phases of Scrum </a:t>
            </a:r>
            <a:endParaRPr/>
          </a:p>
        </p:txBody>
      </p:sp>
      <p:sp>
        <p:nvSpPr>
          <p:cNvPr id="290" name="Google Shape;290;p15"/>
          <p:cNvSpPr txBox="1"/>
          <p:nvPr>
            <p:ph idx="1" type="body"/>
          </p:nvPr>
        </p:nvSpPr>
        <p:spPr>
          <a:xfrm>
            <a:off x="1303800" y="1528650"/>
            <a:ext cx="7030500" cy="3615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15">
                <a:latin typeface="Times New Roman"/>
                <a:ea typeface="Times New Roman"/>
                <a:cs typeface="Times New Roman"/>
                <a:sym typeface="Times New Roman"/>
              </a:rPr>
              <a:t>Planning: During the planning phase, the product owner creates a product backlog, which is a list of features or requirements for the product. The team then estimates the effort required to complete each item in the backlog and selects a set of items to work on during the upcoming sprint.</a:t>
            </a:r>
            <a:endParaRPr sz="1215">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15">
                <a:latin typeface="Times New Roman"/>
                <a:ea typeface="Times New Roman"/>
                <a:cs typeface="Times New Roman"/>
                <a:sym typeface="Times New Roman"/>
              </a:rPr>
              <a:t>Design: During the design phase, the team collaborates to create a design for the features they will be working on in the upcoming sprint.</a:t>
            </a:r>
            <a:endParaRPr sz="1215">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15">
                <a:latin typeface="Times New Roman"/>
                <a:ea typeface="Times New Roman"/>
                <a:cs typeface="Times New Roman"/>
                <a:sym typeface="Times New Roman"/>
              </a:rPr>
              <a:t>Development: During the development phase, the team implements the features they designed during the previous phase.</a:t>
            </a:r>
            <a:endParaRPr sz="1215">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15">
                <a:latin typeface="Times New Roman"/>
                <a:ea typeface="Times New Roman"/>
                <a:cs typeface="Times New Roman"/>
                <a:sym typeface="Times New Roman"/>
              </a:rPr>
              <a:t>Testing: During the testing phase, the team tests the features they developed to ensure that they meet the acceptance criteria defined by the product owner.</a:t>
            </a:r>
            <a:endParaRPr sz="1215">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15">
                <a:latin typeface="Times New Roman"/>
                <a:ea typeface="Times New Roman"/>
                <a:cs typeface="Times New Roman"/>
                <a:sym typeface="Times New Roman"/>
              </a:rPr>
              <a:t>Deployment: During the deployment phase, the team deploys the potentially releasable product increment to a production-like environment.</a:t>
            </a:r>
            <a:endParaRPr sz="1215">
              <a:latin typeface="Times New Roman"/>
              <a:ea typeface="Times New Roman"/>
              <a:cs typeface="Times New Roman"/>
              <a:sym typeface="Times New Roman"/>
            </a:endParaRPr>
          </a:p>
          <a:p>
            <a:pPr indent="0" lvl="0" marL="0" rtl="0" algn="l">
              <a:lnSpc>
                <a:spcPct val="105000"/>
              </a:lnSpc>
              <a:spcBef>
                <a:spcPts val="1200"/>
              </a:spcBef>
              <a:spcAft>
                <a:spcPts val="1200"/>
              </a:spcAft>
              <a:buSzPts val="605"/>
              <a:buNone/>
            </a:pPr>
            <a:r>
              <a:rPr lang="en" sz="1215">
                <a:latin typeface="Times New Roman"/>
                <a:ea typeface="Times New Roman"/>
                <a:cs typeface="Times New Roman"/>
                <a:sym typeface="Times New Roman"/>
              </a:rPr>
              <a:t>The importance of breaking down the SDLC into smaller cycles is that it allows the team to deliver working software to the customer more frequently, receive feedback, and make adjustments to the product backlog as needed.</a:t>
            </a:r>
            <a:endParaRPr sz="1215">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Vs. Waterfall</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215">
                <a:latin typeface="Times New Roman"/>
                <a:ea typeface="Times New Roman"/>
                <a:cs typeface="Times New Roman"/>
                <a:sym typeface="Times New Roman"/>
              </a:rPr>
              <a:t>In Waterfall, the software development life cycle (SDLC) is sequential, meaning each phase must be completed before moving on to the next one. In Agile, the SDLC is iterative, with each cycle called a sprint.</a:t>
            </a:r>
            <a:endParaRPr sz="1215">
              <a:latin typeface="Times New Roman"/>
              <a:ea typeface="Times New Roman"/>
              <a:cs typeface="Times New Roman"/>
              <a:sym typeface="Times New Roman"/>
            </a:endParaRPr>
          </a:p>
          <a:p>
            <a:pPr indent="0" lvl="0" marL="0" rtl="0" algn="l">
              <a:spcBef>
                <a:spcPts val="1200"/>
              </a:spcBef>
              <a:spcAft>
                <a:spcPts val="0"/>
              </a:spcAft>
              <a:buSzPts val="605"/>
              <a:buNone/>
            </a:pPr>
            <a:r>
              <a:rPr lang="en" sz="1215">
                <a:latin typeface="Times New Roman"/>
                <a:ea typeface="Times New Roman"/>
                <a:cs typeface="Times New Roman"/>
                <a:sym typeface="Times New Roman"/>
              </a:rPr>
              <a:t>If a problem arises during the testing phase in Agile, the team can work to resolve the issue and incorporate the changes in the next sprint. In Waterfall, the team would have to go back to the design or implementation phase to make the necessary changes.</a:t>
            </a:r>
            <a:endParaRPr sz="1215">
              <a:latin typeface="Times New Roman"/>
              <a:ea typeface="Times New Roman"/>
              <a:cs typeface="Times New Roman"/>
              <a:sym typeface="Times New Roman"/>
            </a:endParaRPr>
          </a:p>
          <a:p>
            <a:pPr indent="0" lvl="0" marL="0" rtl="0" algn="l">
              <a:spcBef>
                <a:spcPts val="1200"/>
              </a:spcBef>
              <a:spcAft>
                <a:spcPts val="0"/>
              </a:spcAft>
              <a:buSzPts val="605"/>
              <a:buNone/>
            </a:pPr>
            <a:r>
              <a:rPr lang="en" sz="1215">
                <a:latin typeface="Times New Roman"/>
                <a:ea typeface="Times New Roman"/>
                <a:cs typeface="Times New Roman"/>
                <a:sym typeface="Times New Roman"/>
              </a:rPr>
              <a:t>Agile allows for greater flexibility and adaptability to change, while Waterfall is better suited for large, complex projects with well-defined requirements and fixed timelines.</a:t>
            </a:r>
            <a:endParaRPr sz="1215">
              <a:latin typeface="Times New Roman"/>
              <a:ea typeface="Times New Roman"/>
              <a:cs typeface="Times New Roman"/>
              <a:sym typeface="Times New Roman"/>
            </a:endParaRPr>
          </a:p>
          <a:p>
            <a:pPr indent="0" lvl="0" marL="0" rtl="0" algn="l">
              <a:spcBef>
                <a:spcPts val="1200"/>
              </a:spcBef>
              <a:spcAft>
                <a:spcPts val="1200"/>
              </a:spcAft>
              <a:buSzPts val="605"/>
              <a:buNone/>
            </a:pPr>
            <a:r>
              <a:rPr lang="en" sz="1215">
                <a:latin typeface="Times New Roman"/>
                <a:ea typeface="Times New Roman"/>
                <a:cs typeface="Times New Roman"/>
                <a:sym typeface="Times New Roman"/>
              </a:rPr>
              <a:t>Customer involvement and feedback are more prominent in Agile, with the customer involved throughout the development process. In Waterfall, the customer is only involved during the requirements gathering phase.</a:t>
            </a:r>
            <a:endParaRPr sz="1215">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Should you choose Scrum or Waterfall</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00">
                <a:latin typeface="Times New Roman"/>
                <a:ea typeface="Times New Roman"/>
                <a:cs typeface="Times New Roman"/>
                <a:sym typeface="Times New Roman"/>
              </a:rPr>
              <a:t>The choice between Waterfall and Agile approaches depends on various factors, such as the nature of the project, team experience, customer requirements, and project timeline. Here are a few factors to consider:</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00">
                <a:latin typeface="Times New Roman"/>
                <a:ea typeface="Times New Roman"/>
                <a:cs typeface="Times New Roman"/>
                <a:sym typeface="Times New Roman"/>
              </a:rPr>
              <a:t>Project size: Agile is well-suited for small to medium-sized projects with a limited scope, while Waterfall is better suited for large, complex projects with well-defined requirements.</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00">
                <a:latin typeface="Times New Roman"/>
                <a:ea typeface="Times New Roman"/>
                <a:cs typeface="Times New Roman"/>
                <a:sym typeface="Times New Roman"/>
              </a:rPr>
              <a:t>Customer involvement: Agile emphasizes customer involvement and feedback throughout the development process, while Waterfall involves the customer only during the requirements gathering phase.</a:t>
            </a:r>
            <a:endParaRPr sz="1200">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00">
                <a:latin typeface="Times New Roman"/>
                <a:ea typeface="Times New Roman"/>
                <a:cs typeface="Times New Roman"/>
                <a:sym typeface="Times New Roman"/>
              </a:rPr>
              <a:t>Team experience: Agile requires a highly skilled and self-organizing team, while Waterfall can be implemented by less experienced teams.</a:t>
            </a:r>
            <a:endParaRPr sz="1200">
              <a:latin typeface="Times New Roman"/>
              <a:ea typeface="Times New Roman"/>
              <a:cs typeface="Times New Roman"/>
              <a:sym typeface="Times New Roman"/>
            </a:endParaRPr>
          </a:p>
          <a:p>
            <a:pPr indent="0" lvl="0" marL="0" rtl="0" algn="l">
              <a:lnSpc>
                <a:spcPct val="105000"/>
              </a:lnSpc>
              <a:spcBef>
                <a:spcPts val="1200"/>
              </a:spcBef>
              <a:spcAft>
                <a:spcPts val="1200"/>
              </a:spcAft>
              <a:buSzPts val="605"/>
              <a:buNone/>
            </a:pPr>
            <a:r>
              <a:rPr lang="en" sz="1200">
                <a:latin typeface="Times New Roman"/>
                <a:ea typeface="Times New Roman"/>
                <a:cs typeface="Times New Roman"/>
                <a:sym typeface="Times New Roman"/>
              </a:rPr>
              <a:t>Project timeline: Agile allows for greater flexibility and can adapt to changing requirements, while Waterfall is better suited for projects with fixed requirements and timelines.</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Scrum.org. (2020). The Scrum Guide. Retrieved from </a:t>
            </a:r>
            <a:r>
              <a:rPr lang="en" sz="1200" u="sng">
                <a:solidFill>
                  <a:schemeClr val="hlink"/>
                </a:solidFill>
                <a:latin typeface="Times New Roman"/>
                <a:ea typeface="Times New Roman"/>
                <a:cs typeface="Times New Roman"/>
                <a:sym typeface="Times New Roman"/>
                <a:hlinkClick r:id="rId3"/>
              </a:rPr>
              <a:t>https://scrumguides.org/scrum-guide.html#scrum-team</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Adobe. (n.d.). Waterfall methodology: A beginner's guide. Adobe Blog. Retrieved from https://business.adobe.com/blog/basics/waterfall#:~:text=The%20waterfall%20methodology%20is%20a,detailed%20documentation%2C%20and%20consecutive%20execution.</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