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7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22BF-50A5-4E6F-AD50-B57379976347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64DD-C9AC-4454-BB90-810A183C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h.asp" TargetMode="External"/><Relationship Id="rId2" Type="http://schemas.openxmlformats.org/officeDocument/2006/relationships/hyperlink" Target="http://www.w3schools.com/tags/tag_t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td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Lessons 1: </a:t>
            </a:r>
            <a:r>
              <a:rPr lang="en-US" dirty="0" smtClean="0"/>
              <a:t>HTML5 semantic element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What are Semantic Elements?</a:t>
            </a:r>
          </a:p>
          <a:p>
            <a:r>
              <a:rPr lang="en-US" dirty="0" smtClean="0">
                <a:effectLst/>
              </a:rPr>
              <a:t>A semantic element clearly describes its meaning to both the </a:t>
            </a:r>
            <a:r>
              <a:rPr lang="en-US" dirty="0" smtClean="0">
                <a:solidFill>
                  <a:schemeClr val="accent1"/>
                </a:solidFill>
                <a:effectLst/>
              </a:rPr>
              <a:t>browser</a:t>
            </a:r>
            <a:r>
              <a:rPr lang="en-US" dirty="0" smtClean="0">
                <a:effectLst/>
              </a:rPr>
              <a:t> and the </a:t>
            </a:r>
            <a:r>
              <a:rPr lang="en-US" dirty="0" smtClean="0">
                <a:solidFill>
                  <a:schemeClr val="accent1"/>
                </a:solidFill>
                <a:effectLst/>
              </a:rPr>
              <a:t>developer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Examples of </a:t>
            </a:r>
            <a:r>
              <a:rPr lang="en-US" b="1" dirty="0" smtClean="0">
                <a:effectLst/>
              </a:rPr>
              <a:t>semantic</a:t>
            </a:r>
            <a:r>
              <a:rPr lang="en-US" dirty="0" smtClean="0">
                <a:effectLst/>
              </a:rPr>
              <a:t> elements: &lt;</a:t>
            </a:r>
            <a:r>
              <a:rPr lang="en-US" dirty="0" smtClean="0">
                <a:solidFill>
                  <a:schemeClr val="accent1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&gt;, &lt;</a:t>
            </a:r>
            <a:r>
              <a:rPr lang="en-US" dirty="0" smtClean="0">
                <a:solidFill>
                  <a:schemeClr val="accent1"/>
                </a:solidFill>
                <a:effectLst/>
              </a:rPr>
              <a:t>table</a:t>
            </a:r>
            <a:r>
              <a:rPr lang="en-US" dirty="0" smtClean="0">
                <a:effectLst/>
              </a:rPr>
              <a:t>&gt;, and &lt;</a:t>
            </a:r>
            <a:r>
              <a:rPr lang="en-US" dirty="0" err="1" smtClean="0">
                <a:solidFill>
                  <a:schemeClr val="accent1"/>
                </a:solidFill>
                <a:effectLst/>
              </a:rPr>
              <a:t>img</a:t>
            </a:r>
            <a:r>
              <a:rPr lang="en-US" dirty="0" smtClean="0">
                <a:effectLst/>
              </a:rPr>
              <a:t>&gt; - Clearly defines its content.</a:t>
            </a:r>
          </a:p>
          <a:p>
            <a:r>
              <a:rPr lang="en-US" dirty="0"/>
              <a:t>Examples of non-semantic elements: &lt;div&gt; and &lt;span&gt; - Tells nothing about its content.</a:t>
            </a:r>
          </a:p>
          <a:p>
            <a:endParaRPr lang="en-US" sz="1400" dirty="0" smtClean="0">
              <a:effectLst/>
            </a:endParaRPr>
          </a:p>
          <a:p>
            <a:pPr lvl="0"/>
            <a:r>
              <a:rPr lang="en-US" altLang="en-US" dirty="0" smtClean="0"/>
              <a:t>HTML5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offers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some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new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elements</a:t>
            </a:r>
            <a:r>
              <a:rPr lang="en-US" altLang="en-US" sz="1400" i="1" dirty="0" smtClean="0">
                <a:latin typeface="Arial" panose="020B0604020202020204" pitchFamily="34" charset="0"/>
              </a:rPr>
              <a:t>, </a:t>
            </a:r>
            <a:r>
              <a:rPr lang="en-US" altLang="en-US" dirty="0" smtClean="0"/>
              <a:t>primarily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for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semantic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purposes</a:t>
            </a:r>
            <a:r>
              <a:rPr lang="en-US" altLang="en-US" sz="1400" i="1" dirty="0" smtClean="0">
                <a:latin typeface="Arial" panose="020B0604020202020204" pitchFamily="34" charset="0"/>
              </a:rPr>
              <a:t>. </a:t>
            </a:r>
            <a:r>
              <a:rPr lang="en-US" altLang="en-US" dirty="0" smtClean="0"/>
              <a:t>The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elements</a:t>
            </a:r>
            <a:r>
              <a:rPr lang="en-US" altLang="en-US" sz="1400" i="1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include</a:t>
            </a:r>
            <a:r>
              <a:rPr lang="en-US" altLang="en-US" sz="1400" i="1" dirty="0" smtClean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section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article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aside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header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footer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</a:rPr>
              <a:t>nav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figure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</a:rPr>
              <a:t>figcaption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time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mark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main</a:t>
            </a:r>
            <a:r>
              <a:rPr lang="en-US" altLang="en-US" sz="1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altLang="en-US" sz="1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4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283335" y="128789"/>
            <a:ext cx="5370490" cy="640080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6446949" y="365125"/>
            <a:ext cx="5745051" cy="598886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8" y="1027906"/>
            <a:ext cx="3554568" cy="5149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121" y="1438783"/>
            <a:ext cx="346601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1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Lessons 2: 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825625"/>
            <a:ext cx="4610637" cy="4351338"/>
          </a:xfrm>
        </p:spPr>
        <p:txBody>
          <a:bodyPr>
            <a:normAutofit fontScale="62500" lnSpcReduction="20000"/>
          </a:bodyPr>
          <a:lstStyle/>
          <a:p>
            <a:pPr marL="1828800" lvl="4" indent="0">
              <a:buNone/>
            </a:pPr>
            <a:r>
              <a:rPr lang="en-US" dirty="0" smtClean="0"/>
              <a:t> &lt;table&gt;</a:t>
            </a:r>
          </a:p>
          <a:p>
            <a:pPr marL="1828800" lvl="4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&lt;td&gt;1957&lt;/td&gt;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&lt;td&gt;Ford&lt;/td&gt;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&lt;td&gt;Thunderbird&lt;/td&gt;</a:t>
            </a:r>
          </a:p>
          <a:p>
            <a:pPr marL="1828800" lvl="4" indent="0"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&lt;td&gt;1958&lt;/td&gt;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&lt;td&gt;Chevrolet&lt;/td&gt;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&lt;td&gt;Impala&lt;/td&gt;</a:t>
            </a:r>
          </a:p>
          <a:p>
            <a:pPr marL="1828800" lvl="4" indent="0"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&lt;td&gt;2012&lt;/td&gt;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&lt;td&gt;BMW&lt;/td&gt;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&lt;td&gt;Z4&lt;/td&gt;</a:t>
            </a:r>
          </a:p>
          <a:p>
            <a:pPr marL="1828800" lvl="4" indent="0"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&lt;td&gt;2003&lt;/td&gt;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&lt;td&gt;Mazda&lt;/td&gt;</a:t>
            </a:r>
          </a:p>
          <a:p>
            <a:pPr marL="1828800" lvl="4" indent="0">
              <a:buNone/>
            </a:pPr>
            <a:r>
              <a:rPr lang="en-US" dirty="0" smtClean="0"/>
              <a:t>            &lt;td&gt;Miata&lt;/td&gt;</a:t>
            </a:r>
          </a:p>
          <a:p>
            <a:pPr marL="1828800" lvl="4" indent="0"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    &lt;/table&gt;</a:t>
            </a:r>
          </a:p>
          <a:p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5357611" y="365125"/>
            <a:ext cx="6619741" cy="6331889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6406" y="1690688"/>
            <a:ext cx="44818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The &lt;table&gt; tag defines an HTML table.</a:t>
            </a:r>
          </a:p>
          <a:p>
            <a:r>
              <a:rPr lang="en-US" sz="1900" dirty="0" smtClean="0"/>
              <a:t>An HTML table consists of the &lt;table&gt; element and one or more </a:t>
            </a:r>
            <a:r>
              <a:rPr lang="en-US" sz="1900" dirty="0" smtClean="0">
                <a:hlinkClick r:id="rId2"/>
              </a:rPr>
              <a:t>&lt;</a:t>
            </a:r>
            <a:r>
              <a:rPr lang="en-US" sz="1900" dirty="0" err="1" smtClean="0">
                <a:hlinkClick r:id="rId2"/>
              </a:rPr>
              <a:t>tr</a:t>
            </a:r>
            <a:r>
              <a:rPr lang="en-US" sz="1900" dirty="0" smtClean="0">
                <a:hlinkClick r:id="rId2"/>
              </a:rPr>
              <a:t>&gt;</a:t>
            </a:r>
            <a:r>
              <a:rPr lang="en-US" sz="1900" dirty="0" smtClean="0"/>
              <a:t>, </a:t>
            </a:r>
            <a:r>
              <a:rPr lang="en-US" sz="1900" dirty="0" smtClean="0">
                <a:hlinkClick r:id="rId3"/>
              </a:rPr>
              <a:t>&lt;</a:t>
            </a:r>
            <a:r>
              <a:rPr lang="en-US" sz="1900" dirty="0" err="1" smtClean="0">
                <a:hlinkClick r:id="rId3"/>
              </a:rPr>
              <a:t>th</a:t>
            </a:r>
            <a:r>
              <a:rPr lang="en-US" sz="1900" dirty="0" smtClean="0">
                <a:hlinkClick r:id="rId3"/>
              </a:rPr>
              <a:t>&gt;</a:t>
            </a:r>
            <a:r>
              <a:rPr lang="en-US" sz="1900" dirty="0" smtClean="0"/>
              <a:t>, and </a:t>
            </a:r>
            <a:r>
              <a:rPr lang="en-US" sz="1900" dirty="0" smtClean="0">
                <a:hlinkClick r:id="rId4"/>
              </a:rPr>
              <a:t>&lt;td&gt;</a:t>
            </a:r>
            <a:r>
              <a:rPr lang="en-US" sz="1900" dirty="0" smtClean="0"/>
              <a:t> elements.</a:t>
            </a:r>
          </a:p>
          <a:p>
            <a:r>
              <a:rPr lang="en-US" sz="1900" dirty="0" smtClean="0"/>
              <a:t>The &lt;</a:t>
            </a:r>
            <a:r>
              <a:rPr lang="en-US" sz="1900" dirty="0" err="1" smtClean="0">
                <a:solidFill>
                  <a:srgbClr val="0070C0"/>
                </a:solidFill>
              </a:rPr>
              <a:t>tr</a:t>
            </a:r>
            <a:r>
              <a:rPr lang="en-US" sz="1900" dirty="0" smtClean="0"/>
              <a:t>&gt; element defines a </a:t>
            </a:r>
            <a:r>
              <a:rPr lang="en-US" sz="1900" dirty="0" smtClean="0">
                <a:solidFill>
                  <a:srgbClr val="0070C0"/>
                </a:solidFill>
              </a:rPr>
              <a:t>table row</a:t>
            </a:r>
            <a:r>
              <a:rPr lang="en-US" sz="1900" dirty="0" smtClean="0"/>
              <a:t>, the &lt;</a:t>
            </a:r>
            <a:r>
              <a:rPr lang="en-US" sz="1900" dirty="0" err="1" smtClean="0">
                <a:solidFill>
                  <a:srgbClr val="0070C0"/>
                </a:solidFill>
              </a:rPr>
              <a:t>th</a:t>
            </a:r>
            <a:r>
              <a:rPr lang="en-US" sz="1900" dirty="0" smtClean="0"/>
              <a:t>&gt; element defines a </a:t>
            </a:r>
            <a:r>
              <a:rPr lang="en-US" sz="1900" dirty="0" smtClean="0">
                <a:solidFill>
                  <a:srgbClr val="0070C0"/>
                </a:solidFill>
              </a:rPr>
              <a:t>table header</a:t>
            </a:r>
            <a:r>
              <a:rPr lang="en-US" sz="1900" dirty="0" smtClean="0"/>
              <a:t>, and the &lt; </a:t>
            </a:r>
            <a:r>
              <a:rPr lang="en-US" sz="1900" dirty="0" smtClean="0">
                <a:solidFill>
                  <a:srgbClr val="0070C0"/>
                </a:solidFill>
              </a:rPr>
              <a:t>td</a:t>
            </a:r>
            <a:r>
              <a:rPr lang="en-US" sz="1900" dirty="0" smtClean="0"/>
              <a:t>&gt; element defines a </a:t>
            </a:r>
            <a:r>
              <a:rPr lang="en-US" sz="1900" dirty="0" smtClean="0">
                <a:solidFill>
                  <a:srgbClr val="0070C0"/>
                </a:solidFill>
              </a:rPr>
              <a:t>table cell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A more complex HTML table may also include &lt;caption&gt;, &lt;col&gt;, &lt;</a:t>
            </a:r>
            <a:r>
              <a:rPr lang="en-US" sz="1900" dirty="0" err="1" smtClean="0"/>
              <a:t>colgroup</a:t>
            </a:r>
            <a:r>
              <a:rPr lang="en-US" sz="1900" dirty="0" smtClean="0"/>
              <a:t>&gt;, &lt;</a:t>
            </a:r>
            <a:r>
              <a:rPr lang="en-US" sz="1900" dirty="0" err="1" smtClean="0"/>
              <a:t>thead</a:t>
            </a:r>
            <a:r>
              <a:rPr lang="en-US" sz="1900" dirty="0" smtClean="0"/>
              <a:t>&gt;, &lt; </a:t>
            </a:r>
            <a:r>
              <a:rPr lang="en-US" sz="1900" dirty="0" err="1" smtClean="0"/>
              <a:t>tfoot</a:t>
            </a:r>
            <a:r>
              <a:rPr lang="en-US" sz="1900" dirty="0" smtClean="0"/>
              <a:t>&gt;, and &lt;</a:t>
            </a:r>
            <a:r>
              <a:rPr lang="en-US" sz="1900" dirty="0" err="1" smtClean="0"/>
              <a:t>tbody</a:t>
            </a:r>
            <a:r>
              <a:rPr lang="en-US" sz="1900" dirty="0" smtClean="0"/>
              <a:t>&gt; elements.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594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HTML tables are powerful and, due to their flexibility, they are often misused.</a:t>
            </a:r>
          </a:p>
          <a:p>
            <a:r>
              <a:rPr lang="en-US" sz="2400" dirty="0" smtClean="0"/>
              <a:t>It’s important to understand both proper table implementation and where it’s inappropriate to implement a table. </a:t>
            </a:r>
          </a:p>
          <a:p>
            <a:r>
              <a:rPr lang="en-US" sz="2400" dirty="0" smtClean="0"/>
              <a:t>Over the years, many developers have used the &lt;table&gt; element to create a page layout. Here are some reasons you should not use the &lt;table&gt; element to create a page layout.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table will not render until the &lt;/table&gt; tag has been read.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Webpages should be written with semantic markup, and the main </a:t>
            </a:r>
            <a:r>
              <a:rPr lang="en-US" sz="2400" dirty="0" smtClean="0">
                <a:solidFill>
                  <a:srgbClr val="0070C0"/>
                </a:solidFill>
              </a:rPr>
              <a:t>&lt;div role=”main”&gt; element should be as close to the top of the HTML document as possible</a:t>
            </a:r>
            <a:r>
              <a:rPr lang="en-US" sz="2400" dirty="0" smtClean="0"/>
              <a:t>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&lt;div&gt; element will render its content as the browser receives it. </a:t>
            </a:r>
            <a:r>
              <a:rPr lang="en-US" sz="2400" dirty="0" smtClean="0"/>
              <a:t>This enables the user to read the content as it’s being loaded into the browser. </a:t>
            </a:r>
          </a:p>
          <a:p>
            <a:r>
              <a:rPr lang="en-US" sz="2400" dirty="0" smtClean="0"/>
              <a:t>Using a table forces you into a deeply nested HTML structure that is difficult to maintain.</a:t>
            </a:r>
          </a:p>
          <a:p>
            <a:r>
              <a:rPr lang="en-US" sz="2400" dirty="0" smtClean="0"/>
              <a:t>Using a table confuses accessibility devices. Remember that using a &lt;table&gt; element for anything other than tabular layout of data will be much more difficult to maintain than using &lt;div&gt; elements with positioning.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6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MORE HTML 5</vt:lpstr>
      <vt:lpstr>Lessons 1: HTML5 semantic element </vt:lpstr>
      <vt:lpstr> </vt:lpstr>
      <vt:lpstr>Lessons 2:  Table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HTML 5</dc:title>
  <dc:creator>samuel babiso</dc:creator>
  <cp:lastModifiedBy>samuel babiso</cp:lastModifiedBy>
  <cp:revision>4</cp:revision>
  <dcterms:created xsi:type="dcterms:W3CDTF">2014-09-22T23:48:32Z</dcterms:created>
  <dcterms:modified xsi:type="dcterms:W3CDTF">2014-10-19T20:00:52Z</dcterms:modified>
</cp:coreProperties>
</file>