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bold.fntdata"/><Relationship Id="rId10" Type="http://schemas.openxmlformats.org/officeDocument/2006/relationships/slide" Target="slides/slide6.xml"/><Relationship Id="rId32" Type="http://schemas.openxmlformats.org/officeDocument/2006/relationships/font" Target="fonts/Nunito-regular.fntdata"/><Relationship Id="rId13" Type="http://schemas.openxmlformats.org/officeDocument/2006/relationships/slide" Target="slides/slide9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d52208860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d522088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d52208860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d5220886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d52208860_0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d5220886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d52208860_0_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d5220886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d52208860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d5220886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d52208860_0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d5220886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d52208860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d5220886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d52208860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d522088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d52208860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d522088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d52208860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d5220886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d4ef5705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d4ef570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52208860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d5220886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d4ef5705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d4ef570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d52208860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d5220886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d52208860_0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d5220886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d652d2bdd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d652d2bd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d652d2bdd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d652d2bd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d52208860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d5220886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d52208860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d5220886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d52208860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d5220886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d52208860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d5220886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d52208860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d5220886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d52208860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d5220886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d52208860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d522088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d52208860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d5220886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d52208860_0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d5220886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d52208860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d5220886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De-Identification</a:t>
            </a:r>
            <a:r>
              <a:rPr b="1" lang="en-US"/>
              <a:t> of Protected Health Information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Hashim Khan, </a:t>
            </a:r>
            <a:r>
              <a:rPr lang="en-US"/>
              <a:t>Samuel Brown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#2: Generalize Patient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092200" y="1943175"/>
            <a:ext cx="5013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Transform data into more abstract representation.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removal of exact numbers for ranges.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EX. five-digit zip to four-digit zip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EX. Age of </a:t>
            </a:r>
            <a:r>
              <a:rPr lang="en-US" sz="2200"/>
              <a:t>patients</a:t>
            </a:r>
            <a:r>
              <a:rPr lang="en-US" sz="2200"/>
              <a:t> generalized in five year groups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074" y="1475826"/>
            <a:ext cx="4617825" cy="496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#2: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041350" y="1943175"/>
            <a:ext cx="3540900" cy="368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This code creates groups for: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BMI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Charges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three numerical columns in the dataset.</a:t>
            </a:r>
            <a:endParaRPr sz="22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125" y="1889925"/>
            <a:ext cx="7065925" cy="357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#2: Results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1516442"/>
            <a:ext cx="8181975" cy="457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De-Identification Method #3: Randomized Patient Values</a:t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092200" y="1943175"/>
            <a:ext cx="49938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Randomize</a:t>
            </a:r>
            <a:r>
              <a:rPr lang="en-US" sz="2200"/>
              <a:t>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Specific values are replaced with equally specific, but different, values.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EX. Age reported as a random value within a 5-year window of actual age.</a:t>
            </a:r>
            <a:endParaRPr sz="22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200" y="1475801"/>
            <a:ext cx="4546700" cy="499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#3: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092200" y="1943175"/>
            <a:ext cx="5003700" cy="441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changed the values in: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BMI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Charges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By adding or subtracting by an amount that won’t </a:t>
            </a:r>
            <a:r>
              <a:rPr lang="en-US" sz="2200"/>
              <a:t>affect</a:t>
            </a:r>
            <a:r>
              <a:rPr lang="en-US" sz="2200"/>
              <a:t> the mean of the data.</a:t>
            </a:r>
            <a:endParaRPr sz="22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175" y="1696625"/>
            <a:ext cx="5452399" cy="398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#3: 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00" y="1546917"/>
            <a:ext cx="7406788" cy="46100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De-Identification Method #4: K-Anonymity Principle</a:t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092150" y="1943175"/>
            <a:ext cx="4414500" cy="434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K-Anonymity</a:t>
            </a:r>
            <a:r>
              <a:rPr lang="en-US" sz="2200"/>
              <a:t> is the industry standard for de-identification.</a:t>
            </a:r>
            <a:endParaRPr sz="2200"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take a combination of the 3 prior methods and apply it to the data set to produce a ‘disclosed database.’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database given to outsiders.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50" y="1438275"/>
            <a:ext cx="6155725" cy="505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#4: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53900" y="1689175"/>
            <a:ext cx="9774900" cy="169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now need to create groups of values for age, bmi, and charges.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Make sure no group has “1” value.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 do this we had to play around with the bin sizes and found these values reached a k-</a:t>
            </a:r>
            <a:r>
              <a:rPr lang="en-US" sz="2200"/>
              <a:t>anonymity</a:t>
            </a:r>
            <a:r>
              <a:rPr lang="en-US" sz="2200"/>
              <a:t> of k=13.</a:t>
            </a:r>
            <a:endParaRPr sz="2200"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8398" l="5313" r="2119" t="9506"/>
          <a:stretch/>
        </p:blipFill>
        <p:spPr>
          <a:xfrm>
            <a:off x="1189575" y="4237475"/>
            <a:ext cx="9677548" cy="177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#4: 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092200" y="1943175"/>
            <a:ext cx="5044500" cy="404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This output </a:t>
            </a:r>
            <a:r>
              <a:rPr lang="en-US" sz="2200"/>
              <a:t>having</a:t>
            </a:r>
            <a:r>
              <a:rPr lang="en-US" sz="2200"/>
              <a:t> no rows </a:t>
            </a:r>
            <a:r>
              <a:rPr lang="en-US" sz="2200"/>
              <a:t>means</a:t>
            </a:r>
            <a:r>
              <a:rPr lang="en-US" sz="2200"/>
              <a:t> that there are 0 groups that have only 1 value inside.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</a:t>
            </a:r>
            <a:r>
              <a:rPr lang="en-US" sz="2200"/>
              <a:t>hoever</a:t>
            </a:r>
            <a:r>
              <a:rPr lang="en-US" sz="2200"/>
              <a:t> has the disclosed data </a:t>
            </a:r>
            <a:r>
              <a:rPr lang="en-US" sz="2200"/>
              <a:t>won't</a:t>
            </a:r>
            <a:r>
              <a:rPr lang="en-US" sz="2200"/>
              <a:t> be able to track </a:t>
            </a:r>
            <a:r>
              <a:rPr lang="en-US" sz="2200"/>
              <a:t>which</a:t>
            </a:r>
            <a:r>
              <a:rPr lang="en-US" sz="2200"/>
              <a:t> patient fits into a specific group. </a:t>
            </a:r>
            <a:endParaRPr sz="22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50" y="3125513"/>
            <a:ext cx="4321650" cy="6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088" y="1349100"/>
            <a:ext cx="1332325" cy="1776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913" y="1349100"/>
            <a:ext cx="1332325" cy="1776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4763" y="1349100"/>
            <a:ext cx="1332325" cy="1776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Disclosed Data Base Code</a:t>
            </a:r>
            <a:endParaRPr b="1"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092150" y="1798200"/>
            <a:ext cx="10007700" cy="171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Now that we have all the data 13-</a:t>
            </a:r>
            <a:r>
              <a:rPr lang="en-US" sz="2200"/>
              <a:t>anonymized let pretend that some company wanted to analyze how much smokers were spending on healthcare.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Lets create a disclosed data base for them.</a:t>
            </a:r>
            <a:endParaRPr sz="2200"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75" y="3931050"/>
            <a:ext cx="10539250" cy="111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Introduction: Setting the Stage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092200" y="1943175"/>
            <a:ext cx="10007700" cy="428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the 2000s, the </a:t>
            </a:r>
            <a:r>
              <a:rPr lang="en-US" sz="2200"/>
              <a:t>abundance</a:t>
            </a:r>
            <a:r>
              <a:rPr lang="en-US" sz="2200"/>
              <a:t> of raw medical data led to a boom in research.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Consequently</a:t>
            </a:r>
            <a:r>
              <a:rPr lang="en-US" sz="2200"/>
              <a:t>, this led to </a:t>
            </a:r>
            <a:r>
              <a:rPr lang="en-US" sz="2200"/>
              <a:t>pressures</a:t>
            </a:r>
            <a:r>
              <a:rPr lang="en-US" sz="2200"/>
              <a:t> within the </a:t>
            </a:r>
            <a:r>
              <a:rPr lang="en-US" sz="2200"/>
              <a:t>industry</a:t>
            </a:r>
            <a:r>
              <a:rPr lang="en-US" sz="2200"/>
              <a:t> to make </a:t>
            </a:r>
            <a:r>
              <a:rPr lang="en-US" sz="2200"/>
              <a:t>research</a:t>
            </a:r>
            <a:r>
              <a:rPr lang="en-US" sz="2200"/>
              <a:t> data public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turn, Patient privacy would be compromised, as medical data often includes: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Biometric Identifiers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Medical Record Numbers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SSNs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Account Numbers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Healthcare/Insurance Plans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etc.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950" y="3643300"/>
            <a:ext cx="2865125" cy="28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774" y="3562651"/>
            <a:ext cx="2994675" cy="29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092150" y="4857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Disclosed Data Base</a:t>
            </a:r>
            <a:endParaRPr b="1"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092200" y="1340325"/>
            <a:ext cx="4881900" cy="45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</a:t>
            </a:r>
            <a:r>
              <a:rPr lang="en-US" sz="2200"/>
              <a:t>original</a:t>
            </a:r>
            <a:r>
              <a:rPr lang="en-US" sz="2200"/>
              <a:t> data set had 500 rows of patient values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This disclosed data set was grouped down to 36 rows with each row </a:t>
            </a:r>
            <a:r>
              <a:rPr lang="en-US" sz="2200"/>
              <a:t>having</a:t>
            </a:r>
            <a:r>
              <a:rPr lang="en-US" sz="2200"/>
              <a:t> a different group based on: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BMI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Charges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‘count’ column shows how many patients fit into each group. </a:t>
            </a:r>
            <a:endParaRPr sz="2200"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fake company would be given this 36 row dataset.</a:t>
            </a:r>
            <a:endParaRPr sz="2200"/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1039" r="0" t="2305"/>
          <a:stretch/>
        </p:blipFill>
        <p:spPr>
          <a:xfrm>
            <a:off x="6035600" y="1449650"/>
            <a:ext cx="5851599" cy="46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092200" y="670275"/>
            <a:ext cx="101229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Measuring </a:t>
            </a:r>
            <a:r>
              <a:rPr b="1" lang="en-US"/>
              <a:t>Anonymity</a:t>
            </a:r>
            <a:r>
              <a:rPr b="1" lang="en-US"/>
              <a:t>: K-Anonymity Eval.</a:t>
            </a:r>
            <a:endParaRPr b="1"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092150" y="1943175"/>
            <a:ext cx="4993800" cy="422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</a:t>
            </a:r>
            <a:r>
              <a:rPr lang="en-US" sz="2200"/>
              <a:t>o measure how identifiable a person is we will use principles from K-Anonymity. </a:t>
            </a:r>
            <a:endParaRPr sz="2200"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will be analyzing all the methods by seeing if there are any groups of values that have only 1 value in them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(meaning that that person is unique and </a:t>
            </a:r>
            <a:r>
              <a:rPr lang="en-US" sz="2200"/>
              <a:t>identifiable).</a:t>
            </a:r>
            <a:endParaRPr sz="2200"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0" y="1557150"/>
            <a:ext cx="4610025" cy="46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Analysis for Method #1 Suppressing Patient Values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092200" y="2021850"/>
            <a:ext cx="5013900" cy="428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</a:t>
            </a:r>
            <a:r>
              <a:rPr lang="en-US" sz="2200"/>
              <a:t>percentage</a:t>
            </a:r>
            <a:r>
              <a:rPr lang="en-US" sz="2200"/>
              <a:t> column shows the percentage of data that is </a:t>
            </a:r>
            <a:r>
              <a:rPr lang="en-US" sz="2200"/>
              <a:t>suppressed</a:t>
            </a:r>
            <a:r>
              <a:rPr lang="en-US" sz="2200"/>
              <a:t> compared to total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Min K-A</a:t>
            </a:r>
            <a:r>
              <a:rPr lang="en-US" sz="2200"/>
              <a:t>nonymity</a:t>
            </a:r>
            <a:r>
              <a:rPr lang="en-US" sz="2200"/>
              <a:t> level of one shows that there are still values in the data set that are </a:t>
            </a:r>
            <a:r>
              <a:rPr lang="en-US" sz="2200"/>
              <a:t>completely</a:t>
            </a:r>
            <a:r>
              <a:rPr lang="en-US" sz="2200"/>
              <a:t> unique, </a:t>
            </a:r>
            <a:r>
              <a:rPr lang="en-US" sz="2200"/>
              <a:t>which</a:t>
            </a:r>
            <a:r>
              <a:rPr lang="en-US" sz="2200"/>
              <a:t> is bad.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Limitations: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Raising the suppression better anonymizes the data but makes it worse for research. </a:t>
            </a:r>
            <a:endParaRPr sz="2200"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650" y="1656075"/>
            <a:ext cx="5547851" cy="42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Analysis for Method #2: Generalized Values</a:t>
            </a:r>
            <a:endParaRPr b="1"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092200" y="1943175"/>
            <a:ext cx="5101500" cy="3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1950"/>
              <a:t>500 </a:t>
            </a:r>
            <a:r>
              <a:rPr lang="en-US" sz="1950"/>
              <a:t>piece</a:t>
            </a:r>
            <a:r>
              <a:rPr lang="en-US" sz="1950"/>
              <a:t> of data 384 of them can be grouped together with another </a:t>
            </a:r>
            <a:r>
              <a:rPr lang="en-US" sz="1950"/>
              <a:t>piece</a:t>
            </a:r>
            <a:r>
              <a:rPr lang="en-US" sz="1950"/>
              <a:t> of data into one of the generalizations we created.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1950"/>
              <a:t>Min K-</a:t>
            </a:r>
            <a:r>
              <a:rPr lang="en-US" sz="1950"/>
              <a:t>Anonymity</a:t>
            </a:r>
            <a:r>
              <a:rPr lang="en-US" sz="1950"/>
              <a:t> of 0 means that there are some combinations of groups that </a:t>
            </a:r>
            <a:r>
              <a:rPr lang="en-US" sz="1950"/>
              <a:t>don't</a:t>
            </a:r>
            <a:r>
              <a:rPr lang="en-US" sz="1950"/>
              <a:t> have any data points that can fit into it, </a:t>
            </a:r>
            <a:r>
              <a:rPr lang="en-US" sz="1950"/>
              <a:t>which</a:t>
            </a:r>
            <a:r>
              <a:rPr lang="en-US" sz="1950"/>
              <a:t> is </a:t>
            </a:r>
            <a:r>
              <a:rPr lang="en-US" sz="1950"/>
              <a:t>effectively</a:t>
            </a:r>
            <a:r>
              <a:rPr lang="en-US" sz="1950"/>
              <a:t> as bad as Method #1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1950"/>
              <a:t>Limitations:</a:t>
            </a:r>
            <a:endParaRPr sz="1950"/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en-US" sz="1950"/>
              <a:t>Identifiable information that isn’t numerical can’t be effectively generalized. </a:t>
            </a:r>
            <a:endParaRPr sz="1950"/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14008" t="0"/>
          <a:stretch/>
        </p:blipFill>
        <p:spPr>
          <a:xfrm>
            <a:off x="6153050" y="3077687"/>
            <a:ext cx="5763474" cy="79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092150" y="8068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000"/>
              <a:t>Analysis for Method #3: Randomized Patient Values</a:t>
            </a:r>
            <a:endParaRPr b="1" sz="4000"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092150" y="2079775"/>
            <a:ext cx="4119900" cy="40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mean for each column changed by less than 1: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Preserving</a:t>
            </a:r>
            <a:r>
              <a:rPr lang="en-US" sz="2200"/>
              <a:t> the useability for research.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variances have increased: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Harder to link the randomized data to original data but not enough to affect the usability of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350" y="2079775"/>
            <a:ext cx="6621175" cy="341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Overall Findings/Result</a:t>
            </a:r>
            <a:endParaRPr b="1"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1092200" y="1943175"/>
            <a:ext cx="10007700" cy="412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Suppression: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Minimum K-Anonymity: 1 :(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Generalization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Minimum K-Anonymity: 0 :(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Randomization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Minimum K-Anonymity: 1 :(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Higher Variance with Same Mean: Indicates effective randomization where data points are more dispersed, enhancing privacy while preserving the central tendency.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K-Anonymization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General </a:t>
            </a:r>
            <a:r>
              <a:rPr lang="en-US" sz="2000"/>
              <a:t>Minimum K-Anonymity: 13 :)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Smoker Minimum K-Anonymity: 3 :l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25" y="2783825"/>
            <a:ext cx="650250" cy="9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25" y="2113275"/>
            <a:ext cx="650250" cy="9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25" y="3474725"/>
            <a:ext cx="650250" cy="9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450" y="4886865"/>
            <a:ext cx="650250" cy="97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650" y="5542925"/>
            <a:ext cx="368926" cy="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Summary/</a:t>
            </a:r>
            <a:r>
              <a:rPr b="1" lang="en-US"/>
              <a:t>Conclusion</a:t>
            </a:r>
            <a:endParaRPr b="1"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1092200" y="1943175"/>
            <a:ext cx="10007700" cy="404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</a:t>
            </a:r>
            <a:r>
              <a:rPr lang="en-US" sz="2200"/>
              <a:t>n this project we explored the different HIPAA de-identification methods for anonymizing patient medical data: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Suppression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Generalization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Randomization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K-Anonymization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goal of this project was to showcase,explore, and compare these methods, as well as implement them to our own dataset.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Out of all the methods  we tested, we found that K-Anonymization was the best method for de-identifying patient health data.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092200" y="1943175"/>
            <a:ext cx="10007700" cy="415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[1]</a:t>
            </a:r>
            <a:r>
              <a:rPr lang="en-US" sz="2200"/>
              <a:t>O. for C. R. (OCR), “Methods for de-identification of phi,” HHS.gov, https://www.hhs.gov/hipaa/for-professionals/privacy/special-topics/de-identification/index.html#top (accessed May 15, 2024). </a:t>
            </a:r>
            <a:r>
              <a:rPr lang="en-US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[2] Mirelly, “Health Data X Charges,” Kaggle, https://www.kaggle.com/datasets/m1relly/healthdataxcharges (accessed May 16, 2024).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[3] K. El Emam and F. K. Dankar, “Protecting privacy using K-anonymity,” </a:t>
            </a:r>
            <a:r>
              <a:rPr i="1" lang="en-US" sz="2200"/>
              <a:t>Journal of the American Medical Informatics Association</a:t>
            </a:r>
            <a:r>
              <a:rPr lang="en-US" sz="2200"/>
              <a:t>, vol. 15, no. 5, pp. 627–637, Sep. 2008. doi:10.1197/jamia.m2716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00" y="1943175"/>
            <a:ext cx="5368224" cy="352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Introduction: The Problems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092200" y="1943175"/>
            <a:ext cx="5532000" cy="448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</a:t>
            </a:r>
            <a:r>
              <a:rPr lang="en-US" sz="2200"/>
              <a:t>esearchers</a:t>
            </a:r>
            <a:r>
              <a:rPr lang="en-US" sz="2200"/>
              <a:t> and the industry alike didn’t want to fully privatize the </a:t>
            </a:r>
            <a:r>
              <a:rPr lang="en-US" sz="2200"/>
              <a:t>records.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So, our problems arise: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How do we protect patient privacy while making medical data public for researchers?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How do we stop someone from using a </a:t>
            </a:r>
            <a:r>
              <a:rPr lang="en-US" sz="2200"/>
              <a:t>separate</a:t>
            </a:r>
            <a:r>
              <a:rPr lang="en-US" sz="2200"/>
              <a:t> data set in combination with ours to </a:t>
            </a:r>
            <a:r>
              <a:rPr lang="en-US" sz="2200"/>
              <a:t>specifically</a:t>
            </a:r>
            <a:r>
              <a:rPr lang="en-US" sz="2200"/>
              <a:t> identify a patient?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Introduction: The Given Solution</a:t>
            </a:r>
            <a:endParaRPr b="1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092200" y="1943175"/>
            <a:ext cx="5023500" cy="38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HIPAA came up with their Privacy Rules for medical records.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</a:t>
            </a:r>
            <a:r>
              <a:rPr lang="en-US" sz="2200"/>
              <a:t>HIPAA</a:t>
            </a:r>
            <a:r>
              <a:rPr lang="en-US" sz="2200"/>
              <a:t> de-</a:t>
            </a:r>
            <a:r>
              <a:rPr lang="en-US" sz="2200"/>
              <a:t>identification</a:t>
            </a:r>
            <a:r>
              <a:rPr lang="en-US" sz="2200"/>
              <a:t> Standard: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Expert Determination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Minimize risk of dataset mapping.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Safe Harbor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Removing all personally identifiable information.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000" y="1943175"/>
            <a:ext cx="4347900" cy="352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4811" l="9678" r="11506" t="3705"/>
          <a:stretch/>
        </p:blipFill>
        <p:spPr>
          <a:xfrm>
            <a:off x="9194800" y="3434075"/>
            <a:ext cx="2702575" cy="31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Objectives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092200" y="1943175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objectives for our project involve: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Explaining and implementing the HIPAA standardized de-identification </a:t>
            </a:r>
            <a:r>
              <a:rPr lang="en-US" sz="2200"/>
              <a:t>techniques</a:t>
            </a:r>
            <a:r>
              <a:rPr lang="en-US" sz="2200"/>
              <a:t>.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Suppression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Generalization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Randomization/Perturbation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K-Anonymity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Quantifying the effectiveness of the anonymization </a:t>
            </a:r>
            <a:r>
              <a:rPr lang="en-US" sz="2200"/>
              <a:t>technique</a:t>
            </a:r>
            <a:r>
              <a:rPr lang="en-US" sz="2200"/>
              <a:t>.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Comparing the usability of the dataset afterwards.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Evaluating </a:t>
            </a:r>
            <a:r>
              <a:rPr lang="en-US" sz="2200"/>
              <a:t>which</a:t>
            </a:r>
            <a:r>
              <a:rPr lang="en-US" sz="2200"/>
              <a:t> of the methods is best.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Dataset</a:t>
            </a:r>
            <a:endParaRPr b="1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13" y="2643450"/>
            <a:ext cx="9327476" cy="388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19"/>
          <p:cNvSpPr txBox="1"/>
          <p:nvPr/>
        </p:nvSpPr>
        <p:spPr>
          <a:xfrm>
            <a:off x="1092200" y="1534150"/>
            <a:ext cx="10007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paper used a fake data set that includes sensitive healthcare information. We found a data set from kaggle that has sensitive information for testing the four methods.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92200" y="670275"/>
            <a:ext cx="102402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#1: </a:t>
            </a:r>
            <a:r>
              <a:rPr b="1" lang="en-US"/>
              <a:t>Suppressing Patient Values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92200" y="1943175"/>
            <a:ext cx="4942800" cy="379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Removal or elimination of features about the data prior to dissemination.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Suppression</a:t>
            </a:r>
            <a:r>
              <a:rPr lang="en-US" sz="2200"/>
              <a:t> of an entire feature may be performed. </a:t>
            </a:r>
            <a:endParaRPr sz="22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200"/>
              <a:t>Individual records may also be entirely </a:t>
            </a:r>
            <a:r>
              <a:rPr lang="en-US" sz="2200"/>
              <a:t>suppressed</a:t>
            </a:r>
            <a:r>
              <a:rPr lang="en-US" sz="2200"/>
              <a:t>. </a:t>
            </a:r>
            <a:br>
              <a:rPr lang="en-US" sz="2600"/>
            </a:br>
            <a:endParaRPr sz="26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325" y="1477050"/>
            <a:ext cx="4113075" cy="496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#1: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0" y="2563055"/>
            <a:ext cx="10935000" cy="35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5" name="Google Shape;185;p21"/>
          <p:cNvSpPr txBox="1"/>
          <p:nvPr/>
        </p:nvSpPr>
        <p:spPr>
          <a:xfrm>
            <a:off x="863550" y="1557075"/>
            <a:ext cx="104649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function random_pop is changing a value in the data set to ‘none’. 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set the probability to 40% chance that the value will be removed.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De-Identification Method #1: Results</a:t>
            </a:r>
            <a:endParaRPr b="1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813" y="1546917"/>
            <a:ext cx="7414471" cy="46100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