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6f454d08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6f454d0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6f454d08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6f454d08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6f454d08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6f454d0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6f454d0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6f454d0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6f454d0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6f454d0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4b95d8ed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4b95d8ed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83880130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83880130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6f454d0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6f454d0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4b95d8ed3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4b95d8ed3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838801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838801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4b95d8ed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4b95d8ed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6dcb4f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6dcb4f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6dcb4f5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6dcb4f5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d6dcb4f5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d6dcb4f5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6dcb4f5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6dcb4f5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838801306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838801306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d6f454d0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d6f454d0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6f454d0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d6f454d0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6f454d08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6f454d08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4b95d8ed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4b95d8ed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6f454d08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6f454d08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6f454d0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6f454d0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6f454d08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6f454d08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6f454d08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6f454d08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6f454d0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6f454d0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6f454d08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6f454d08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Determinants of GDP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Sami Naeem</a:t>
            </a:r>
            <a:endParaRPr sz="1400"/>
          </a:p>
          <a:p>
            <a:pPr indent="0" lvl="0" marL="0" rtl="0" algn="l">
              <a:spcBef>
                <a:spcPts val="0"/>
              </a:spcBef>
              <a:spcAft>
                <a:spcPts val="0"/>
              </a:spcAft>
              <a:buNone/>
            </a:pPr>
            <a:r>
              <a:rPr lang="en" sz="1400"/>
              <a:t>Brandon Latherow</a:t>
            </a:r>
            <a:endParaRPr sz="1400"/>
          </a:p>
          <a:p>
            <a:pPr indent="0" lvl="0" marL="0" rtl="0" algn="l">
              <a:spcBef>
                <a:spcPts val="0"/>
              </a:spcBef>
              <a:spcAft>
                <a:spcPts val="0"/>
              </a:spcAft>
              <a:buNone/>
            </a:pPr>
            <a:r>
              <a:rPr lang="en" sz="1400"/>
              <a:t>Samuel Farrell</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638338" y="2"/>
            <a:ext cx="5867325" cy="2346925"/>
          </a:xfrm>
          <a:prstGeom prst="rect">
            <a:avLst/>
          </a:prstGeom>
          <a:noFill/>
          <a:ln>
            <a:noFill/>
          </a:ln>
        </p:spPr>
      </p:pic>
      <p:pic>
        <p:nvPicPr>
          <p:cNvPr id="143" name="Google Shape;143;p22"/>
          <p:cNvPicPr preferRelativeResize="0"/>
          <p:nvPr/>
        </p:nvPicPr>
        <p:blipFill>
          <a:blip r:embed="rId4">
            <a:alphaModFix/>
          </a:blip>
          <a:stretch>
            <a:fillRect/>
          </a:stretch>
        </p:blipFill>
        <p:spPr>
          <a:xfrm>
            <a:off x="0" y="2666325"/>
            <a:ext cx="4805336" cy="2059400"/>
          </a:xfrm>
          <a:prstGeom prst="rect">
            <a:avLst/>
          </a:prstGeom>
          <a:noFill/>
          <a:ln>
            <a:noFill/>
          </a:ln>
        </p:spPr>
      </p:pic>
      <p:pic>
        <p:nvPicPr>
          <p:cNvPr id="144" name="Google Shape;144;p22"/>
          <p:cNvPicPr preferRelativeResize="0"/>
          <p:nvPr/>
        </p:nvPicPr>
        <p:blipFill>
          <a:blip r:embed="rId5">
            <a:alphaModFix/>
          </a:blip>
          <a:stretch>
            <a:fillRect/>
          </a:stretch>
        </p:blipFill>
        <p:spPr>
          <a:xfrm>
            <a:off x="4338725" y="2666325"/>
            <a:ext cx="4805276" cy="205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1547800" y="152400"/>
            <a:ext cx="6048383" cy="2419350"/>
          </a:xfrm>
          <a:prstGeom prst="rect">
            <a:avLst/>
          </a:prstGeom>
          <a:noFill/>
          <a:ln>
            <a:noFill/>
          </a:ln>
        </p:spPr>
      </p:pic>
      <p:pic>
        <p:nvPicPr>
          <p:cNvPr id="150" name="Google Shape;150;p23"/>
          <p:cNvPicPr preferRelativeResize="0"/>
          <p:nvPr/>
        </p:nvPicPr>
        <p:blipFill>
          <a:blip r:embed="rId4">
            <a:alphaModFix/>
          </a:blip>
          <a:stretch>
            <a:fillRect/>
          </a:stretch>
        </p:blipFill>
        <p:spPr>
          <a:xfrm>
            <a:off x="1547802" y="2571739"/>
            <a:ext cx="6048374" cy="2592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1513250" y="124750"/>
            <a:ext cx="6117488" cy="2447000"/>
          </a:xfrm>
          <a:prstGeom prst="rect">
            <a:avLst/>
          </a:prstGeom>
          <a:noFill/>
          <a:ln>
            <a:noFill/>
          </a:ln>
        </p:spPr>
      </p:pic>
      <p:pic>
        <p:nvPicPr>
          <p:cNvPr id="156" name="Google Shape;156;p24"/>
          <p:cNvPicPr preferRelativeResize="0"/>
          <p:nvPr/>
        </p:nvPicPr>
        <p:blipFill>
          <a:blip r:embed="rId4">
            <a:alphaModFix/>
          </a:blip>
          <a:stretch>
            <a:fillRect/>
          </a:stretch>
        </p:blipFill>
        <p:spPr>
          <a:xfrm>
            <a:off x="1717163" y="2571750"/>
            <a:ext cx="5709676" cy="2446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68800" y="129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Multi-Variable Linear Regression Analysis</a:t>
            </a:r>
            <a:br>
              <a:rPr lang="en" sz="1600"/>
            </a:br>
            <a:endParaRPr sz="1600"/>
          </a:p>
          <a:p>
            <a:pPr indent="-330200" lvl="0" marL="457200" rtl="0" algn="l">
              <a:spcBef>
                <a:spcPts val="0"/>
              </a:spcBef>
              <a:spcAft>
                <a:spcPts val="0"/>
              </a:spcAft>
              <a:buSzPts val="1600"/>
              <a:buAutoNum type="arabicPeriod"/>
            </a:pPr>
            <a:r>
              <a:rPr lang="en" sz="1600"/>
              <a:t>Multi-Layer </a:t>
            </a:r>
            <a:r>
              <a:rPr lang="en" sz="1600"/>
              <a:t>Perceptron</a:t>
            </a:r>
            <a:r>
              <a:rPr lang="en" sz="1600"/>
              <a:t> Regression Analysis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Multi-Variable Linear Regression Analysis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Multivariable</a:t>
            </a:r>
            <a:r>
              <a:rPr lang="en"/>
              <a:t> Linear Regression Analysis</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GDP Growth Rate Per Capita(%) = </a:t>
            </a:r>
            <a:endParaRPr/>
          </a:p>
          <a:p>
            <a:pPr indent="0" lvl="0" marL="0" rtl="0" algn="l">
              <a:spcBef>
                <a:spcPts val="1200"/>
              </a:spcBef>
              <a:spcAft>
                <a:spcPts val="0"/>
              </a:spcAft>
              <a:buNone/>
            </a:pPr>
            <a:r>
              <a:rPr lang="en"/>
              <a:t>                                𝛽0 + 𝛽1 [Access to Electricity] + 𝛽2 [Literacy Rate(Adult Female)] + 𝛽3 [Literacy Rate(Youth Female)] + </a:t>
            </a:r>
            <a:endParaRPr/>
          </a:p>
          <a:p>
            <a:pPr indent="0" lvl="0" marL="0" rtl="0" algn="l">
              <a:spcBef>
                <a:spcPts val="1200"/>
              </a:spcBef>
              <a:spcAft>
                <a:spcPts val="0"/>
              </a:spcAft>
              <a:buNone/>
            </a:pPr>
            <a:r>
              <a:rPr lang="en"/>
              <a:t>                                𝛽4 [Literacy Rate(Adult Male)] + 𝛽5 [Literacy Rate(Youth Male)] + 𝛽6 [Life expectancy at Birth(Female)] + </a:t>
            </a:r>
            <a:endParaRPr/>
          </a:p>
          <a:p>
            <a:pPr indent="0" lvl="0" marL="0" rtl="0" algn="l">
              <a:spcBef>
                <a:spcPts val="1200"/>
              </a:spcBef>
              <a:spcAft>
                <a:spcPts val="0"/>
              </a:spcAft>
              <a:buNone/>
            </a:pPr>
            <a:r>
              <a:rPr lang="en"/>
              <a:t>                                𝛽7 [Life expectancy at Birth(Male)] + 𝛽8 [Primary School Enrollment] + 𝛽9 [Labor Force Participation (Female)] + </a:t>
            </a:r>
            <a:endParaRPr/>
          </a:p>
          <a:p>
            <a:pPr indent="0" lvl="0" marL="0" rtl="0" algn="l">
              <a:spcBef>
                <a:spcPts val="1200"/>
              </a:spcBef>
              <a:spcAft>
                <a:spcPts val="0"/>
              </a:spcAft>
              <a:buNone/>
            </a:pPr>
            <a:r>
              <a:rPr lang="en"/>
              <a:t>                                𝛽10 [Labor Force Participation (Male)] + 𝛽11 [Net Migration] + 𝜎t + g + 𝜖j,t,g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79" name="Google Shape;179;p28"/>
          <p:cNvPicPr preferRelativeResize="0"/>
          <p:nvPr/>
        </p:nvPicPr>
        <p:blipFill>
          <a:blip r:embed="rId3">
            <a:alphaModFix/>
          </a:blip>
          <a:stretch>
            <a:fillRect/>
          </a:stretch>
        </p:blipFill>
        <p:spPr>
          <a:xfrm>
            <a:off x="2481025" y="1853850"/>
            <a:ext cx="3337456"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Multi-Layer Perceptron Regression Analysis (</a:t>
            </a:r>
            <a:r>
              <a:rPr lang="en"/>
              <a:t>Neural Networks)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7650" y="52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Multi-Layer Perceptron Regression Analysis</a:t>
            </a:r>
            <a:endParaRPr/>
          </a:p>
        </p:txBody>
      </p:sp>
      <p:sp>
        <p:nvSpPr>
          <p:cNvPr id="190" name="Google Shape;190;p30"/>
          <p:cNvSpPr txBox="1"/>
          <p:nvPr>
            <p:ph idx="1" type="body"/>
          </p:nvPr>
        </p:nvSpPr>
        <p:spPr>
          <a:xfrm>
            <a:off x="294225" y="1155100"/>
            <a:ext cx="3018600" cy="386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Function</a:t>
            </a:r>
            <a:r>
              <a:rPr lang="en">
                <a:latin typeface="Times New Roman"/>
                <a:ea typeface="Times New Roman"/>
                <a:cs typeface="Times New Roman"/>
                <a:sym typeface="Times New Roman"/>
              </a:rPr>
              <a:t>: </a:t>
            </a:r>
            <a:r>
              <a:rPr lang="en" sz="1200">
                <a:latin typeface="Times New Roman"/>
                <a:ea typeface="Times New Roman"/>
                <a:cs typeface="Times New Roman"/>
                <a:sym typeface="Times New Roman"/>
              </a:rPr>
              <a:t>sklearn.neural_network.MLPRegressor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(https://scikit-learn.org/stable/modules/generated/sklearn.neural_network.MLPRegressor.html)</a:t>
            </a:r>
            <a:endParaRPr sz="1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Inputs</a:t>
            </a:r>
            <a:r>
              <a:rPr lang="en" sz="1400">
                <a:latin typeface="Times New Roman"/>
                <a:ea typeface="Times New Roman"/>
                <a:cs typeface="Times New Roman"/>
                <a:sym typeface="Times New Roman"/>
              </a:rPr>
              <a:t>:</a:t>
            </a:r>
            <a:r>
              <a:rPr lang="en">
                <a:latin typeface="Times New Roman"/>
                <a:ea typeface="Times New Roman"/>
                <a:cs typeface="Times New Roman"/>
                <a:sym typeface="Times New Roman"/>
              </a:rPr>
              <a:t> </a:t>
            </a: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Hidden Layers:</a:t>
            </a:r>
            <a:endParaRPr sz="14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1: 24</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2: 24</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3: 24</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Output layer: </a:t>
            </a: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Activation Function:</a:t>
            </a:r>
            <a:r>
              <a:rPr lang="en">
                <a:latin typeface="Times New Roman"/>
                <a:ea typeface="Times New Roman"/>
                <a:cs typeface="Times New Roman"/>
                <a:sym typeface="Times New Roman"/>
              </a:rPr>
              <a:t> </a:t>
            </a:r>
            <a:r>
              <a:rPr lang="en" sz="1200">
                <a:latin typeface="Times New Roman"/>
                <a:ea typeface="Times New Roman"/>
                <a:cs typeface="Times New Roman"/>
                <a:sym typeface="Times New Roman"/>
              </a:rPr>
              <a:t>Linear (f(x))</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Soler: </a:t>
            </a:r>
            <a:r>
              <a:rPr lang="en" sz="1200">
                <a:latin typeface="Times New Roman"/>
                <a:ea typeface="Times New Roman"/>
                <a:cs typeface="Times New Roman"/>
                <a:sym typeface="Times New Roman"/>
              </a:rPr>
              <a:t>adam</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400">
                <a:latin typeface="Times New Roman"/>
                <a:ea typeface="Times New Roman"/>
                <a:cs typeface="Times New Roman"/>
                <a:sym typeface="Times New Roman"/>
              </a:rPr>
              <a:t>Max_iter:</a:t>
            </a:r>
            <a:r>
              <a:rPr lang="en">
                <a:latin typeface="Times New Roman"/>
                <a:ea typeface="Times New Roman"/>
                <a:cs typeface="Times New Roman"/>
                <a:sym typeface="Times New Roman"/>
              </a:rPr>
              <a:t> </a:t>
            </a:r>
            <a:r>
              <a:rPr lang="en" sz="1200">
                <a:latin typeface="Times New Roman"/>
                <a:ea typeface="Times New Roman"/>
                <a:cs typeface="Times New Roman"/>
                <a:sym typeface="Times New Roman"/>
              </a:rPr>
              <a:t>1000</a:t>
            </a:r>
            <a:endParaRPr sz="1200">
              <a:latin typeface="Times New Roman"/>
              <a:ea typeface="Times New Roman"/>
              <a:cs typeface="Times New Roman"/>
              <a:sym typeface="Times New Roman"/>
            </a:endParaRPr>
          </a:p>
        </p:txBody>
      </p:sp>
      <p:pic>
        <p:nvPicPr>
          <p:cNvPr id="191" name="Google Shape;191;p30"/>
          <p:cNvPicPr preferRelativeResize="0"/>
          <p:nvPr/>
        </p:nvPicPr>
        <p:blipFill>
          <a:blip r:embed="rId3">
            <a:alphaModFix/>
          </a:blip>
          <a:stretch>
            <a:fillRect/>
          </a:stretch>
        </p:blipFill>
        <p:spPr>
          <a:xfrm>
            <a:off x="3320325" y="971175"/>
            <a:ext cx="5717000" cy="3671050"/>
          </a:xfrm>
          <a:prstGeom prst="rect">
            <a:avLst/>
          </a:prstGeom>
          <a:noFill/>
          <a:ln>
            <a:noFill/>
          </a:ln>
        </p:spPr>
      </p:pic>
      <p:sp>
        <p:nvSpPr>
          <p:cNvPr id="192" name="Google Shape;192;p30"/>
          <p:cNvSpPr txBox="1"/>
          <p:nvPr/>
        </p:nvSpPr>
        <p:spPr>
          <a:xfrm>
            <a:off x="3312775" y="4697925"/>
            <a:ext cx="57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See: https://www.youtube.com/watch?v=P8Xrj70qtyo</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98" name="Google Shape;198;p31"/>
          <p:cNvSpPr txBox="1"/>
          <p:nvPr/>
        </p:nvSpPr>
        <p:spPr>
          <a:xfrm>
            <a:off x="387550" y="1853850"/>
            <a:ext cx="3944700" cy="2122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1000"/>
              </a:spcBef>
              <a:spcAft>
                <a:spcPts val="0"/>
              </a:spcAft>
              <a:buNone/>
            </a:pPr>
            <a:r>
              <a:rPr lang="en">
                <a:highlight>
                  <a:srgbClr val="FFFFFF"/>
                </a:highlight>
                <a:latin typeface="Times New Roman"/>
                <a:ea typeface="Times New Roman"/>
                <a:cs typeface="Times New Roman"/>
                <a:sym typeface="Times New Roman"/>
              </a:rPr>
              <a:t>Score: -5177548069.722707</a:t>
            </a:r>
            <a:endParaRPr>
              <a:highlight>
                <a:srgbClr val="FFFFFF"/>
              </a:highlight>
              <a:latin typeface="Times New Roman"/>
              <a:ea typeface="Times New Roman"/>
              <a:cs typeface="Times New Roman"/>
              <a:sym typeface="Times New Roman"/>
            </a:endParaRPr>
          </a:p>
          <a:p>
            <a:pPr indent="0" lvl="0" marL="0" rtl="0" algn="l">
              <a:lnSpc>
                <a:spcPct val="110795"/>
              </a:lnSpc>
              <a:spcBef>
                <a:spcPts val="1000"/>
              </a:spcBef>
              <a:spcAft>
                <a:spcPts val="0"/>
              </a:spcAft>
              <a:buNone/>
            </a:pPr>
            <a:r>
              <a:rPr lang="en">
                <a:highlight>
                  <a:srgbClr val="FFFFFF"/>
                </a:highlight>
                <a:latin typeface="Times New Roman"/>
                <a:ea typeface="Times New Roman"/>
                <a:cs typeface="Times New Roman"/>
                <a:sym typeface="Times New Roman"/>
              </a:rPr>
              <a:t>r^2 Score: 0.06625829169346142.</a:t>
            </a:r>
            <a:endParaRPr>
              <a:highlight>
                <a:srgbClr val="FFFFFF"/>
              </a:highlight>
              <a:latin typeface="Times New Roman"/>
              <a:ea typeface="Times New Roman"/>
              <a:cs typeface="Times New Roman"/>
              <a:sym typeface="Times New Roman"/>
            </a:endParaRPr>
          </a:p>
          <a:p>
            <a:pPr indent="0" lvl="0" marL="0" rtl="0" algn="l">
              <a:lnSpc>
                <a:spcPct val="110795"/>
              </a:lnSpc>
              <a:spcBef>
                <a:spcPts val="1000"/>
              </a:spcBef>
              <a:spcAft>
                <a:spcPts val="0"/>
              </a:spcAft>
              <a:buNone/>
            </a:pPr>
            <a:r>
              <a:rPr lang="en">
                <a:highlight>
                  <a:srgbClr val="FFFFFF"/>
                </a:highlight>
                <a:latin typeface="Times New Roman"/>
                <a:ea typeface="Times New Roman"/>
                <a:cs typeface="Times New Roman"/>
                <a:sym typeface="Times New Roman"/>
              </a:rPr>
              <a:t>Mean Squared Error: 3.5505980336622147.</a:t>
            </a:r>
            <a:endParaRPr>
              <a:highlight>
                <a:srgbClr val="FFFFFF"/>
              </a:highlight>
              <a:latin typeface="Times New Roman"/>
              <a:ea typeface="Times New Roman"/>
              <a:cs typeface="Times New Roman"/>
              <a:sym typeface="Times New Roman"/>
            </a:endParaRPr>
          </a:p>
          <a:p>
            <a:pPr indent="0" lvl="0" marL="0" rtl="0" algn="l">
              <a:lnSpc>
                <a:spcPct val="110795"/>
              </a:lnSpc>
              <a:spcBef>
                <a:spcPts val="1000"/>
              </a:spcBef>
              <a:spcAft>
                <a:spcPts val="0"/>
              </a:spcAft>
              <a:buNone/>
            </a:pPr>
            <a:r>
              <a:rPr lang="en">
                <a:highlight>
                  <a:srgbClr val="FFFFFF"/>
                </a:highlight>
                <a:latin typeface="Times New Roman"/>
                <a:ea typeface="Times New Roman"/>
                <a:cs typeface="Times New Roman"/>
                <a:sym typeface="Times New Roman"/>
              </a:rPr>
              <a:t>Root Mean Squared Error: 1.8843030631143747.</a:t>
            </a:r>
            <a:endParaRPr>
              <a:highlight>
                <a:srgbClr val="FFFFFF"/>
              </a:highlight>
              <a:latin typeface="Times New Roman"/>
              <a:ea typeface="Times New Roman"/>
              <a:cs typeface="Times New Roman"/>
              <a:sym typeface="Times New Roman"/>
            </a:endParaRPr>
          </a:p>
          <a:p>
            <a:pPr indent="0" lvl="0" marL="0" rtl="0" algn="l">
              <a:lnSpc>
                <a:spcPct val="110795"/>
              </a:lnSpc>
              <a:spcBef>
                <a:spcPts val="1000"/>
              </a:spcBef>
              <a:spcAft>
                <a:spcPts val="0"/>
              </a:spcAft>
              <a:buNone/>
            </a:pPr>
            <a:r>
              <a:rPr lang="en">
                <a:highlight>
                  <a:srgbClr val="FFFFFF"/>
                </a:highlight>
                <a:latin typeface="Times New Roman"/>
                <a:ea typeface="Times New Roman"/>
                <a:cs typeface="Times New Roman"/>
                <a:sym typeface="Times New Roman"/>
              </a:rPr>
              <a:t>Standard Deviation: 1.9500124087691886.</a:t>
            </a:r>
            <a:endParaRPr>
              <a:highlight>
                <a:srgbClr val="FFFFFF"/>
              </a:highlight>
              <a:latin typeface="Times New Roman"/>
              <a:ea typeface="Times New Roman"/>
              <a:cs typeface="Times New Roman"/>
              <a:sym typeface="Times New Roman"/>
            </a:endParaRPr>
          </a:p>
          <a:p>
            <a:pPr indent="0" lvl="0" marL="0" rtl="0" algn="l">
              <a:lnSpc>
                <a:spcPct val="110795"/>
              </a:lnSpc>
              <a:spcBef>
                <a:spcPts val="0"/>
              </a:spcBef>
              <a:spcAft>
                <a:spcPts val="0"/>
              </a:spcAft>
              <a:buNone/>
            </a:pPr>
            <a:r>
              <a:t/>
            </a:r>
            <a:endParaRPr sz="1500">
              <a:highlight>
                <a:srgbClr val="FFFFFF"/>
              </a:highlight>
              <a:latin typeface="Times New Roman"/>
              <a:ea typeface="Times New Roman"/>
              <a:cs typeface="Times New Roman"/>
              <a:sym typeface="Times New Roman"/>
            </a:endParaRPr>
          </a:p>
        </p:txBody>
      </p:sp>
      <p:pic>
        <p:nvPicPr>
          <p:cNvPr id="199" name="Google Shape;199;p31"/>
          <p:cNvPicPr preferRelativeResize="0"/>
          <p:nvPr/>
        </p:nvPicPr>
        <p:blipFill>
          <a:blip r:embed="rId3">
            <a:alphaModFix/>
          </a:blip>
          <a:stretch>
            <a:fillRect/>
          </a:stretch>
        </p:blipFill>
        <p:spPr>
          <a:xfrm>
            <a:off x="4524924" y="1318650"/>
            <a:ext cx="4030325" cy="3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3" name="Google Shape;93;p14"/>
          <p:cNvSpPr txBox="1"/>
          <p:nvPr>
            <p:ph idx="1" type="body"/>
          </p:nvPr>
        </p:nvSpPr>
        <p:spPr>
          <a:xfrm>
            <a:off x="729450" y="2078875"/>
            <a:ext cx="8250600" cy="286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rgbClr val="FFFFFF"/>
                </a:highlight>
              </a:rPr>
              <a:t>This </a:t>
            </a:r>
            <a:r>
              <a:rPr lang="en" sz="1400">
                <a:solidFill>
                  <a:srgbClr val="000000"/>
                </a:solidFill>
                <a:highlight>
                  <a:srgbClr val="FFFFFF"/>
                </a:highlight>
              </a:rPr>
              <a:t>project</a:t>
            </a:r>
            <a:r>
              <a:rPr lang="en" sz="1400">
                <a:solidFill>
                  <a:srgbClr val="000000"/>
                </a:solidFill>
                <a:highlight>
                  <a:srgbClr val="FFFFFF"/>
                </a:highlight>
              </a:rPr>
              <a:t> aims to analyze the impact of </a:t>
            </a:r>
            <a:r>
              <a:rPr lang="en" sz="1400">
                <a:solidFill>
                  <a:srgbClr val="000000"/>
                </a:solidFill>
                <a:highlight>
                  <a:srgbClr val="FFFFFF"/>
                </a:highlight>
              </a:rPr>
              <a:t>social</a:t>
            </a:r>
            <a:r>
              <a:rPr lang="en" sz="1400">
                <a:solidFill>
                  <a:srgbClr val="000000"/>
                </a:solidFill>
                <a:highlight>
                  <a:srgbClr val="FFFFFF"/>
                </a:highlight>
              </a:rPr>
              <a:t> and economic factors, using econometric and machine learning models, on GDP growth rate per capita. We used the World Bank Open Data to obtain data on various </a:t>
            </a:r>
            <a:r>
              <a:rPr lang="en" sz="1400">
                <a:solidFill>
                  <a:srgbClr val="000000"/>
                </a:solidFill>
                <a:highlight>
                  <a:srgbClr val="FFFFFF"/>
                </a:highlight>
              </a:rPr>
              <a:t>social</a:t>
            </a:r>
            <a:r>
              <a:rPr lang="en" sz="1400">
                <a:solidFill>
                  <a:srgbClr val="000000"/>
                </a:solidFill>
                <a:highlight>
                  <a:srgbClr val="FFFFFF"/>
                </a:highlight>
              </a:rPr>
              <a:t> and economic metrics on the Latin America and </a:t>
            </a:r>
            <a:r>
              <a:rPr lang="en" sz="1400">
                <a:solidFill>
                  <a:srgbClr val="000000"/>
                </a:solidFill>
                <a:highlight>
                  <a:srgbClr val="FFFFFF"/>
                </a:highlight>
              </a:rPr>
              <a:t>Caribbean</a:t>
            </a:r>
            <a:r>
              <a:rPr lang="en" sz="1400">
                <a:solidFill>
                  <a:srgbClr val="000000"/>
                </a:solidFill>
                <a:highlight>
                  <a:srgbClr val="FFFFFF"/>
                </a:highlight>
              </a:rPr>
              <a:t> region. We studied the impact of these factors on economic growth (GDP growth rate per capita) from 1993 to 2019. Additionally, we used the econometric and machine learning models to forecast future gdp growth rate per capita.</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Partial </a:t>
            </a:r>
            <a:r>
              <a:rPr lang="en"/>
              <a:t>Dependence</a:t>
            </a:r>
            <a:endParaRPr/>
          </a:p>
        </p:txBody>
      </p:sp>
      <p:sp>
        <p:nvSpPr>
          <p:cNvPr id="205" name="Google Shape;205;p32"/>
          <p:cNvSpPr txBox="1"/>
          <p:nvPr>
            <p:ph idx="1" type="body"/>
          </p:nvPr>
        </p:nvSpPr>
        <p:spPr>
          <a:xfrm>
            <a:off x="348025" y="1853850"/>
            <a:ext cx="3782100" cy="29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12529"/>
                </a:solidFill>
                <a:highlight>
                  <a:srgbClr val="FFFFFF"/>
                </a:highlight>
                <a:latin typeface="Times New Roman"/>
                <a:ea typeface="Times New Roman"/>
                <a:cs typeface="Times New Roman"/>
                <a:sym typeface="Times New Roman"/>
              </a:rPr>
              <a:t>“Partial dependence plots (PDP) show the dependence between the target response and a set of input features of interest, marginalizing over the values of all other input features (the ‘complement’ features). Intuitively, we can interpret the partial dependence as the expected target response as a function of the input features of interest.”</a:t>
            </a:r>
            <a:endParaRPr sz="1400">
              <a:solidFill>
                <a:srgbClr val="21252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212529"/>
                </a:solidFill>
                <a:highlight>
                  <a:srgbClr val="FFFFFF"/>
                </a:highlight>
                <a:latin typeface="Times New Roman"/>
                <a:ea typeface="Times New Roman"/>
                <a:cs typeface="Times New Roman"/>
                <a:sym typeface="Times New Roman"/>
              </a:rPr>
              <a:t>Source: </a:t>
            </a:r>
            <a:r>
              <a:rPr lang="en" sz="1100">
                <a:solidFill>
                  <a:srgbClr val="212529"/>
                </a:solidFill>
                <a:highlight>
                  <a:srgbClr val="FFFFFF"/>
                </a:highlight>
                <a:latin typeface="Times New Roman"/>
                <a:ea typeface="Times New Roman"/>
                <a:cs typeface="Times New Roman"/>
                <a:sym typeface="Times New Roman"/>
              </a:rPr>
              <a:t>https://scikit-learn.org/stable/modules/partial_dependence.html</a:t>
            </a:r>
            <a:endParaRPr sz="1100">
              <a:solidFill>
                <a:srgbClr val="212529"/>
              </a:solidFill>
              <a:highlight>
                <a:srgbClr val="FFFFFF"/>
              </a:highlight>
              <a:latin typeface="Times New Roman"/>
              <a:ea typeface="Times New Roman"/>
              <a:cs typeface="Times New Roman"/>
              <a:sym typeface="Times New Roman"/>
            </a:endParaRPr>
          </a:p>
        </p:txBody>
      </p:sp>
      <p:sp>
        <p:nvSpPr>
          <p:cNvPr id="206" name="Google Shape;206;p32"/>
          <p:cNvSpPr/>
          <p:nvPr/>
        </p:nvSpPr>
        <p:spPr>
          <a:xfrm>
            <a:off x="4249963" y="1983275"/>
            <a:ext cx="1263900" cy="80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nvSpPr>
        <p:spPr>
          <a:xfrm>
            <a:off x="5666450" y="2078675"/>
            <a:ext cx="294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Shows the marginal effect a  given feature has on the predicted </a:t>
            </a:r>
            <a:r>
              <a:rPr lang="en">
                <a:latin typeface="Lato"/>
                <a:ea typeface="Lato"/>
                <a:cs typeface="Lato"/>
                <a:sym typeface="Lato"/>
              </a:rPr>
              <a:t>output</a:t>
            </a:r>
            <a:endParaRPr>
              <a:latin typeface="Lato"/>
              <a:ea typeface="Lato"/>
              <a:cs typeface="Lato"/>
              <a:sym typeface="Lato"/>
            </a:endParaRPr>
          </a:p>
        </p:txBody>
      </p:sp>
      <p:pic>
        <p:nvPicPr>
          <p:cNvPr id="208" name="Google Shape;208;p32"/>
          <p:cNvPicPr preferRelativeResize="0"/>
          <p:nvPr/>
        </p:nvPicPr>
        <p:blipFill>
          <a:blip r:embed="rId3">
            <a:alphaModFix/>
          </a:blip>
          <a:stretch>
            <a:fillRect/>
          </a:stretch>
        </p:blipFill>
        <p:spPr>
          <a:xfrm>
            <a:off x="4435175" y="3650400"/>
            <a:ext cx="4558675" cy="581025"/>
          </a:xfrm>
          <a:prstGeom prst="rect">
            <a:avLst/>
          </a:prstGeom>
          <a:noFill/>
          <a:ln>
            <a:noFill/>
          </a:ln>
        </p:spPr>
      </p:pic>
      <p:sp>
        <p:nvSpPr>
          <p:cNvPr id="209" name="Google Shape;209;p32"/>
          <p:cNvSpPr/>
          <p:nvPr/>
        </p:nvSpPr>
        <p:spPr>
          <a:xfrm>
            <a:off x="6178750" y="2778800"/>
            <a:ext cx="751800" cy="61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txBox="1"/>
          <p:nvPr/>
        </p:nvSpPr>
        <p:spPr>
          <a:xfrm>
            <a:off x="5317849" y="4424850"/>
            <a:ext cx="298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 calculated with scaled training data</a:t>
            </a:r>
            <a:endParaRPr sz="1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1" y="0"/>
            <a:ext cx="9090302" cy="2576399"/>
          </a:xfrm>
          <a:prstGeom prst="rect">
            <a:avLst/>
          </a:prstGeom>
          <a:noFill/>
          <a:ln>
            <a:noFill/>
          </a:ln>
        </p:spPr>
      </p:pic>
      <p:pic>
        <p:nvPicPr>
          <p:cNvPr id="216" name="Google Shape;216;p33"/>
          <p:cNvPicPr preferRelativeResize="0"/>
          <p:nvPr/>
        </p:nvPicPr>
        <p:blipFill>
          <a:blip r:embed="rId4">
            <a:alphaModFix/>
          </a:blip>
          <a:stretch>
            <a:fillRect/>
          </a:stretch>
        </p:blipFill>
        <p:spPr>
          <a:xfrm>
            <a:off x="1" y="2576400"/>
            <a:ext cx="9090299" cy="2501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0" y="0"/>
            <a:ext cx="9143999" cy="2477250"/>
          </a:xfrm>
          <a:prstGeom prst="rect">
            <a:avLst/>
          </a:prstGeom>
          <a:noFill/>
          <a:ln>
            <a:noFill/>
          </a:ln>
        </p:spPr>
      </p:pic>
      <p:pic>
        <p:nvPicPr>
          <p:cNvPr id="222" name="Google Shape;222;p34"/>
          <p:cNvPicPr preferRelativeResize="0"/>
          <p:nvPr/>
        </p:nvPicPr>
        <p:blipFill>
          <a:blip r:embed="rId4">
            <a:alphaModFix/>
          </a:blip>
          <a:stretch>
            <a:fillRect/>
          </a:stretch>
        </p:blipFill>
        <p:spPr>
          <a:xfrm>
            <a:off x="-1" y="2477250"/>
            <a:ext cx="9067724" cy="2619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5"/>
          <p:cNvPicPr preferRelativeResize="0"/>
          <p:nvPr/>
        </p:nvPicPr>
        <p:blipFill>
          <a:blip r:embed="rId3">
            <a:alphaModFix/>
          </a:blip>
          <a:stretch>
            <a:fillRect/>
          </a:stretch>
        </p:blipFill>
        <p:spPr>
          <a:xfrm>
            <a:off x="0" y="0"/>
            <a:ext cx="4572001" cy="2571750"/>
          </a:xfrm>
          <a:prstGeom prst="rect">
            <a:avLst/>
          </a:prstGeom>
          <a:noFill/>
          <a:ln>
            <a:noFill/>
          </a:ln>
        </p:spPr>
      </p:pic>
      <p:pic>
        <p:nvPicPr>
          <p:cNvPr id="228" name="Google Shape;228;p35"/>
          <p:cNvPicPr preferRelativeResize="0"/>
          <p:nvPr/>
        </p:nvPicPr>
        <p:blipFill>
          <a:blip r:embed="rId4">
            <a:alphaModFix/>
          </a:blip>
          <a:stretch>
            <a:fillRect/>
          </a:stretch>
        </p:blipFill>
        <p:spPr>
          <a:xfrm>
            <a:off x="4572000" y="0"/>
            <a:ext cx="4572001" cy="2571750"/>
          </a:xfrm>
          <a:prstGeom prst="rect">
            <a:avLst/>
          </a:prstGeom>
          <a:noFill/>
          <a:ln>
            <a:noFill/>
          </a:ln>
        </p:spPr>
      </p:pic>
      <p:pic>
        <p:nvPicPr>
          <p:cNvPr id="229" name="Google Shape;229;p35"/>
          <p:cNvPicPr preferRelativeResize="0"/>
          <p:nvPr/>
        </p:nvPicPr>
        <p:blipFill>
          <a:blip r:embed="rId5">
            <a:alphaModFix/>
          </a:blip>
          <a:stretch>
            <a:fillRect/>
          </a:stretch>
        </p:blipFill>
        <p:spPr>
          <a:xfrm>
            <a:off x="0" y="2571750"/>
            <a:ext cx="4572000" cy="2571750"/>
          </a:xfrm>
          <a:prstGeom prst="rect">
            <a:avLst/>
          </a:prstGeom>
          <a:noFill/>
          <a:ln>
            <a:noFill/>
          </a:ln>
        </p:spPr>
      </p:pic>
      <p:pic>
        <p:nvPicPr>
          <p:cNvPr id="230" name="Google Shape;230;p35"/>
          <p:cNvPicPr preferRelativeResize="0"/>
          <p:nvPr/>
        </p:nvPicPr>
        <p:blipFill>
          <a:blip r:embed="rId6">
            <a:alphaModFix/>
          </a:blip>
          <a:stretch>
            <a:fillRect/>
          </a:stretch>
        </p:blipFill>
        <p:spPr>
          <a:xfrm>
            <a:off x="4718500" y="2571750"/>
            <a:ext cx="4425499"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36" name="Google Shape;236;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analysis did not determine a strong relationship between the Social Factors and Economic Development </a:t>
            </a:r>
            <a:endParaRPr/>
          </a:p>
          <a:p>
            <a:pPr indent="0" lvl="0" marL="0" rtl="0" algn="l">
              <a:spcBef>
                <a:spcPts val="1200"/>
              </a:spcBef>
              <a:spcAft>
                <a:spcPts val="0"/>
              </a:spcAft>
              <a:buNone/>
            </a:pPr>
            <a:r>
              <a:rPr lang="en"/>
              <a:t>Why?</a:t>
            </a:r>
            <a:endParaRPr/>
          </a:p>
          <a:p>
            <a:pPr indent="-311150" lvl="0" marL="457200" rtl="0" algn="l">
              <a:spcBef>
                <a:spcPts val="1200"/>
              </a:spcBef>
              <a:spcAft>
                <a:spcPts val="0"/>
              </a:spcAft>
              <a:buSzPts val="1300"/>
              <a:buChar char="●"/>
            </a:pPr>
            <a:r>
              <a:rPr lang="en"/>
              <a:t>Latin America and Caribbean have high Social Development, which could be past a critical point where </a:t>
            </a:r>
            <a:r>
              <a:rPr lang="en"/>
              <a:t>additional</a:t>
            </a:r>
            <a:r>
              <a:rPr lang="en"/>
              <a:t> growth in Social Development may not have a </a:t>
            </a:r>
            <a:r>
              <a:rPr lang="en"/>
              <a:t>proportional</a:t>
            </a:r>
            <a:r>
              <a:rPr lang="en"/>
              <a:t>  impact on Economic Development</a:t>
            </a:r>
            <a:endParaRPr/>
          </a:p>
          <a:p>
            <a:pPr indent="-311150" lvl="0" marL="457200" rtl="0" algn="l">
              <a:spcBef>
                <a:spcPts val="0"/>
              </a:spcBef>
              <a:spcAft>
                <a:spcPts val="0"/>
              </a:spcAft>
              <a:buSzPts val="1300"/>
              <a:buChar char="●"/>
            </a:pPr>
            <a:r>
              <a:rPr lang="en"/>
              <a:t>The Dataset constituted of only 27 years (1993-2020) which provides a limited number of observations to fully understand the relationship between Social and Economic development. </a:t>
            </a:r>
            <a:endParaRPr/>
          </a:p>
          <a:p>
            <a:pPr indent="-311150" lvl="0" marL="457200" rtl="0" algn="l">
              <a:spcBef>
                <a:spcPts val="0"/>
              </a:spcBef>
              <a:spcAft>
                <a:spcPts val="0"/>
              </a:spcAft>
              <a:buSzPts val="1300"/>
              <a:buChar char="●"/>
            </a:pPr>
            <a:r>
              <a:rPr lang="en"/>
              <a:t>Social Development is very complex and cannot be easily captured by a finite set of variables.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42" name="Google Shape;242;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Study developing regions and/or countries with lower levels of Social Development since, </a:t>
            </a:r>
            <a:r>
              <a:rPr lang="en"/>
              <a:t>theoretically, the Social and Economic Development would have a stronger correlation. </a:t>
            </a:r>
            <a:endParaRPr/>
          </a:p>
          <a:p>
            <a:pPr indent="-311150" lvl="0" marL="457200" rtl="0" algn="l">
              <a:spcBef>
                <a:spcPts val="0"/>
              </a:spcBef>
              <a:spcAft>
                <a:spcPts val="0"/>
              </a:spcAft>
              <a:buSzPts val="1300"/>
              <a:buChar char="●"/>
            </a:pPr>
            <a:r>
              <a:rPr lang="en"/>
              <a:t>Find other data sources which provide a greater number of observations. </a:t>
            </a:r>
            <a:endParaRPr/>
          </a:p>
          <a:p>
            <a:pPr indent="-311150" lvl="0" marL="457200" rtl="0" algn="l">
              <a:spcBef>
                <a:spcPts val="0"/>
              </a:spcBef>
              <a:spcAft>
                <a:spcPts val="0"/>
              </a:spcAft>
              <a:buSzPts val="1300"/>
              <a:buChar char="●"/>
            </a:pPr>
            <a:r>
              <a:rPr lang="en"/>
              <a:t>Use different sets of </a:t>
            </a:r>
            <a:r>
              <a:rPr lang="en"/>
              <a:t>Social</a:t>
            </a:r>
            <a:r>
              <a:rPr lang="en"/>
              <a:t> Development factors to better capture the impact of Social Development on Economic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248" name="Google Shape;248;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 </a:t>
            </a:r>
            <a:endParaRPr/>
          </a:p>
          <a:p>
            <a:pPr indent="-311150" lvl="0" marL="457200" rtl="0" algn="l">
              <a:spcBef>
                <a:spcPts val="1200"/>
              </a:spcBef>
              <a:spcAft>
                <a:spcPts val="0"/>
              </a:spcAft>
              <a:buSzPts val="1300"/>
              <a:buChar char="●"/>
            </a:pPr>
            <a:r>
              <a:rPr lang="en"/>
              <a:t>https://github.com/SamCFarrell/Determinants-of-GDP.git</a:t>
            </a:r>
            <a:endParaRPr/>
          </a:p>
          <a:p>
            <a:pPr indent="0" lvl="0" marL="0" rtl="0" algn="l">
              <a:spcBef>
                <a:spcPts val="1200"/>
              </a:spcBef>
              <a:spcAft>
                <a:spcPts val="0"/>
              </a:spcAft>
              <a:buNone/>
            </a:pPr>
            <a:r>
              <a:rPr lang="en"/>
              <a:t>Data Source: </a:t>
            </a:r>
            <a:endParaRPr/>
          </a:p>
          <a:p>
            <a:pPr indent="-311150" lvl="0" marL="457200" rtl="0" algn="l">
              <a:spcBef>
                <a:spcPts val="1200"/>
              </a:spcBef>
              <a:spcAft>
                <a:spcPts val="0"/>
              </a:spcAft>
              <a:buSzPts val="1300"/>
              <a:buChar char="●"/>
            </a:pPr>
            <a:r>
              <a:rPr lang="en"/>
              <a:t>https://databank.worldbank.org/source/world-development-indicators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thoughts or feedback?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170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99" name="Google Shape;99;p15"/>
          <p:cNvSpPr txBox="1"/>
          <p:nvPr>
            <p:ph idx="1" type="body"/>
          </p:nvPr>
        </p:nvSpPr>
        <p:spPr>
          <a:xfrm>
            <a:off x="727650" y="1646800"/>
            <a:ext cx="7688700" cy="333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950">
                <a:solidFill>
                  <a:srgbClr val="000000"/>
                </a:solidFill>
                <a:highlight>
                  <a:srgbClr val="FFFFFF"/>
                </a:highlight>
              </a:rPr>
              <a:t>Independent</a:t>
            </a:r>
            <a:r>
              <a:rPr b="1" lang="en" sz="950">
                <a:solidFill>
                  <a:srgbClr val="000000"/>
                </a:solidFill>
                <a:highlight>
                  <a:srgbClr val="FFFFFF"/>
                </a:highlight>
              </a:rPr>
              <a:t> Variable: </a:t>
            </a:r>
            <a:endParaRPr b="1" sz="950">
              <a:solidFill>
                <a:srgbClr val="000000"/>
              </a:solidFill>
              <a:highlight>
                <a:srgbClr val="FFFFFF"/>
              </a:highlight>
            </a:endParaRPr>
          </a:p>
          <a:p>
            <a:pPr indent="-288925" lvl="0" marL="457200" rtl="0" algn="l">
              <a:spcBef>
                <a:spcPts val="1100"/>
              </a:spcBef>
              <a:spcAft>
                <a:spcPts val="0"/>
              </a:spcAft>
              <a:buClr>
                <a:srgbClr val="000000"/>
              </a:buClr>
              <a:buSzPts val="950"/>
              <a:buFont typeface="Lato"/>
              <a:buChar char="●"/>
            </a:pPr>
            <a:r>
              <a:rPr lang="en" sz="950">
                <a:solidFill>
                  <a:srgbClr val="000000"/>
                </a:solidFill>
                <a:highlight>
                  <a:srgbClr val="FFFFFF"/>
                </a:highlight>
              </a:rPr>
              <a:t>GDP per Capita Growth (Annual %)</a:t>
            </a:r>
            <a:endParaRPr sz="950">
              <a:solidFill>
                <a:srgbClr val="000000"/>
              </a:solidFill>
              <a:highlight>
                <a:srgbClr val="FFFFFF"/>
              </a:highlight>
            </a:endParaRPr>
          </a:p>
          <a:p>
            <a:pPr indent="0" lvl="0" marL="0" rtl="0" algn="l">
              <a:spcBef>
                <a:spcPts val="1100"/>
              </a:spcBef>
              <a:spcAft>
                <a:spcPts val="0"/>
              </a:spcAft>
              <a:buNone/>
            </a:pPr>
            <a:r>
              <a:rPr b="1" lang="en" sz="950">
                <a:solidFill>
                  <a:srgbClr val="000000"/>
                </a:solidFill>
                <a:highlight>
                  <a:srgbClr val="FFFFFF"/>
                </a:highlight>
              </a:rPr>
              <a:t>Dependent Variables:</a:t>
            </a:r>
            <a:endParaRPr b="1" sz="950">
              <a:solidFill>
                <a:srgbClr val="000000"/>
              </a:solidFill>
              <a:highlight>
                <a:srgbClr val="FFFFFF"/>
              </a:highlight>
            </a:endParaRPr>
          </a:p>
          <a:p>
            <a:pPr indent="-288925" lvl="0" marL="457200" rtl="0" algn="l">
              <a:spcBef>
                <a:spcPts val="1100"/>
              </a:spcBef>
              <a:spcAft>
                <a:spcPts val="0"/>
              </a:spcAft>
              <a:buClr>
                <a:srgbClr val="000000"/>
              </a:buClr>
              <a:buSzPts val="950"/>
              <a:buFont typeface="Lato"/>
              <a:buChar char="●"/>
            </a:pPr>
            <a:r>
              <a:rPr lang="en" sz="950">
                <a:solidFill>
                  <a:srgbClr val="000000"/>
                </a:solidFill>
                <a:highlight>
                  <a:srgbClr val="FFFFFF"/>
                </a:highlight>
              </a:rPr>
              <a:t>Access to Electricity (% of Population)</a:t>
            </a:r>
            <a:endParaRPr sz="950">
              <a:solidFill>
                <a:srgbClr val="000000"/>
              </a:solidFill>
              <a:highlight>
                <a:srgbClr val="FFFFFF"/>
              </a:highlight>
            </a:endParaRPr>
          </a:p>
          <a:p>
            <a:pPr indent="-288925" lvl="0" marL="457200" rtl="0" algn="l">
              <a:spcBef>
                <a:spcPts val="0"/>
              </a:spcBef>
              <a:spcAft>
                <a:spcPts val="0"/>
              </a:spcAft>
              <a:buClr>
                <a:srgbClr val="000000"/>
              </a:buClr>
              <a:buSzPts val="950"/>
              <a:buFont typeface="Lato"/>
              <a:buChar char="●"/>
            </a:pPr>
            <a:r>
              <a:rPr lang="en" sz="950">
                <a:solidFill>
                  <a:srgbClr val="000000"/>
                </a:solidFill>
                <a:highlight>
                  <a:srgbClr val="FFFFFF"/>
                </a:highlight>
              </a:rPr>
              <a:t>Labor Force Participation Rate(% of Population - National Estimate)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Labor force participation rate (female%)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Labor force participation rate (male%)</a:t>
            </a:r>
            <a:endParaRPr sz="950">
              <a:solidFill>
                <a:srgbClr val="000000"/>
              </a:solidFill>
              <a:highlight>
                <a:srgbClr val="FFFFFF"/>
              </a:highlight>
            </a:endParaRPr>
          </a:p>
          <a:p>
            <a:pPr indent="-288925" lvl="0" marL="457200" rtl="0" algn="l">
              <a:spcBef>
                <a:spcPts val="0"/>
              </a:spcBef>
              <a:spcAft>
                <a:spcPts val="0"/>
              </a:spcAft>
              <a:buClr>
                <a:srgbClr val="000000"/>
              </a:buClr>
              <a:buSzPts val="950"/>
              <a:buFont typeface="Lato"/>
              <a:buChar char="●"/>
            </a:pPr>
            <a:r>
              <a:rPr lang="en" sz="950">
                <a:solidFill>
                  <a:srgbClr val="000000"/>
                </a:solidFill>
                <a:highlight>
                  <a:srgbClr val="FFFFFF"/>
                </a:highlight>
              </a:rPr>
              <a:t>Literacy Rate (% of Population)</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Literacy rate (adult female)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Literacy rate (youth female)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Literacy rate (adult male)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Literacy rate (youth male)</a:t>
            </a:r>
            <a:endParaRPr sz="950">
              <a:solidFill>
                <a:srgbClr val="000000"/>
              </a:solidFill>
              <a:highlight>
                <a:srgbClr val="FFFFFF"/>
              </a:highlight>
            </a:endParaRPr>
          </a:p>
          <a:p>
            <a:pPr indent="-288925" lvl="0" marL="457200" rtl="0" algn="l">
              <a:spcBef>
                <a:spcPts val="0"/>
              </a:spcBef>
              <a:spcAft>
                <a:spcPts val="0"/>
              </a:spcAft>
              <a:buClr>
                <a:srgbClr val="000000"/>
              </a:buClr>
              <a:buSzPts val="950"/>
              <a:buFont typeface="Lato"/>
              <a:buChar char="●"/>
            </a:pPr>
            <a:r>
              <a:rPr lang="en" sz="950">
                <a:solidFill>
                  <a:srgbClr val="000000"/>
                </a:solidFill>
                <a:highlight>
                  <a:srgbClr val="FFFFFF"/>
                </a:highlight>
              </a:rPr>
              <a:t>Life Expectancy at Birth (Years)</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Life expectancy at birth (female)</a:t>
            </a:r>
            <a:endParaRPr sz="950">
              <a:solidFill>
                <a:srgbClr val="000000"/>
              </a:solidFill>
              <a:highlight>
                <a:srgbClr val="FFFFFF"/>
              </a:highlight>
            </a:endParaRPr>
          </a:p>
          <a:p>
            <a:pPr indent="-288925" lvl="1" marL="914400" rtl="0" algn="l">
              <a:spcBef>
                <a:spcPts val="0"/>
              </a:spcBef>
              <a:spcAft>
                <a:spcPts val="0"/>
              </a:spcAft>
              <a:buClr>
                <a:srgbClr val="000000"/>
              </a:buClr>
              <a:buSzPts val="950"/>
              <a:buFont typeface="Lato"/>
              <a:buChar char="○"/>
            </a:pPr>
            <a:r>
              <a:rPr lang="en" sz="950">
                <a:solidFill>
                  <a:srgbClr val="000000"/>
                </a:solidFill>
                <a:highlight>
                  <a:srgbClr val="FFFFFF"/>
                </a:highlight>
              </a:rPr>
              <a:t>Life expectancy at birth (male)</a:t>
            </a:r>
            <a:endParaRPr sz="950">
              <a:solidFill>
                <a:srgbClr val="000000"/>
              </a:solidFill>
              <a:highlight>
                <a:srgbClr val="FFFFFF"/>
              </a:highlight>
            </a:endParaRPr>
          </a:p>
          <a:p>
            <a:pPr indent="-288925" lvl="0" marL="457200" rtl="0" algn="l">
              <a:spcBef>
                <a:spcPts val="0"/>
              </a:spcBef>
              <a:spcAft>
                <a:spcPts val="0"/>
              </a:spcAft>
              <a:buClr>
                <a:srgbClr val="000000"/>
              </a:buClr>
              <a:buSzPts val="950"/>
              <a:buFont typeface="Lato"/>
              <a:buChar char="●"/>
            </a:pPr>
            <a:r>
              <a:rPr lang="en" sz="950">
                <a:solidFill>
                  <a:srgbClr val="000000"/>
                </a:solidFill>
                <a:highlight>
                  <a:srgbClr val="FFFFFF"/>
                </a:highlight>
              </a:rPr>
              <a:t>Net Migration (Persons)</a:t>
            </a:r>
            <a:endParaRPr sz="950">
              <a:solidFill>
                <a:srgbClr val="000000"/>
              </a:solidFill>
              <a:highlight>
                <a:srgbClr val="FFFFFF"/>
              </a:highlight>
            </a:endParaRPr>
          </a:p>
          <a:p>
            <a:pPr indent="-288925" lvl="0" marL="457200" rtl="0" algn="l">
              <a:spcBef>
                <a:spcPts val="0"/>
              </a:spcBef>
              <a:spcAft>
                <a:spcPts val="0"/>
              </a:spcAft>
              <a:buClr>
                <a:srgbClr val="000000"/>
              </a:buClr>
              <a:buSzPts val="950"/>
              <a:buFont typeface="Lato"/>
              <a:buChar char="●"/>
            </a:pPr>
            <a:r>
              <a:rPr lang="en" sz="950">
                <a:solidFill>
                  <a:srgbClr val="000000"/>
                </a:solidFill>
                <a:highlight>
                  <a:srgbClr val="FFFFFF"/>
                </a:highlight>
              </a:rPr>
              <a:t>School Enrollment, Primary (% Net)</a:t>
            </a:r>
            <a:endParaRPr sz="950">
              <a:solidFill>
                <a:srgbClr val="000000"/>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Cleanup, and Exploration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World Bank DataBank was </a:t>
            </a:r>
            <a:r>
              <a:rPr lang="en"/>
              <a:t>used since its a rich source of data for Global Economic and Social Development indicators </a:t>
            </a:r>
            <a:endParaRPr/>
          </a:p>
          <a:p>
            <a:pPr indent="-311150" lvl="0" marL="457200" rtl="0" algn="l">
              <a:spcBef>
                <a:spcPts val="0"/>
              </a:spcBef>
              <a:spcAft>
                <a:spcPts val="0"/>
              </a:spcAft>
              <a:buSzPts val="1300"/>
              <a:buChar char="●"/>
            </a:pPr>
            <a:r>
              <a:rPr lang="en"/>
              <a:t>We used data from 1993 - 2019 to remove missing data points. Data collection and calculation constraints on World Bank’s end did not allow us to use older data. </a:t>
            </a:r>
            <a:endParaRPr/>
          </a:p>
          <a:p>
            <a:pPr indent="-311150" lvl="0" marL="457200" rtl="0" algn="l">
              <a:spcBef>
                <a:spcPts val="0"/>
              </a:spcBef>
              <a:spcAft>
                <a:spcPts val="0"/>
              </a:spcAft>
              <a:buSzPts val="1300"/>
              <a:buChar char="●"/>
            </a:pPr>
            <a:r>
              <a:rPr lang="en"/>
              <a:t>The data was exported from the World Bank DataBank, formatted in excel and finally saved as a CSV to be used for analysis.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Trends Visualizations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469775" y="957225"/>
            <a:ext cx="8204450" cy="328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357312" y="0"/>
            <a:ext cx="6317775" cy="2527100"/>
          </a:xfrm>
          <a:prstGeom prst="rect">
            <a:avLst/>
          </a:prstGeom>
          <a:noFill/>
          <a:ln>
            <a:noFill/>
          </a:ln>
        </p:spPr>
      </p:pic>
      <p:pic>
        <p:nvPicPr>
          <p:cNvPr id="121" name="Google Shape;121;p19"/>
          <p:cNvPicPr preferRelativeResize="0"/>
          <p:nvPr/>
        </p:nvPicPr>
        <p:blipFill>
          <a:blip r:embed="rId4">
            <a:alphaModFix/>
          </a:blip>
          <a:stretch>
            <a:fillRect/>
          </a:stretch>
        </p:blipFill>
        <p:spPr>
          <a:xfrm>
            <a:off x="1357300" y="2435875"/>
            <a:ext cx="6317777" cy="2707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357325" y="0"/>
            <a:ext cx="6429350" cy="2571750"/>
          </a:xfrm>
          <a:prstGeom prst="rect">
            <a:avLst/>
          </a:prstGeom>
          <a:noFill/>
          <a:ln>
            <a:noFill/>
          </a:ln>
        </p:spPr>
      </p:pic>
      <p:pic>
        <p:nvPicPr>
          <p:cNvPr id="127" name="Google Shape;127;p20"/>
          <p:cNvPicPr preferRelativeResize="0"/>
          <p:nvPr/>
        </p:nvPicPr>
        <p:blipFill>
          <a:blip r:embed="rId4">
            <a:alphaModFix/>
          </a:blip>
          <a:stretch>
            <a:fillRect/>
          </a:stretch>
        </p:blipFill>
        <p:spPr>
          <a:xfrm>
            <a:off x="0" y="2571761"/>
            <a:ext cx="4419601" cy="1894115"/>
          </a:xfrm>
          <a:prstGeom prst="rect">
            <a:avLst/>
          </a:prstGeom>
          <a:noFill/>
          <a:ln>
            <a:noFill/>
          </a:ln>
        </p:spPr>
      </p:pic>
      <p:pic>
        <p:nvPicPr>
          <p:cNvPr id="128" name="Google Shape;128;p20"/>
          <p:cNvPicPr preferRelativeResize="0"/>
          <p:nvPr/>
        </p:nvPicPr>
        <p:blipFill>
          <a:blip r:embed="rId5">
            <a:alphaModFix/>
          </a:blip>
          <a:stretch>
            <a:fillRect/>
          </a:stretch>
        </p:blipFill>
        <p:spPr>
          <a:xfrm>
            <a:off x="4724400" y="2571750"/>
            <a:ext cx="4419601" cy="18941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634125" y="0"/>
            <a:ext cx="5875750" cy="2350300"/>
          </a:xfrm>
          <a:prstGeom prst="rect">
            <a:avLst/>
          </a:prstGeom>
          <a:noFill/>
          <a:ln>
            <a:noFill/>
          </a:ln>
        </p:spPr>
      </p:pic>
      <p:pic>
        <p:nvPicPr>
          <p:cNvPr id="134" name="Google Shape;134;p21"/>
          <p:cNvPicPr preferRelativeResize="0"/>
          <p:nvPr/>
        </p:nvPicPr>
        <p:blipFill>
          <a:blip r:embed="rId4">
            <a:alphaModFix/>
          </a:blip>
          <a:stretch>
            <a:fillRect/>
          </a:stretch>
        </p:blipFill>
        <p:spPr>
          <a:xfrm>
            <a:off x="35150" y="2249850"/>
            <a:ext cx="3484674" cy="1493436"/>
          </a:xfrm>
          <a:prstGeom prst="rect">
            <a:avLst/>
          </a:prstGeom>
          <a:noFill/>
          <a:ln>
            <a:noFill/>
          </a:ln>
        </p:spPr>
      </p:pic>
      <p:pic>
        <p:nvPicPr>
          <p:cNvPr id="135" name="Google Shape;135;p21"/>
          <p:cNvPicPr preferRelativeResize="0"/>
          <p:nvPr/>
        </p:nvPicPr>
        <p:blipFill>
          <a:blip r:embed="rId5">
            <a:alphaModFix/>
          </a:blip>
          <a:stretch>
            <a:fillRect/>
          </a:stretch>
        </p:blipFill>
        <p:spPr>
          <a:xfrm>
            <a:off x="5659329" y="2249850"/>
            <a:ext cx="3484670" cy="1493425"/>
          </a:xfrm>
          <a:prstGeom prst="rect">
            <a:avLst/>
          </a:prstGeom>
          <a:noFill/>
          <a:ln>
            <a:noFill/>
          </a:ln>
        </p:spPr>
      </p:pic>
      <p:pic>
        <p:nvPicPr>
          <p:cNvPr id="136" name="Google Shape;136;p21"/>
          <p:cNvPicPr preferRelativeResize="0"/>
          <p:nvPr/>
        </p:nvPicPr>
        <p:blipFill>
          <a:blip r:embed="rId6">
            <a:alphaModFix/>
          </a:blip>
          <a:stretch>
            <a:fillRect/>
          </a:stretch>
        </p:blipFill>
        <p:spPr>
          <a:xfrm>
            <a:off x="0" y="3604897"/>
            <a:ext cx="3554975" cy="1523553"/>
          </a:xfrm>
          <a:prstGeom prst="rect">
            <a:avLst/>
          </a:prstGeom>
          <a:noFill/>
          <a:ln>
            <a:noFill/>
          </a:ln>
        </p:spPr>
      </p:pic>
      <p:pic>
        <p:nvPicPr>
          <p:cNvPr id="137" name="Google Shape;137;p21"/>
          <p:cNvPicPr preferRelativeResize="0"/>
          <p:nvPr/>
        </p:nvPicPr>
        <p:blipFill>
          <a:blip r:embed="rId7">
            <a:alphaModFix/>
          </a:blip>
          <a:stretch>
            <a:fillRect/>
          </a:stretch>
        </p:blipFill>
        <p:spPr>
          <a:xfrm>
            <a:off x="5659324" y="3619962"/>
            <a:ext cx="3484677" cy="1493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