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7CE8-3715-2550-3D86-AB5DB48E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35A4D-2FB9-50D5-815F-9CA3B270C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1DF5-E104-4097-AA4C-63B91145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7E80-0284-E158-8A81-CAF9223B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C0DA-7A77-96D4-701F-AA9B7DE4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F981-F89C-5BD8-D85F-C7A3F921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0FB1F-00B2-B463-C6C5-C28B601DB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1E53-B101-018F-0A8B-0B060A13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3BC1-4D3B-A29E-AF77-E31C358C6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D21B0-A544-DB03-9E74-0C7B3D16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8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9B1DF-5133-EBD9-8CF5-A0B8CE48B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BB938-13ED-F86D-D95C-63C80D323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51096-80A3-98D0-7C62-121A62F6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1908C-1690-6751-166C-961A350C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F15A-C003-7122-6CDF-57FF3061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850-C735-2889-8689-C0C2892D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B4F7-13E4-D4A7-1D80-A86EFE8A5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EFF83-8599-4951-DB26-A9818E8B0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567EF-6C11-C03F-57D4-7AA25D6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58C1-D5DA-DF05-27AF-6CB6A2B7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37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1B37F-947E-4BE9-F435-9675BB1F4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02E35-5779-8E24-C5D4-4E4BD20F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F86F-74E5-685D-361A-96F5B2D2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449A8-54C1-2903-A725-814527D2B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2E63D-C73E-A6C2-59A1-9A1FEA1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BBBE-92E5-57CB-1B0F-EA31B118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F1C1-F562-9F60-6EDD-36D9ACBD7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5B89D-8255-BCFE-6A48-9D7D48DBD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1C709-4865-99FB-4659-92A52C3D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37EC-B3B7-71AF-97B0-1C507468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13127-B087-1B36-084B-DAAC428CA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5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15BC-2EEF-4B2D-FD90-860D23E6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A797E-31E7-8894-2A4A-5242ED774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FACF-B75F-F077-0828-6A0BAA30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41300-F2F6-A27E-EB1E-F863C2F55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A6D38-7255-88A0-2B6D-970449A9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9A3D-C83A-7CEF-F75A-B2B82BB3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2C2F5A-45E4-2495-6831-DFBAD950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DD97D-FE46-22DA-B114-0DA633A3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4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801E-98E0-A813-EF35-B9D7E716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C1B7D-B83C-8EEC-0A71-10A6A0333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74ED8-D14D-05F1-3C0E-D29F1987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99499-FD25-1465-9A72-9CC26DD5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B7935-540F-A003-EB3E-FE5E0339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DEAD5-60A7-4CFA-DF34-96470FC6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590F-68D8-B6EE-3C17-090F06E8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9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E83B-B23B-EE06-3BF3-AA867EB95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3E6-5D48-E908-D57D-F10E44319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88A97-62C4-1872-A81E-A4C4A009F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6D934-2626-DB1C-4BA9-1BDC15F5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9EFB-3330-E988-63B2-B787D89E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49247-097A-B0D1-2BEC-6433D240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46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4D90-3DC8-196C-72EC-DBF10D38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96BDB-6BD2-CD1D-E465-183C81660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467EA-22F2-B931-9291-A5A06FE3D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EF137-9558-8D69-EBD5-FD5FAD8B4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3D722-91EC-D6FE-64E2-73CBD822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3061F-D36A-AFFB-472D-317F43C3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4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3D58C-A610-18AE-2CC8-E5DB4A6B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931C1-C7A5-92D3-0D1B-2C1CB7FFC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205A-152F-7797-5084-9108EB133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89E7F-D3D5-4F43-B564-5068C2F4089A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3261-E0E4-CE70-3598-97A25F541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B90F3-020D-E328-D2DD-CB4C103C6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221D-9591-CA41-839E-072D93D9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3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9C6B50E-83C5-B9B3-0A3A-404E61F960D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114096" y="2029473"/>
                <a:ext cx="9144000" cy="1655762"/>
              </a:xfrm>
            </p:spPr>
            <p:txBody>
              <a:bodyPr/>
              <a:lstStyle/>
              <a:p>
                <a:pPr algn="l"/>
                <a:r>
                  <a:rPr lang="en-US" b="1" dirty="0"/>
                  <a:t>Problem a. </a:t>
                </a:r>
                <a:r>
                  <a:rPr lang="en-US" dirty="0"/>
                  <a:t>Given: </a:t>
                </a:r>
                <a:r>
                  <a:rPr lang="en-US" sz="18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∩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⊆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C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D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79C6B50E-83C5-B9B3-0A3A-404E61F96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114096" y="2029473"/>
                <a:ext cx="9144000" cy="1655762"/>
              </a:xfrm>
              <a:blipFill>
                <a:blip r:embed="rId2"/>
                <a:stretch>
                  <a:fillRect l="-971" t="-3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47F75-6A86-C81A-45A4-A4F9D07211B0}"/>
              </a:ext>
            </a:extLst>
          </p:cNvPr>
          <p:cNvSpPr txBox="1"/>
          <p:nvPr/>
        </p:nvSpPr>
        <p:spPr>
          <a:xfrm>
            <a:off x="1114096" y="1360163"/>
            <a:ext cx="3237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A, B, C, and D are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7B24D0-035E-E903-5049-297B22757C52}"/>
                  </a:ext>
                </a:extLst>
              </p:cNvPr>
              <p:cNvSpPr txBox="1"/>
              <p:nvPr/>
            </p:nvSpPr>
            <p:spPr>
              <a:xfrm>
                <a:off x="3552496" y="2688322"/>
                <a:ext cx="71260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We will prove that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A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D,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B. </a:t>
                </a:r>
                <a:endParaRPr lang="en-US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7B24D0-035E-E903-5049-297B22757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496" y="2688322"/>
                <a:ext cx="7126014" cy="738664"/>
              </a:xfrm>
              <a:prstGeom prst="rect">
                <a:avLst/>
              </a:prstGeom>
              <a:blipFill>
                <a:blip r:embed="rId3"/>
                <a:stretch>
                  <a:fillRect l="-1246" t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403C384-A724-0F8B-B936-73C95D121400}"/>
              </a:ext>
            </a:extLst>
          </p:cNvPr>
          <p:cNvSpPr txBox="1"/>
          <p:nvPr/>
        </p:nvSpPr>
        <p:spPr>
          <a:xfrm>
            <a:off x="1623847" y="388883"/>
            <a:ext cx="966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Samuel Spencer Final Project: Oral Defense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FC5A9-45D5-DFC7-373F-F18051A15B48}"/>
                  </a:ext>
                </a:extLst>
              </p:cNvPr>
              <p:cNvSpPr txBox="1"/>
              <p:nvPr/>
            </p:nvSpPr>
            <p:spPr>
              <a:xfrm>
                <a:off x="1114096" y="3426986"/>
                <a:ext cx="62272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Contrapositive: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B,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A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D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2DFC5A9-45D5-DFC7-373F-F18051A1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96" y="3426986"/>
                <a:ext cx="6227282" cy="461665"/>
              </a:xfrm>
              <a:prstGeom prst="rect">
                <a:avLst/>
              </a:prstGeom>
              <a:blipFill>
                <a:blip r:embed="rId4"/>
                <a:stretch>
                  <a:fillRect l="-142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92EBCA-1239-A2EA-A79D-2C27D58F3254}"/>
                  </a:ext>
                </a:extLst>
              </p:cNvPr>
              <p:cNvSpPr txBox="1"/>
              <p:nvPr/>
            </p:nvSpPr>
            <p:spPr>
              <a:xfrm>
                <a:off x="4870603" y="2048054"/>
                <a:ext cx="1250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,  </m:t>
                    </m:r>
                    <m:r>
                      <a:rPr lang="en-US" sz="180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180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B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92EBCA-1239-A2EA-A79D-2C27D58F3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603" y="2048054"/>
                <a:ext cx="1250731" cy="369332"/>
              </a:xfrm>
              <a:prstGeom prst="rect">
                <a:avLst/>
              </a:prstGeom>
              <a:blipFill>
                <a:blip r:embed="rId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B551C-3B86-C8E3-22A0-7D75BC4FAA04}"/>
                  </a:ext>
                </a:extLst>
              </p:cNvPr>
              <p:cNvSpPr txBox="1"/>
              <p:nvPr/>
            </p:nvSpPr>
            <p:spPr>
              <a:xfrm>
                <a:off x="4677102" y="4067846"/>
                <a:ext cx="34158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¬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∨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𝑞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𝑞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3B551C-3B86-C8E3-22A0-7D75BC4FA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102" y="4067846"/>
                <a:ext cx="341586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FC756-8AEC-47BC-A723-F24FA6151742}"/>
                  </a:ext>
                </a:extLst>
              </p:cNvPr>
              <p:cNvSpPr txBox="1"/>
              <p:nvPr/>
            </p:nvSpPr>
            <p:spPr>
              <a:xfrm>
                <a:off x="3142594" y="4622784"/>
                <a:ext cx="67581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FC756-8AEC-47BC-A723-F24FA6151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594" y="4622784"/>
                <a:ext cx="6758150" cy="369332"/>
              </a:xfrm>
              <a:prstGeom prst="rect">
                <a:avLst/>
              </a:prstGeom>
              <a:blipFill>
                <a:blip r:embed="rId7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D6A864-6D53-0DDC-3EFF-F8C4E2469FC7}"/>
                  </a:ext>
                </a:extLst>
              </p:cNvPr>
              <p:cNvSpPr txBox="1"/>
              <p:nvPr/>
            </p:nvSpPr>
            <p:spPr>
              <a:xfrm>
                <a:off x="1114096" y="5125143"/>
                <a:ext cx="73467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Logically Equivalent: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B, then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A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D</a:t>
                </a:r>
                <a:r>
                  <a:rPr lang="en-US" sz="2400" dirty="0"/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D6A864-6D53-0DDC-3EFF-F8C4E246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96" y="5125143"/>
                <a:ext cx="7346732" cy="461665"/>
              </a:xfrm>
              <a:prstGeom prst="rect">
                <a:avLst/>
              </a:prstGeom>
              <a:blipFill>
                <a:blip r:embed="rId8"/>
                <a:stretch>
                  <a:fillRect l="-120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B717D1-8DC7-8B35-CC8E-3AE3CAC94F7D}"/>
              </a:ext>
            </a:extLst>
          </p:cNvPr>
          <p:cNvSpPr/>
          <p:nvPr/>
        </p:nvSpPr>
        <p:spPr>
          <a:xfrm rot="16200000">
            <a:off x="3564735" y="3514614"/>
            <a:ext cx="402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CCD8C-63D1-D253-0601-E9E30180E782}"/>
              </a:ext>
            </a:extLst>
          </p:cNvPr>
          <p:cNvSpPr txBox="1"/>
          <p:nvPr/>
        </p:nvSpPr>
        <p:spPr>
          <a:xfrm>
            <a:off x="3268935" y="437980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77"/>
              </a:rPr>
              <a:t>Assume</a:t>
            </a: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4E723CDF-53F6-6192-F8C4-88A68F559485}"/>
              </a:ext>
            </a:extLst>
          </p:cNvPr>
          <p:cNvSpPr/>
          <p:nvPr/>
        </p:nvSpPr>
        <p:spPr>
          <a:xfrm>
            <a:off x="3747046" y="4159587"/>
            <a:ext cx="126125" cy="299881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6983D7-E6C7-8469-A0BE-F016BCDF854B}"/>
              </a:ext>
            </a:extLst>
          </p:cNvPr>
          <p:cNvSpPr/>
          <p:nvPr/>
        </p:nvSpPr>
        <p:spPr>
          <a:xfrm rot="16200000">
            <a:off x="6033615" y="5178754"/>
            <a:ext cx="4026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{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FAAAD-BF8B-0262-ED2E-33623BCFE95D}"/>
              </a:ext>
            </a:extLst>
          </p:cNvPr>
          <p:cNvSpPr txBox="1"/>
          <p:nvPr/>
        </p:nvSpPr>
        <p:spPr>
          <a:xfrm>
            <a:off x="5737815" y="60439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77"/>
              </a:rPr>
              <a:t>Assume</a:t>
            </a: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7D5AB4C2-604E-0CE5-5A5A-C126C71B6DEC}"/>
              </a:ext>
            </a:extLst>
          </p:cNvPr>
          <p:cNvSpPr/>
          <p:nvPr/>
        </p:nvSpPr>
        <p:spPr>
          <a:xfrm>
            <a:off x="6215926" y="5823727"/>
            <a:ext cx="126125" cy="29988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6AB45-D68B-EBEB-ACC8-EC837A9BA160}"/>
                  </a:ext>
                </a:extLst>
              </p:cNvPr>
              <p:cNvSpPr txBox="1"/>
              <p:nvPr/>
            </p:nvSpPr>
            <p:spPr>
              <a:xfrm>
                <a:off x="5583835" y="2041958"/>
                <a:ext cx="1250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 </m:t>
                    </m:r>
                    <m:r>
                      <a:rPr lang="en-US" sz="18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18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A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6AB45-D68B-EBEB-ACC8-EC837A9B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35" y="2041958"/>
                <a:ext cx="1250731" cy="369332"/>
              </a:xfrm>
              <a:prstGeom prst="rect">
                <a:avLst/>
              </a:prstGeom>
              <a:blipFill>
                <a:blip r:embed="rId9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Down Arrow 24">
            <a:extLst>
              <a:ext uri="{FF2B5EF4-FFF2-40B4-BE49-F238E27FC236}">
                <a16:creationId xmlns:a16="http://schemas.microsoft.com/office/drawing/2014/main" id="{21556632-2A74-07C8-2E11-11AD657C01FB}"/>
              </a:ext>
            </a:extLst>
          </p:cNvPr>
          <p:cNvSpPr/>
          <p:nvPr/>
        </p:nvSpPr>
        <p:spPr>
          <a:xfrm>
            <a:off x="6396671" y="3844416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6C705E9-4FCA-7BD7-B65E-97A4EE5EA143}"/>
              </a:ext>
            </a:extLst>
          </p:cNvPr>
          <p:cNvSpPr/>
          <p:nvPr/>
        </p:nvSpPr>
        <p:spPr>
          <a:xfrm>
            <a:off x="6352977" y="4936170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6331000F-0A9D-8B90-94E3-A75A7CAC7D34}"/>
              </a:ext>
            </a:extLst>
          </p:cNvPr>
          <p:cNvSpPr/>
          <p:nvPr/>
        </p:nvSpPr>
        <p:spPr>
          <a:xfrm>
            <a:off x="6260807" y="4425037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12467902-5FE8-5226-0F61-D0941A800D35}"/>
              </a:ext>
            </a:extLst>
          </p:cNvPr>
          <p:cNvSpPr/>
          <p:nvPr/>
        </p:nvSpPr>
        <p:spPr>
          <a:xfrm rot="10800000">
            <a:off x="6521669" y="4425037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  <p:bldP spid="13" grpId="0"/>
      <p:bldP spid="14" grpId="0"/>
      <p:bldP spid="17" grpId="0"/>
      <p:bldP spid="20" grpId="0" animBg="1"/>
      <p:bldP spid="21" grpId="0"/>
      <p:bldP spid="22" grpId="0"/>
      <p:bldP spid="23" grpId="0" animBg="1"/>
      <p:bldP spid="24" grpId="0"/>
      <p:bldP spid="25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C8423F01-3231-A3B3-35B8-9D751ECAB3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6272" y="318622"/>
                <a:ext cx="9144000" cy="1655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Problem a. </a:t>
                </a:r>
                <a:r>
                  <a:rPr lang="en-US" dirty="0"/>
                  <a:t>Given: </a:t>
                </a:r>
                <a:r>
                  <a:rPr lang="en-US" sz="1800" dirty="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A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∩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 B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⊆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 C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 D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Subtitle 2">
                <a:extLst>
                  <a:ext uri="{FF2B5EF4-FFF2-40B4-BE49-F238E27FC236}">
                    <a16:creationId xmlns:a16="http://schemas.microsoft.com/office/drawing/2014/main" id="{C8423F01-3231-A3B3-35B8-9D751ECAB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2" y="318622"/>
                <a:ext cx="9144000" cy="1655762"/>
              </a:xfrm>
              <a:prstGeom prst="rect">
                <a:avLst/>
              </a:prstGeom>
              <a:blipFill>
                <a:blip r:embed="rId2"/>
                <a:stretch>
                  <a:fillRect l="-1387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7F82F7-A872-5D8B-4137-F50A453F5CAE}"/>
                  </a:ext>
                </a:extLst>
              </p:cNvPr>
              <p:cNvSpPr txBox="1"/>
              <p:nvPr/>
            </p:nvSpPr>
            <p:spPr>
              <a:xfrm>
                <a:off x="4380922" y="389925"/>
                <a:ext cx="1250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,  </m:t>
                    </m:r>
                    <m:r>
                      <a:rPr lang="en-US" sz="180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180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B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7F82F7-A872-5D8B-4137-F50A453F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922" y="389925"/>
                <a:ext cx="1250731" cy="369332"/>
              </a:xfrm>
              <a:prstGeom prst="rect">
                <a:avLst/>
              </a:prstGeom>
              <a:blipFill>
                <a:blip r:embed="rId3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3F0242-9BB7-B8C4-DDF6-9494D47C7325}"/>
                  </a:ext>
                </a:extLst>
              </p:cNvPr>
              <p:cNvSpPr txBox="1"/>
              <p:nvPr/>
            </p:nvSpPr>
            <p:spPr>
              <a:xfrm>
                <a:off x="5094154" y="383829"/>
                <a:ext cx="1250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 </m:t>
                    </m:r>
                    <m:r>
                      <a:rPr lang="en-US" sz="18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18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A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3F0242-9BB7-B8C4-DDF6-9494D47C7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154" y="383829"/>
                <a:ext cx="125073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E71E6-B9DB-AA2A-915D-769997453BA6}"/>
                  </a:ext>
                </a:extLst>
              </p:cNvPr>
              <p:cNvSpPr txBox="1"/>
              <p:nvPr/>
            </p:nvSpPr>
            <p:spPr>
              <a:xfrm>
                <a:off x="236271" y="1601771"/>
                <a:ext cx="62817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Proof: </a:t>
                </a:r>
                <a:r>
                  <a:rPr 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A </a:t>
                </a:r>
                <a:r>
                  <a:rPr lang="en-US" sz="2400" dirty="0">
                    <a:effectLst/>
                    <a:latin typeface="Arial Unicode MS" panose="020B0604020202020204" pitchFamily="34" charset="-128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B</a:t>
                </a:r>
                <a:r>
                  <a:rPr lang="en-US" sz="2400" dirty="0">
                    <a:latin typeface="Arial Unicode MS" panose="020B060402020202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then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Arial Unicode MS" panose="020B0604020202020204" pitchFamily="34" charset="-128"/>
                      </a:rPr>
                      <m:t>A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∩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2"/>
                        </a:solidFill>
                        <a:latin typeface="Arial Unicode MS" panose="020B0604020202020204" pitchFamily="34" charset="-128"/>
                      </a:rPr>
                      <m:t>B</m:t>
                    </m:r>
                  </m:oMath>
                </a14:m>
                <a:endParaRPr lang="en-US" sz="24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4E71E6-B9DB-AA2A-915D-76999745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1" y="1601771"/>
                <a:ext cx="6281784" cy="461665"/>
              </a:xfrm>
              <a:prstGeom prst="rect">
                <a:avLst/>
              </a:prstGeom>
              <a:blipFill>
                <a:blip r:embed="rId5"/>
                <a:stretch>
                  <a:fillRect l="-141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AEAAF0-6691-6C29-6F7E-647CB8BB3B47}"/>
                  </a:ext>
                </a:extLst>
              </p:cNvPr>
              <p:cNvSpPr txBox="1"/>
              <p:nvPr/>
            </p:nvSpPr>
            <p:spPr>
              <a:xfrm>
                <a:off x="7176778" y="753161"/>
                <a:ext cx="329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AEAAF0-6691-6C29-6F7E-647CB8BB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778" y="753161"/>
                <a:ext cx="329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>
            <a:extLst>
              <a:ext uri="{FF2B5EF4-FFF2-40B4-BE49-F238E27FC236}">
                <a16:creationId xmlns:a16="http://schemas.microsoft.com/office/drawing/2014/main" id="{E31FD70E-2E25-474E-361C-F02E91EC4F06}"/>
              </a:ext>
            </a:extLst>
          </p:cNvPr>
          <p:cNvSpPr/>
          <p:nvPr/>
        </p:nvSpPr>
        <p:spPr>
          <a:xfrm rot="1442391">
            <a:off x="7143729" y="1140633"/>
            <a:ext cx="66097" cy="44578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B7E591BD-C24E-3F25-9D57-C400A808D161}"/>
              </a:ext>
            </a:extLst>
          </p:cNvPr>
          <p:cNvSpPr/>
          <p:nvPr/>
        </p:nvSpPr>
        <p:spPr>
          <a:xfrm rot="20378597">
            <a:off x="7473090" y="1125152"/>
            <a:ext cx="66097" cy="44578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69FC64-4EAF-B287-83CA-E72765DB33C7}"/>
                  </a:ext>
                </a:extLst>
              </p:cNvPr>
              <p:cNvSpPr txBox="1"/>
              <p:nvPr/>
            </p:nvSpPr>
            <p:spPr>
              <a:xfrm>
                <a:off x="6807200" y="1568517"/>
                <a:ext cx="10282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Unicode MS" panose="020B0604020202020204" pitchFamily="34" charset="-128"/>
                        </a:rPr>
                        <m:t>A</m:t>
                      </m:r>
                      <m:r>
                        <a:rPr lang="en-US" sz="24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2"/>
                          </a:solidFill>
                          <a:latin typeface="Arial Unicode MS" panose="020B0604020202020204" pitchFamily="34" charset="-128"/>
                        </a:rPr>
                        <m:t>B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69FC64-4EAF-B287-83CA-E72765DB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0" y="1568517"/>
                <a:ext cx="1028299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>
            <a:extLst>
              <a:ext uri="{FF2B5EF4-FFF2-40B4-BE49-F238E27FC236}">
                <a16:creationId xmlns:a16="http://schemas.microsoft.com/office/drawing/2014/main" id="{0B47DD5A-6429-5790-DD95-E5C172F320E8}"/>
              </a:ext>
            </a:extLst>
          </p:cNvPr>
          <p:cNvSpPr/>
          <p:nvPr/>
        </p:nvSpPr>
        <p:spPr>
          <a:xfrm rot="9452857" flipV="1">
            <a:off x="7143552" y="1974915"/>
            <a:ext cx="66097" cy="44578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2249BB03-A224-FA3D-85B4-07A560EB91E9}"/>
              </a:ext>
            </a:extLst>
          </p:cNvPr>
          <p:cNvSpPr/>
          <p:nvPr/>
        </p:nvSpPr>
        <p:spPr>
          <a:xfrm rot="12116651" flipV="1">
            <a:off x="7472913" y="1959434"/>
            <a:ext cx="66097" cy="44578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20B8B-B26C-AD5D-8030-92236FDA51BE}"/>
                  </a:ext>
                </a:extLst>
              </p:cNvPr>
              <p:cNvSpPr txBox="1"/>
              <p:nvPr/>
            </p:nvSpPr>
            <p:spPr>
              <a:xfrm>
                <a:off x="6791170" y="2420630"/>
                <a:ext cx="110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Unicode MS" panose="020B0604020202020204" pitchFamily="34" charset="-128"/>
                        </a:rPr>
                        <m:t>A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∩</m:t>
                      </m:r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accent2"/>
                          </a:solidFill>
                          <a:latin typeface="Arial Unicode MS" panose="020B0604020202020204" pitchFamily="34" charset="-128"/>
                        </a:rPr>
                        <m:t>B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820B8B-B26C-AD5D-8030-92236FDA5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170" y="2420630"/>
                <a:ext cx="11004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CCA9E4-D8D5-81B0-9D97-C24E136545FF}"/>
                  </a:ext>
                </a:extLst>
              </p:cNvPr>
              <p:cNvSpPr txBox="1"/>
              <p:nvPr/>
            </p:nvSpPr>
            <p:spPr>
              <a:xfrm>
                <a:off x="236271" y="2749738"/>
                <a:ext cx="51854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∩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/>
                    </a:solidFill>
                    <a:effectLst/>
                    <a:latin typeface="Arial Unicode MS" panose="020B0604020202020204" pitchFamily="34" charset="-128"/>
                  </a:rPr>
                  <a:t>B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and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∩ </a:t>
                </a:r>
                <a:r>
                  <a:rPr lang="en-US" sz="2400" dirty="0">
                    <a:solidFill>
                      <a:schemeClr val="accent2"/>
                    </a:solidFill>
                    <a:effectLst/>
                    <a:latin typeface="Arial Unicode MS" panose="020B0604020202020204" pitchFamily="34" charset="-128"/>
                  </a:rPr>
                  <a:t>B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⊆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\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D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,</a:t>
                </a:r>
              </a:p>
              <a:p>
                <a:r>
                  <a:rPr lang="en-US" dirty="0"/>
                  <a:t>⇒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C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\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D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.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CCA9E4-D8D5-81B0-9D97-C24E13654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1" y="2749738"/>
                <a:ext cx="5185473" cy="830997"/>
              </a:xfrm>
              <a:prstGeom prst="rect">
                <a:avLst/>
              </a:prstGeom>
              <a:blipFill>
                <a:blip r:embed="rId9"/>
                <a:stretch>
                  <a:fillRect l="-1711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>
            <a:extLst>
              <a:ext uri="{FF2B5EF4-FFF2-40B4-BE49-F238E27FC236}">
                <a16:creationId xmlns:a16="http://schemas.microsoft.com/office/drawing/2014/main" id="{28C83904-7FA7-4237-7B72-E460B934238E}"/>
              </a:ext>
            </a:extLst>
          </p:cNvPr>
          <p:cNvSpPr/>
          <p:nvPr/>
        </p:nvSpPr>
        <p:spPr>
          <a:xfrm rot="10800000" flipV="1">
            <a:off x="7308321" y="2834288"/>
            <a:ext cx="66097" cy="445789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C9A0B8-2C3F-FEDC-FF99-D4E3F00F6251}"/>
                  </a:ext>
                </a:extLst>
              </p:cNvPr>
              <p:cNvSpPr txBox="1"/>
              <p:nvPr/>
            </p:nvSpPr>
            <p:spPr>
              <a:xfrm>
                <a:off x="7055794" y="2853385"/>
                <a:ext cx="208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</m:oMath>
                  </m:oMathPara>
                </a14:m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C9A0B8-2C3F-FEDC-FF99-D4E3F00F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794" y="2853385"/>
                <a:ext cx="208201" cy="646331"/>
              </a:xfrm>
              <a:prstGeom prst="rect">
                <a:avLst/>
              </a:prstGeom>
              <a:blipFill>
                <a:blip r:embed="rId10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7390D84-B223-96A8-422E-37A93EA022E9}"/>
              </a:ext>
            </a:extLst>
          </p:cNvPr>
          <p:cNvSpPr txBox="1"/>
          <p:nvPr/>
        </p:nvSpPr>
        <p:spPr>
          <a:xfrm>
            <a:off x="7144484" y="3328541"/>
            <a:ext cx="1265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</a:t>
            </a:r>
            <a:r>
              <a:rPr lang="en-US" sz="2400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 \ </a:t>
            </a:r>
            <a:r>
              <a:rPr lang="en-US" sz="2400" dirty="0"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D</a:t>
            </a:r>
            <a:endParaRPr lang="en-US" sz="2400" dirty="0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F544658A-EF6A-CAA9-617B-C4B0617F1D1A}"/>
              </a:ext>
            </a:extLst>
          </p:cNvPr>
          <p:cNvSpPr/>
          <p:nvPr/>
        </p:nvSpPr>
        <p:spPr>
          <a:xfrm rot="8739639" flipV="1">
            <a:off x="7565543" y="2804957"/>
            <a:ext cx="68804" cy="54173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&quot;No&quot; Symbol 21">
            <a:extLst>
              <a:ext uri="{FF2B5EF4-FFF2-40B4-BE49-F238E27FC236}">
                <a16:creationId xmlns:a16="http://schemas.microsoft.com/office/drawing/2014/main" id="{E7ADB738-DFFA-6A3D-0031-92A5FBC7B9B6}"/>
              </a:ext>
            </a:extLst>
          </p:cNvPr>
          <p:cNvSpPr/>
          <p:nvPr/>
        </p:nvSpPr>
        <p:spPr>
          <a:xfrm rot="5400000">
            <a:off x="7421315" y="2887003"/>
            <a:ext cx="349318" cy="362402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86B309-0F68-0E9D-0C70-1180C70D6F64}"/>
                  </a:ext>
                </a:extLst>
              </p:cNvPr>
              <p:cNvSpPr txBox="1"/>
              <p:nvPr/>
            </p:nvSpPr>
            <p:spPr>
              <a:xfrm>
                <a:off x="236272" y="3837569"/>
                <a:ext cx="5776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C</a:t>
                </a:r>
                <a:r>
                  <a:rPr 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\ </a:t>
                </a:r>
                <a:r>
                  <a:rPr lang="en-US" sz="2400" dirty="0">
                    <a:solidFill>
                      <a:srgbClr val="C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</a:t>
                </a:r>
                <a:r>
                  <a:rPr 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then it follows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</a:t>
                </a:r>
                <a:r>
                  <a:rPr lang="en-US" sz="2400" dirty="0"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endParaRPr lang="en-US" sz="2400" b="1" dirty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86B309-0F68-0E9D-0C70-1180C70D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2" y="3837569"/>
                <a:ext cx="5776601" cy="461665"/>
              </a:xfrm>
              <a:prstGeom prst="rect">
                <a:avLst/>
              </a:prstGeom>
              <a:blipFill>
                <a:blip r:embed="rId11"/>
                <a:stretch>
                  <a:fillRect l="-1535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76C147-9295-DD1F-722F-A12B56FDCAA2}"/>
                  </a:ext>
                </a:extLst>
              </p:cNvPr>
              <p:cNvSpPr txBox="1"/>
              <p:nvPr/>
            </p:nvSpPr>
            <p:spPr>
              <a:xfrm>
                <a:off x="2198254" y="4204821"/>
                <a:ext cx="44334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∴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976C147-9295-DD1F-722F-A12B56FDC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54" y="4204821"/>
                <a:ext cx="443346" cy="633571"/>
              </a:xfrm>
              <a:prstGeom prst="rect">
                <a:avLst/>
              </a:prstGeom>
              <a:blipFill>
                <a:blip r:embed="rId12"/>
                <a:stretch>
                  <a:fillRect l="-5714"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1EC979-5E60-CA2B-FE05-CE12D6F6542E}"/>
                  </a:ext>
                </a:extLst>
              </p:cNvPr>
              <p:cNvSpPr txBox="1"/>
              <p:nvPr/>
            </p:nvSpPr>
            <p:spPr>
              <a:xfrm>
                <a:off x="236271" y="4804755"/>
                <a:ext cx="518547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B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D</a:t>
                </a:r>
              </a:p>
              <a:p>
                <a:endParaRPr lang="en-US" sz="2400" dirty="0">
                  <a:solidFill>
                    <a:srgbClr val="C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r>
                  <a:rPr lang="en-US" sz="24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Proving the Contrapositive: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en-US" sz="2400" b="1" dirty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:endParaRPr lang="en-US" sz="2400" b="1" dirty="0">
                  <a:solidFill>
                    <a:srgbClr val="C00000"/>
                  </a:solidFill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1EC979-5E60-CA2B-FE05-CE12D6F65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1" y="4804755"/>
                <a:ext cx="5185473" cy="1569660"/>
              </a:xfrm>
              <a:prstGeom prst="rect">
                <a:avLst/>
              </a:prstGeom>
              <a:blipFill>
                <a:blip r:embed="rId13"/>
                <a:stretch>
                  <a:fillRect l="-1711" t="-3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9156F0B2-B265-0135-AAD0-8A41F0D782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89416" y="2371736"/>
            <a:ext cx="2929608" cy="22858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608A59-A543-272F-88F6-E97CBC37F7BC}"/>
                  </a:ext>
                </a:extLst>
              </p:cNvPr>
              <p:cNvSpPr txBox="1"/>
              <p:nvPr/>
            </p:nvSpPr>
            <p:spPr>
              <a:xfrm>
                <a:off x="9485261" y="3273738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608A59-A543-272F-88F6-E97CBC37F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5261" y="3273738"/>
                <a:ext cx="32918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D8C4A-E032-7B40-6593-4898689B45CA}"/>
                  </a:ext>
                </a:extLst>
              </p:cNvPr>
              <p:cNvSpPr txBox="1"/>
              <p:nvPr/>
            </p:nvSpPr>
            <p:spPr>
              <a:xfrm>
                <a:off x="2198254" y="5095226"/>
                <a:ext cx="443346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∴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9D8C4A-E032-7B40-6593-4898689B4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54" y="5095226"/>
                <a:ext cx="443346" cy="633571"/>
              </a:xfrm>
              <a:prstGeom prst="rect">
                <a:avLst/>
              </a:prstGeom>
              <a:blipFill>
                <a:blip r:embed="rId12"/>
                <a:stretch>
                  <a:fillRect l="-5714" r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2E37DB4D-01B1-C803-E4ED-A4A35B9EF6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22753" y="877425"/>
            <a:ext cx="1854200" cy="15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35DC5F-8115-D447-FAAD-BE4665DBC423}"/>
                  </a:ext>
                </a:extLst>
              </p:cNvPr>
              <p:cNvSpPr txBox="1"/>
              <p:nvPr/>
            </p:nvSpPr>
            <p:spPr>
              <a:xfrm>
                <a:off x="9380272" y="1479110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35DC5F-8115-D447-FAAD-BE4665DBC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272" y="1479110"/>
                <a:ext cx="329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ACEFC0-DBCF-55AF-B4A7-C0D4CF5F879B}"/>
                  </a:ext>
                </a:extLst>
              </p:cNvPr>
              <p:cNvSpPr txBox="1"/>
              <p:nvPr/>
            </p:nvSpPr>
            <p:spPr>
              <a:xfrm>
                <a:off x="9629055" y="1263290"/>
                <a:ext cx="33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Unicode MS" panose="020B0604020202020204" pitchFamily="34" charset="-128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ACEFC0-DBCF-55AF-B4A7-C0D4CF5F8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055" y="1263290"/>
                <a:ext cx="33941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E3609E-AA8B-1E3A-C41B-45F4317578BC}"/>
                  </a:ext>
                </a:extLst>
              </p:cNvPr>
              <p:cNvSpPr txBox="1"/>
              <p:nvPr/>
            </p:nvSpPr>
            <p:spPr>
              <a:xfrm>
                <a:off x="9758774" y="3069840"/>
                <a:ext cx="33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Unicode MS" panose="020B0604020202020204" pitchFamily="34" charset="-128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BE3609E-AA8B-1E3A-C41B-45F431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774" y="3069840"/>
                <a:ext cx="33941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B08AE55-D667-A749-B66D-C6E4E1B3C815}"/>
              </a:ext>
            </a:extLst>
          </p:cNvPr>
          <p:cNvSpPr txBox="1"/>
          <p:nvPr/>
        </p:nvSpPr>
        <p:spPr>
          <a:xfrm>
            <a:off x="8898044" y="2940122"/>
            <a:ext cx="42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EE0E6E-BEF4-6AF4-2F64-2B653D442CBE}"/>
                  </a:ext>
                </a:extLst>
              </p:cNvPr>
              <p:cNvSpPr txBox="1"/>
              <p:nvPr/>
            </p:nvSpPr>
            <p:spPr>
              <a:xfrm>
                <a:off x="9175872" y="1700927"/>
                <a:ext cx="2735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2"/>
                          </a:solidFill>
                          <a:latin typeface="Arial Unicode MS" panose="020B0604020202020204" pitchFamily="34" charset="-128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EE0E6E-BEF4-6AF4-2F64-2B653D442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872" y="1700927"/>
                <a:ext cx="273586" cy="369332"/>
              </a:xfrm>
              <a:prstGeom prst="rect">
                <a:avLst/>
              </a:prstGeom>
              <a:blipFill>
                <a:blip r:embed="rId20"/>
                <a:stretch>
                  <a:fillRect r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DF566C-48F4-6677-49AC-B2569FA8FD31}"/>
                  </a:ext>
                </a:extLst>
              </p:cNvPr>
              <p:cNvSpPr txBox="1"/>
              <p:nvPr/>
            </p:nvSpPr>
            <p:spPr>
              <a:xfrm>
                <a:off x="9199717" y="3454758"/>
                <a:ext cx="4851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2"/>
                          </a:solidFill>
                          <a:latin typeface="Arial Unicode MS" panose="020B0604020202020204" pitchFamily="34" charset="-128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1DF566C-48F4-6677-49AC-B2569FA8F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17" y="3454758"/>
                <a:ext cx="485158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472B8E0-A12C-B1BF-68F9-E7465C989EDD}"/>
              </a:ext>
            </a:extLst>
          </p:cNvPr>
          <p:cNvSpPr txBox="1"/>
          <p:nvPr/>
        </p:nvSpPr>
        <p:spPr>
          <a:xfrm>
            <a:off x="10253684" y="3736599"/>
            <a:ext cx="6220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D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ABF3B077-9707-3577-BE45-C47C0EFE3A1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012873" y="4676902"/>
            <a:ext cx="2057400" cy="191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C6ADF8-3F45-5CE8-7A6E-5CE92B111651}"/>
                  </a:ext>
                </a:extLst>
              </p:cNvPr>
              <p:cNvSpPr txBox="1"/>
              <p:nvPr/>
            </p:nvSpPr>
            <p:spPr>
              <a:xfrm>
                <a:off x="6845594" y="5359465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C6ADF8-3F45-5CE8-7A6E-5CE92B111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94" y="5359465"/>
                <a:ext cx="32918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EC6296-8DE0-550D-032D-75F4CFB07704}"/>
                  </a:ext>
                </a:extLst>
              </p:cNvPr>
              <p:cNvSpPr txBox="1"/>
              <p:nvPr/>
            </p:nvSpPr>
            <p:spPr>
              <a:xfrm>
                <a:off x="6174244" y="5082152"/>
                <a:ext cx="11361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Unicode MS" panose="020B0604020202020204" pitchFamily="34" charset="-128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EC6296-8DE0-550D-032D-75F4CFB07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44" y="5082152"/>
                <a:ext cx="1136127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A3676AE-CB55-094B-12B4-C719A36A297B}"/>
              </a:ext>
            </a:extLst>
          </p:cNvPr>
          <p:cNvSpPr txBox="1"/>
          <p:nvPr/>
        </p:nvSpPr>
        <p:spPr>
          <a:xfrm>
            <a:off x="7113744" y="5665179"/>
            <a:ext cx="527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D</a:t>
            </a:r>
            <a:endParaRPr 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2415FA5-244B-FEA5-071C-C8DABBF119B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10442" y="4661400"/>
            <a:ext cx="2730500" cy="20193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64F4245-99E1-E8EC-F782-E104BC89EAED}"/>
              </a:ext>
            </a:extLst>
          </p:cNvPr>
          <p:cNvSpPr txBox="1"/>
          <p:nvPr/>
        </p:nvSpPr>
        <p:spPr>
          <a:xfrm>
            <a:off x="8954689" y="5032688"/>
            <a:ext cx="425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EF8026-7681-EA97-D2BC-FBEE376AB997}"/>
                  </a:ext>
                </a:extLst>
              </p:cNvPr>
              <p:cNvSpPr txBox="1"/>
              <p:nvPr/>
            </p:nvSpPr>
            <p:spPr>
              <a:xfrm>
                <a:off x="9747178" y="5199360"/>
                <a:ext cx="339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Arial Unicode MS" panose="020B0604020202020204" pitchFamily="34" charset="-128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DEF8026-7681-EA97-D2BC-FBEE376AB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8" y="5199360"/>
                <a:ext cx="33941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CB4315-A8F8-9B90-1A2F-6B3BC9F6F117}"/>
                  </a:ext>
                </a:extLst>
              </p:cNvPr>
              <p:cNvSpPr txBox="1"/>
              <p:nvPr/>
            </p:nvSpPr>
            <p:spPr>
              <a:xfrm>
                <a:off x="9010328" y="5570648"/>
                <a:ext cx="8217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dirty="0" smtClean="0">
                          <a:solidFill>
                            <a:schemeClr val="accent2"/>
                          </a:solidFill>
                          <a:latin typeface="Arial Unicode MS" panose="020B0604020202020204" pitchFamily="34" charset="-128"/>
                        </a:rPr>
                        <m:t>B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CB4315-A8F8-9B90-1A2F-6B3BC9F6F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28" y="5570648"/>
                <a:ext cx="821704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1E61B3-8948-8F5D-5C0E-8078534080A8}"/>
                  </a:ext>
                </a:extLst>
              </p:cNvPr>
              <p:cNvSpPr txBox="1"/>
              <p:nvPr/>
            </p:nvSpPr>
            <p:spPr>
              <a:xfrm>
                <a:off x="9916886" y="5473916"/>
                <a:ext cx="329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11E61B3-8948-8F5D-5C0E-80785340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886" y="5473916"/>
                <a:ext cx="329184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F01552B6-77A3-88B3-9BA2-2FFA7B2C959E}"/>
              </a:ext>
            </a:extLst>
          </p:cNvPr>
          <p:cNvSpPr txBox="1"/>
          <p:nvPr/>
        </p:nvSpPr>
        <p:spPr>
          <a:xfrm>
            <a:off x="10253684" y="5843248"/>
            <a:ext cx="823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effectLst/>
                <a:latin typeface="Arial Unicode MS" panose="020B0604020202020204" pitchFamily="34" charset="-128"/>
              </a:rPr>
              <a:t>D</a:t>
            </a:r>
            <a:endParaRPr lang="en-US" dirty="0"/>
          </a:p>
        </p:txBody>
      </p:sp>
      <p:sp>
        <p:nvSpPr>
          <p:cNvPr id="55" name="Frame 54">
            <a:extLst>
              <a:ext uri="{FF2B5EF4-FFF2-40B4-BE49-F238E27FC236}">
                <a16:creationId xmlns:a16="http://schemas.microsoft.com/office/drawing/2014/main" id="{C73B207E-DFCB-767B-E159-DF9EACAB2562}"/>
              </a:ext>
            </a:extLst>
          </p:cNvPr>
          <p:cNvSpPr/>
          <p:nvPr/>
        </p:nvSpPr>
        <p:spPr>
          <a:xfrm>
            <a:off x="6063452" y="4582131"/>
            <a:ext cx="7185891" cy="7185891"/>
          </a:xfrm>
          <a:prstGeom prst="frame">
            <a:avLst>
              <a:gd name="adj1" fmla="val 28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9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2" grpId="0" animBg="1"/>
      <p:bldP spid="23" grpId="0"/>
      <p:bldP spid="24" grpId="0"/>
      <p:bldP spid="25" grpId="0"/>
      <p:bldP spid="28" grpId="0"/>
      <p:bldP spid="29" grpId="0"/>
      <p:bldP spid="31" grpId="0"/>
      <p:bldP spid="32" grpId="0"/>
      <p:bldP spid="33" grpId="0"/>
      <p:bldP spid="35" grpId="0"/>
      <p:bldP spid="37" grpId="0"/>
      <p:bldP spid="39" grpId="0"/>
      <p:bldP spid="39" grpId="1"/>
      <p:bldP spid="41" grpId="0"/>
      <p:bldP spid="43" grpId="0"/>
      <p:bldP spid="45" grpId="0"/>
      <p:bldP spid="47" grpId="0"/>
      <p:bldP spid="49" grpId="0"/>
      <p:bldP spid="50" grpId="0"/>
      <p:bldP spid="51" grpId="0"/>
      <p:bldP spid="52" grpId="0"/>
      <p:bldP spid="54" grpId="0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3A39F6-0664-4793-D5A3-915186CA72A3}"/>
              </a:ext>
            </a:extLst>
          </p:cNvPr>
          <p:cNvSpPr txBox="1"/>
          <p:nvPr/>
        </p:nvSpPr>
        <p:spPr>
          <a:xfrm>
            <a:off x="749300" y="496371"/>
            <a:ext cx="223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A, B, C, and D are 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97CBAF-18C2-9B53-0B06-93D5210715CF}"/>
              </a:ext>
            </a:extLst>
          </p:cNvPr>
          <p:cNvSpPr txBox="1"/>
          <p:nvPr/>
        </p:nvSpPr>
        <p:spPr>
          <a:xfrm>
            <a:off x="2781300" y="496371"/>
            <a:ext cx="336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… a</a:t>
            </a:r>
            <a:r>
              <a:rPr lang="en-US" sz="1800" dirty="0"/>
              <a:t>nd E, F, and G are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BF2F6-8282-AD55-D867-2B37A60D35BD}"/>
              </a:ext>
            </a:extLst>
          </p:cNvPr>
          <p:cNvSpPr txBox="1"/>
          <p:nvPr/>
        </p:nvSpPr>
        <p:spPr>
          <a:xfrm>
            <a:off x="749300" y="983734"/>
            <a:ext cx="236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b.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2878F-64DB-69E7-2EDF-5FCEB090A090}"/>
                  </a:ext>
                </a:extLst>
              </p:cNvPr>
              <p:cNvSpPr txBox="1"/>
              <p:nvPr/>
            </p:nvSpPr>
            <p:spPr>
              <a:xfrm>
                <a:off x="2532993" y="1445399"/>
                <a:ext cx="712601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We will prove that </a:t>
                </a:r>
                <a:r>
                  <a:rPr lang="en-US" sz="2400" dirty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(B ∆ C) = (A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B) ∆ (A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C)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B2878F-64DB-69E7-2EDF-5FCEB090A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993" y="1445399"/>
                <a:ext cx="7126014" cy="738664"/>
              </a:xfrm>
              <a:prstGeom prst="rect">
                <a:avLst/>
              </a:prstGeom>
              <a:blipFill>
                <a:blip r:embed="rId2"/>
                <a:stretch>
                  <a:fillRect l="-178" t="-6780" r="-1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041D2F-A923-99FD-4581-45A30F4B62E1}"/>
                  </a:ext>
                </a:extLst>
              </p:cNvPr>
              <p:cNvSpPr txBox="1"/>
              <p:nvPr/>
            </p:nvSpPr>
            <p:spPr>
              <a:xfrm>
                <a:off x="749300" y="2025095"/>
                <a:ext cx="70231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First we will show 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G)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F)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G)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041D2F-A923-99FD-4581-45A30F4B6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2025095"/>
                <a:ext cx="7023100" cy="461665"/>
              </a:xfrm>
              <a:prstGeom prst="rect">
                <a:avLst/>
              </a:prstGeom>
              <a:blipFill>
                <a:blip r:embed="rId3"/>
                <a:stretch>
                  <a:fillRect l="-144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B515D-4BB5-5921-1CD6-20B3AC36A8C9}"/>
                  </a:ext>
                </a:extLst>
              </p:cNvPr>
              <p:cNvSpPr txBox="1"/>
              <p:nvPr/>
            </p:nvSpPr>
            <p:spPr>
              <a:xfrm>
                <a:off x="749300" y="2579093"/>
                <a:ext cx="665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Say</a:t>
                </a:r>
                <a:r>
                  <a:rPr lang="en-US" sz="2400" dirty="0">
                    <a:solidFill>
                      <a:srgbClr val="000000"/>
                    </a:solidFill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= (</m:t>
                    </m:r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, </m:t>
                    </m:r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AB515D-4BB5-5921-1CD6-20B3AC36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2579093"/>
                <a:ext cx="6654800" cy="461665"/>
              </a:xfrm>
              <a:prstGeom prst="rect">
                <a:avLst/>
              </a:prstGeom>
              <a:blipFill>
                <a:blip r:embed="rId4"/>
                <a:stretch>
                  <a:fillRect l="-152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12A62-B156-7ADB-8A0B-C85CAC4653BB}"/>
                  </a:ext>
                </a:extLst>
              </p:cNvPr>
              <p:cNvSpPr txBox="1"/>
              <p:nvPr/>
            </p:nvSpPr>
            <p:spPr>
              <a:xfrm>
                <a:off x="9004300" y="2020422"/>
                <a:ext cx="180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= (</m:t>
                      </m:r>
                      <m: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,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612A62-B156-7ADB-8A0B-C85CAC465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300" y="2020422"/>
                <a:ext cx="1803400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C6C30C-C13E-FE70-8AFC-F83F23CD5311}"/>
                  </a:ext>
                </a:extLst>
              </p:cNvPr>
              <p:cNvSpPr txBox="1"/>
              <p:nvPr/>
            </p:nvSpPr>
            <p:spPr>
              <a:xfrm>
                <a:off x="9753600" y="2604493"/>
                <a:ext cx="165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AC6C30C-C13E-FE70-8AFC-F83F23CD5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00" y="2604493"/>
                <a:ext cx="1651000" cy="461665"/>
              </a:xfrm>
              <a:prstGeom prst="rect">
                <a:avLst/>
              </a:prstGeom>
              <a:blipFill>
                <a:blip r:embed="rId6"/>
                <a:stretch>
                  <a:fillRect l="-6107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16">
            <a:extLst>
              <a:ext uri="{FF2B5EF4-FFF2-40B4-BE49-F238E27FC236}">
                <a16:creationId xmlns:a16="http://schemas.microsoft.com/office/drawing/2014/main" id="{ED52A0DF-46EF-4F64-EB56-252410F755E8}"/>
              </a:ext>
            </a:extLst>
          </p:cNvPr>
          <p:cNvSpPr/>
          <p:nvPr/>
        </p:nvSpPr>
        <p:spPr>
          <a:xfrm rot="20457066">
            <a:off x="10422488" y="2410396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5DD2C436-DD33-819C-B68D-1FDF56998D45}"/>
              </a:ext>
            </a:extLst>
          </p:cNvPr>
          <p:cNvSpPr/>
          <p:nvPr/>
        </p:nvSpPr>
        <p:spPr>
          <a:xfrm rot="1004039">
            <a:off x="9999981" y="2410396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28B76B-88BB-A450-DB12-2A9732A188BE}"/>
                  </a:ext>
                </a:extLst>
              </p:cNvPr>
              <p:cNvSpPr txBox="1"/>
              <p:nvPr/>
            </p:nvSpPr>
            <p:spPr>
              <a:xfrm>
                <a:off x="749300" y="3133091"/>
                <a:ext cx="6743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latin typeface="Arial Unicode MS" panose="020B0604020202020204" pitchFamily="34" charset="-128"/>
                  </a:rPr>
                  <a:t> </a:t>
                </a:r>
                <a:r>
                  <a:rPr lang="en-US" dirty="0"/>
                  <a:t>⇒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28B76B-88BB-A450-DB12-2A9732A18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3133091"/>
                <a:ext cx="6743700" cy="461665"/>
              </a:xfrm>
              <a:prstGeom prst="rect">
                <a:avLst/>
              </a:prstGeom>
              <a:blipFill>
                <a:blip r:embed="rId7"/>
                <a:stretch>
                  <a:fillRect l="-15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Arrow 19">
            <a:extLst>
              <a:ext uri="{FF2B5EF4-FFF2-40B4-BE49-F238E27FC236}">
                <a16:creationId xmlns:a16="http://schemas.microsoft.com/office/drawing/2014/main" id="{982DFC18-939F-4C7B-F4EF-CCC976EEEB02}"/>
              </a:ext>
            </a:extLst>
          </p:cNvPr>
          <p:cNvSpPr/>
          <p:nvPr/>
        </p:nvSpPr>
        <p:spPr>
          <a:xfrm rot="18901538" flipH="1">
            <a:off x="10724811" y="2343703"/>
            <a:ext cx="45719" cy="41941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&quot;No&quot; Symbol 20">
            <a:extLst>
              <a:ext uri="{FF2B5EF4-FFF2-40B4-BE49-F238E27FC236}">
                <a16:creationId xmlns:a16="http://schemas.microsoft.com/office/drawing/2014/main" id="{15577456-C7EA-268C-34FD-C39AD2036F3E}"/>
              </a:ext>
            </a:extLst>
          </p:cNvPr>
          <p:cNvSpPr/>
          <p:nvPr/>
        </p:nvSpPr>
        <p:spPr>
          <a:xfrm rot="5400000">
            <a:off x="10596005" y="2392328"/>
            <a:ext cx="259025" cy="268727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9ECE57-A80B-75B6-F2B5-C04A1572438C}"/>
                  </a:ext>
                </a:extLst>
              </p:cNvPr>
              <p:cNvSpPr txBox="1"/>
              <p:nvPr/>
            </p:nvSpPr>
            <p:spPr>
              <a:xfrm>
                <a:off x="749300" y="3687089"/>
                <a:ext cx="65659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⇒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= (</m:t>
                    </m:r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, </m:t>
                    </m:r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⇒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89ECE57-A80B-75B6-F2B5-C04A1572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3687089"/>
                <a:ext cx="6565900" cy="1107996"/>
              </a:xfrm>
              <a:prstGeom prst="rect">
                <a:avLst/>
              </a:prstGeom>
              <a:blipFill>
                <a:blip r:embed="rId8"/>
                <a:stretch>
                  <a:fillRect l="-1547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BEA5DB-710C-55A3-6C00-A0C8BA89B397}"/>
                  </a:ext>
                </a:extLst>
              </p:cNvPr>
              <p:cNvSpPr txBox="1"/>
              <p:nvPr/>
            </p:nvSpPr>
            <p:spPr>
              <a:xfrm>
                <a:off x="7315200" y="3616158"/>
                <a:ext cx="180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= (</m:t>
                      </m:r>
                      <m: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,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BEA5DB-710C-55A3-6C00-A0C8BA89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616158"/>
                <a:ext cx="1803400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643231-A930-BA9E-A183-C2716E04B3C9}"/>
                  </a:ext>
                </a:extLst>
              </p:cNvPr>
              <p:cNvSpPr txBox="1"/>
              <p:nvPr/>
            </p:nvSpPr>
            <p:spPr>
              <a:xfrm>
                <a:off x="8064500" y="4200229"/>
                <a:ext cx="165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643231-A930-BA9E-A183-C2716E04B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500" y="4200229"/>
                <a:ext cx="1651000" cy="461665"/>
              </a:xfrm>
              <a:prstGeom prst="rect">
                <a:avLst/>
              </a:prstGeom>
              <a:blipFill>
                <a:blip r:embed="rId10"/>
                <a:stretch>
                  <a:fillRect l="-61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wn Arrow 26">
            <a:extLst>
              <a:ext uri="{FF2B5EF4-FFF2-40B4-BE49-F238E27FC236}">
                <a16:creationId xmlns:a16="http://schemas.microsoft.com/office/drawing/2014/main" id="{2ACA5B7C-326B-366E-5CBD-FD9530C693E2}"/>
              </a:ext>
            </a:extLst>
          </p:cNvPr>
          <p:cNvSpPr/>
          <p:nvPr/>
        </p:nvSpPr>
        <p:spPr>
          <a:xfrm rot="20457066">
            <a:off x="8733388" y="4006132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079411C-F42E-E822-6593-422894EDC7CD}"/>
              </a:ext>
            </a:extLst>
          </p:cNvPr>
          <p:cNvSpPr/>
          <p:nvPr/>
        </p:nvSpPr>
        <p:spPr>
          <a:xfrm rot="1004039">
            <a:off x="8310881" y="4006132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1B5BDB-1273-2D37-AD89-64300036D221}"/>
                  </a:ext>
                </a:extLst>
              </p:cNvPr>
              <p:cNvSpPr txBox="1"/>
              <p:nvPr/>
            </p:nvSpPr>
            <p:spPr>
              <a:xfrm>
                <a:off x="9327685" y="3616158"/>
                <a:ext cx="180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= (</m:t>
                      </m:r>
                      <m: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,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1B5BDB-1273-2D37-AD89-64300036D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85" y="3616158"/>
                <a:ext cx="1803400" cy="461665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9BB9B-4760-FC1D-C1AB-240327315C00}"/>
                  </a:ext>
                </a:extLst>
              </p:cNvPr>
              <p:cNvSpPr txBox="1"/>
              <p:nvPr/>
            </p:nvSpPr>
            <p:spPr>
              <a:xfrm>
                <a:off x="10076985" y="4200229"/>
                <a:ext cx="165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B9BB9B-4760-FC1D-C1AB-240327315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985" y="4200229"/>
                <a:ext cx="1651000" cy="461665"/>
              </a:xfrm>
              <a:prstGeom prst="rect">
                <a:avLst/>
              </a:prstGeom>
              <a:blipFill>
                <a:blip r:embed="rId12"/>
                <a:stretch>
                  <a:fillRect l="-610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own Arrow 30">
            <a:extLst>
              <a:ext uri="{FF2B5EF4-FFF2-40B4-BE49-F238E27FC236}">
                <a16:creationId xmlns:a16="http://schemas.microsoft.com/office/drawing/2014/main" id="{4AE8A1C6-13AB-D696-72F2-3EA8BFB0CD8C}"/>
              </a:ext>
            </a:extLst>
          </p:cNvPr>
          <p:cNvSpPr/>
          <p:nvPr/>
        </p:nvSpPr>
        <p:spPr>
          <a:xfrm rot="20457066">
            <a:off x="10745873" y="4006132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37A426CE-F31E-A131-B7C7-0344CCD49584}"/>
              </a:ext>
            </a:extLst>
          </p:cNvPr>
          <p:cNvSpPr/>
          <p:nvPr/>
        </p:nvSpPr>
        <p:spPr>
          <a:xfrm rot="1004039">
            <a:off x="10323366" y="4006132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&quot;No&quot; Symbol 32">
            <a:extLst>
              <a:ext uri="{FF2B5EF4-FFF2-40B4-BE49-F238E27FC236}">
                <a16:creationId xmlns:a16="http://schemas.microsoft.com/office/drawing/2014/main" id="{9C3258EB-963E-4D62-5568-65E3A8FE383E}"/>
              </a:ext>
            </a:extLst>
          </p:cNvPr>
          <p:cNvSpPr/>
          <p:nvPr/>
        </p:nvSpPr>
        <p:spPr>
          <a:xfrm rot="5400000">
            <a:off x="10648187" y="4000326"/>
            <a:ext cx="259025" cy="268727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D6568D-B98B-614E-2160-604390EFEDE1}"/>
                  </a:ext>
                </a:extLst>
              </p:cNvPr>
              <p:cNvSpPr txBox="1"/>
              <p:nvPr/>
            </p:nvSpPr>
            <p:spPr>
              <a:xfrm>
                <a:off x="7324451" y="4148512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9D6568D-B98B-614E-2160-604390EFE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451" y="4148512"/>
                <a:ext cx="482113" cy="461665"/>
              </a:xfrm>
              <a:prstGeom prst="rect">
                <a:avLst/>
              </a:prstGeom>
              <a:blipFill>
                <a:blip r:embed="rId1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Down Arrow 35">
            <a:extLst>
              <a:ext uri="{FF2B5EF4-FFF2-40B4-BE49-F238E27FC236}">
                <a16:creationId xmlns:a16="http://schemas.microsoft.com/office/drawing/2014/main" id="{D2AD1BA5-9079-AAE5-30A5-AD3F340A9E73}"/>
              </a:ext>
            </a:extLst>
          </p:cNvPr>
          <p:cNvSpPr/>
          <p:nvPr/>
        </p:nvSpPr>
        <p:spPr>
          <a:xfrm rot="16200000">
            <a:off x="7879940" y="4258625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85B419-CEFB-8157-1EA9-7CD9E9E1AB13}"/>
                  </a:ext>
                </a:extLst>
              </p:cNvPr>
              <p:cNvSpPr txBox="1"/>
              <p:nvPr/>
            </p:nvSpPr>
            <p:spPr>
              <a:xfrm>
                <a:off x="9305130" y="4164448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85B419-CEFB-8157-1EA9-7CD9E9E1A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130" y="4164448"/>
                <a:ext cx="482113" cy="461665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Down Arrow 37">
            <a:extLst>
              <a:ext uri="{FF2B5EF4-FFF2-40B4-BE49-F238E27FC236}">
                <a16:creationId xmlns:a16="http://schemas.microsoft.com/office/drawing/2014/main" id="{679B997F-D87B-BD24-24F1-55FA71B7966F}"/>
              </a:ext>
            </a:extLst>
          </p:cNvPr>
          <p:cNvSpPr/>
          <p:nvPr/>
        </p:nvSpPr>
        <p:spPr>
          <a:xfrm rot="16200000">
            <a:off x="9860619" y="4274561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&quot;No&quot; Symbol 38">
            <a:extLst>
              <a:ext uri="{FF2B5EF4-FFF2-40B4-BE49-F238E27FC236}">
                <a16:creationId xmlns:a16="http://schemas.microsoft.com/office/drawing/2014/main" id="{24A96EE4-8EC8-448B-30D7-A3E794087129}"/>
              </a:ext>
            </a:extLst>
          </p:cNvPr>
          <p:cNvSpPr/>
          <p:nvPr/>
        </p:nvSpPr>
        <p:spPr>
          <a:xfrm rot="5400000">
            <a:off x="9775256" y="4341352"/>
            <a:ext cx="217008" cy="225136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FD46E1-2BD6-01E3-6354-32FAE9D8E3BF}"/>
                  </a:ext>
                </a:extLst>
              </p:cNvPr>
              <p:cNvSpPr txBox="1"/>
              <p:nvPr/>
            </p:nvSpPr>
            <p:spPr>
              <a:xfrm>
                <a:off x="9000638" y="2560807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9FD46E1-2BD6-01E3-6354-32FAE9D8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638" y="2560807"/>
                <a:ext cx="482113" cy="461665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Down Arrow 40">
            <a:extLst>
              <a:ext uri="{FF2B5EF4-FFF2-40B4-BE49-F238E27FC236}">
                <a16:creationId xmlns:a16="http://schemas.microsoft.com/office/drawing/2014/main" id="{0CFF0F55-EF48-A135-C81F-F5F1539890B4}"/>
              </a:ext>
            </a:extLst>
          </p:cNvPr>
          <p:cNvSpPr/>
          <p:nvPr/>
        </p:nvSpPr>
        <p:spPr>
          <a:xfrm rot="16200000">
            <a:off x="9556127" y="2670920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233C045-20CB-963C-FE3E-365AC3CE68EF}"/>
                  </a:ext>
                </a:extLst>
              </p:cNvPr>
              <p:cNvSpPr txBox="1"/>
              <p:nvPr/>
            </p:nvSpPr>
            <p:spPr>
              <a:xfrm>
                <a:off x="749300" y="4866016"/>
                <a:ext cx="505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∴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233C045-20CB-963C-FE3E-365AC3CE6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4866016"/>
                <a:ext cx="5054600" cy="461665"/>
              </a:xfrm>
              <a:prstGeom prst="rect">
                <a:avLst/>
              </a:prstGeom>
              <a:blipFill>
                <a:blip r:embed="rId14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4E77E0-C3A2-C407-9A80-ECEE21BC21EC}"/>
                  </a:ext>
                </a:extLst>
              </p:cNvPr>
              <p:cNvSpPr txBox="1"/>
              <p:nvPr/>
            </p:nvSpPr>
            <p:spPr>
              <a:xfrm>
                <a:off x="749300" y="5398612"/>
                <a:ext cx="505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∴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Unicode MS" panose="020B0604020202020204" pitchFamily="34" charset="-128"/>
                      </a:rPr>
                      <m:t>E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(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Arial Unicode MS" panose="020B0604020202020204" pitchFamily="34" charset="-128"/>
                      </a:rPr>
                      <m:t>F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ffectLst/>
                        <a:latin typeface="Arial Unicode MS" panose="020B0604020202020204" pitchFamily="34" charset="-128"/>
                      </a:rPr>
                      <m:t>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E4E77E0-C3A2-C407-9A80-ECEE21BC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5398612"/>
                <a:ext cx="5054600" cy="461665"/>
              </a:xfrm>
              <a:prstGeom prst="rect">
                <a:avLst/>
              </a:prstGeom>
              <a:blipFill>
                <a:blip r:embed="rId15"/>
                <a:stretch>
                  <a:fillRect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137BB9-8796-A44B-AF0F-BE5C49F48AE6}"/>
                  </a:ext>
                </a:extLst>
              </p:cNvPr>
              <p:cNvSpPr txBox="1"/>
              <p:nvPr/>
            </p:nvSpPr>
            <p:spPr>
              <a:xfrm>
                <a:off x="8845572" y="4694677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E137BB9-8796-A44B-AF0F-BE5C49F48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572" y="4694677"/>
                <a:ext cx="482113" cy="461665"/>
              </a:xfrm>
              <a:prstGeom prst="rect">
                <a:avLst/>
              </a:prstGeom>
              <a:blipFill>
                <a:blip r:embed="rId1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Down Arrow 46">
            <a:extLst>
              <a:ext uri="{FF2B5EF4-FFF2-40B4-BE49-F238E27FC236}">
                <a16:creationId xmlns:a16="http://schemas.microsoft.com/office/drawing/2014/main" id="{041034BE-9517-B143-1ACC-041E614A35EF}"/>
              </a:ext>
            </a:extLst>
          </p:cNvPr>
          <p:cNvSpPr/>
          <p:nvPr/>
        </p:nvSpPr>
        <p:spPr>
          <a:xfrm rot="2043042">
            <a:off x="8854805" y="5139577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7F73FB-8BCC-548A-9543-DD33609C893D}"/>
                  </a:ext>
                </a:extLst>
              </p:cNvPr>
              <p:cNvSpPr txBox="1"/>
              <p:nvPr/>
            </p:nvSpPr>
            <p:spPr>
              <a:xfrm>
                <a:off x="8128698" y="5500185"/>
                <a:ext cx="2555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D7F73FB-8BCC-548A-9543-DD33609C8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698" y="5500185"/>
                <a:ext cx="2555706" cy="461665"/>
              </a:xfrm>
              <a:prstGeom prst="rect">
                <a:avLst/>
              </a:prstGeom>
              <a:blipFill>
                <a:blip r:embed="rId16"/>
                <a:stretch>
                  <a:fillRect l="-3448" t="-7895" r="-98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Down Arrow 48">
            <a:extLst>
              <a:ext uri="{FF2B5EF4-FFF2-40B4-BE49-F238E27FC236}">
                <a16:creationId xmlns:a16="http://schemas.microsoft.com/office/drawing/2014/main" id="{491F8E66-EC9E-2FF8-46B6-B535EE663F55}"/>
              </a:ext>
            </a:extLst>
          </p:cNvPr>
          <p:cNvSpPr/>
          <p:nvPr/>
        </p:nvSpPr>
        <p:spPr>
          <a:xfrm rot="18967493">
            <a:off x="9361431" y="5078146"/>
            <a:ext cx="45719" cy="50821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&quot;No&quot; Symbol 49">
            <a:extLst>
              <a:ext uri="{FF2B5EF4-FFF2-40B4-BE49-F238E27FC236}">
                <a16:creationId xmlns:a16="http://schemas.microsoft.com/office/drawing/2014/main" id="{173EBA4E-FF8F-CB91-A9DF-38288981F92E}"/>
              </a:ext>
            </a:extLst>
          </p:cNvPr>
          <p:cNvSpPr/>
          <p:nvPr/>
        </p:nvSpPr>
        <p:spPr>
          <a:xfrm rot="5400000">
            <a:off x="9275786" y="5215695"/>
            <a:ext cx="217008" cy="225136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A1339C-C8A2-A236-C659-35D845CC6B69}"/>
                  </a:ext>
                </a:extLst>
              </p:cNvPr>
              <p:cNvSpPr txBox="1"/>
              <p:nvPr/>
            </p:nvSpPr>
            <p:spPr>
              <a:xfrm>
                <a:off x="7339189" y="5467682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CA1339C-C8A2-A236-C659-35D845CC6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189" y="5467682"/>
                <a:ext cx="482113" cy="461665"/>
              </a:xfrm>
              <a:prstGeom prst="rect">
                <a:avLst/>
              </a:prstGeom>
              <a:blipFill>
                <a:blip r:embed="rId1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Down Arrow 51">
            <a:extLst>
              <a:ext uri="{FF2B5EF4-FFF2-40B4-BE49-F238E27FC236}">
                <a16:creationId xmlns:a16="http://schemas.microsoft.com/office/drawing/2014/main" id="{67002E98-2882-CBA3-1D6F-2AC418D9B901}"/>
              </a:ext>
            </a:extLst>
          </p:cNvPr>
          <p:cNvSpPr/>
          <p:nvPr/>
        </p:nvSpPr>
        <p:spPr>
          <a:xfrm rot="16200000">
            <a:off x="7894678" y="5577795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7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13" grpId="0"/>
      <p:bldP spid="14" grpId="0"/>
      <p:bldP spid="16" grpId="0"/>
      <p:bldP spid="17" grpId="0" animBg="1"/>
      <p:bldP spid="18" grpId="0" animBg="1"/>
      <p:bldP spid="19" grpId="0"/>
      <p:bldP spid="20" grpId="0" animBg="1"/>
      <p:bldP spid="21" grpId="0" animBg="1"/>
      <p:bldP spid="24" grpId="0"/>
      <p:bldP spid="25" grpId="0"/>
      <p:bldP spid="26" grpId="0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5" grpId="0"/>
      <p:bldP spid="36" grpId="0" animBg="1"/>
      <p:bldP spid="37" grpId="0"/>
      <p:bldP spid="38" grpId="0" animBg="1"/>
      <p:bldP spid="39" grpId="0" animBg="1"/>
      <p:bldP spid="40" grpId="0"/>
      <p:bldP spid="41" grpId="0" animBg="1"/>
      <p:bldP spid="42" grpId="0"/>
      <p:bldP spid="43" grpId="0"/>
      <p:bldP spid="46" grpId="0"/>
      <p:bldP spid="47" grpId="0" animBg="1"/>
      <p:bldP spid="48" grpId="0"/>
      <p:bldP spid="49" grpId="0" animBg="1"/>
      <p:bldP spid="50" grpId="0" animBg="1"/>
      <p:bldP spid="51" grpId="0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DEE408-D4C0-C8B2-1A6D-29D9DD02786E}"/>
              </a:ext>
            </a:extLst>
          </p:cNvPr>
          <p:cNvSpPr txBox="1"/>
          <p:nvPr/>
        </p:nvSpPr>
        <p:spPr>
          <a:xfrm>
            <a:off x="811929" y="570375"/>
            <a:ext cx="236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b.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25C04B-16ED-8BB7-A8DA-8BC56E27EB67}"/>
                  </a:ext>
                </a:extLst>
              </p:cNvPr>
              <p:cNvSpPr txBox="1"/>
              <p:nvPr/>
            </p:nvSpPr>
            <p:spPr>
              <a:xfrm>
                <a:off x="811929" y="1202499"/>
                <a:ext cx="66285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Now let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).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25C04B-16ED-8BB7-A8DA-8BC56E27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1202499"/>
                <a:ext cx="6628531" cy="461665"/>
              </a:xfrm>
              <a:prstGeom prst="rect">
                <a:avLst/>
              </a:prstGeom>
              <a:blipFill>
                <a:blip r:embed="rId2"/>
                <a:stretch>
                  <a:fillRect l="-133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1B57E-5EEC-A068-C02C-B6AF7C901737}"/>
                  </a:ext>
                </a:extLst>
              </p:cNvPr>
              <p:cNvSpPr txBox="1"/>
              <p:nvPr/>
            </p:nvSpPr>
            <p:spPr>
              <a:xfrm>
                <a:off x="9017873" y="570375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1B57E-5EEC-A068-C02C-B6AF7C901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873" y="570375"/>
                <a:ext cx="482113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own Arrow 6">
            <a:extLst>
              <a:ext uri="{FF2B5EF4-FFF2-40B4-BE49-F238E27FC236}">
                <a16:creationId xmlns:a16="http://schemas.microsoft.com/office/drawing/2014/main" id="{2618FCF5-543F-A6EC-7C97-339CC601EFF3}"/>
              </a:ext>
            </a:extLst>
          </p:cNvPr>
          <p:cNvSpPr/>
          <p:nvPr/>
        </p:nvSpPr>
        <p:spPr>
          <a:xfrm rot="2043042">
            <a:off x="9027106" y="1015275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762A05-377B-CB0D-04EC-1ACDA1077FF6}"/>
                  </a:ext>
                </a:extLst>
              </p:cNvPr>
              <p:cNvSpPr txBox="1"/>
              <p:nvPr/>
            </p:nvSpPr>
            <p:spPr>
              <a:xfrm>
                <a:off x="8300999" y="1375883"/>
                <a:ext cx="2555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762A05-377B-CB0D-04EC-1ACDA107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999" y="1375883"/>
                <a:ext cx="2555706" cy="461665"/>
              </a:xfrm>
              <a:prstGeom prst="rect">
                <a:avLst/>
              </a:prstGeom>
              <a:blipFill>
                <a:blip r:embed="rId4"/>
                <a:stretch>
                  <a:fillRect l="-3465" t="-10811" r="-148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own Arrow 8">
            <a:extLst>
              <a:ext uri="{FF2B5EF4-FFF2-40B4-BE49-F238E27FC236}">
                <a16:creationId xmlns:a16="http://schemas.microsoft.com/office/drawing/2014/main" id="{E01D1710-6954-D2DD-4D2E-1D3C1376C3E3}"/>
              </a:ext>
            </a:extLst>
          </p:cNvPr>
          <p:cNvSpPr/>
          <p:nvPr/>
        </p:nvSpPr>
        <p:spPr>
          <a:xfrm rot="18967493">
            <a:off x="9533732" y="953844"/>
            <a:ext cx="45719" cy="508213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&quot; Symbol 9">
            <a:extLst>
              <a:ext uri="{FF2B5EF4-FFF2-40B4-BE49-F238E27FC236}">
                <a16:creationId xmlns:a16="http://schemas.microsoft.com/office/drawing/2014/main" id="{D5B5CC9C-CC20-655B-DBCF-35EF4073ECB4}"/>
              </a:ext>
            </a:extLst>
          </p:cNvPr>
          <p:cNvSpPr/>
          <p:nvPr/>
        </p:nvSpPr>
        <p:spPr>
          <a:xfrm rot="5400000">
            <a:off x="9448087" y="1091393"/>
            <a:ext cx="217008" cy="225136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1BCDA-20BF-EEFD-BC6D-C121736A6E95}"/>
                  </a:ext>
                </a:extLst>
              </p:cNvPr>
              <p:cNvSpPr txBox="1"/>
              <p:nvPr/>
            </p:nvSpPr>
            <p:spPr>
              <a:xfrm>
                <a:off x="811929" y="1834623"/>
                <a:ext cx="605233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 smtClean="0"/>
                      <m:t>⇒</m:t>
                    </m:r>
                    <m:r>
                      <m:rPr>
                        <m:nor/>
                      </m:rPr>
                      <a:rPr lang="en-US" sz="2400" b="0" i="0" dirty="0" smtClean="0"/>
                      <m:t> 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(</m:t>
                    </m:r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,</m:t>
                    </m:r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𝑥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effectLst/>
                    <a:latin typeface="Arial Unicode MS" panose="020B0604020202020204" pitchFamily="34" charset="-128"/>
                  </a:rPr>
                  <a:t>.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31BCDA-20BF-EEFD-BC6D-C121736A6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1834623"/>
                <a:ext cx="6052334" cy="830997"/>
              </a:xfrm>
              <a:prstGeom prst="rect">
                <a:avLst/>
              </a:prstGeom>
              <a:blipFill>
                <a:blip r:embed="rId5"/>
                <a:stretch>
                  <a:fillRect l="-1464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6A6E35-4A49-53FC-5C73-F9B57DAB5C95}"/>
                  </a:ext>
                </a:extLst>
              </p:cNvPr>
              <p:cNvSpPr txBox="1"/>
              <p:nvPr/>
            </p:nvSpPr>
            <p:spPr>
              <a:xfrm>
                <a:off x="7544722" y="1355866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6A6E35-4A49-53FC-5C73-F9B57DAB5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22" y="1355866"/>
                <a:ext cx="482113" cy="461665"/>
              </a:xfrm>
              <a:prstGeom prst="rect">
                <a:avLst/>
              </a:prstGeom>
              <a:blipFill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>
            <a:extLst>
              <a:ext uri="{FF2B5EF4-FFF2-40B4-BE49-F238E27FC236}">
                <a16:creationId xmlns:a16="http://schemas.microsoft.com/office/drawing/2014/main" id="{E738200E-26FB-7CA2-2437-96CE5A38545A}"/>
              </a:ext>
            </a:extLst>
          </p:cNvPr>
          <p:cNvSpPr/>
          <p:nvPr/>
        </p:nvSpPr>
        <p:spPr>
          <a:xfrm rot="16200000">
            <a:off x="8100211" y="1465979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11A63C-BD4F-D1AE-A4E0-9B75467729C1}"/>
                  </a:ext>
                </a:extLst>
              </p:cNvPr>
              <p:cNvSpPr txBox="1"/>
              <p:nvPr/>
            </p:nvSpPr>
            <p:spPr>
              <a:xfrm>
                <a:off x="8263757" y="1950558"/>
                <a:ext cx="180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= (</m:t>
                      </m:r>
                      <m: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,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11A63C-BD4F-D1AE-A4E0-9B754677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757" y="1950558"/>
                <a:ext cx="1803400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F1D3B7-A4AB-4EC7-D1E7-60091571AC81}"/>
                  </a:ext>
                </a:extLst>
              </p:cNvPr>
              <p:cNvSpPr txBox="1"/>
              <p:nvPr/>
            </p:nvSpPr>
            <p:spPr>
              <a:xfrm>
                <a:off x="9013057" y="2534629"/>
                <a:ext cx="165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F1D3B7-A4AB-4EC7-D1E7-60091571A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057" y="2534629"/>
                <a:ext cx="1651000" cy="461665"/>
              </a:xfrm>
              <a:prstGeom prst="rect">
                <a:avLst/>
              </a:prstGeom>
              <a:blipFill>
                <a:blip r:embed="rId8"/>
                <a:stretch>
                  <a:fillRect l="-5344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>
            <a:extLst>
              <a:ext uri="{FF2B5EF4-FFF2-40B4-BE49-F238E27FC236}">
                <a16:creationId xmlns:a16="http://schemas.microsoft.com/office/drawing/2014/main" id="{C222E4BC-9A3B-770E-C089-AF862D649B9E}"/>
              </a:ext>
            </a:extLst>
          </p:cNvPr>
          <p:cNvSpPr/>
          <p:nvPr/>
        </p:nvSpPr>
        <p:spPr>
          <a:xfrm rot="20457066">
            <a:off x="9681945" y="2340532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F50EA7FA-CCAA-5C49-FBEC-0FFF2DC70751}"/>
              </a:ext>
            </a:extLst>
          </p:cNvPr>
          <p:cNvSpPr/>
          <p:nvPr/>
        </p:nvSpPr>
        <p:spPr>
          <a:xfrm rot="1004039">
            <a:off x="9259438" y="2340532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503D7A-7B9B-E8BD-2AFA-A99737394995}"/>
                  </a:ext>
                </a:extLst>
              </p:cNvPr>
              <p:cNvSpPr txBox="1"/>
              <p:nvPr/>
            </p:nvSpPr>
            <p:spPr>
              <a:xfrm>
                <a:off x="8273008" y="2482912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B503D7A-7B9B-E8BD-2AFA-A99737394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008" y="2482912"/>
                <a:ext cx="482113" cy="461665"/>
              </a:xfrm>
              <a:prstGeom prst="rect">
                <a:avLst/>
              </a:prstGeom>
              <a:blipFill>
                <a:blip r:embed="rId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Down Arrow 18">
            <a:extLst>
              <a:ext uri="{FF2B5EF4-FFF2-40B4-BE49-F238E27FC236}">
                <a16:creationId xmlns:a16="http://schemas.microsoft.com/office/drawing/2014/main" id="{3BC3DBB2-E755-4E71-034D-CF127E85F30A}"/>
              </a:ext>
            </a:extLst>
          </p:cNvPr>
          <p:cNvSpPr/>
          <p:nvPr/>
        </p:nvSpPr>
        <p:spPr>
          <a:xfrm rot="16200000">
            <a:off x="8828497" y="2593025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71AAC-F3B4-6B95-D50E-97FA741A06FD}"/>
                  </a:ext>
                </a:extLst>
              </p:cNvPr>
              <p:cNvSpPr txBox="1"/>
              <p:nvPr/>
            </p:nvSpPr>
            <p:spPr>
              <a:xfrm>
                <a:off x="811929" y="2837040"/>
                <a:ext cx="57517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. </a:t>
                </a:r>
                <a:r>
                  <a:rPr lang="en-US" sz="2400" dirty="0"/>
                  <a:t>We know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C00000"/>
                    </a:solidFill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latin typeface="Arial Unicode MS" panose="020B0604020202020204" pitchFamily="34" charset="-128"/>
                  </a:rPr>
                  <a:t>.</a:t>
                </a:r>
                <a:r>
                  <a:rPr lang="en-US" sz="2400" dirty="0">
                    <a:solidFill>
                      <a:srgbClr val="C00000"/>
                    </a:solidFill>
                    <a:latin typeface="Arial Unicode MS" panose="020B0604020202020204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871AAC-F3B4-6B95-D50E-97FA741A0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2837040"/>
                <a:ext cx="5751709" cy="830997"/>
              </a:xfrm>
              <a:prstGeom prst="rect">
                <a:avLst/>
              </a:prstGeom>
              <a:blipFill>
                <a:blip r:embed="rId10"/>
                <a:stretch>
                  <a:fillRect l="-1542" t="-6061" r="-2863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3D98EE-FAC0-A9A3-6701-98929C7DCC88}"/>
                  </a:ext>
                </a:extLst>
              </p:cNvPr>
              <p:cNvSpPr txBox="1"/>
              <p:nvPr/>
            </p:nvSpPr>
            <p:spPr>
              <a:xfrm>
                <a:off x="8218030" y="3025149"/>
                <a:ext cx="180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= (</m:t>
                      </m:r>
                      <m: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,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03D98EE-FAC0-A9A3-6701-98929C7DC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030" y="3025149"/>
                <a:ext cx="1803400" cy="461665"/>
              </a:xfrm>
              <a:prstGeom prst="rect">
                <a:avLst/>
              </a:prstGeom>
              <a:blipFill>
                <a:blip r:embed="rId11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B53C1-68D3-BFE8-C73C-372FF1A0813A}"/>
                  </a:ext>
                </a:extLst>
              </p:cNvPr>
              <p:cNvSpPr txBox="1"/>
              <p:nvPr/>
            </p:nvSpPr>
            <p:spPr>
              <a:xfrm>
                <a:off x="8967330" y="3609220"/>
                <a:ext cx="165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FB53C1-68D3-BFE8-C73C-372FF1A08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330" y="3609220"/>
                <a:ext cx="1651000" cy="461665"/>
              </a:xfrm>
              <a:prstGeom prst="rect">
                <a:avLst/>
              </a:prstGeom>
              <a:blipFill>
                <a:blip r:embed="rId12"/>
                <a:stretch>
                  <a:fillRect l="-610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>
            <a:extLst>
              <a:ext uri="{FF2B5EF4-FFF2-40B4-BE49-F238E27FC236}">
                <a16:creationId xmlns:a16="http://schemas.microsoft.com/office/drawing/2014/main" id="{5E6AAD02-A301-BDC9-67BE-4BF9828532B3}"/>
              </a:ext>
            </a:extLst>
          </p:cNvPr>
          <p:cNvSpPr/>
          <p:nvPr/>
        </p:nvSpPr>
        <p:spPr>
          <a:xfrm rot="20457066">
            <a:off x="9636218" y="3415123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8D02565C-A7E9-9F63-7E41-9AC9749EC8EA}"/>
              </a:ext>
            </a:extLst>
          </p:cNvPr>
          <p:cNvSpPr/>
          <p:nvPr/>
        </p:nvSpPr>
        <p:spPr>
          <a:xfrm rot="1004039">
            <a:off x="9213711" y="3415123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1427BCEB-D4FF-786F-47F0-82F1F3146CB5}"/>
              </a:ext>
            </a:extLst>
          </p:cNvPr>
          <p:cNvSpPr/>
          <p:nvPr/>
        </p:nvSpPr>
        <p:spPr>
          <a:xfrm rot="5400000">
            <a:off x="9538532" y="3409317"/>
            <a:ext cx="259025" cy="268727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A21E66-C733-6DE6-7AFA-ACC89DE10B19}"/>
                  </a:ext>
                </a:extLst>
              </p:cNvPr>
              <p:cNvSpPr txBox="1"/>
              <p:nvPr/>
            </p:nvSpPr>
            <p:spPr>
              <a:xfrm>
                <a:off x="8195475" y="3573439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A21E66-C733-6DE6-7AFA-ACC89DE1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475" y="3573439"/>
                <a:ext cx="482113" cy="461665"/>
              </a:xfrm>
              <a:prstGeom prst="rect">
                <a:avLst/>
              </a:prstGeom>
              <a:blipFill>
                <a:blip r:embed="rId13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wn Arrow 26">
            <a:extLst>
              <a:ext uri="{FF2B5EF4-FFF2-40B4-BE49-F238E27FC236}">
                <a16:creationId xmlns:a16="http://schemas.microsoft.com/office/drawing/2014/main" id="{1E8B9F39-4AA2-FC06-5F88-37DA0AF08230}"/>
              </a:ext>
            </a:extLst>
          </p:cNvPr>
          <p:cNvSpPr/>
          <p:nvPr/>
        </p:nvSpPr>
        <p:spPr>
          <a:xfrm rot="16200000">
            <a:off x="8750964" y="3683552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&quot;No&quot; Symbol 27">
            <a:extLst>
              <a:ext uri="{FF2B5EF4-FFF2-40B4-BE49-F238E27FC236}">
                <a16:creationId xmlns:a16="http://schemas.microsoft.com/office/drawing/2014/main" id="{161CFE5B-2F8B-A48A-371B-7892792D37A7}"/>
              </a:ext>
            </a:extLst>
          </p:cNvPr>
          <p:cNvSpPr/>
          <p:nvPr/>
        </p:nvSpPr>
        <p:spPr>
          <a:xfrm rot="5400000">
            <a:off x="8665601" y="3750343"/>
            <a:ext cx="217008" cy="225136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77A53B-2FF7-0DD9-681B-9A030AF28021}"/>
                  </a:ext>
                </a:extLst>
              </p:cNvPr>
              <p:cNvSpPr txBox="1"/>
              <p:nvPr/>
            </p:nvSpPr>
            <p:spPr>
              <a:xfrm>
                <a:off x="811929" y="3878847"/>
                <a:ext cx="60523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Since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∉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𝑦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effectLst/>
                    <a:latin typeface="Arial Unicode MS" panose="020B0604020202020204" pitchFamily="34" charset="-128"/>
                  </a:rPr>
                  <a:t>.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277A53B-2FF7-0DD9-681B-9A030AF28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3878847"/>
                <a:ext cx="6052334" cy="461665"/>
              </a:xfrm>
              <a:prstGeom prst="rect">
                <a:avLst/>
              </a:prstGeom>
              <a:blipFill>
                <a:blip r:embed="rId14"/>
                <a:stretch>
                  <a:fillRect l="-146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FE2459-DCF3-CF3C-1A23-48DA6319BAEC}"/>
                  </a:ext>
                </a:extLst>
              </p:cNvPr>
              <p:cNvSpPr txBox="1"/>
              <p:nvPr/>
            </p:nvSpPr>
            <p:spPr>
              <a:xfrm>
                <a:off x="8934904" y="3955319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FE2459-DCF3-CF3C-1A23-48DA6319B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904" y="3955319"/>
                <a:ext cx="482113" cy="461665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8D3468-8AE8-2D8C-4FE8-0BA1CC249A4A}"/>
                  </a:ext>
                </a:extLst>
              </p:cNvPr>
              <p:cNvSpPr txBox="1"/>
              <p:nvPr/>
            </p:nvSpPr>
            <p:spPr>
              <a:xfrm>
                <a:off x="8755121" y="4619174"/>
                <a:ext cx="25557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8D3468-8AE8-2D8C-4FE8-0BA1CC24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121" y="4619174"/>
                <a:ext cx="2555706" cy="461665"/>
              </a:xfrm>
              <a:prstGeom prst="rect">
                <a:avLst/>
              </a:prstGeom>
              <a:blipFill>
                <a:blip r:embed="rId16"/>
                <a:stretch>
                  <a:fillRect l="-34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&quot;No&quot; Symbol 33">
            <a:extLst>
              <a:ext uri="{FF2B5EF4-FFF2-40B4-BE49-F238E27FC236}">
                <a16:creationId xmlns:a16="http://schemas.microsoft.com/office/drawing/2014/main" id="{A09A95CC-F75E-32D5-6987-33485C6F6FE0}"/>
              </a:ext>
            </a:extLst>
          </p:cNvPr>
          <p:cNvSpPr/>
          <p:nvPr/>
        </p:nvSpPr>
        <p:spPr>
          <a:xfrm rot="5400000">
            <a:off x="9231898" y="4421249"/>
            <a:ext cx="217008" cy="225136"/>
          </a:xfrm>
          <a:prstGeom prst="noSmoking">
            <a:avLst>
              <a:gd name="adj" fmla="val 10059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31818C-4D50-B0DE-CB33-70B30FFAE4DD}"/>
                  </a:ext>
                </a:extLst>
              </p:cNvPr>
              <p:cNvSpPr txBox="1"/>
              <p:nvPr/>
            </p:nvSpPr>
            <p:spPr>
              <a:xfrm>
                <a:off x="7998844" y="4599157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31818C-4D50-B0DE-CB33-70B30FFA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844" y="4599157"/>
                <a:ext cx="482113" cy="461665"/>
              </a:xfrm>
              <a:prstGeom prst="rect">
                <a:avLst/>
              </a:prstGeom>
              <a:blipFill>
                <a:blip r:embed="rId1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Down Arrow 35">
            <a:extLst>
              <a:ext uri="{FF2B5EF4-FFF2-40B4-BE49-F238E27FC236}">
                <a16:creationId xmlns:a16="http://schemas.microsoft.com/office/drawing/2014/main" id="{E125FCEF-98F2-3D31-2F69-74E11F4D9B91}"/>
              </a:ext>
            </a:extLst>
          </p:cNvPr>
          <p:cNvSpPr/>
          <p:nvPr/>
        </p:nvSpPr>
        <p:spPr>
          <a:xfrm rot="16200000">
            <a:off x="8554333" y="4709270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E96FA-53CB-BDA5-59E6-8CD2D34B82A2}"/>
                  </a:ext>
                </a:extLst>
              </p:cNvPr>
              <p:cNvSpPr txBox="1"/>
              <p:nvPr/>
            </p:nvSpPr>
            <p:spPr>
              <a:xfrm>
                <a:off x="811929" y="4584553"/>
                <a:ext cx="60979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∴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𝑝</m:t>
                    </m:r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</m:ctrlPr>
                      </m:dPr>
                      <m:e>
                        <m: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,</m:t>
                        </m:r>
                        <m:r>
                          <a:rPr lang="en-US" sz="240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rial Unicode MS" panose="020B0604020202020204" pitchFamily="34" charset="-128"/>
                            <a:cs typeface="Arial Unicode MS" panose="020B0604020202020204" pitchFamily="34" charset="-128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∈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).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AE96FA-53CB-BDA5-59E6-8CD2D34B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4584553"/>
                <a:ext cx="6097978" cy="461665"/>
              </a:xfrm>
              <a:prstGeom prst="rect">
                <a:avLst/>
              </a:prstGeom>
              <a:blipFill>
                <a:blip r:embed="rId18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A30D1E-DD66-2CC7-64B0-ECC3E74CFC53}"/>
                  </a:ext>
                </a:extLst>
              </p:cNvPr>
              <p:cNvSpPr txBox="1"/>
              <p:nvPr/>
            </p:nvSpPr>
            <p:spPr>
              <a:xfrm>
                <a:off x="8059661" y="5100856"/>
                <a:ext cx="180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 = (</m:t>
                      </m:r>
                      <m:r>
                        <a:rPr lang="en-US" sz="24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, </m:t>
                      </m:r>
                      <m:r>
                        <a:rPr lang="en-US" sz="24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𝑦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A30D1E-DD66-2CC7-64B0-ECC3E74C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661" y="5100856"/>
                <a:ext cx="1803400" cy="461665"/>
              </a:xfrm>
              <a:prstGeom prst="rect">
                <a:avLst/>
              </a:prstGeom>
              <a:blipFill>
                <a:blip r:embed="rId1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232C0C-0095-2FEC-3B5C-81388D426EBD}"/>
                  </a:ext>
                </a:extLst>
              </p:cNvPr>
              <p:cNvSpPr txBox="1"/>
              <p:nvPr/>
            </p:nvSpPr>
            <p:spPr>
              <a:xfrm>
                <a:off x="8808961" y="5684927"/>
                <a:ext cx="165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232C0C-0095-2FEC-3B5C-81388D426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961" y="5684927"/>
                <a:ext cx="1651000" cy="461665"/>
              </a:xfrm>
              <a:prstGeom prst="rect">
                <a:avLst/>
              </a:prstGeom>
              <a:blipFill>
                <a:blip r:embed="rId20"/>
                <a:stretch>
                  <a:fillRect l="-610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Down Arrow 40">
            <a:extLst>
              <a:ext uri="{FF2B5EF4-FFF2-40B4-BE49-F238E27FC236}">
                <a16:creationId xmlns:a16="http://schemas.microsoft.com/office/drawing/2014/main" id="{C9E6B022-74A6-1899-8CC5-59BC796061C9}"/>
              </a:ext>
            </a:extLst>
          </p:cNvPr>
          <p:cNvSpPr/>
          <p:nvPr/>
        </p:nvSpPr>
        <p:spPr>
          <a:xfrm rot="20457066">
            <a:off x="9477849" y="5490830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A751AF0F-14E6-17F6-B3F0-293551111777}"/>
              </a:ext>
            </a:extLst>
          </p:cNvPr>
          <p:cNvSpPr/>
          <p:nvPr/>
        </p:nvSpPr>
        <p:spPr>
          <a:xfrm rot="1004039">
            <a:off x="9055342" y="5490830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1E7507-BCA1-373D-6CD8-263F1AF362B4}"/>
                  </a:ext>
                </a:extLst>
              </p:cNvPr>
              <p:cNvSpPr txBox="1"/>
              <p:nvPr/>
            </p:nvSpPr>
            <p:spPr>
              <a:xfrm>
                <a:off x="8055999" y="5641241"/>
                <a:ext cx="4821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31E7507-BCA1-373D-6CD8-263F1AF36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999" y="5641241"/>
                <a:ext cx="482113" cy="461665"/>
              </a:xfrm>
              <a:prstGeom prst="rect">
                <a:avLst/>
              </a:prstGeom>
              <a:blipFill>
                <a:blip r:embed="rId21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Down Arrow 43">
            <a:extLst>
              <a:ext uri="{FF2B5EF4-FFF2-40B4-BE49-F238E27FC236}">
                <a16:creationId xmlns:a16="http://schemas.microsoft.com/office/drawing/2014/main" id="{9079053C-8A71-3438-4B4C-F0A549DD3028}"/>
              </a:ext>
            </a:extLst>
          </p:cNvPr>
          <p:cNvSpPr/>
          <p:nvPr/>
        </p:nvSpPr>
        <p:spPr>
          <a:xfrm rot="16200000">
            <a:off x="8611488" y="5751354"/>
            <a:ext cx="45719" cy="34487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BD5C0-0A98-3BDD-3731-DE7F30404BEC}"/>
                  </a:ext>
                </a:extLst>
              </p:cNvPr>
              <p:cNvSpPr txBox="1"/>
              <p:nvPr/>
            </p:nvSpPr>
            <p:spPr>
              <a:xfrm>
                <a:off x="811929" y="5215433"/>
                <a:ext cx="5926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∴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).</a:t>
                </a:r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71BD5C0-0A98-3BDD-3731-DE7F30404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5215433"/>
                <a:ext cx="5926112" cy="461665"/>
              </a:xfrm>
              <a:prstGeom prst="rect">
                <a:avLst/>
              </a:prstGeom>
              <a:blipFill>
                <a:blip r:embed="rId22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BEB19A-F1E3-583B-EB84-3550C2196F63}"/>
                  </a:ext>
                </a:extLst>
              </p:cNvPr>
              <p:cNvSpPr txBox="1"/>
              <p:nvPr/>
            </p:nvSpPr>
            <p:spPr>
              <a:xfrm>
                <a:off x="811929" y="5822959"/>
                <a:ext cx="5054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∴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Arial Unicode MS" panose="020B0604020202020204" pitchFamily="34" charset="-128"/>
                      </a:rPr>
                      <m:t>E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(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effectLst/>
                        <a:latin typeface="Arial Unicode MS" panose="020B0604020202020204" pitchFamily="34" charset="-128"/>
                      </a:rPr>
                      <m:t>F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sz="2400" dirty="0" smtClean="0">
                        <a:solidFill>
                          <a:srgbClr val="C00000"/>
                        </a:solidFill>
                        <a:effectLst/>
                        <a:latin typeface="Arial Unicode MS" panose="020B0604020202020204" pitchFamily="34" charset="-128"/>
                      </a:rPr>
                      <m:t>G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8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F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E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G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7BEB19A-F1E3-583B-EB84-3550C2196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5822959"/>
                <a:ext cx="5054600" cy="461665"/>
              </a:xfrm>
              <a:prstGeom prst="rect">
                <a:avLst/>
              </a:prstGeom>
              <a:blipFill>
                <a:blip r:embed="rId23"/>
                <a:stretch>
                  <a:fillRect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C7C17D-091C-E04A-D3C1-F7D8AEAD74EC}"/>
              </a:ext>
            </a:extLst>
          </p:cNvPr>
          <p:cNvCxnSpPr/>
          <p:nvPr/>
        </p:nvCxnSpPr>
        <p:spPr>
          <a:xfrm>
            <a:off x="7440460" y="1950558"/>
            <a:ext cx="3508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4D12355-553D-C2DD-B6F0-2C456AE04E7C}"/>
              </a:ext>
            </a:extLst>
          </p:cNvPr>
          <p:cNvCxnSpPr/>
          <p:nvPr/>
        </p:nvCxnSpPr>
        <p:spPr>
          <a:xfrm>
            <a:off x="7466038" y="3025149"/>
            <a:ext cx="3508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028CBA4-4D08-704E-90A3-B183C1D7129F}"/>
              </a:ext>
            </a:extLst>
          </p:cNvPr>
          <p:cNvCxnSpPr/>
          <p:nvPr/>
        </p:nvCxnSpPr>
        <p:spPr>
          <a:xfrm>
            <a:off x="7467847" y="4060697"/>
            <a:ext cx="3508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150F06-C5BB-2EA0-38D9-1E6B36EF35D7}"/>
              </a:ext>
            </a:extLst>
          </p:cNvPr>
          <p:cNvCxnSpPr/>
          <p:nvPr/>
        </p:nvCxnSpPr>
        <p:spPr>
          <a:xfrm>
            <a:off x="7440460" y="5080839"/>
            <a:ext cx="35085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DD33F9BF-04EA-38D0-92CD-BCA400671E5E}"/>
              </a:ext>
            </a:extLst>
          </p:cNvPr>
          <p:cNvSpPr/>
          <p:nvPr/>
        </p:nvSpPr>
        <p:spPr>
          <a:xfrm rot="20457066">
            <a:off x="9324418" y="4404726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C404E235-E325-6164-1E40-99E0116EF6D8}"/>
              </a:ext>
            </a:extLst>
          </p:cNvPr>
          <p:cNvSpPr/>
          <p:nvPr/>
        </p:nvSpPr>
        <p:spPr>
          <a:xfrm rot="1004039">
            <a:off x="8998657" y="4416135"/>
            <a:ext cx="45719" cy="265788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/>
      <p:bldP spid="32" grpId="0"/>
      <p:bldP spid="34" grpId="0" animBg="1"/>
      <p:bldP spid="35" grpId="0"/>
      <p:bldP spid="36" grpId="0" animBg="1"/>
      <p:bldP spid="38" grpId="0"/>
      <p:bldP spid="39" grpId="0"/>
      <p:bldP spid="40" grpId="0"/>
      <p:bldP spid="41" grpId="0" animBg="1"/>
      <p:bldP spid="42" grpId="0" animBg="1"/>
      <p:bldP spid="43" grpId="0"/>
      <p:bldP spid="44" grpId="0" animBg="1"/>
      <p:bldP spid="45" grpId="0"/>
      <p:bldP spid="47" grpId="0"/>
      <p:bldP spid="53" grpId="0" animBg="1"/>
      <p:bldP spid="5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2A9D37-75F8-7ABA-5ABA-ECA521B59E4E}"/>
              </a:ext>
            </a:extLst>
          </p:cNvPr>
          <p:cNvSpPr txBox="1"/>
          <p:nvPr/>
        </p:nvSpPr>
        <p:spPr>
          <a:xfrm>
            <a:off x="811929" y="570375"/>
            <a:ext cx="236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Problem b.</a:t>
            </a:r>
            <a:endParaRPr 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C87FF-60A4-5BDC-F130-979376BCAE97}"/>
                  </a:ext>
                </a:extLst>
              </p:cNvPr>
              <p:cNvSpPr txBox="1"/>
              <p:nvPr/>
            </p:nvSpPr>
            <p:spPr>
              <a:xfrm>
                <a:off x="811929" y="1211283"/>
                <a:ext cx="19075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(B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Δ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  <a:ea typeface="Aptos" panose="020B0004020202020204" pitchFamily="34" charset="0"/>
                    <a:cs typeface="Times New Roman" panose="02020603050405020304" pitchFamily="18" charset="0"/>
                  </a:rPr>
                  <a:t> C).</a:t>
                </a:r>
                <a:endParaRPr lang="en-US" sz="24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DC87FF-60A4-5BDC-F130-979376BC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1211283"/>
                <a:ext cx="1907520" cy="461665"/>
              </a:xfrm>
              <a:prstGeom prst="rect">
                <a:avLst/>
              </a:prstGeom>
              <a:blipFill>
                <a:blip r:embed="rId2"/>
                <a:stretch>
                  <a:fillRect l="-4605" t="-13514" r="-65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6A6B65-B7FC-0615-C3AE-A077B55A6282}"/>
              </a:ext>
            </a:extLst>
          </p:cNvPr>
          <p:cNvSpPr txBox="1"/>
          <p:nvPr/>
        </p:nvSpPr>
        <p:spPr>
          <a:xfrm>
            <a:off x="6460178" y="3479948"/>
            <a:ext cx="54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-Property of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Cartesian Product Distributed over Union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2003D9-6A48-BFC8-91C1-D2A885BC9C5F}"/>
                  </a:ext>
                </a:extLst>
              </p:cNvPr>
              <p:cNvSpPr txBox="1"/>
              <p:nvPr/>
            </p:nvSpPr>
            <p:spPr>
              <a:xfrm>
                <a:off x="811929" y="1875942"/>
                <a:ext cx="50663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 dirty="0"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C)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</a:t>
                </a:r>
                <a:r>
                  <a:rPr lang="en-US" sz="240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C)</a:t>
                </a:r>
                <a:r>
                  <a:rPr lang="en-US" sz="2400">
                    <a:effectLst/>
                    <a:latin typeface="Arial Unicode MS" panose="020B0604020202020204" pitchFamily="34" charset="-128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2003D9-6A48-BFC8-91C1-D2A885BC9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9" y="1875942"/>
                <a:ext cx="5066358" cy="461665"/>
              </a:xfrm>
              <a:prstGeom prst="rect">
                <a:avLst/>
              </a:prstGeom>
              <a:blipFill>
                <a:blip r:embed="rId3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832C7F-C2C0-FB9B-7DAB-6CD288FBC233}"/>
              </a:ext>
            </a:extLst>
          </p:cNvPr>
          <p:cNvSpPr txBox="1"/>
          <p:nvPr/>
        </p:nvSpPr>
        <p:spPr>
          <a:xfrm>
            <a:off x="6460178" y="1880365"/>
            <a:ext cx="54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-Definition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Symmetric Difference</a:t>
            </a:r>
            <a:r>
              <a:rPr lang="en-US" dirty="0"/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077DF4-F701-5887-B69C-076BB056FF64}"/>
                  </a:ext>
                </a:extLst>
              </p:cNvPr>
              <p:cNvSpPr txBox="1"/>
              <p:nvPr/>
            </p:nvSpPr>
            <p:spPr>
              <a:xfrm>
                <a:off x="811928" y="2594279"/>
                <a:ext cx="6230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:r>
                  <a:rPr lang="en-US" sz="2400" dirty="0"/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C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\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(</a:t>
                </a:r>
                <a:r>
                  <a:rPr lang="en-US" sz="2400" dirty="0"/>
                  <a:t>B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C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)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077DF4-F701-5887-B69C-076BB056F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" y="2594279"/>
                <a:ext cx="6230139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FD3CFFC-BC84-0F43-3C14-838AA55544C1}"/>
              </a:ext>
            </a:extLst>
          </p:cNvPr>
          <p:cNvSpPr txBox="1"/>
          <p:nvPr/>
        </p:nvSpPr>
        <p:spPr>
          <a:xfrm>
            <a:off x="6460178" y="2468409"/>
            <a:ext cx="549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-Using what we just proved about E, F, and G to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distribute a Cartesian Product across a Set Difference</a:t>
            </a:r>
            <a:r>
              <a:rPr lang="en-US" dirty="0"/>
              <a:t>.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63AD11-767F-B837-0C95-4C8548BB5578}"/>
                  </a:ext>
                </a:extLst>
              </p:cNvPr>
              <p:cNvSpPr txBox="1"/>
              <p:nvPr/>
            </p:nvSpPr>
            <p:spPr>
              <a:xfrm>
                <a:off x="811928" y="3429000"/>
                <a:ext cx="62226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B)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 C)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(B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C))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63AD11-767F-B837-0C95-4C8548BB5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" y="3429000"/>
                <a:ext cx="6222670" cy="461665"/>
              </a:xfrm>
              <a:prstGeom prst="rect">
                <a:avLst/>
              </a:prstGeom>
              <a:blipFill>
                <a:blip r:embed="rId5"/>
                <a:stretch>
                  <a:fillRect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C08A247-0120-483F-DEEB-EC35344ED801}"/>
              </a:ext>
            </a:extLst>
          </p:cNvPr>
          <p:cNvSpPr txBox="1"/>
          <p:nvPr/>
        </p:nvSpPr>
        <p:spPr>
          <a:xfrm>
            <a:off x="6460177" y="1235034"/>
            <a:ext cx="54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-Left-hand side of the equation in the 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5F3FEB-9628-4801-225B-39A3F9129576}"/>
                  </a:ext>
                </a:extLst>
              </p:cNvPr>
              <p:cNvSpPr txBox="1"/>
              <p:nvPr/>
            </p:nvSpPr>
            <p:spPr>
              <a:xfrm>
                <a:off x="811928" y="4212010"/>
                <a:ext cx="56482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B)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C))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 B)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  <a:effectLst/>
                    <a:latin typeface="Arial Unicode MS" panose="020B0604020202020204" pitchFamily="34" charset="-128"/>
                  </a:rPr>
                  <a:t> C)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5F3FEB-9628-4801-225B-39A3F9129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" y="4212010"/>
                <a:ext cx="5648249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29BEFBE-907C-A88F-D850-CE1FA129C460}"/>
              </a:ext>
            </a:extLst>
          </p:cNvPr>
          <p:cNvSpPr txBox="1"/>
          <p:nvPr/>
        </p:nvSpPr>
        <p:spPr>
          <a:xfrm>
            <a:off x="6460176" y="4104653"/>
            <a:ext cx="5494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-Property of </a:t>
            </a:r>
            <a:r>
              <a:rPr lang="en-US" dirty="0">
                <a:solidFill>
                  <a:srgbClr val="C00000"/>
                </a:solidFill>
              </a:rPr>
              <a:t>Cartesian Product Distributed over Intersection.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053369-828C-01AC-C2DE-DB18B3369C00}"/>
                  </a:ext>
                </a:extLst>
              </p:cNvPr>
              <p:cNvSpPr txBox="1"/>
              <p:nvPr/>
            </p:nvSpPr>
            <p:spPr>
              <a:xfrm>
                <a:off x="811928" y="4995020"/>
                <a:ext cx="34275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B) ∆ 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C)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053369-828C-01AC-C2DE-DB18B3369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" y="4995020"/>
                <a:ext cx="3427563" cy="461665"/>
              </a:xfrm>
              <a:prstGeom prst="rect">
                <a:avLst/>
              </a:prstGeom>
              <a:blipFill>
                <a:blip r:embed="rId7"/>
                <a:stretch>
                  <a:fillRect l="-258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ACC8C82-82B7-CF00-BD39-C53FA84F3EAF}"/>
              </a:ext>
            </a:extLst>
          </p:cNvPr>
          <p:cNvSpPr txBox="1"/>
          <p:nvPr/>
        </p:nvSpPr>
        <p:spPr>
          <a:xfrm>
            <a:off x="6460175" y="4964972"/>
            <a:ext cx="54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-Right-hand side of the equation in the theorem.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8F4920-176F-1AE5-AD45-F669A20C7ADD}"/>
                  </a:ext>
                </a:extLst>
              </p:cNvPr>
              <p:cNvSpPr txBox="1"/>
              <p:nvPr/>
            </p:nvSpPr>
            <p:spPr>
              <a:xfrm>
                <a:off x="811928" y="5655649"/>
                <a:ext cx="60979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= </m:t>
                    </m:r>
                  </m:oMath>
                </a14:m>
                <a:r>
                  <a:rPr lang="en-US" sz="2400" dirty="0"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B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∪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C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\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 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B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∩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(</a:t>
                </a:r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C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effectLst/>
                    <a:latin typeface="Arial Unicode MS" panose="020B0604020202020204" pitchFamily="34" charset="-128"/>
                  </a:rPr>
                  <a:t>)</a:t>
                </a:r>
                <a:r>
                  <a:rPr lang="en-US" sz="2400" dirty="0">
                    <a:effectLst/>
                    <a:latin typeface="Arial Unicode MS" panose="020B0604020202020204" pitchFamily="34" charset="-128"/>
                  </a:rPr>
                  <a:t>)</a:t>
                </a:r>
                <a:r>
                  <a:rPr lang="en-US" sz="2400" dirty="0">
                    <a:effectLst/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8F4920-176F-1AE5-AD45-F669A20C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" y="5655649"/>
                <a:ext cx="6097978" cy="461665"/>
              </a:xfrm>
              <a:prstGeom prst="rect">
                <a:avLst/>
              </a:prstGeom>
              <a:blipFill>
                <a:blip r:embed="rId8"/>
                <a:stretch>
                  <a:fillRect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6742856-C2C8-0534-26A2-A571783A552F}"/>
              </a:ext>
            </a:extLst>
          </p:cNvPr>
          <p:cNvSpPr txBox="1"/>
          <p:nvPr/>
        </p:nvSpPr>
        <p:spPr>
          <a:xfrm>
            <a:off x="6460174" y="5701815"/>
            <a:ext cx="54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-Definition of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Symmetric Difference</a:t>
            </a:r>
            <a:r>
              <a:rPr lang="en-US" dirty="0"/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5596E4-6E7C-EE78-4FF8-2072965C0E0B}"/>
                  </a:ext>
                </a:extLst>
              </p:cNvPr>
              <p:cNvSpPr txBox="1"/>
              <p:nvPr/>
            </p:nvSpPr>
            <p:spPr>
              <a:xfrm>
                <a:off x="811928" y="6300159"/>
                <a:ext cx="60979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(B ∆ C) = 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B) ∆ (A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×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effectLst/>
                    <a:latin typeface="Arial Unicode MS" panose="020B0604020202020204" pitchFamily="34" charset="-128"/>
                  </a:rPr>
                  <a:t> C). 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5596E4-6E7C-EE78-4FF8-2072965C0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28" y="6300159"/>
                <a:ext cx="6097978" cy="461665"/>
              </a:xfrm>
              <a:prstGeom prst="rect">
                <a:avLst/>
              </a:prstGeom>
              <a:blipFill>
                <a:blip r:embed="rId9"/>
                <a:stretch>
                  <a:fillRect l="-145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B747AA62-02F0-4D53-A751-E74D77D3B4E5}"/>
              </a:ext>
            </a:extLst>
          </p:cNvPr>
          <p:cNvSpPr txBox="1"/>
          <p:nvPr/>
        </p:nvSpPr>
        <p:spPr>
          <a:xfrm>
            <a:off x="6460174" y="6306541"/>
            <a:ext cx="549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-Both sides of the equation equal the same thing.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90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854</Words>
  <Application>Microsoft Macintosh PowerPoint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Aptos</vt:lpstr>
      <vt:lpstr>Arial</vt:lpstr>
      <vt:lpstr>Arial Rounded MT Bold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Spencer, Samuel</dc:creator>
  <cp:lastModifiedBy>Spencer, Samuel</cp:lastModifiedBy>
  <cp:revision>7</cp:revision>
  <dcterms:created xsi:type="dcterms:W3CDTF">2024-02-22T20:12:47Z</dcterms:created>
  <dcterms:modified xsi:type="dcterms:W3CDTF">2024-02-24T01:14:31Z</dcterms:modified>
</cp:coreProperties>
</file>