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roxima Nova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zcS2rGeX57AmvZq2vfSXKaTQ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DwJq7IAS2G-MdKeXw6BFSndRK9wfInIF/view" TargetMode="External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QqbAtV31uBQ_Q2kEaOOTQxDISl6BMK3i/view" TargetMode="External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1754563" y="1507619"/>
            <a:ext cx="5380612" cy="4891466"/>
          </a:xfrm>
          <a:custGeom>
            <a:rect b="b" l="l" r="r" t="t"/>
            <a:pathLst>
              <a:path extrusionOk="0" h="4891466" w="5380612">
                <a:moveTo>
                  <a:pt x="0" y="0"/>
                </a:moveTo>
                <a:lnTo>
                  <a:pt x="5380613" y="0"/>
                </a:lnTo>
                <a:lnTo>
                  <a:pt x="5380613" y="4891466"/>
                </a:lnTo>
                <a:lnTo>
                  <a:pt x="0" y="4891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1028700" y="1304925"/>
            <a:ext cx="13915557" cy="1891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25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Tic-Tac-Toe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28700" y="5309424"/>
            <a:ext cx="8115300" cy="56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DIGI-WARE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028700" y="5835204"/>
            <a:ext cx="8115300" cy="56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PROJECT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6617266"/>
            <a:ext cx="6001048" cy="3469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Archit Kumar 220196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Souptik Majumder 221079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Shreyash Dwivedi 221035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Rohit Verma 220917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Sambuddha Chakrabarti 220947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9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986478" y="3129264"/>
            <a:ext cx="8115300" cy="56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using Verilog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58" name="Google Shape;158;p10"/>
          <p:cNvSpPr/>
          <p:nvPr/>
        </p:nvSpPr>
        <p:spPr>
          <a:xfrm>
            <a:off x="5422464" y="-14385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59" name="Google Shape;159;p10"/>
          <p:cNvSpPr txBox="1"/>
          <p:nvPr/>
        </p:nvSpPr>
        <p:spPr>
          <a:xfrm>
            <a:off x="1028700" y="396584"/>
            <a:ext cx="13465865" cy="887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Wave Form simulation:</a:t>
            </a:r>
            <a:endParaRPr/>
          </a:p>
        </p:txBody>
      </p:sp>
      <p:pic>
        <p:nvPicPr>
          <p:cNvPr id="160" name="Google Shape;160;p10" title="gtkwav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0" y="1467626"/>
            <a:ext cx="16706324" cy="76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4842768" y="2033874"/>
            <a:ext cx="7764264" cy="5895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97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</a:t>
            </a:r>
            <a:endParaRPr/>
          </a:p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897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47250" y="1514850"/>
            <a:ext cx="17151600" cy="9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1.Reset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Reset = 1: Reset the game when in the Game_Over state.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Reset = 0: The game begins.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2.Play:</a:t>
            </a: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Play = 1: When in the IDLE state, play = 1 is to switch the controller to the O_ PLAYER or X_PLAYER state and the player plays.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Play =0: Stay in the IDLE state.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3.Illegal_move 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Illegal_move = 0: When in any state, Illegal_move = 0 is to switch to current state 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Illegal_move = 1: Illegal moving from the player/ computer and switch to the IDLE state.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4.No_vacant_space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No_vacant_space = 0: still have space to play, continue the game.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No_vacant_space = 1: no more space to play, game over, and the board resets.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5.Result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5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= 0: Still waiting for the winner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5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Result = 1: There is a winner, finish the game, and the game resets.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447261" y="464819"/>
            <a:ext cx="8115300" cy="56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02" name="Google Shape;102;p3"/>
          <p:cNvSpPr/>
          <p:nvPr/>
        </p:nvSpPr>
        <p:spPr>
          <a:xfrm>
            <a:off x="5439029" y="-1030916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03" name="Google Shape;103;p3"/>
          <p:cNvSpPr txBox="1"/>
          <p:nvPr/>
        </p:nvSpPr>
        <p:spPr>
          <a:xfrm>
            <a:off x="1028700" y="1009650"/>
            <a:ext cx="13864022" cy="799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DLE State (00):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 state when the game starts.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Waits for the play signal to be asserted.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O_PLAYER State (01):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 player's turn.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Expects the oPlayerPos input for the move.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Checks for illegal moves, game-over conditions, or a valid move.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Transitions to X_PLAYER or GAME_OVER based on conditions.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X_PLAYER State (10):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X player's turn.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Expects the xPlayerPos input for the move.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Checks for illegal moves, game-over conditions, or a valid move.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Transitions to O_PLAYER or GAME_OVER based on conditions.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GAME_OVER State (11):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End state.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 game results (winner, draw).</a:t>
            </a:r>
            <a:endParaRPr/>
          </a:p>
          <a:p>
            <a:pPr indent="0" lvl="0" marL="0" marR="0" rtl="0" algn="l">
              <a:lnSpc>
                <a:spcPct val="127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Resets back to IDLE State.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09" name="Google Shape;109;p4"/>
          <p:cNvSpPr/>
          <p:nvPr/>
        </p:nvSpPr>
        <p:spPr>
          <a:xfrm>
            <a:off x="629848" y="3134848"/>
            <a:ext cx="9280432" cy="6123452"/>
          </a:xfrm>
          <a:custGeom>
            <a:rect b="b" l="l" r="r" t="t"/>
            <a:pathLst>
              <a:path extrusionOk="0" h="6123452" w="9280432">
                <a:moveTo>
                  <a:pt x="0" y="0"/>
                </a:moveTo>
                <a:lnTo>
                  <a:pt x="9280432" y="0"/>
                </a:lnTo>
                <a:lnTo>
                  <a:pt x="9280432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4"/>
          <p:cNvSpPr/>
          <p:nvPr/>
        </p:nvSpPr>
        <p:spPr>
          <a:xfrm>
            <a:off x="629848" y="3134848"/>
            <a:ext cx="9193729" cy="6141124"/>
          </a:xfrm>
          <a:custGeom>
            <a:rect b="b" l="l" r="r" t="t"/>
            <a:pathLst>
              <a:path extrusionOk="0" h="6141124" w="9193729">
                <a:moveTo>
                  <a:pt x="0" y="0"/>
                </a:moveTo>
                <a:lnTo>
                  <a:pt x="9193729" y="0"/>
                </a:lnTo>
                <a:lnTo>
                  <a:pt x="9193729" y="6141123"/>
                </a:lnTo>
                <a:lnTo>
                  <a:pt x="0" y="61411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4"/>
          <p:cNvSpPr txBox="1"/>
          <p:nvPr/>
        </p:nvSpPr>
        <p:spPr>
          <a:xfrm>
            <a:off x="713961" y="419100"/>
            <a:ext cx="13915557" cy="2028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1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Defined States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1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Transition Diagram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10794159" y="1864541"/>
            <a:ext cx="5469300" cy="9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1. IDLE(00): when waiting for the player/ computer to play or when resetting the circuit, the FSM is at the IDLE state.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2. O_PLAYER(01): The O_player turns to play and “01” to be stored into the decoded position.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3. X_PLAYER(10):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The X_Player turns to play and “01” to be stored into the decoded position.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4. Game_over(11): The game is finished when there is a winner or no more space to play.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89" u="none" cap="none" strike="noStrike">
              <a:solidFill>
                <a:srgbClr val="141E2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18" name="Google Shape;118;p5"/>
          <p:cNvSpPr/>
          <p:nvPr/>
        </p:nvSpPr>
        <p:spPr>
          <a:xfrm>
            <a:off x="713961" y="3062553"/>
            <a:ext cx="15407434" cy="6257685"/>
          </a:xfrm>
          <a:custGeom>
            <a:rect b="b" l="l" r="r" t="t"/>
            <a:pathLst>
              <a:path extrusionOk="0" h="6257685" w="15407434">
                <a:moveTo>
                  <a:pt x="0" y="0"/>
                </a:moveTo>
                <a:lnTo>
                  <a:pt x="15407434" y="0"/>
                </a:lnTo>
                <a:lnTo>
                  <a:pt x="15407434" y="6257684"/>
                </a:lnTo>
                <a:lnTo>
                  <a:pt x="0" y="625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5"/>
          <p:cNvSpPr txBox="1"/>
          <p:nvPr/>
        </p:nvSpPr>
        <p:spPr>
          <a:xfrm>
            <a:off x="713961" y="419100"/>
            <a:ext cx="13915557" cy="2028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1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transition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1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Table: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25" name="Google Shape;125;p6"/>
          <p:cNvSpPr/>
          <p:nvPr/>
        </p:nvSpPr>
        <p:spPr>
          <a:xfrm>
            <a:off x="5422464" y="-14385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26" name="Google Shape;126;p6"/>
          <p:cNvSpPr/>
          <p:nvPr/>
        </p:nvSpPr>
        <p:spPr>
          <a:xfrm>
            <a:off x="1212414" y="2778140"/>
            <a:ext cx="12827807" cy="5150651"/>
          </a:xfrm>
          <a:custGeom>
            <a:rect b="b" l="l" r="r" t="t"/>
            <a:pathLst>
              <a:path extrusionOk="0" h="5150651" w="12827807">
                <a:moveTo>
                  <a:pt x="0" y="0"/>
                </a:moveTo>
                <a:lnTo>
                  <a:pt x="12827807" y="0"/>
                </a:lnTo>
                <a:lnTo>
                  <a:pt x="12827807" y="5150651"/>
                </a:lnTo>
                <a:lnTo>
                  <a:pt x="0" y="51506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4226" l="0" r="0" t="0"/>
            </a:stretch>
          </a:blipFill>
          <a:ln>
            <a:noFill/>
          </a:ln>
        </p:spPr>
      </p:sp>
      <p:sp>
        <p:nvSpPr>
          <p:cNvPr id="127" name="Google Shape;127;p6"/>
          <p:cNvSpPr txBox="1"/>
          <p:nvPr/>
        </p:nvSpPr>
        <p:spPr>
          <a:xfrm>
            <a:off x="1212414" y="971550"/>
            <a:ext cx="13465865" cy="62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INPUTS,OUTPUTS AND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33" name="Google Shape;133;p7"/>
          <p:cNvSpPr/>
          <p:nvPr/>
        </p:nvSpPr>
        <p:spPr>
          <a:xfrm>
            <a:off x="5422464" y="-12704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34" name="Google Shape;134;p7"/>
          <p:cNvSpPr/>
          <p:nvPr/>
        </p:nvSpPr>
        <p:spPr>
          <a:xfrm>
            <a:off x="289837" y="743583"/>
            <a:ext cx="9120151" cy="8799833"/>
          </a:xfrm>
          <a:custGeom>
            <a:rect b="b" l="l" r="r" t="t"/>
            <a:pathLst>
              <a:path extrusionOk="0" h="8799833" w="9120151">
                <a:moveTo>
                  <a:pt x="0" y="0"/>
                </a:moveTo>
                <a:lnTo>
                  <a:pt x="9120150" y="0"/>
                </a:lnTo>
                <a:lnTo>
                  <a:pt x="9120150" y="8799834"/>
                </a:lnTo>
                <a:lnTo>
                  <a:pt x="0" y="8799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7"/>
          <p:cNvSpPr txBox="1"/>
          <p:nvPr/>
        </p:nvSpPr>
        <p:spPr>
          <a:xfrm>
            <a:off x="10071128" y="429972"/>
            <a:ext cx="13915557" cy="4028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60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Game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60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winner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60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check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0071128" y="4750357"/>
            <a:ext cx="6957778" cy="2989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43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This block checks if the any of the row/column/diagonals is filled with 'O' (represented as 01 in the board array)or ‘X’ (represented as 10 in the board array). If true, it sets the result to 1 (indicating a win) and sets the winner to 01 (indicating the O player wins) or to 10(indicating the X player wins)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42" name="Google Shape;142;p8"/>
          <p:cNvSpPr/>
          <p:nvPr/>
        </p:nvSpPr>
        <p:spPr>
          <a:xfrm>
            <a:off x="5422464" y="-14385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43" name="Google Shape;143;p8"/>
          <p:cNvSpPr txBox="1"/>
          <p:nvPr/>
        </p:nvSpPr>
        <p:spPr>
          <a:xfrm>
            <a:off x="9344439" y="3433586"/>
            <a:ext cx="13915557" cy="3696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25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25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Bench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208801" y="185686"/>
            <a:ext cx="8490777" cy="9915627"/>
          </a:xfrm>
          <a:custGeom>
            <a:rect b="b" l="l" r="r" t="t"/>
            <a:pathLst>
              <a:path extrusionOk="0" h="9915627" w="8490777">
                <a:moveTo>
                  <a:pt x="0" y="0"/>
                </a:moveTo>
                <a:lnTo>
                  <a:pt x="8490777" y="0"/>
                </a:lnTo>
                <a:lnTo>
                  <a:pt x="8490777" y="9915628"/>
                </a:lnTo>
                <a:lnTo>
                  <a:pt x="0" y="99156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E2E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5270064" y="-15909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50" name="Google Shape;150;p9"/>
          <p:cNvSpPr/>
          <p:nvPr/>
        </p:nvSpPr>
        <p:spPr>
          <a:xfrm>
            <a:off x="5441514" y="-1438551"/>
            <a:ext cx="13736816" cy="12098007"/>
          </a:xfrm>
          <a:custGeom>
            <a:rect b="b" l="l" r="r" t="t"/>
            <a:pathLst>
              <a:path extrusionOk="0"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86299" t="0"/>
            </a:stretch>
          </a:blipFill>
          <a:ln>
            <a:noFill/>
          </a:ln>
        </p:spPr>
      </p:sp>
      <p:sp>
        <p:nvSpPr>
          <p:cNvPr id="151" name="Google Shape;151;p9"/>
          <p:cNvSpPr txBox="1"/>
          <p:nvPr/>
        </p:nvSpPr>
        <p:spPr>
          <a:xfrm>
            <a:off x="833783" y="405834"/>
            <a:ext cx="13465865" cy="785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99" u="none" cap="none" strike="noStrike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VIDEO</a:t>
            </a:r>
            <a:endParaRPr/>
          </a:p>
        </p:txBody>
      </p:sp>
      <p:pic>
        <p:nvPicPr>
          <p:cNvPr id="152" name="Google Shape;152;p9" title="Recording 2024-01-07 11111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75" y="1588414"/>
            <a:ext cx="16350302" cy="82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