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70"/>
  </p:notesMasterIdLst>
  <p:sldIdLst>
    <p:sldId id="977" r:id="rId2"/>
    <p:sldId id="766" r:id="rId3"/>
    <p:sldId id="885" r:id="rId4"/>
    <p:sldId id="900" r:id="rId5"/>
    <p:sldId id="890" r:id="rId6"/>
    <p:sldId id="960" r:id="rId7"/>
    <p:sldId id="959" r:id="rId8"/>
    <p:sldId id="891" r:id="rId9"/>
    <p:sldId id="1070" r:id="rId10"/>
    <p:sldId id="893" r:id="rId11"/>
    <p:sldId id="892" r:id="rId12"/>
    <p:sldId id="894" r:id="rId13"/>
    <p:sldId id="895" r:id="rId14"/>
    <p:sldId id="896" r:id="rId15"/>
    <p:sldId id="898" r:id="rId16"/>
    <p:sldId id="899" r:id="rId17"/>
    <p:sldId id="867" r:id="rId18"/>
    <p:sldId id="868" r:id="rId19"/>
    <p:sldId id="869" r:id="rId20"/>
    <p:sldId id="870" r:id="rId21"/>
    <p:sldId id="871" r:id="rId22"/>
    <p:sldId id="872" r:id="rId23"/>
    <p:sldId id="875" r:id="rId24"/>
    <p:sldId id="873" r:id="rId25"/>
    <p:sldId id="877" r:id="rId26"/>
    <p:sldId id="878" r:id="rId27"/>
    <p:sldId id="879" r:id="rId28"/>
    <p:sldId id="880" r:id="rId29"/>
    <p:sldId id="881" r:id="rId30"/>
    <p:sldId id="884" r:id="rId31"/>
    <p:sldId id="901" r:id="rId32"/>
    <p:sldId id="882" r:id="rId33"/>
    <p:sldId id="903" r:id="rId34"/>
    <p:sldId id="905" r:id="rId35"/>
    <p:sldId id="904" r:id="rId36"/>
    <p:sldId id="906" r:id="rId37"/>
    <p:sldId id="907" r:id="rId38"/>
    <p:sldId id="911" r:id="rId39"/>
    <p:sldId id="910" r:id="rId40"/>
    <p:sldId id="915" r:id="rId41"/>
    <p:sldId id="920" r:id="rId42"/>
    <p:sldId id="917" r:id="rId43"/>
    <p:sldId id="921" r:id="rId44"/>
    <p:sldId id="919" r:id="rId45"/>
    <p:sldId id="923" r:id="rId46"/>
    <p:sldId id="924" r:id="rId47"/>
    <p:sldId id="925" r:id="rId48"/>
    <p:sldId id="927" r:id="rId49"/>
    <p:sldId id="928" r:id="rId50"/>
    <p:sldId id="929" r:id="rId51"/>
    <p:sldId id="937" r:id="rId52"/>
    <p:sldId id="930" r:id="rId53"/>
    <p:sldId id="931" r:id="rId54"/>
    <p:sldId id="934" r:id="rId55"/>
    <p:sldId id="932" r:id="rId56"/>
    <p:sldId id="933" r:id="rId57"/>
    <p:sldId id="935" r:id="rId58"/>
    <p:sldId id="936" r:id="rId59"/>
    <p:sldId id="939" r:id="rId60"/>
    <p:sldId id="941" r:id="rId61"/>
    <p:sldId id="940" r:id="rId62"/>
    <p:sldId id="938" r:id="rId63"/>
    <p:sldId id="943" r:id="rId64"/>
    <p:sldId id="945" r:id="rId65"/>
    <p:sldId id="946" r:id="rId66"/>
    <p:sldId id="947" r:id="rId67"/>
    <p:sldId id="948" r:id="rId68"/>
    <p:sldId id="950" r:id="rId69"/>
  </p:sldIdLst>
  <p:sldSz cx="9144000" cy="5143500" type="screen16x9"/>
  <p:notesSz cx="6858000" cy="9144000"/>
  <p:embeddedFontLst>
    <p:embeddedFont>
      <p:font typeface="Montserrat ExtraBold" panose="00000900000000000000" pitchFamily="2" charset="0"/>
      <p:bold r:id="rId71"/>
      <p:boldItalic r:id="rId72"/>
    </p:embeddedFont>
    <p:embeddedFont>
      <p:font typeface="Poppins" panose="00000500000000000000" pitchFamily="2" charset="0"/>
      <p:regular r:id="rId73"/>
      <p:bold r:id="rId74"/>
      <p:italic r:id="rId75"/>
      <p:boldItalic r:id="rId76"/>
    </p:embeddedFont>
  </p:embeddedFontLst>
  <p:custDataLst>
    <p:tags r:id="rId7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12018B-74DF-9672-1C7A-5AB33C2A49A9}" name="Amay Bhumak" initials="AB" userId="72a8260c02438ba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31B"/>
    <a:srgbClr val="D54C0F"/>
    <a:srgbClr val="434343"/>
    <a:srgbClr val="FF6969"/>
    <a:srgbClr val="FCEDD4"/>
    <a:srgbClr val="FFB9B9"/>
    <a:srgbClr val="B9EBA7"/>
    <a:srgbClr val="FDF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7EF65-3907-4583-BE7E-BEA9A1D5689A}" v="193" dt="2024-05-21T17:44:40.677"/>
    <p1510:client id="{85BBCE19-C909-45E3-8BCD-87CC9B69AC23}" v="4" dt="2024-05-21T16:57:03.323"/>
  </p1510:revLst>
</p1510:revInfo>
</file>

<file path=ppt/tableStyles.xml><?xml version="1.0" encoding="utf-8"?>
<a:tblStyleLst xmlns:a="http://schemas.openxmlformats.org/drawingml/2006/main" def="{8D079DAA-91EE-4E5E-894E-7AE48727FC48}">
  <a:tblStyle styleId="{8D079DAA-91EE-4E5E-894E-7AE48727FC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E4B9D2-D070-49BD-BB99-97F106F63A59}"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924"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36084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171127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137098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43124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063309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6027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86471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58823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91640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595726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22107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b="0"/>
          </a:p>
        </p:txBody>
      </p:sp>
    </p:spTree>
    <p:extLst>
      <p:ext uri="{BB962C8B-B14F-4D97-AF65-F5344CB8AC3E}">
        <p14:creationId xmlns:p14="http://schemas.microsoft.com/office/powerpoint/2010/main" val="583644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1C2B33"/>
                </a:solidFill>
                <a:effectLst/>
                <a:highlight>
                  <a:srgbClr val="FFFFFF"/>
                </a:highlight>
                <a:latin typeface="Arial" panose="020B0604020202020204" pitchFamily="34" charset="0"/>
              </a:rPr>
              <a:t>Manager essentially selects what to buy/sell etc.</a:t>
            </a:r>
            <a:endParaRPr lang="en-CA"/>
          </a:p>
        </p:txBody>
      </p:sp>
    </p:spTree>
    <p:extLst>
      <p:ext uri="{BB962C8B-B14F-4D97-AF65-F5344CB8AC3E}">
        <p14:creationId xmlns:p14="http://schemas.microsoft.com/office/powerpoint/2010/main" val="1293363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06989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818130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228644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826665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a:p>
        </p:txBody>
      </p:sp>
    </p:spTree>
    <p:extLst>
      <p:ext uri="{BB962C8B-B14F-4D97-AF65-F5344CB8AC3E}">
        <p14:creationId xmlns:p14="http://schemas.microsoft.com/office/powerpoint/2010/main" val="706556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766758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8296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35900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93866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b="0"/>
          </a:p>
        </p:txBody>
      </p:sp>
    </p:spTree>
    <p:extLst>
      <p:ext uri="{BB962C8B-B14F-4D97-AF65-F5344CB8AC3E}">
        <p14:creationId xmlns:p14="http://schemas.microsoft.com/office/powerpoint/2010/main" val="792873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89196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1C2B33"/>
                </a:solidFill>
                <a:effectLst/>
                <a:highlight>
                  <a:srgbClr val="FFFFFF"/>
                </a:highlight>
                <a:latin typeface="Arial" panose="020B0604020202020204" pitchFamily="34" charset="0"/>
              </a:rPr>
              <a:t>[animation]</a:t>
            </a:r>
            <a:endParaRPr lang="en-CA"/>
          </a:p>
        </p:txBody>
      </p:sp>
    </p:spTree>
    <p:extLst>
      <p:ext uri="{BB962C8B-B14F-4D97-AF65-F5344CB8AC3E}">
        <p14:creationId xmlns:p14="http://schemas.microsoft.com/office/powerpoint/2010/main" val="4204785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1C2B33"/>
                </a:solidFill>
                <a:effectLst/>
                <a:highlight>
                  <a:srgbClr val="FFFFFF"/>
                </a:highlight>
                <a:latin typeface="Arial" panose="020B0604020202020204" pitchFamily="34" charset="0"/>
              </a:rPr>
              <a:t>Altogether, the direct brokerage process looks like this</a:t>
            </a:r>
            <a:endParaRPr lang="en-CA"/>
          </a:p>
        </p:txBody>
      </p:sp>
    </p:spTree>
    <p:extLst>
      <p:ext uri="{BB962C8B-B14F-4D97-AF65-F5344CB8AC3E}">
        <p14:creationId xmlns:p14="http://schemas.microsoft.com/office/powerpoint/2010/main" val="4031169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68552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0">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72328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279630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633245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994441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639355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87652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0">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15416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 typeface="Arial" panose="020B0604020202020204" pitchFamily="34" charset="0"/>
              <a:buNone/>
            </a:pPr>
            <a:endParaRPr lang="en-US" sz="3200"/>
          </a:p>
        </p:txBody>
      </p:sp>
    </p:spTree>
    <p:extLst>
      <p:ext uri="{BB962C8B-B14F-4D97-AF65-F5344CB8AC3E}">
        <p14:creationId xmlns:p14="http://schemas.microsoft.com/office/powerpoint/2010/main" val="3564656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290437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095521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 typeface="Arial" panose="020B0604020202020204" pitchFamily="34" charset="0"/>
              <a:buNone/>
            </a:pPr>
            <a:endParaRPr lang="en-US" sz="1800"/>
          </a:p>
        </p:txBody>
      </p:sp>
    </p:spTree>
    <p:extLst>
      <p:ext uri="{BB962C8B-B14F-4D97-AF65-F5344CB8AC3E}">
        <p14:creationId xmlns:p14="http://schemas.microsoft.com/office/powerpoint/2010/main" val="3255252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676552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53048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142791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976293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925173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05640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599123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817293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6546037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0">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0895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0">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851284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1C2B33"/>
                </a:solidFill>
                <a:effectLst/>
                <a:highlight>
                  <a:srgbClr val="FFFFFF"/>
                </a:highlight>
                <a:latin typeface="Arial" panose="020B0604020202020204" pitchFamily="34" charset="0"/>
              </a:rPr>
              <a:t>obligations</a:t>
            </a:r>
            <a:endParaRPr lang="en-CA" b="0"/>
          </a:p>
        </p:txBody>
      </p:sp>
    </p:spTree>
    <p:extLst>
      <p:ext uri="{BB962C8B-B14F-4D97-AF65-F5344CB8AC3E}">
        <p14:creationId xmlns:p14="http://schemas.microsoft.com/office/powerpoint/2010/main" val="137986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5059884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1C2B33"/>
                </a:solidFill>
                <a:effectLst/>
                <a:highlight>
                  <a:srgbClr val="FFFFFF"/>
                </a:highlight>
                <a:latin typeface="Arial" panose="020B0604020202020204" pitchFamily="34" charset="0"/>
              </a:rPr>
              <a:t>And owed.</a:t>
            </a:r>
            <a:endParaRPr lang="en-CA"/>
          </a:p>
        </p:txBody>
      </p:sp>
    </p:spTree>
    <p:extLst>
      <p:ext uri="{BB962C8B-B14F-4D97-AF65-F5344CB8AC3E}">
        <p14:creationId xmlns:p14="http://schemas.microsoft.com/office/powerpoint/2010/main" val="1241855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2648717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0">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86188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395809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212210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9356539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1053555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2979745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4264472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974071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84530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5064882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38516314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fontAlgn="base">
              <a:buNone/>
            </a:pPr>
            <a:endParaRPr lang="en-US" sz="1800" b="1">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2097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01958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223115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a:p>
        </p:txBody>
      </p:sp>
    </p:spTree>
    <p:extLst>
      <p:ext uri="{BB962C8B-B14F-4D97-AF65-F5344CB8AC3E}">
        <p14:creationId xmlns:p14="http://schemas.microsoft.com/office/powerpoint/2010/main" val="125131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0CE9-5E7A-832A-9FC0-6FDBC9AB08C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02C4A20F-41F1-70AB-A782-FBCA74E418D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2BDFB6-631F-327B-BC8B-730261B391F9}"/>
              </a:ext>
            </a:extLst>
          </p:cNvPr>
          <p:cNvSpPr>
            <a:spLocks noGrp="1"/>
          </p:cNvSpPr>
          <p:nvPr>
            <p:ph type="dt" sz="half" idx="10"/>
          </p:nvPr>
        </p:nvSpPr>
        <p:spPr/>
        <p:txBody>
          <a:bodyPr/>
          <a:lstStyle/>
          <a:p>
            <a:fld id="{AE333928-27FF-465A-B41E-9024684749D8}" type="datetime1">
              <a:rPr lang="en-CA" smtClean="0"/>
              <a:t>2024-07-02</a:t>
            </a:fld>
            <a:endParaRPr lang="en-CA"/>
          </a:p>
        </p:txBody>
      </p:sp>
      <p:sp>
        <p:nvSpPr>
          <p:cNvPr id="5" name="Footer Placeholder 4">
            <a:extLst>
              <a:ext uri="{FF2B5EF4-FFF2-40B4-BE49-F238E27FC236}">
                <a16:creationId xmlns:a16="http://schemas.microsoft.com/office/drawing/2014/main" id="{863401F7-B34E-DE2C-6BC3-D8DF373600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C14AD6-AC1C-AEBB-895F-9937BE556500}"/>
              </a:ext>
            </a:extLst>
          </p:cNvPr>
          <p:cNvSpPr>
            <a:spLocks noGrp="1"/>
          </p:cNvSpPr>
          <p:nvPr>
            <p:ph type="sldNum" sz="quarter" idx="12"/>
          </p:nvPr>
        </p:nvSpPr>
        <p:spPr/>
        <p:txBody>
          <a:bodyPr/>
          <a:lstStyle/>
          <a:p>
            <a:fld id="{A6FB0BCE-76D3-48CD-84DB-C89608B57EB1}" type="slidenum">
              <a:rPr lang="en-CA" smtClean="0"/>
              <a:t>‹#›</a:t>
            </a:fld>
            <a:endParaRPr lang="en-CA"/>
          </a:p>
        </p:txBody>
      </p:sp>
    </p:spTree>
    <p:extLst>
      <p:ext uri="{BB962C8B-B14F-4D97-AF65-F5344CB8AC3E}">
        <p14:creationId xmlns:p14="http://schemas.microsoft.com/office/powerpoint/2010/main" val="40386386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9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4.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3" Type="http://schemas.openxmlformats.org/officeDocument/2006/relationships/image" Target="../media/image4.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notesSlide" Target="../notesSlides/notesSlide11.xml"/><Relationship Id="rId16" Type="http://schemas.openxmlformats.org/officeDocument/2006/relationships/image" Target="../media/image55.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53.sv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3" Type="http://schemas.openxmlformats.org/officeDocument/2006/relationships/image" Target="../media/image4.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notesSlide" Target="../notesSlides/notesSlide12.xml"/><Relationship Id="rId16" Type="http://schemas.openxmlformats.org/officeDocument/2006/relationships/image" Target="../media/image55.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57.svg"/><Relationship Id="rId4" Type="http://schemas.openxmlformats.org/officeDocument/2006/relationships/image" Target="../media/image5.svg"/><Relationship Id="rId9" Type="http://schemas.openxmlformats.org/officeDocument/2006/relationships/image" Target="../media/image56.png"/><Relationship Id="rId14" Type="http://schemas.openxmlformats.org/officeDocument/2006/relationships/image" Target="../media/image53.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3" Type="http://schemas.openxmlformats.org/officeDocument/2006/relationships/image" Target="../media/image4.png"/><Relationship Id="rId7" Type="http://schemas.openxmlformats.org/officeDocument/2006/relationships/image" Target="../media/image20.png"/><Relationship Id="rId12" Type="http://schemas.openxmlformats.org/officeDocument/2006/relationships/image" Target="../media/image9.svg"/><Relationship Id="rId2" Type="http://schemas.openxmlformats.org/officeDocument/2006/relationships/notesSlide" Target="../notesSlides/notesSlide13.xml"/><Relationship Id="rId16" Type="http://schemas.openxmlformats.org/officeDocument/2006/relationships/image" Target="../media/image55.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57.svg"/><Relationship Id="rId4" Type="http://schemas.openxmlformats.org/officeDocument/2006/relationships/image" Target="../media/image5.svg"/><Relationship Id="rId9" Type="http://schemas.openxmlformats.org/officeDocument/2006/relationships/image" Target="../media/image56.png"/><Relationship Id="rId14" Type="http://schemas.openxmlformats.org/officeDocument/2006/relationships/image" Target="../media/image53.sv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18" Type="http://schemas.openxmlformats.org/officeDocument/2006/relationships/image" Target="../media/image59.svg"/><Relationship Id="rId3" Type="http://schemas.openxmlformats.org/officeDocument/2006/relationships/image" Target="../media/image4.png"/><Relationship Id="rId21" Type="http://schemas.openxmlformats.org/officeDocument/2006/relationships/image" Target="../media/image62.png"/><Relationship Id="rId7" Type="http://schemas.openxmlformats.org/officeDocument/2006/relationships/image" Target="../media/image20.png"/><Relationship Id="rId12" Type="http://schemas.openxmlformats.org/officeDocument/2006/relationships/image" Target="../media/image9.svg"/><Relationship Id="rId17" Type="http://schemas.openxmlformats.org/officeDocument/2006/relationships/image" Target="../media/image58.png"/><Relationship Id="rId2" Type="http://schemas.openxmlformats.org/officeDocument/2006/relationships/notesSlide" Target="../notesSlides/notesSlide14.xml"/><Relationship Id="rId16" Type="http://schemas.openxmlformats.org/officeDocument/2006/relationships/image" Target="../media/image55.svg"/><Relationship Id="rId20" Type="http://schemas.openxmlformats.org/officeDocument/2006/relationships/image" Target="../media/image61.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57.svg"/><Relationship Id="rId19" Type="http://schemas.openxmlformats.org/officeDocument/2006/relationships/image" Target="../media/image60.png"/><Relationship Id="rId4" Type="http://schemas.openxmlformats.org/officeDocument/2006/relationships/image" Target="../media/image5.svg"/><Relationship Id="rId9" Type="http://schemas.openxmlformats.org/officeDocument/2006/relationships/image" Target="../media/image56.png"/><Relationship Id="rId14" Type="http://schemas.openxmlformats.org/officeDocument/2006/relationships/image" Target="../media/image53.svg"/><Relationship Id="rId22" Type="http://schemas.openxmlformats.org/officeDocument/2006/relationships/image" Target="../media/image63.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18" Type="http://schemas.openxmlformats.org/officeDocument/2006/relationships/image" Target="../media/image59.svg"/><Relationship Id="rId3" Type="http://schemas.openxmlformats.org/officeDocument/2006/relationships/image" Target="../media/image4.png"/><Relationship Id="rId21" Type="http://schemas.openxmlformats.org/officeDocument/2006/relationships/image" Target="../media/image62.png"/><Relationship Id="rId7" Type="http://schemas.openxmlformats.org/officeDocument/2006/relationships/image" Target="../media/image20.png"/><Relationship Id="rId12" Type="http://schemas.openxmlformats.org/officeDocument/2006/relationships/image" Target="../media/image9.svg"/><Relationship Id="rId17" Type="http://schemas.openxmlformats.org/officeDocument/2006/relationships/image" Target="../media/image58.png"/><Relationship Id="rId2" Type="http://schemas.openxmlformats.org/officeDocument/2006/relationships/notesSlide" Target="../notesSlides/notesSlide15.xml"/><Relationship Id="rId16" Type="http://schemas.openxmlformats.org/officeDocument/2006/relationships/image" Target="../media/image55.svg"/><Relationship Id="rId20" Type="http://schemas.openxmlformats.org/officeDocument/2006/relationships/image" Target="../media/image61.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57.svg"/><Relationship Id="rId19" Type="http://schemas.openxmlformats.org/officeDocument/2006/relationships/image" Target="../media/image60.png"/><Relationship Id="rId4" Type="http://schemas.openxmlformats.org/officeDocument/2006/relationships/image" Target="../media/image5.svg"/><Relationship Id="rId9" Type="http://schemas.openxmlformats.org/officeDocument/2006/relationships/image" Target="../media/image56.png"/><Relationship Id="rId14" Type="http://schemas.openxmlformats.org/officeDocument/2006/relationships/image" Target="../media/image53.svg"/><Relationship Id="rId22" Type="http://schemas.openxmlformats.org/officeDocument/2006/relationships/image" Target="../media/image63.svg"/></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2.png"/><Relationship Id="rId18" Type="http://schemas.openxmlformats.org/officeDocument/2006/relationships/image" Target="../media/image59.svg"/><Relationship Id="rId3" Type="http://schemas.openxmlformats.org/officeDocument/2006/relationships/image" Target="../media/image4.png"/><Relationship Id="rId21" Type="http://schemas.openxmlformats.org/officeDocument/2006/relationships/image" Target="../media/image62.png"/><Relationship Id="rId7" Type="http://schemas.openxmlformats.org/officeDocument/2006/relationships/image" Target="../media/image20.png"/><Relationship Id="rId12" Type="http://schemas.openxmlformats.org/officeDocument/2006/relationships/image" Target="../media/image9.svg"/><Relationship Id="rId17" Type="http://schemas.openxmlformats.org/officeDocument/2006/relationships/image" Target="../media/image58.png"/><Relationship Id="rId2" Type="http://schemas.openxmlformats.org/officeDocument/2006/relationships/notesSlide" Target="../notesSlides/notesSlide16.xml"/><Relationship Id="rId16" Type="http://schemas.openxmlformats.org/officeDocument/2006/relationships/image" Target="../media/image55.svg"/><Relationship Id="rId20" Type="http://schemas.openxmlformats.org/officeDocument/2006/relationships/image" Target="../media/image61.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5" Type="http://schemas.openxmlformats.org/officeDocument/2006/relationships/image" Target="../media/image18.png"/><Relationship Id="rId15" Type="http://schemas.openxmlformats.org/officeDocument/2006/relationships/image" Target="../media/image54.png"/><Relationship Id="rId10" Type="http://schemas.openxmlformats.org/officeDocument/2006/relationships/image" Target="../media/image57.svg"/><Relationship Id="rId19" Type="http://schemas.openxmlformats.org/officeDocument/2006/relationships/image" Target="../media/image60.png"/><Relationship Id="rId4" Type="http://schemas.openxmlformats.org/officeDocument/2006/relationships/image" Target="../media/image5.svg"/><Relationship Id="rId9" Type="http://schemas.openxmlformats.org/officeDocument/2006/relationships/image" Target="../media/image56.png"/><Relationship Id="rId14" Type="http://schemas.openxmlformats.org/officeDocument/2006/relationships/image" Target="../media/image53.svg"/><Relationship Id="rId22" Type="http://schemas.openxmlformats.org/officeDocument/2006/relationships/image" Target="../media/image63.svg"/></Relationships>
</file>

<file path=ppt/slides/_rels/slide17.xml.rels><?xml version="1.0" encoding="UTF-8" standalone="yes"?>
<Relationships xmlns="http://schemas.openxmlformats.org/package/2006/relationships"><Relationship Id="rId8" Type="http://schemas.openxmlformats.org/officeDocument/2006/relationships/image" Target="../media/image63.svg"/><Relationship Id="rId13" Type="http://schemas.openxmlformats.org/officeDocument/2006/relationships/image" Target="../media/image54.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53.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1.svg"/><Relationship Id="rId11" Type="http://schemas.openxmlformats.org/officeDocument/2006/relationships/image" Target="../media/image52.png"/><Relationship Id="rId5" Type="http://schemas.openxmlformats.org/officeDocument/2006/relationships/image" Target="../media/image60.png"/><Relationship Id="rId10" Type="http://schemas.openxmlformats.org/officeDocument/2006/relationships/image" Target="../media/image21.svg"/><Relationship Id="rId4" Type="http://schemas.openxmlformats.org/officeDocument/2006/relationships/image" Target="../media/image59.svg"/><Relationship Id="rId9" Type="http://schemas.openxmlformats.org/officeDocument/2006/relationships/image" Target="../media/image20.png"/><Relationship Id="rId14" Type="http://schemas.openxmlformats.org/officeDocument/2006/relationships/image" Target="../media/image55.svg"/></Relationships>
</file>

<file path=ppt/slides/_rels/slide1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6.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3.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5.svg"/><Relationship Id="rId11" Type="http://schemas.openxmlformats.org/officeDocument/2006/relationships/image" Target="../media/image62.png"/><Relationship Id="rId5" Type="http://schemas.openxmlformats.org/officeDocument/2006/relationships/image" Target="../media/image64.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57.svg"/></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6.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5.svg"/><Relationship Id="rId11" Type="http://schemas.openxmlformats.org/officeDocument/2006/relationships/image" Target="../media/image62.png"/><Relationship Id="rId5" Type="http://schemas.openxmlformats.org/officeDocument/2006/relationships/image" Target="../media/image64.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57.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6.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3.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7.svg"/><Relationship Id="rId11" Type="http://schemas.openxmlformats.org/officeDocument/2006/relationships/image" Target="../media/image62.png"/><Relationship Id="rId5" Type="http://schemas.openxmlformats.org/officeDocument/2006/relationships/image" Target="../media/image66.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57.svg"/></Relationships>
</file>

<file path=ppt/slides/_rels/slide21.xml.rels><?xml version="1.0" encoding="UTF-8" standalone="yes"?>
<Relationships xmlns="http://schemas.openxmlformats.org/package/2006/relationships"><Relationship Id="rId8" Type="http://schemas.openxmlformats.org/officeDocument/2006/relationships/image" Target="../media/image63.svg"/><Relationship Id="rId13" Type="http://schemas.openxmlformats.org/officeDocument/2006/relationships/image" Target="../media/image56.png"/><Relationship Id="rId3" Type="http://schemas.openxmlformats.org/officeDocument/2006/relationships/image" Target="../media/image66.png"/><Relationship Id="rId7" Type="http://schemas.openxmlformats.org/officeDocument/2006/relationships/image" Target="../media/image62.png"/><Relationship Id="rId12" Type="http://schemas.openxmlformats.org/officeDocument/2006/relationships/image" Target="../media/image21.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1.svg"/><Relationship Id="rId11" Type="http://schemas.openxmlformats.org/officeDocument/2006/relationships/image" Target="../media/image20.png"/><Relationship Id="rId5" Type="http://schemas.openxmlformats.org/officeDocument/2006/relationships/image" Target="../media/image60.png"/><Relationship Id="rId10" Type="http://schemas.openxmlformats.org/officeDocument/2006/relationships/image" Target="../media/image59.svg"/><Relationship Id="rId4" Type="http://schemas.openxmlformats.org/officeDocument/2006/relationships/image" Target="../media/image67.svg"/><Relationship Id="rId9" Type="http://schemas.openxmlformats.org/officeDocument/2006/relationships/image" Target="../media/image58.png"/><Relationship Id="rId14" Type="http://schemas.openxmlformats.org/officeDocument/2006/relationships/image" Target="../media/image57.svg"/></Relationships>
</file>

<file path=ppt/slides/_rels/slide22.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56.png"/><Relationship Id="rId3" Type="http://schemas.openxmlformats.org/officeDocument/2006/relationships/image" Target="../media/image66.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notesSlide" Target="../notesSlides/notesSlide22.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58.png"/><Relationship Id="rId5" Type="http://schemas.openxmlformats.org/officeDocument/2006/relationships/image" Target="../media/image20.png"/><Relationship Id="rId15" Type="http://schemas.openxmlformats.org/officeDocument/2006/relationships/image" Target="../media/image68.png"/><Relationship Id="rId10" Type="http://schemas.openxmlformats.org/officeDocument/2006/relationships/image" Target="../media/image63.svg"/><Relationship Id="rId4" Type="http://schemas.openxmlformats.org/officeDocument/2006/relationships/image" Target="../media/image67.svg"/><Relationship Id="rId9" Type="http://schemas.openxmlformats.org/officeDocument/2006/relationships/image" Target="../media/image62.png"/><Relationship Id="rId14" Type="http://schemas.openxmlformats.org/officeDocument/2006/relationships/image" Target="../media/image57.svg"/></Relationships>
</file>

<file path=ppt/slides/_rels/slide23.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60.png"/><Relationship Id="rId18" Type="http://schemas.openxmlformats.org/officeDocument/2006/relationships/image" Target="../media/image69.svg"/><Relationship Id="rId3" Type="http://schemas.openxmlformats.org/officeDocument/2006/relationships/image" Target="../media/image70.png"/><Relationship Id="rId7" Type="http://schemas.openxmlformats.org/officeDocument/2006/relationships/image" Target="../media/image64.png"/><Relationship Id="rId12" Type="http://schemas.openxmlformats.org/officeDocument/2006/relationships/image" Target="../media/image57.svg"/><Relationship Id="rId17" Type="http://schemas.openxmlformats.org/officeDocument/2006/relationships/image" Target="../media/image68.png"/><Relationship Id="rId2" Type="http://schemas.openxmlformats.org/officeDocument/2006/relationships/notesSlide" Target="../notesSlides/notesSlide23.xml"/><Relationship Id="rId16" Type="http://schemas.openxmlformats.org/officeDocument/2006/relationships/image" Target="../media/image63.svg"/><Relationship Id="rId1" Type="http://schemas.openxmlformats.org/officeDocument/2006/relationships/slideLayout" Target="../slideLayouts/slideLayout1.xml"/><Relationship Id="rId6" Type="http://schemas.openxmlformats.org/officeDocument/2006/relationships/image" Target="../media/image59.svg"/><Relationship Id="rId11" Type="http://schemas.openxmlformats.org/officeDocument/2006/relationships/image" Target="../media/image56.png"/><Relationship Id="rId5" Type="http://schemas.openxmlformats.org/officeDocument/2006/relationships/image" Target="../media/image58.png"/><Relationship Id="rId15" Type="http://schemas.openxmlformats.org/officeDocument/2006/relationships/image" Target="../media/image62.png"/><Relationship Id="rId10" Type="http://schemas.openxmlformats.org/officeDocument/2006/relationships/image" Target="../media/image21.svg"/><Relationship Id="rId4" Type="http://schemas.openxmlformats.org/officeDocument/2006/relationships/image" Target="../media/image71.svg"/><Relationship Id="rId9" Type="http://schemas.openxmlformats.org/officeDocument/2006/relationships/image" Target="../media/image20.png"/><Relationship Id="rId14" Type="http://schemas.openxmlformats.org/officeDocument/2006/relationships/image" Target="../media/image61.svg"/></Relationships>
</file>

<file path=ppt/slides/_rels/slide2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24.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65.svg"/><Relationship Id="rId11" Type="http://schemas.openxmlformats.org/officeDocument/2006/relationships/image" Target="../media/image60.png"/><Relationship Id="rId5" Type="http://schemas.openxmlformats.org/officeDocument/2006/relationships/image" Target="../media/image64.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s>
</file>

<file path=ppt/slides/_rels/slide25.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2" Type="http://schemas.openxmlformats.org/officeDocument/2006/relationships/notesSlide" Target="../notesSlides/notesSlide25.xml"/><Relationship Id="rId16" Type="http://schemas.openxmlformats.org/officeDocument/2006/relationships/image" Target="../media/image67.sv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5" Type="http://schemas.openxmlformats.org/officeDocument/2006/relationships/image" Target="../media/image66.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26.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59.svg"/><Relationship Id="rId11" Type="http://schemas.openxmlformats.org/officeDocument/2006/relationships/image" Target="../media/image60.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67.svg"/><Relationship Id="rId9" Type="http://schemas.openxmlformats.org/officeDocument/2006/relationships/image" Target="../media/image56.png"/><Relationship Id="rId14" Type="http://schemas.openxmlformats.org/officeDocument/2006/relationships/image" Target="../media/image63.svg"/></Relationships>
</file>

<file path=ppt/slides/_rels/slide27.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27.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59.svg"/><Relationship Id="rId11" Type="http://schemas.openxmlformats.org/officeDocument/2006/relationships/image" Target="../media/image60.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67.svg"/><Relationship Id="rId9" Type="http://schemas.openxmlformats.org/officeDocument/2006/relationships/image" Target="../media/image56.png"/><Relationship Id="rId14" Type="http://schemas.openxmlformats.org/officeDocument/2006/relationships/image" Target="../media/image63.svg"/></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28.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59.svg"/><Relationship Id="rId11" Type="http://schemas.openxmlformats.org/officeDocument/2006/relationships/image" Target="../media/image60.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67.svg"/><Relationship Id="rId9" Type="http://schemas.openxmlformats.org/officeDocument/2006/relationships/image" Target="../media/image56.png"/><Relationship Id="rId14" Type="http://schemas.openxmlformats.org/officeDocument/2006/relationships/image" Target="../media/image63.svg"/></Relationships>
</file>

<file path=ppt/slides/_rels/slide2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29.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67.svg"/><Relationship Id="rId11" Type="http://schemas.openxmlformats.org/officeDocument/2006/relationships/image" Target="../media/image60.png"/><Relationship Id="rId5" Type="http://schemas.openxmlformats.org/officeDocument/2006/relationships/image" Target="../media/image66.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30.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67.svg"/><Relationship Id="rId11" Type="http://schemas.openxmlformats.org/officeDocument/2006/relationships/image" Target="../media/image60.png"/><Relationship Id="rId5" Type="http://schemas.openxmlformats.org/officeDocument/2006/relationships/image" Target="../media/image66.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20.png"/><Relationship Id="rId12" Type="http://schemas.openxmlformats.org/officeDocument/2006/relationships/image" Target="../media/image61.svg"/><Relationship Id="rId2" Type="http://schemas.openxmlformats.org/officeDocument/2006/relationships/notesSlide" Target="../notesSlides/notesSlide31.xml"/><Relationship Id="rId16" Type="http://schemas.openxmlformats.org/officeDocument/2006/relationships/image" Target="../media/image69.svg"/><Relationship Id="rId1" Type="http://schemas.openxmlformats.org/officeDocument/2006/relationships/slideLayout" Target="../slideLayouts/slideLayout1.xml"/><Relationship Id="rId6" Type="http://schemas.openxmlformats.org/officeDocument/2006/relationships/image" Target="../media/image67.svg"/><Relationship Id="rId11" Type="http://schemas.openxmlformats.org/officeDocument/2006/relationships/image" Target="../media/image60.png"/><Relationship Id="rId5" Type="http://schemas.openxmlformats.org/officeDocument/2006/relationships/image" Target="../media/image66.png"/><Relationship Id="rId15" Type="http://schemas.openxmlformats.org/officeDocument/2006/relationships/image" Target="../media/image68.png"/><Relationship Id="rId10" Type="http://schemas.openxmlformats.org/officeDocument/2006/relationships/image" Target="../media/image57.sv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s>
</file>

<file path=ppt/slides/_rels/slide32.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3.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4.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5.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6.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18" Type="http://schemas.openxmlformats.org/officeDocument/2006/relationships/image" Target="../media/image9.sv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17" Type="http://schemas.openxmlformats.org/officeDocument/2006/relationships/image" Target="../media/image8.png"/><Relationship Id="rId2" Type="http://schemas.openxmlformats.org/officeDocument/2006/relationships/notesSlide" Target="../notesSlides/notesSlide36.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5" Type="http://schemas.openxmlformats.org/officeDocument/2006/relationships/image" Target="../media/image6.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7.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8.png"/><Relationship Id="rId18" Type="http://schemas.openxmlformats.org/officeDocument/2006/relationships/image" Target="../media/image9.svg"/><Relationship Id="rId3" Type="http://schemas.openxmlformats.org/officeDocument/2006/relationships/image" Target="../media/image58.png"/><Relationship Id="rId7" Type="http://schemas.openxmlformats.org/officeDocument/2006/relationships/image" Target="../media/image56.png"/><Relationship Id="rId12" Type="http://schemas.openxmlformats.org/officeDocument/2006/relationships/image" Target="../media/image63.svg"/><Relationship Id="rId17" Type="http://schemas.openxmlformats.org/officeDocument/2006/relationships/image" Target="../media/image8.png"/><Relationship Id="rId2" Type="http://schemas.openxmlformats.org/officeDocument/2006/relationships/notesSlide" Target="../notesSlides/notesSlide37.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62.png"/><Relationship Id="rId5" Type="http://schemas.openxmlformats.org/officeDocument/2006/relationships/image" Target="../media/image20.png"/><Relationship Id="rId15" Type="http://schemas.openxmlformats.org/officeDocument/2006/relationships/image" Target="../media/image6.png"/><Relationship Id="rId10" Type="http://schemas.openxmlformats.org/officeDocument/2006/relationships/image" Target="../media/image61.svg"/><Relationship Id="rId4" Type="http://schemas.openxmlformats.org/officeDocument/2006/relationships/image" Target="../media/image59.svg"/><Relationship Id="rId9" Type="http://schemas.openxmlformats.org/officeDocument/2006/relationships/image" Target="../media/image60.png"/><Relationship Id="rId14" Type="http://schemas.openxmlformats.org/officeDocument/2006/relationships/image" Target="../media/image69.svg"/></Relationships>
</file>

<file path=ppt/slides/_rels/slide38.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0.png"/><Relationship Id="rId18" Type="http://schemas.openxmlformats.org/officeDocument/2006/relationships/image" Target="../media/image69.svg"/><Relationship Id="rId3" Type="http://schemas.openxmlformats.org/officeDocument/2006/relationships/image" Target="../media/image72.png"/><Relationship Id="rId21" Type="http://schemas.openxmlformats.org/officeDocument/2006/relationships/image" Target="../media/image8.png"/><Relationship Id="rId7" Type="http://schemas.openxmlformats.org/officeDocument/2006/relationships/image" Target="../media/image58.png"/><Relationship Id="rId12" Type="http://schemas.openxmlformats.org/officeDocument/2006/relationships/image" Target="../media/image57.svg"/><Relationship Id="rId17" Type="http://schemas.openxmlformats.org/officeDocument/2006/relationships/image" Target="../media/image68.png"/><Relationship Id="rId2" Type="http://schemas.openxmlformats.org/officeDocument/2006/relationships/notesSlide" Target="../notesSlides/notesSlide38.xml"/><Relationship Id="rId16" Type="http://schemas.openxmlformats.org/officeDocument/2006/relationships/image" Target="../media/image63.svg"/><Relationship Id="rId20"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image" Target="../media/image75.svg"/><Relationship Id="rId11" Type="http://schemas.openxmlformats.org/officeDocument/2006/relationships/image" Target="../media/image56.png"/><Relationship Id="rId5" Type="http://schemas.openxmlformats.org/officeDocument/2006/relationships/image" Target="../media/image74.png"/><Relationship Id="rId15" Type="http://schemas.openxmlformats.org/officeDocument/2006/relationships/image" Target="../media/image62.png"/><Relationship Id="rId10" Type="http://schemas.openxmlformats.org/officeDocument/2006/relationships/image" Target="../media/image21.svg"/><Relationship Id="rId19" Type="http://schemas.openxmlformats.org/officeDocument/2006/relationships/image" Target="../media/image6.png"/><Relationship Id="rId4" Type="http://schemas.openxmlformats.org/officeDocument/2006/relationships/image" Target="../media/image73.svg"/><Relationship Id="rId9" Type="http://schemas.openxmlformats.org/officeDocument/2006/relationships/image" Target="../media/image20.png"/><Relationship Id="rId14" Type="http://schemas.openxmlformats.org/officeDocument/2006/relationships/image" Target="../media/image61.svg"/><Relationship Id="rId22" Type="http://schemas.openxmlformats.org/officeDocument/2006/relationships/image" Target="../media/image9.svg"/></Relationships>
</file>

<file path=ppt/slides/_rels/slide3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18" Type="http://schemas.openxmlformats.org/officeDocument/2006/relationships/image" Target="../media/image7.svg"/><Relationship Id="rId3" Type="http://schemas.openxmlformats.org/officeDocument/2006/relationships/image" Target="../media/image58.png"/><Relationship Id="rId21" Type="http://schemas.openxmlformats.org/officeDocument/2006/relationships/image" Target="../media/image74.png"/><Relationship Id="rId7" Type="http://schemas.openxmlformats.org/officeDocument/2006/relationships/image" Target="../media/image20.png"/><Relationship Id="rId12" Type="http://schemas.openxmlformats.org/officeDocument/2006/relationships/image" Target="../media/image61.svg"/><Relationship Id="rId17" Type="http://schemas.openxmlformats.org/officeDocument/2006/relationships/image" Target="../media/image6.png"/><Relationship Id="rId2" Type="http://schemas.openxmlformats.org/officeDocument/2006/relationships/notesSlide" Target="../notesSlides/notesSlide39.xml"/><Relationship Id="rId16" Type="http://schemas.openxmlformats.org/officeDocument/2006/relationships/image" Target="../media/image69.svg"/><Relationship Id="rId20" Type="http://schemas.openxmlformats.org/officeDocument/2006/relationships/image" Target="../media/image9.svg"/><Relationship Id="rId1" Type="http://schemas.openxmlformats.org/officeDocument/2006/relationships/slideLayout" Target="../slideLayouts/slideLayout1.xml"/><Relationship Id="rId6" Type="http://schemas.openxmlformats.org/officeDocument/2006/relationships/image" Target="../media/image73.svg"/><Relationship Id="rId11" Type="http://schemas.openxmlformats.org/officeDocument/2006/relationships/image" Target="../media/image60.png"/><Relationship Id="rId5" Type="http://schemas.openxmlformats.org/officeDocument/2006/relationships/image" Target="../media/image72.png"/><Relationship Id="rId15" Type="http://schemas.openxmlformats.org/officeDocument/2006/relationships/image" Target="../media/image68.png"/><Relationship Id="rId10" Type="http://schemas.openxmlformats.org/officeDocument/2006/relationships/image" Target="../media/image57.svg"/><Relationship Id="rId19" Type="http://schemas.openxmlformats.org/officeDocument/2006/relationships/image" Target="../media/image8.pn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 Id="rId22" Type="http://schemas.openxmlformats.org/officeDocument/2006/relationships/image" Target="../media/image75.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18" Type="http://schemas.openxmlformats.org/officeDocument/2006/relationships/image" Target="../media/image7.svg"/><Relationship Id="rId3" Type="http://schemas.openxmlformats.org/officeDocument/2006/relationships/image" Target="../media/image58.png"/><Relationship Id="rId21"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61.svg"/><Relationship Id="rId17" Type="http://schemas.openxmlformats.org/officeDocument/2006/relationships/image" Target="../media/image6.png"/><Relationship Id="rId2" Type="http://schemas.openxmlformats.org/officeDocument/2006/relationships/notesSlide" Target="../notesSlides/notesSlide40.xml"/><Relationship Id="rId16" Type="http://schemas.openxmlformats.org/officeDocument/2006/relationships/image" Target="../media/image69.svg"/><Relationship Id="rId20" Type="http://schemas.openxmlformats.org/officeDocument/2006/relationships/image" Target="../media/image75.svg"/><Relationship Id="rId1" Type="http://schemas.openxmlformats.org/officeDocument/2006/relationships/slideLayout" Target="../slideLayouts/slideLayout1.xml"/><Relationship Id="rId6" Type="http://schemas.openxmlformats.org/officeDocument/2006/relationships/image" Target="../media/image73.svg"/><Relationship Id="rId11" Type="http://schemas.openxmlformats.org/officeDocument/2006/relationships/image" Target="../media/image60.png"/><Relationship Id="rId5" Type="http://schemas.openxmlformats.org/officeDocument/2006/relationships/image" Target="../media/image72.png"/><Relationship Id="rId15" Type="http://schemas.openxmlformats.org/officeDocument/2006/relationships/image" Target="../media/image68.png"/><Relationship Id="rId10" Type="http://schemas.openxmlformats.org/officeDocument/2006/relationships/image" Target="../media/image57.svg"/><Relationship Id="rId19" Type="http://schemas.openxmlformats.org/officeDocument/2006/relationships/image" Target="../media/image74.pn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 Id="rId22" Type="http://schemas.openxmlformats.org/officeDocument/2006/relationships/image" Target="../media/image9.svg"/></Relationships>
</file>

<file path=ppt/slides/_rels/slide41.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60.png"/><Relationship Id="rId18" Type="http://schemas.openxmlformats.org/officeDocument/2006/relationships/image" Target="../media/image69.svg"/><Relationship Id="rId3" Type="http://schemas.openxmlformats.org/officeDocument/2006/relationships/image" Target="../media/image6.png"/><Relationship Id="rId21" Type="http://schemas.openxmlformats.org/officeDocument/2006/relationships/image" Target="../media/image8.png"/><Relationship Id="rId7" Type="http://schemas.openxmlformats.org/officeDocument/2006/relationships/image" Target="../media/image72.png"/><Relationship Id="rId12" Type="http://schemas.openxmlformats.org/officeDocument/2006/relationships/image" Target="../media/image57.svg"/><Relationship Id="rId17" Type="http://schemas.openxmlformats.org/officeDocument/2006/relationships/image" Target="../media/image68.png"/><Relationship Id="rId2" Type="http://schemas.openxmlformats.org/officeDocument/2006/relationships/notesSlide" Target="../notesSlides/notesSlide41.xml"/><Relationship Id="rId16" Type="http://schemas.openxmlformats.org/officeDocument/2006/relationships/image" Target="../media/image63.svg"/><Relationship Id="rId20" Type="http://schemas.openxmlformats.org/officeDocument/2006/relationships/image" Target="../media/image75.svg"/><Relationship Id="rId1" Type="http://schemas.openxmlformats.org/officeDocument/2006/relationships/slideLayout" Target="../slideLayouts/slideLayout1.xml"/><Relationship Id="rId6" Type="http://schemas.openxmlformats.org/officeDocument/2006/relationships/image" Target="../media/image59.svg"/><Relationship Id="rId11" Type="http://schemas.openxmlformats.org/officeDocument/2006/relationships/image" Target="../media/image56.png"/><Relationship Id="rId5" Type="http://schemas.openxmlformats.org/officeDocument/2006/relationships/image" Target="../media/image58.png"/><Relationship Id="rId15" Type="http://schemas.openxmlformats.org/officeDocument/2006/relationships/image" Target="../media/image62.png"/><Relationship Id="rId10" Type="http://schemas.openxmlformats.org/officeDocument/2006/relationships/image" Target="../media/image21.svg"/><Relationship Id="rId19" Type="http://schemas.openxmlformats.org/officeDocument/2006/relationships/image" Target="../media/image74.pn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61.svg"/><Relationship Id="rId22" Type="http://schemas.openxmlformats.org/officeDocument/2006/relationships/image" Target="../media/image9.svg"/></Relationships>
</file>

<file path=ppt/slides/_rels/slide4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18" Type="http://schemas.openxmlformats.org/officeDocument/2006/relationships/image" Target="../media/image7.svg"/><Relationship Id="rId3" Type="http://schemas.openxmlformats.org/officeDocument/2006/relationships/image" Target="../media/image58.png"/><Relationship Id="rId21"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61.svg"/><Relationship Id="rId17" Type="http://schemas.openxmlformats.org/officeDocument/2006/relationships/image" Target="../media/image6.png"/><Relationship Id="rId2" Type="http://schemas.openxmlformats.org/officeDocument/2006/relationships/notesSlide" Target="../notesSlides/notesSlide42.xml"/><Relationship Id="rId16" Type="http://schemas.openxmlformats.org/officeDocument/2006/relationships/image" Target="../media/image69.svg"/><Relationship Id="rId20" Type="http://schemas.openxmlformats.org/officeDocument/2006/relationships/image" Target="../media/image75.svg"/><Relationship Id="rId1" Type="http://schemas.openxmlformats.org/officeDocument/2006/relationships/slideLayout" Target="../slideLayouts/slideLayout1.xml"/><Relationship Id="rId6" Type="http://schemas.openxmlformats.org/officeDocument/2006/relationships/image" Target="../media/image73.svg"/><Relationship Id="rId11" Type="http://schemas.openxmlformats.org/officeDocument/2006/relationships/image" Target="../media/image60.png"/><Relationship Id="rId24" Type="http://schemas.openxmlformats.org/officeDocument/2006/relationships/image" Target="../media/image77.svg"/><Relationship Id="rId5" Type="http://schemas.openxmlformats.org/officeDocument/2006/relationships/image" Target="../media/image72.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57.svg"/><Relationship Id="rId19" Type="http://schemas.openxmlformats.org/officeDocument/2006/relationships/image" Target="../media/image74.pn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 Id="rId22" Type="http://schemas.openxmlformats.org/officeDocument/2006/relationships/image" Target="../media/image9.svg"/></Relationships>
</file>

<file path=ppt/slides/_rels/slide4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18" Type="http://schemas.openxmlformats.org/officeDocument/2006/relationships/image" Target="../media/image7.svg"/><Relationship Id="rId3" Type="http://schemas.openxmlformats.org/officeDocument/2006/relationships/image" Target="../media/image58.png"/><Relationship Id="rId21"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61.svg"/><Relationship Id="rId17" Type="http://schemas.openxmlformats.org/officeDocument/2006/relationships/image" Target="../media/image6.png"/><Relationship Id="rId2" Type="http://schemas.openxmlformats.org/officeDocument/2006/relationships/notesSlide" Target="../notesSlides/notesSlide43.xml"/><Relationship Id="rId16" Type="http://schemas.openxmlformats.org/officeDocument/2006/relationships/image" Target="../media/image69.svg"/><Relationship Id="rId20" Type="http://schemas.openxmlformats.org/officeDocument/2006/relationships/image" Target="../media/image75.svg"/><Relationship Id="rId1" Type="http://schemas.openxmlformats.org/officeDocument/2006/relationships/slideLayout" Target="../slideLayouts/slideLayout1.xml"/><Relationship Id="rId6" Type="http://schemas.openxmlformats.org/officeDocument/2006/relationships/image" Target="../media/image73.svg"/><Relationship Id="rId11" Type="http://schemas.openxmlformats.org/officeDocument/2006/relationships/image" Target="../media/image60.png"/><Relationship Id="rId24" Type="http://schemas.openxmlformats.org/officeDocument/2006/relationships/image" Target="../media/image77.svg"/><Relationship Id="rId5" Type="http://schemas.openxmlformats.org/officeDocument/2006/relationships/image" Target="../media/image72.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57.svg"/><Relationship Id="rId19" Type="http://schemas.openxmlformats.org/officeDocument/2006/relationships/image" Target="../media/image74.pn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 Id="rId22" Type="http://schemas.openxmlformats.org/officeDocument/2006/relationships/image" Target="../media/image9.svg"/></Relationships>
</file>

<file path=ppt/slides/_rels/slide4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62.png"/><Relationship Id="rId18" Type="http://schemas.openxmlformats.org/officeDocument/2006/relationships/image" Target="../media/image7.svg"/><Relationship Id="rId3" Type="http://schemas.openxmlformats.org/officeDocument/2006/relationships/image" Target="../media/image58.png"/><Relationship Id="rId21" Type="http://schemas.openxmlformats.org/officeDocument/2006/relationships/image" Target="../media/image8.png"/><Relationship Id="rId7" Type="http://schemas.openxmlformats.org/officeDocument/2006/relationships/image" Target="../media/image20.png"/><Relationship Id="rId12" Type="http://schemas.openxmlformats.org/officeDocument/2006/relationships/image" Target="../media/image61.svg"/><Relationship Id="rId17" Type="http://schemas.openxmlformats.org/officeDocument/2006/relationships/image" Target="../media/image6.png"/><Relationship Id="rId2" Type="http://schemas.openxmlformats.org/officeDocument/2006/relationships/notesSlide" Target="../notesSlides/notesSlide44.xml"/><Relationship Id="rId16" Type="http://schemas.openxmlformats.org/officeDocument/2006/relationships/image" Target="../media/image69.svg"/><Relationship Id="rId20" Type="http://schemas.openxmlformats.org/officeDocument/2006/relationships/image" Target="../media/image75.svg"/><Relationship Id="rId1" Type="http://schemas.openxmlformats.org/officeDocument/2006/relationships/slideLayout" Target="../slideLayouts/slideLayout1.xml"/><Relationship Id="rId6" Type="http://schemas.openxmlformats.org/officeDocument/2006/relationships/image" Target="../media/image73.svg"/><Relationship Id="rId11" Type="http://schemas.openxmlformats.org/officeDocument/2006/relationships/image" Target="../media/image60.png"/><Relationship Id="rId24" Type="http://schemas.openxmlformats.org/officeDocument/2006/relationships/image" Target="../media/image79.svg"/><Relationship Id="rId5" Type="http://schemas.openxmlformats.org/officeDocument/2006/relationships/image" Target="../media/image72.png"/><Relationship Id="rId15" Type="http://schemas.openxmlformats.org/officeDocument/2006/relationships/image" Target="../media/image68.png"/><Relationship Id="rId23" Type="http://schemas.openxmlformats.org/officeDocument/2006/relationships/image" Target="../media/image78.png"/><Relationship Id="rId10" Type="http://schemas.openxmlformats.org/officeDocument/2006/relationships/image" Target="../media/image57.svg"/><Relationship Id="rId19" Type="http://schemas.openxmlformats.org/officeDocument/2006/relationships/image" Target="../media/image74.png"/><Relationship Id="rId4" Type="http://schemas.openxmlformats.org/officeDocument/2006/relationships/image" Target="../media/image59.svg"/><Relationship Id="rId9" Type="http://schemas.openxmlformats.org/officeDocument/2006/relationships/image" Target="../media/image56.png"/><Relationship Id="rId14" Type="http://schemas.openxmlformats.org/officeDocument/2006/relationships/image" Target="../media/image63.svg"/><Relationship Id="rId22" Type="http://schemas.openxmlformats.org/officeDocument/2006/relationships/image" Target="../media/image9.svg"/></Relationships>
</file>

<file path=ppt/slides/_rels/slide45.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6.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4.png"/><Relationship Id="rId7"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7.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29.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28.png"/><Relationship Id="rId5" Type="http://schemas.openxmlformats.org/officeDocument/2006/relationships/image" Target="../media/image6.png"/><Relationship Id="rId10" Type="http://schemas.openxmlformats.org/officeDocument/2006/relationships/image" Target="../media/image27.svg"/><Relationship Id="rId4" Type="http://schemas.openxmlformats.org/officeDocument/2006/relationships/image" Target="../media/image5.svg"/><Relationship Id="rId9"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88.png"/><Relationship Id="rId3" Type="http://schemas.openxmlformats.org/officeDocument/2006/relationships/image" Target="../media/image84.png"/><Relationship Id="rId7" Type="http://schemas.openxmlformats.org/officeDocument/2006/relationships/image" Target="../media/image6.png"/><Relationship Id="rId12" Type="http://schemas.openxmlformats.org/officeDocument/2006/relationships/image" Target="../media/image87.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6.png"/><Relationship Id="rId5" Type="http://schemas.openxmlformats.org/officeDocument/2006/relationships/image" Target="../media/image4.png"/><Relationship Id="rId10" Type="http://schemas.openxmlformats.org/officeDocument/2006/relationships/image" Target="../media/image81.svg"/><Relationship Id="rId4" Type="http://schemas.openxmlformats.org/officeDocument/2006/relationships/image" Target="../media/image85.svg"/><Relationship Id="rId9" Type="http://schemas.openxmlformats.org/officeDocument/2006/relationships/image" Target="../media/image80.png"/><Relationship Id="rId14" Type="http://schemas.openxmlformats.org/officeDocument/2006/relationships/image" Target="../media/image89.svg"/></Relationships>
</file>

<file path=ppt/slides/_rels/slide4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8.png"/><Relationship Id="rId18" Type="http://schemas.openxmlformats.org/officeDocument/2006/relationships/image" Target="../media/image95.svg"/><Relationship Id="rId3" Type="http://schemas.openxmlformats.org/officeDocument/2006/relationships/image" Target="../media/image90.png"/><Relationship Id="rId7" Type="http://schemas.openxmlformats.org/officeDocument/2006/relationships/image" Target="../media/image6.png"/><Relationship Id="rId12" Type="http://schemas.openxmlformats.org/officeDocument/2006/relationships/image" Target="../media/image27.svg"/><Relationship Id="rId17" Type="http://schemas.openxmlformats.org/officeDocument/2006/relationships/image" Target="../media/image94.png"/><Relationship Id="rId2" Type="http://schemas.openxmlformats.org/officeDocument/2006/relationships/notesSlide" Target="../notesSlides/notesSlide49.xml"/><Relationship Id="rId16" Type="http://schemas.openxmlformats.org/officeDocument/2006/relationships/image" Target="../media/image93.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26.png"/><Relationship Id="rId5" Type="http://schemas.openxmlformats.org/officeDocument/2006/relationships/image" Target="../media/image4.png"/><Relationship Id="rId15" Type="http://schemas.openxmlformats.org/officeDocument/2006/relationships/image" Target="../media/image92.png"/><Relationship Id="rId10" Type="http://schemas.openxmlformats.org/officeDocument/2006/relationships/image" Target="../media/image81.svg"/><Relationship Id="rId4" Type="http://schemas.openxmlformats.org/officeDocument/2006/relationships/image" Target="../media/image91.svg"/><Relationship Id="rId9" Type="http://schemas.openxmlformats.org/officeDocument/2006/relationships/image" Target="../media/image80.png"/><Relationship Id="rId14" Type="http://schemas.openxmlformats.org/officeDocument/2006/relationships/image" Target="../media/image29.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8.png"/><Relationship Id="rId18" Type="http://schemas.openxmlformats.org/officeDocument/2006/relationships/image" Target="../media/image7.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5.svg"/><Relationship Id="rId17" Type="http://schemas.openxmlformats.org/officeDocument/2006/relationships/image" Target="../media/image6.png"/><Relationship Id="rId2" Type="http://schemas.openxmlformats.org/officeDocument/2006/relationships/notesSlide" Target="../notesSlides/notesSlide5.xml"/><Relationship Id="rId16" Type="http://schemas.openxmlformats.org/officeDocument/2006/relationships/image" Target="../media/image21.svg"/><Relationship Id="rId20" Type="http://schemas.openxmlformats.org/officeDocument/2006/relationships/image" Target="../media/image9.sv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4.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19" Type="http://schemas.openxmlformats.org/officeDocument/2006/relationships/image" Target="../media/image8.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9.svg"/></Relationships>
</file>

<file path=ppt/slides/_rels/slide50.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92.png"/><Relationship Id="rId18" Type="http://schemas.openxmlformats.org/officeDocument/2006/relationships/image" Target="../media/image103.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02.png"/><Relationship Id="rId2" Type="http://schemas.openxmlformats.org/officeDocument/2006/relationships/notesSlide" Target="../notesSlides/notesSlide50.xml"/><Relationship Id="rId16" Type="http://schemas.openxmlformats.org/officeDocument/2006/relationships/image" Target="../media/image95.sv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100.png"/><Relationship Id="rId5" Type="http://schemas.openxmlformats.org/officeDocument/2006/relationships/image" Target="../media/image50.png"/><Relationship Id="rId15" Type="http://schemas.openxmlformats.org/officeDocument/2006/relationships/image" Target="../media/image94.png"/><Relationship Id="rId10" Type="http://schemas.openxmlformats.org/officeDocument/2006/relationships/image" Target="../media/image99.sv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93.svg"/></Relationships>
</file>

<file path=ppt/slides/_rels/slide51.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04.pn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notesSlide" Target="../notesSlides/notesSlide51.xml"/><Relationship Id="rId16" Type="http://schemas.openxmlformats.org/officeDocument/2006/relationships/image" Target="../media/image95.sv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100.png"/><Relationship Id="rId5" Type="http://schemas.openxmlformats.org/officeDocument/2006/relationships/image" Target="../media/image50.png"/><Relationship Id="rId15" Type="http://schemas.openxmlformats.org/officeDocument/2006/relationships/image" Target="../media/image94.png"/><Relationship Id="rId10" Type="http://schemas.openxmlformats.org/officeDocument/2006/relationships/image" Target="../media/image99.sv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05.svg"/></Relationships>
</file>

<file path=ppt/slides/_rels/slide52.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04.pn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notesSlide" Target="../notesSlides/notesSlide52.xml"/><Relationship Id="rId16" Type="http://schemas.openxmlformats.org/officeDocument/2006/relationships/image" Target="../media/image95.sv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100.png"/><Relationship Id="rId5" Type="http://schemas.openxmlformats.org/officeDocument/2006/relationships/image" Target="../media/image50.png"/><Relationship Id="rId15" Type="http://schemas.openxmlformats.org/officeDocument/2006/relationships/image" Target="../media/image94.png"/><Relationship Id="rId10" Type="http://schemas.openxmlformats.org/officeDocument/2006/relationships/image" Target="../media/image99.sv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05.svg"/></Relationships>
</file>

<file path=ppt/slides/_rels/slide53.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92.png"/><Relationship Id="rId1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0.png"/><Relationship Id="rId2" Type="http://schemas.openxmlformats.org/officeDocument/2006/relationships/notesSlide" Target="../notesSlides/notesSlide53.xml"/><Relationship Id="rId16" Type="http://schemas.openxmlformats.org/officeDocument/2006/relationships/image" Target="../media/image107.sv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100.png"/><Relationship Id="rId5" Type="http://schemas.openxmlformats.org/officeDocument/2006/relationships/image" Target="../media/image50.png"/><Relationship Id="rId15" Type="http://schemas.openxmlformats.org/officeDocument/2006/relationships/image" Target="../media/image106.png"/><Relationship Id="rId10" Type="http://schemas.openxmlformats.org/officeDocument/2006/relationships/image" Target="../media/image99.sv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93.svg"/></Relationships>
</file>

<file path=ppt/slides/_rels/slide54.xml.rels><?xml version="1.0" encoding="UTF-8" standalone="yes"?>
<Relationships xmlns="http://schemas.openxmlformats.org/package/2006/relationships"><Relationship Id="rId8" Type="http://schemas.openxmlformats.org/officeDocument/2006/relationships/image" Target="../media/image109.svg"/><Relationship Id="rId13" Type="http://schemas.openxmlformats.org/officeDocument/2006/relationships/image" Target="../media/image96.png"/><Relationship Id="rId18" Type="http://schemas.openxmlformats.org/officeDocument/2006/relationships/image" Target="../media/image101.svg"/><Relationship Id="rId3" Type="http://schemas.openxmlformats.org/officeDocument/2006/relationships/image" Target="../media/image10.png"/><Relationship Id="rId7" Type="http://schemas.openxmlformats.org/officeDocument/2006/relationships/image" Target="../media/image108.png"/><Relationship Id="rId12" Type="http://schemas.openxmlformats.org/officeDocument/2006/relationships/image" Target="../media/image51.svg"/><Relationship Id="rId17" Type="http://schemas.openxmlformats.org/officeDocument/2006/relationships/image" Target="../media/image100.png"/><Relationship Id="rId2" Type="http://schemas.openxmlformats.org/officeDocument/2006/relationships/notesSlide" Target="../notesSlides/notesSlide54.xml"/><Relationship Id="rId16" Type="http://schemas.openxmlformats.org/officeDocument/2006/relationships/image" Target="../media/image99.svg"/><Relationship Id="rId20" Type="http://schemas.openxmlformats.org/officeDocument/2006/relationships/image" Target="../media/image107.svg"/><Relationship Id="rId1" Type="http://schemas.openxmlformats.org/officeDocument/2006/relationships/slideLayout" Target="../slideLayouts/slideLayout1.xml"/><Relationship Id="rId6" Type="http://schemas.openxmlformats.org/officeDocument/2006/relationships/image" Target="../media/image93.svg"/><Relationship Id="rId11" Type="http://schemas.openxmlformats.org/officeDocument/2006/relationships/image" Target="../media/image50.png"/><Relationship Id="rId5" Type="http://schemas.openxmlformats.org/officeDocument/2006/relationships/image" Target="../media/image92.png"/><Relationship Id="rId15" Type="http://schemas.openxmlformats.org/officeDocument/2006/relationships/image" Target="../media/image98.png"/><Relationship Id="rId10" Type="http://schemas.openxmlformats.org/officeDocument/2006/relationships/image" Target="../media/image5.svg"/><Relationship Id="rId19" Type="http://schemas.openxmlformats.org/officeDocument/2006/relationships/image" Target="../media/image106.png"/><Relationship Id="rId4" Type="http://schemas.openxmlformats.org/officeDocument/2006/relationships/image" Target="../media/image11.svg"/><Relationship Id="rId9" Type="http://schemas.openxmlformats.org/officeDocument/2006/relationships/image" Target="../media/image4.png"/><Relationship Id="rId14" Type="http://schemas.openxmlformats.org/officeDocument/2006/relationships/image" Target="../media/image97.svg"/></Relationships>
</file>

<file path=ppt/slides/_rels/slide55.xml.rels><?xml version="1.0" encoding="UTF-8" standalone="yes"?>
<Relationships xmlns="http://schemas.openxmlformats.org/package/2006/relationships"><Relationship Id="rId8" Type="http://schemas.openxmlformats.org/officeDocument/2006/relationships/image" Target="../media/image93.svg"/><Relationship Id="rId13" Type="http://schemas.openxmlformats.org/officeDocument/2006/relationships/image" Target="../media/image96.png"/><Relationship Id="rId18" Type="http://schemas.openxmlformats.org/officeDocument/2006/relationships/image" Target="../media/image101.svg"/><Relationship Id="rId3" Type="http://schemas.openxmlformats.org/officeDocument/2006/relationships/image" Target="../media/image110.png"/><Relationship Id="rId7" Type="http://schemas.openxmlformats.org/officeDocument/2006/relationships/image" Target="../media/image92.png"/><Relationship Id="rId12" Type="http://schemas.openxmlformats.org/officeDocument/2006/relationships/image" Target="../media/image51.svg"/><Relationship Id="rId17" Type="http://schemas.openxmlformats.org/officeDocument/2006/relationships/image" Target="../media/image100.png"/><Relationship Id="rId2" Type="http://schemas.openxmlformats.org/officeDocument/2006/relationships/notesSlide" Target="../notesSlides/notesSlide55.xml"/><Relationship Id="rId16" Type="http://schemas.openxmlformats.org/officeDocument/2006/relationships/image" Target="../media/image99.svg"/><Relationship Id="rId20" Type="http://schemas.openxmlformats.org/officeDocument/2006/relationships/image" Target="../media/image107.svg"/><Relationship Id="rId1" Type="http://schemas.openxmlformats.org/officeDocument/2006/relationships/slideLayout" Target="../slideLayouts/slideLayout1.xml"/><Relationship Id="rId6" Type="http://schemas.openxmlformats.org/officeDocument/2006/relationships/image" Target="../media/image109.svg"/><Relationship Id="rId11" Type="http://schemas.openxmlformats.org/officeDocument/2006/relationships/image" Target="../media/image50.png"/><Relationship Id="rId5" Type="http://schemas.openxmlformats.org/officeDocument/2006/relationships/image" Target="../media/image108.png"/><Relationship Id="rId15" Type="http://schemas.openxmlformats.org/officeDocument/2006/relationships/image" Target="../media/image98.png"/><Relationship Id="rId10" Type="http://schemas.openxmlformats.org/officeDocument/2006/relationships/image" Target="../media/image5.svg"/><Relationship Id="rId19" Type="http://schemas.openxmlformats.org/officeDocument/2006/relationships/image" Target="../media/image106.png"/><Relationship Id="rId4" Type="http://schemas.openxmlformats.org/officeDocument/2006/relationships/image" Target="../media/image111.svg"/><Relationship Id="rId9" Type="http://schemas.openxmlformats.org/officeDocument/2006/relationships/image" Target="../media/image4.png"/><Relationship Id="rId14" Type="http://schemas.openxmlformats.org/officeDocument/2006/relationships/image" Target="../media/image97.svg"/></Relationships>
</file>

<file path=ppt/slides/_rels/slide56.xml.rels><?xml version="1.0" encoding="UTF-8" standalone="yes"?>
<Relationships xmlns="http://schemas.openxmlformats.org/package/2006/relationships"><Relationship Id="rId8" Type="http://schemas.openxmlformats.org/officeDocument/2006/relationships/image" Target="../media/image93.svg"/><Relationship Id="rId13" Type="http://schemas.openxmlformats.org/officeDocument/2006/relationships/image" Target="../media/image50.png"/><Relationship Id="rId18" Type="http://schemas.openxmlformats.org/officeDocument/2006/relationships/image" Target="../media/image99.svg"/><Relationship Id="rId26" Type="http://schemas.openxmlformats.org/officeDocument/2006/relationships/image" Target="../media/image117.svg"/><Relationship Id="rId3" Type="http://schemas.openxmlformats.org/officeDocument/2006/relationships/image" Target="../media/image112.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5.svg"/><Relationship Id="rId17" Type="http://schemas.openxmlformats.org/officeDocument/2006/relationships/image" Target="../media/image98.png"/><Relationship Id="rId25" Type="http://schemas.openxmlformats.org/officeDocument/2006/relationships/image" Target="../media/image116.png"/><Relationship Id="rId2" Type="http://schemas.openxmlformats.org/officeDocument/2006/relationships/notesSlide" Target="../notesSlides/notesSlide56.xml"/><Relationship Id="rId16" Type="http://schemas.openxmlformats.org/officeDocument/2006/relationships/image" Target="../media/image97.svg"/><Relationship Id="rId20" Type="http://schemas.openxmlformats.org/officeDocument/2006/relationships/image" Target="../media/image101.svg"/><Relationship Id="rId1" Type="http://schemas.openxmlformats.org/officeDocument/2006/relationships/slideLayout" Target="../slideLayouts/slideLayout1.xml"/><Relationship Id="rId6" Type="http://schemas.openxmlformats.org/officeDocument/2006/relationships/image" Target="../media/image109.svg"/><Relationship Id="rId11" Type="http://schemas.openxmlformats.org/officeDocument/2006/relationships/image" Target="../media/image4.png"/><Relationship Id="rId24" Type="http://schemas.openxmlformats.org/officeDocument/2006/relationships/image" Target="../media/image7.svg"/><Relationship Id="rId5" Type="http://schemas.openxmlformats.org/officeDocument/2006/relationships/image" Target="../media/image108.png"/><Relationship Id="rId15" Type="http://schemas.openxmlformats.org/officeDocument/2006/relationships/image" Target="../media/image96.png"/><Relationship Id="rId23" Type="http://schemas.openxmlformats.org/officeDocument/2006/relationships/image" Target="../media/image6.png"/><Relationship Id="rId28" Type="http://schemas.openxmlformats.org/officeDocument/2006/relationships/image" Target="../media/image119.svg"/><Relationship Id="rId10" Type="http://schemas.openxmlformats.org/officeDocument/2006/relationships/image" Target="../media/image115.svg"/><Relationship Id="rId19" Type="http://schemas.openxmlformats.org/officeDocument/2006/relationships/image" Target="../media/image100.png"/><Relationship Id="rId4" Type="http://schemas.openxmlformats.org/officeDocument/2006/relationships/image" Target="../media/image113.svg"/><Relationship Id="rId9" Type="http://schemas.openxmlformats.org/officeDocument/2006/relationships/image" Target="../media/image114.png"/><Relationship Id="rId14" Type="http://schemas.openxmlformats.org/officeDocument/2006/relationships/image" Target="../media/image51.svg"/><Relationship Id="rId22" Type="http://schemas.openxmlformats.org/officeDocument/2006/relationships/image" Target="../media/image107.svg"/><Relationship Id="rId27" Type="http://schemas.openxmlformats.org/officeDocument/2006/relationships/image" Target="../media/image118.png"/></Relationships>
</file>

<file path=ppt/slides/_rels/slide5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9.svg"/><Relationship Id="rId26" Type="http://schemas.openxmlformats.org/officeDocument/2006/relationships/image" Target="../media/image107.svg"/><Relationship Id="rId3" Type="http://schemas.openxmlformats.org/officeDocument/2006/relationships/image" Target="../media/image112.png"/><Relationship Id="rId21" Type="http://schemas.openxmlformats.org/officeDocument/2006/relationships/image" Target="../media/image92.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8.png"/><Relationship Id="rId25" Type="http://schemas.openxmlformats.org/officeDocument/2006/relationships/image" Target="../media/image106.png"/><Relationship Id="rId2" Type="http://schemas.openxmlformats.org/officeDocument/2006/relationships/notesSlide" Target="../notesSlides/notesSlide57.xml"/><Relationship Id="rId16" Type="http://schemas.openxmlformats.org/officeDocument/2006/relationships/image" Target="../media/image117.svg"/><Relationship Id="rId20" Type="http://schemas.openxmlformats.org/officeDocument/2006/relationships/image" Target="../media/image10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115.svg"/><Relationship Id="rId5" Type="http://schemas.openxmlformats.org/officeDocument/2006/relationships/image" Target="../media/image4.png"/><Relationship Id="rId15" Type="http://schemas.openxmlformats.org/officeDocument/2006/relationships/image" Target="../media/image116.png"/><Relationship Id="rId23" Type="http://schemas.openxmlformats.org/officeDocument/2006/relationships/image" Target="../media/image114.png"/><Relationship Id="rId10" Type="http://schemas.openxmlformats.org/officeDocument/2006/relationships/image" Target="../media/image97.svg"/><Relationship Id="rId19" Type="http://schemas.openxmlformats.org/officeDocument/2006/relationships/image" Target="../media/image108.png"/><Relationship Id="rId4" Type="http://schemas.openxmlformats.org/officeDocument/2006/relationships/image" Target="../media/image113.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93.svg"/></Relationships>
</file>

<file path=ppt/slides/_rels/slide58.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12.png"/><Relationship Id="rId18" Type="http://schemas.openxmlformats.org/officeDocument/2006/relationships/image" Target="../media/image119.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 Type="http://schemas.openxmlformats.org/officeDocument/2006/relationships/notesSlide" Target="../notesSlides/notesSlide58.xml"/><Relationship Id="rId16" Type="http://schemas.openxmlformats.org/officeDocument/2006/relationships/image" Target="../media/image117.svg"/><Relationship Id="rId20" Type="http://schemas.openxmlformats.org/officeDocument/2006/relationships/image" Target="../media/image121.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5" Type="http://schemas.openxmlformats.org/officeDocument/2006/relationships/image" Target="../media/image6.png"/><Relationship Id="rId15" Type="http://schemas.openxmlformats.org/officeDocument/2006/relationships/image" Target="../media/image116.png"/><Relationship Id="rId10" Type="http://schemas.openxmlformats.org/officeDocument/2006/relationships/image" Target="../media/image99.svg"/><Relationship Id="rId19" Type="http://schemas.openxmlformats.org/officeDocument/2006/relationships/image" Target="../media/image120.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13.svg"/></Relationships>
</file>

<file path=ppt/slides/_rels/slide59.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22.png"/><Relationship Id="rId18" Type="http://schemas.openxmlformats.org/officeDocument/2006/relationships/image" Target="../media/image119.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 Type="http://schemas.openxmlformats.org/officeDocument/2006/relationships/notesSlide" Target="../notesSlides/notesSlide59.xml"/><Relationship Id="rId16" Type="http://schemas.openxmlformats.org/officeDocument/2006/relationships/image" Target="../media/image117.svg"/><Relationship Id="rId20" Type="http://schemas.openxmlformats.org/officeDocument/2006/relationships/image" Target="../media/image125.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5" Type="http://schemas.openxmlformats.org/officeDocument/2006/relationships/image" Target="../media/image6.png"/><Relationship Id="rId15" Type="http://schemas.openxmlformats.org/officeDocument/2006/relationships/image" Target="../media/image116.png"/><Relationship Id="rId10" Type="http://schemas.openxmlformats.org/officeDocument/2006/relationships/image" Target="../media/image99.svg"/><Relationship Id="rId19" Type="http://schemas.openxmlformats.org/officeDocument/2006/relationships/image" Target="../media/image124.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23.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8.png"/><Relationship Id="rId18" Type="http://schemas.openxmlformats.org/officeDocument/2006/relationships/image" Target="../media/image7.svg"/><Relationship Id="rId3" Type="http://schemas.openxmlformats.org/officeDocument/2006/relationships/image" Target="../media/image10.png"/><Relationship Id="rId21" Type="http://schemas.openxmlformats.org/officeDocument/2006/relationships/image" Target="../media/image22.png"/><Relationship Id="rId7" Type="http://schemas.openxmlformats.org/officeDocument/2006/relationships/image" Target="../media/image14.png"/><Relationship Id="rId12" Type="http://schemas.openxmlformats.org/officeDocument/2006/relationships/image" Target="../media/image5.svg"/><Relationship Id="rId17" Type="http://schemas.openxmlformats.org/officeDocument/2006/relationships/image" Target="../media/image6.png"/><Relationship Id="rId2" Type="http://schemas.openxmlformats.org/officeDocument/2006/relationships/notesSlide" Target="../notesSlides/notesSlide6.xml"/><Relationship Id="rId16" Type="http://schemas.openxmlformats.org/officeDocument/2006/relationships/image" Target="../media/image21.svg"/><Relationship Id="rId20" Type="http://schemas.openxmlformats.org/officeDocument/2006/relationships/image" Target="../media/image9.sv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4.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19" Type="http://schemas.openxmlformats.org/officeDocument/2006/relationships/image" Target="../media/image8.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9.svg"/><Relationship Id="rId22" Type="http://schemas.openxmlformats.org/officeDocument/2006/relationships/image" Target="../media/image23.svg"/></Relationships>
</file>

<file path=ppt/slides/_rels/slide60.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22.png"/><Relationship Id="rId18" Type="http://schemas.openxmlformats.org/officeDocument/2006/relationships/image" Target="../media/image119.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 Type="http://schemas.openxmlformats.org/officeDocument/2006/relationships/notesSlide" Target="../notesSlides/notesSlide60.xml"/><Relationship Id="rId16" Type="http://schemas.openxmlformats.org/officeDocument/2006/relationships/image" Target="../media/image117.svg"/><Relationship Id="rId20" Type="http://schemas.openxmlformats.org/officeDocument/2006/relationships/image" Target="../media/image125.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5" Type="http://schemas.openxmlformats.org/officeDocument/2006/relationships/image" Target="../media/image6.png"/><Relationship Id="rId15" Type="http://schemas.openxmlformats.org/officeDocument/2006/relationships/image" Target="../media/image116.png"/><Relationship Id="rId10" Type="http://schemas.openxmlformats.org/officeDocument/2006/relationships/image" Target="../media/image99.svg"/><Relationship Id="rId19" Type="http://schemas.openxmlformats.org/officeDocument/2006/relationships/image" Target="../media/image124.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23.svg"/></Relationships>
</file>

<file path=ppt/slides/_rels/slide61.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22.png"/><Relationship Id="rId18" Type="http://schemas.openxmlformats.org/officeDocument/2006/relationships/image" Target="../media/image119.svg"/><Relationship Id="rId3" Type="http://schemas.openxmlformats.org/officeDocument/2006/relationships/image" Target="../media/image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 Type="http://schemas.openxmlformats.org/officeDocument/2006/relationships/notesSlide" Target="../notesSlides/notesSlide61.xml"/><Relationship Id="rId16" Type="http://schemas.openxmlformats.org/officeDocument/2006/relationships/image" Target="../media/image117.svg"/><Relationship Id="rId20" Type="http://schemas.openxmlformats.org/officeDocument/2006/relationships/image" Target="../media/image125.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5" Type="http://schemas.openxmlformats.org/officeDocument/2006/relationships/image" Target="../media/image6.png"/><Relationship Id="rId15" Type="http://schemas.openxmlformats.org/officeDocument/2006/relationships/image" Target="../media/image116.png"/><Relationship Id="rId10" Type="http://schemas.openxmlformats.org/officeDocument/2006/relationships/image" Target="../media/image99.svg"/><Relationship Id="rId19" Type="http://schemas.openxmlformats.org/officeDocument/2006/relationships/image" Target="../media/image124.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23.svg"/></Relationships>
</file>

<file path=ppt/slides/_rels/slide62.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22.png"/><Relationship Id="rId18" Type="http://schemas.openxmlformats.org/officeDocument/2006/relationships/image" Target="../media/image119.svg"/><Relationship Id="rId3" Type="http://schemas.openxmlformats.org/officeDocument/2006/relationships/image" Target="../media/image4.png"/><Relationship Id="rId21" Type="http://schemas.openxmlformats.org/officeDocument/2006/relationships/image" Target="../media/image126.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 Type="http://schemas.openxmlformats.org/officeDocument/2006/relationships/notesSlide" Target="../notesSlides/notesSlide62.xml"/><Relationship Id="rId16" Type="http://schemas.openxmlformats.org/officeDocument/2006/relationships/image" Target="../media/image117.svg"/><Relationship Id="rId20" Type="http://schemas.openxmlformats.org/officeDocument/2006/relationships/image" Target="../media/image125.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24" Type="http://schemas.openxmlformats.org/officeDocument/2006/relationships/image" Target="../media/image129.svg"/><Relationship Id="rId5" Type="http://schemas.openxmlformats.org/officeDocument/2006/relationships/image" Target="../media/image6.png"/><Relationship Id="rId15" Type="http://schemas.openxmlformats.org/officeDocument/2006/relationships/image" Target="../media/image116.png"/><Relationship Id="rId23" Type="http://schemas.openxmlformats.org/officeDocument/2006/relationships/image" Target="../media/image128.png"/><Relationship Id="rId10" Type="http://schemas.openxmlformats.org/officeDocument/2006/relationships/image" Target="../media/image99.svg"/><Relationship Id="rId19" Type="http://schemas.openxmlformats.org/officeDocument/2006/relationships/image" Target="../media/image124.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23.svg"/><Relationship Id="rId22" Type="http://schemas.openxmlformats.org/officeDocument/2006/relationships/image" Target="../media/image127.svg"/></Relationships>
</file>

<file path=ppt/slides/_rels/slide63.xml.rels><?xml version="1.0" encoding="UTF-8" standalone="yes"?>
<Relationships xmlns="http://schemas.openxmlformats.org/package/2006/relationships"><Relationship Id="rId8" Type="http://schemas.openxmlformats.org/officeDocument/2006/relationships/image" Target="../media/image97.svg"/><Relationship Id="rId13" Type="http://schemas.openxmlformats.org/officeDocument/2006/relationships/image" Target="../media/image122.png"/><Relationship Id="rId18" Type="http://schemas.openxmlformats.org/officeDocument/2006/relationships/image" Target="../media/image119.svg"/><Relationship Id="rId26" Type="http://schemas.openxmlformats.org/officeDocument/2006/relationships/image" Target="../media/image129.svg"/><Relationship Id="rId3" Type="http://schemas.openxmlformats.org/officeDocument/2006/relationships/image" Target="../media/image4.png"/><Relationship Id="rId21" Type="http://schemas.openxmlformats.org/officeDocument/2006/relationships/image" Target="../media/image54.png"/><Relationship Id="rId7" Type="http://schemas.openxmlformats.org/officeDocument/2006/relationships/image" Target="../media/image96.png"/><Relationship Id="rId12" Type="http://schemas.openxmlformats.org/officeDocument/2006/relationships/image" Target="../media/image101.svg"/><Relationship Id="rId17" Type="http://schemas.openxmlformats.org/officeDocument/2006/relationships/image" Target="../media/image118.png"/><Relationship Id="rId25" Type="http://schemas.openxmlformats.org/officeDocument/2006/relationships/image" Target="../media/image128.png"/><Relationship Id="rId2" Type="http://schemas.openxmlformats.org/officeDocument/2006/relationships/notesSlide" Target="../notesSlides/notesSlide63.xml"/><Relationship Id="rId16" Type="http://schemas.openxmlformats.org/officeDocument/2006/relationships/image" Target="../media/image117.svg"/><Relationship Id="rId20" Type="http://schemas.openxmlformats.org/officeDocument/2006/relationships/image" Target="../media/image131.sv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00.png"/><Relationship Id="rId24" Type="http://schemas.openxmlformats.org/officeDocument/2006/relationships/image" Target="../media/image127.svg"/><Relationship Id="rId5" Type="http://schemas.openxmlformats.org/officeDocument/2006/relationships/image" Target="../media/image6.png"/><Relationship Id="rId15" Type="http://schemas.openxmlformats.org/officeDocument/2006/relationships/image" Target="../media/image116.png"/><Relationship Id="rId23" Type="http://schemas.openxmlformats.org/officeDocument/2006/relationships/image" Target="../media/image126.png"/><Relationship Id="rId10" Type="http://schemas.openxmlformats.org/officeDocument/2006/relationships/image" Target="../media/image99.svg"/><Relationship Id="rId19" Type="http://schemas.openxmlformats.org/officeDocument/2006/relationships/image" Target="../media/image130.png"/><Relationship Id="rId4" Type="http://schemas.openxmlformats.org/officeDocument/2006/relationships/image" Target="../media/image5.svg"/><Relationship Id="rId9" Type="http://schemas.openxmlformats.org/officeDocument/2006/relationships/image" Target="../media/image98.png"/><Relationship Id="rId14" Type="http://schemas.openxmlformats.org/officeDocument/2006/relationships/image" Target="../media/image123.svg"/><Relationship Id="rId22" Type="http://schemas.openxmlformats.org/officeDocument/2006/relationships/image" Target="../media/image55.svg"/></Relationships>
</file>

<file path=ppt/slides/_rels/slide6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7.svg"/><Relationship Id="rId26" Type="http://schemas.openxmlformats.org/officeDocument/2006/relationships/image" Target="../media/image127.svg"/><Relationship Id="rId3" Type="http://schemas.openxmlformats.org/officeDocument/2006/relationships/image" Target="../media/image128.png"/><Relationship Id="rId21" Type="http://schemas.openxmlformats.org/officeDocument/2006/relationships/image" Target="../media/image130.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6.png"/><Relationship Id="rId25" Type="http://schemas.openxmlformats.org/officeDocument/2006/relationships/image" Target="../media/image126.png"/><Relationship Id="rId2" Type="http://schemas.openxmlformats.org/officeDocument/2006/relationships/notesSlide" Target="../notesSlides/notesSlide64.xml"/><Relationship Id="rId16" Type="http://schemas.openxmlformats.org/officeDocument/2006/relationships/image" Target="../media/image123.svg"/><Relationship Id="rId20" Type="http://schemas.openxmlformats.org/officeDocument/2006/relationships/image" Target="../media/image1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55.svg"/><Relationship Id="rId5" Type="http://schemas.openxmlformats.org/officeDocument/2006/relationships/image" Target="../media/image4.png"/><Relationship Id="rId15" Type="http://schemas.openxmlformats.org/officeDocument/2006/relationships/image" Target="../media/image122.png"/><Relationship Id="rId23" Type="http://schemas.openxmlformats.org/officeDocument/2006/relationships/image" Target="../media/image54.png"/><Relationship Id="rId10" Type="http://schemas.openxmlformats.org/officeDocument/2006/relationships/image" Target="../media/image97.svg"/><Relationship Id="rId19" Type="http://schemas.openxmlformats.org/officeDocument/2006/relationships/image" Target="../media/image118.png"/><Relationship Id="rId4" Type="http://schemas.openxmlformats.org/officeDocument/2006/relationships/image" Target="../media/image129.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131.svg"/></Relationships>
</file>

<file path=ppt/slides/_rels/slide6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7.svg"/><Relationship Id="rId26" Type="http://schemas.openxmlformats.org/officeDocument/2006/relationships/image" Target="../media/image127.svg"/><Relationship Id="rId3" Type="http://schemas.openxmlformats.org/officeDocument/2006/relationships/image" Target="../media/image128.png"/><Relationship Id="rId21" Type="http://schemas.openxmlformats.org/officeDocument/2006/relationships/image" Target="../media/image130.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6.png"/><Relationship Id="rId25" Type="http://schemas.openxmlformats.org/officeDocument/2006/relationships/image" Target="../media/image126.png"/><Relationship Id="rId2" Type="http://schemas.openxmlformats.org/officeDocument/2006/relationships/notesSlide" Target="../notesSlides/notesSlide65.xml"/><Relationship Id="rId16" Type="http://schemas.openxmlformats.org/officeDocument/2006/relationships/image" Target="../media/image123.svg"/><Relationship Id="rId20" Type="http://schemas.openxmlformats.org/officeDocument/2006/relationships/image" Target="../media/image1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55.svg"/><Relationship Id="rId5" Type="http://schemas.openxmlformats.org/officeDocument/2006/relationships/image" Target="../media/image4.png"/><Relationship Id="rId15" Type="http://schemas.openxmlformats.org/officeDocument/2006/relationships/image" Target="../media/image122.png"/><Relationship Id="rId23" Type="http://schemas.openxmlformats.org/officeDocument/2006/relationships/image" Target="../media/image54.png"/><Relationship Id="rId10" Type="http://schemas.openxmlformats.org/officeDocument/2006/relationships/image" Target="../media/image97.svg"/><Relationship Id="rId19" Type="http://schemas.openxmlformats.org/officeDocument/2006/relationships/image" Target="../media/image118.png"/><Relationship Id="rId4" Type="http://schemas.openxmlformats.org/officeDocument/2006/relationships/image" Target="../media/image129.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131.svg"/></Relationships>
</file>

<file path=ppt/slides/_rels/slide6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7.svg"/><Relationship Id="rId26" Type="http://schemas.openxmlformats.org/officeDocument/2006/relationships/image" Target="../media/image133.svg"/><Relationship Id="rId3" Type="http://schemas.openxmlformats.org/officeDocument/2006/relationships/image" Target="../media/image128.png"/><Relationship Id="rId21" Type="http://schemas.openxmlformats.org/officeDocument/2006/relationships/image" Target="../media/image130.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6.png"/><Relationship Id="rId25" Type="http://schemas.openxmlformats.org/officeDocument/2006/relationships/image" Target="../media/image132.png"/><Relationship Id="rId2" Type="http://schemas.openxmlformats.org/officeDocument/2006/relationships/notesSlide" Target="../notesSlides/notesSlide66.xml"/><Relationship Id="rId16" Type="http://schemas.openxmlformats.org/officeDocument/2006/relationships/image" Target="../media/image123.svg"/><Relationship Id="rId20" Type="http://schemas.openxmlformats.org/officeDocument/2006/relationships/image" Target="../media/image1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127.svg"/><Relationship Id="rId5" Type="http://schemas.openxmlformats.org/officeDocument/2006/relationships/image" Target="../media/image4.png"/><Relationship Id="rId15" Type="http://schemas.openxmlformats.org/officeDocument/2006/relationships/image" Target="../media/image122.png"/><Relationship Id="rId23" Type="http://schemas.openxmlformats.org/officeDocument/2006/relationships/image" Target="../media/image126.png"/><Relationship Id="rId28" Type="http://schemas.openxmlformats.org/officeDocument/2006/relationships/image" Target="../media/image135.svg"/><Relationship Id="rId10" Type="http://schemas.openxmlformats.org/officeDocument/2006/relationships/image" Target="../media/image97.svg"/><Relationship Id="rId19" Type="http://schemas.openxmlformats.org/officeDocument/2006/relationships/image" Target="../media/image118.png"/><Relationship Id="rId4" Type="http://schemas.openxmlformats.org/officeDocument/2006/relationships/image" Target="../media/image129.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131.svg"/><Relationship Id="rId27" Type="http://schemas.openxmlformats.org/officeDocument/2006/relationships/image" Target="../media/image134.png"/></Relationships>
</file>

<file path=ppt/slides/_rels/slide6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7.svg"/><Relationship Id="rId26" Type="http://schemas.openxmlformats.org/officeDocument/2006/relationships/image" Target="../media/image133.svg"/><Relationship Id="rId3" Type="http://schemas.openxmlformats.org/officeDocument/2006/relationships/image" Target="../media/image128.png"/><Relationship Id="rId21" Type="http://schemas.openxmlformats.org/officeDocument/2006/relationships/image" Target="../media/image130.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6.png"/><Relationship Id="rId25" Type="http://schemas.openxmlformats.org/officeDocument/2006/relationships/image" Target="../media/image132.png"/><Relationship Id="rId2" Type="http://schemas.openxmlformats.org/officeDocument/2006/relationships/notesSlide" Target="../notesSlides/notesSlide67.xml"/><Relationship Id="rId16" Type="http://schemas.openxmlformats.org/officeDocument/2006/relationships/image" Target="../media/image123.svg"/><Relationship Id="rId20" Type="http://schemas.openxmlformats.org/officeDocument/2006/relationships/image" Target="../media/image1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127.svg"/><Relationship Id="rId5" Type="http://schemas.openxmlformats.org/officeDocument/2006/relationships/image" Target="../media/image4.png"/><Relationship Id="rId15" Type="http://schemas.openxmlformats.org/officeDocument/2006/relationships/image" Target="../media/image122.png"/><Relationship Id="rId23" Type="http://schemas.openxmlformats.org/officeDocument/2006/relationships/image" Target="../media/image126.png"/><Relationship Id="rId28" Type="http://schemas.openxmlformats.org/officeDocument/2006/relationships/image" Target="../media/image137.svg"/><Relationship Id="rId10" Type="http://schemas.openxmlformats.org/officeDocument/2006/relationships/image" Target="../media/image97.svg"/><Relationship Id="rId19" Type="http://schemas.openxmlformats.org/officeDocument/2006/relationships/image" Target="../media/image118.png"/><Relationship Id="rId4" Type="http://schemas.openxmlformats.org/officeDocument/2006/relationships/image" Target="../media/image129.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131.svg"/><Relationship Id="rId27" Type="http://schemas.openxmlformats.org/officeDocument/2006/relationships/image" Target="../media/image136.png"/></Relationships>
</file>

<file path=ppt/slides/_rels/slide6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0.png"/><Relationship Id="rId18" Type="http://schemas.openxmlformats.org/officeDocument/2006/relationships/image" Target="../media/image117.svg"/><Relationship Id="rId26" Type="http://schemas.openxmlformats.org/officeDocument/2006/relationships/image" Target="../media/image133.svg"/><Relationship Id="rId3" Type="http://schemas.openxmlformats.org/officeDocument/2006/relationships/image" Target="../media/image128.png"/><Relationship Id="rId21" Type="http://schemas.openxmlformats.org/officeDocument/2006/relationships/image" Target="../media/image130.png"/><Relationship Id="rId7" Type="http://schemas.openxmlformats.org/officeDocument/2006/relationships/image" Target="../media/image6.png"/><Relationship Id="rId12" Type="http://schemas.openxmlformats.org/officeDocument/2006/relationships/image" Target="../media/image99.svg"/><Relationship Id="rId17" Type="http://schemas.openxmlformats.org/officeDocument/2006/relationships/image" Target="../media/image116.png"/><Relationship Id="rId25" Type="http://schemas.openxmlformats.org/officeDocument/2006/relationships/image" Target="../media/image132.png"/><Relationship Id="rId2" Type="http://schemas.openxmlformats.org/officeDocument/2006/relationships/notesSlide" Target="../notesSlides/notesSlide68.xml"/><Relationship Id="rId16" Type="http://schemas.openxmlformats.org/officeDocument/2006/relationships/image" Target="../media/image123.svg"/><Relationship Id="rId20" Type="http://schemas.openxmlformats.org/officeDocument/2006/relationships/image" Target="../media/image1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98.png"/><Relationship Id="rId24" Type="http://schemas.openxmlformats.org/officeDocument/2006/relationships/image" Target="../media/image127.svg"/><Relationship Id="rId5" Type="http://schemas.openxmlformats.org/officeDocument/2006/relationships/image" Target="../media/image4.png"/><Relationship Id="rId15" Type="http://schemas.openxmlformats.org/officeDocument/2006/relationships/image" Target="../media/image122.png"/><Relationship Id="rId23" Type="http://schemas.openxmlformats.org/officeDocument/2006/relationships/image" Target="../media/image126.png"/><Relationship Id="rId28" Type="http://schemas.openxmlformats.org/officeDocument/2006/relationships/image" Target="../media/image137.svg"/><Relationship Id="rId10" Type="http://schemas.openxmlformats.org/officeDocument/2006/relationships/image" Target="../media/image97.svg"/><Relationship Id="rId19" Type="http://schemas.openxmlformats.org/officeDocument/2006/relationships/image" Target="../media/image118.png"/><Relationship Id="rId4" Type="http://schemas.openxmlformats.org/officeDocument/2006/relationships/image" Target="../media/image129.svg"/><Relationship Id="rId9" Type="http://schemas.openxmlformats.org/officeDocument/2006/relationships/image" Target="../media/image96.png"/><Relationship Id="rId14" Type="http://schemas.openxmlformats.org/officeDocument/2006/relationships/image" Target="../media/image101.svg"/><Relationship Id="rId22" Type="http://schemas.openxmlformats.org/officeDocument/2006/relationships/image" Target="../media/image131.svg"/><Relationship Id="rId27" Type="http://schemas.openxmlformats.org/officeDocument/2006/relationships/image" Target="../media/image136.png"/></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4.png"/><Relationship Id="rId21" Type="http://schemas.openxmlformats.org/officeDocument/2006/relationships/image" Target="../media/image32.png"/><Relationship Id="rId7" Type="http://schemas.openxmlformats.org/officeDocument/2006/relationships/image" Target="../media/image20.png"/><Relationship Id="rId12" Type="http://schemas.openxmlformats.org/officeDocument/2006/relationships/image" Target="../media/image9.svg"/><Relationship Id="rId17"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8.png"/><Relationship Id="rId24" Type="http://schemas.openxmlformats.org/officeDocument/2006/relationships/image" Target="../media/image35.svg"/><Relationship Id="rId5" Type="http://schemas.openxmlformats.org/officeDocument/2006/relationships/image" Target="../media/image18.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7.svg"/><Relationship Id="rId19"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25.svg"/><Relationship Id="rId22" Type="http://schemas.openxmlformats.org/officeDocument/2006/relationships/image" Target="../media/image33.sv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3.svg"/><Relationship Id="rId3" Type="http://schemas.openxmlformats.org/officeDocument/2006/relationships/image" Target="../media/image20.png"/><Relationship Id="rId21" Type="http://schemas.openxmlformats.org/officeDocument/2006/relationships/image" Target="../media/image36.png"/><Relationship Id="rId7" Type="http://schemas.openxmlformats.org/officeDocument/2006/relationships/image" Target="../media/image18.png"/><Relationship Id="rId12" Type="http://schemas.openxmlformats.org/officeDocument/2006/relationships/image" Target="../media/image9.svg"/><Relationship Id="rId17" Type="http://schemas.openxmlformats.org/officeDocument/2006/relationships/image" Target="../media/image28.png"/><Relationship Id="rId25" Type="http://schemas.openxmlformats.org/officeDocument/2006/relationships/image" Target="../media/image32.png"/><Relationship Id="rId2" Type="http://schemas.openxmlformats.org/officeDocument/2006/relationships/notesSlide" Target="../notesSlides/notesSlide8.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39.svg"/><Relationship Id="rId32" Type="http://schemas.openxmlformats.org/officeDocument/2006/relationships/image" Target="../media/image45.svg"/><Relationship Id="rId5" Type="http://schemas.openxmlformats.org/officeDocument/2006/relationships/image" Target="../media/image4.png"/><Relationship Id="rId15" Type="http://schemas.openxmlformats.org/officeDocument/2006/relationships/image" Target="../media/image26.png"/><Relationship Id="rId23" Type="http://schemas.openxmlformats.org/officeDocument/2006/relationships/image" Target="../media/image38.png"/><Relationship Id="rId28" Type="http://schemas.openxmlformats.org/officeDocument/2006/relationships/image" Target="../media/image41.svg"/><Relationship Id="rId10" Type="http://schemas.openxmlformats.org/officeDocument/2006/relationships/image" Target="../media/image7.svg"/><Relationship Id="rId19" Type="http://schemas.openxmlformats.org/officeDocument/2006/relationships/image" Target="../media/image30.png"/><Relationship Id="rId31" Type="http://schemas.openxmlformats.org/officeDocument/2006/relationships/image" Target="../media/image44.png"/><Relationship Id="rId4" Type="http://schemas.openxmlformats.org/officeDocument/2006/relationships/image" Target="../media/image21.svg"/><Relationship Id="rId9" Type="http://schemas.openxmlformats.org/officeDocument/2006/relationships/image" Target="../media/image6.png"/><Relationship Id="rId14" Type="http://schemas.openxmlformats.org/officeDocument/2006/relationships/image" Target="../media/image25.svg"/><Relationship Id="rId22" Type="http://schemas.openxmlformats.org/officeDocument/2006/relationships/image" Target="../media/image37.svg"/><Relationship Id="rId27" Type="http://schemas.openxmlformats.org/officeDocument/2006/relationships/image" Target="../media/image40.png"/><Relationship Id="rId30"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47.svg"/><Relationship Id="rId3" Type="http://schemas.openxmlformats.org/officeDocument/2006/relationships/image" Target="../media/image20.png"/><Relationship Id="rId21" Type="http://schemas.openxmlformats.org/officeDocument/2006/relationships/image" Target="../media/image36.png"/><Relationship Id="rId7" Type="http://schemas.openxmlformats.org/officeDocument/2006/relationships/image" Target="../media/image18.png"/><Relationship Id="rId12" Type="http://schemas.openxmlformats.org/officeDocument/2006/relationships/image" Target="../media/image9.svg"/><Relationship Id="rId17" Type="http://schemas.openxmlformats.org/officeDocument/2006/relationships/image" Target="../media/image28.png"/><Relationship Id="rId25"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39.svg"/><Relationship Id="rId5" Type="http://schemas.openxmlformats.org/officeDocument/2006/relationships/image" Target="../media/image4.png"/><Relationship Id="rId15" Type="http://schemas.openxmlformats.org/officeDocument/2006/relationships/image" Target="../media/image26.png"/><Relationship Id="rId23" Type="http://schemas.openxmlformats.org/officeDocument/2006/relationships/image" Target="../media/image38.png"/><Relationship Id="rId28" Type="http://schemas.openxmlformats.org/officeDocument/2006/relationships/image" Target="../media/image49.svg"/><Relationship Id="rId10" Type="http://schemas.openxmlformats.org/officeDocument/2006/relationships/image" Target="../media/image7.svg"/><Relationship Id="rId19" Type="http://schemas.openxmlformats.org/officeDocument/2006/relationships/image" Target="../media/image30.png"/><Relationship Id="rId4" Type="http://schemas.openxmlformats.org/officeDocument/2006/relationships/image" Target="../media/image21.svg"/><Relationship Id="rId9" Type="http://schemas.openxmlformats.org/officeDocument/2006/relationships/image" Target="../media/image6.png"/><Relationship Id="rId14" Type="http://schemas.openxmlformats.org/officeDocument/2006/relationships/image" Target="../media/image25.svg"/><Relationship Id="rId22" Type="http://schemas.openxmlformats.org/officeDocument/2006/relationships/image" Target="../media/image37.svg"/><Relationship Id="rId27" Type="http://schemas.openxmlformats.org/officeDocument/2006/relationships/image" Target="../media/image48.png"/><Relationship Id="rId30"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84;p59">
            <a:extLst>
              <a:ext uri="{FF2B5EF4-FFF2-40B4-BE49-F238E27FC236}">
                <a16:creationId xmlns:a16="http://schemas.microsoft.com/office/drawing/2014/main" id="{56531EDF-8355-B570-7AD9-B3184F65C19B}"/>
              </a:ext>
            </a:extLst>
          </p:cNvPr>
          <p:cNvSpPr txBox="1">
            <a:spLocks/>
          </p:cNvSpPr>
          <p:nvPr/>
        </p:nvSpPr>
        <p:spPr>
          <a:xfrm>
            <a:off x="10101376"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Directed Brokerage: </a:t>
            </a:r>
            <a:r>
              <a:rPr lang="en-US" sz="1800" b="1">
                <a:solidFill>
                  <a:schemeClr val="bg2"/>
                </a:solidFill>
                <a:latin typeface="Poppins" panose="00000500000000000000" pitchFamily="2" charset="0"/>
                <a:cs typeface="Poppins" panose="00000500000000000000" pitchFamily="2" charset="0"/>
              </a:rPr>
              <a:t>An arrangement in which a mutual fund adviser commits </a:t>
            </a:r>
            <a:r>
              <a:rPr lang="en-US" sz="1800" b="1">
                <a:solidFill>
                  <a:schemeClr val="accent3"/>
                </a:solidFill>
                <a:latin typeface="Poppins" panose="00000500000000000000" pitchFamily="2" charset="0"/>
                <a:cs typeface="Poppins" panose="00000500000000000000" pitchFamily="2" charset="0"/>
              </a:rPr>
              <a:t>future premium commission </a:t>
            </a:r>
            <a:r>
              <a:rPr lang="en-US" sz="1800" b="1">
                <a:solidFill>
                  <a:schemeClr val="bg2"/>
                </a:solidFill>
                <a:latin typeface="Poppins" panose="00000500000000000000" pitchFamily="2" charset="0"/>
                <a:cs typeface="Poppins" panose="00000500000000000000" pitchFamily="2" charset="0"/>
              </a:rPr>
              <a:t>business to a brokerage firm in return for that </a:t>
            </a:r>
            <a:r>
              <a:rPr lang="en-US" sz="1800" b="1">
                <a:solidFill>
                  <a:schemeClr val="accent3"/>
                </a:solidFill>
                <a:latin typeface="Poppins" panose="00000500000000000000" pitchFamily="2" charset="0"/>
                <a:cs typeface="Poppins" panose="00000500000000000000" pitchFamily="2" charset="0"/>
              </a:rPr>
              <a:t>firm's effort to sell the fund's shares</a:t>
            </a:r>
            <a:endParaRPr lang="en-US" sz="1800" b="1">
              <a:solidFill>
                <a:schemeClr val="bg2"/>
              </a:solidFill>
              <a:latin typeface="Poppins" panose="00000500000000000000" pitchFamily="2" charset="0"/>
              <a:cs typeface="Poppins" panose="00000500000000000000" pitchFamily="2" charset="0"/>
            </a:endParaRPr>
          </a:p>
        </p:txBody>
      </p:sp>
      <p:pic>
        <p:nvPicPr>
          <p:cNvPr id="18" name="Picture 2" descr="This is Why You're Not Making Money in The Stock Market | by Diego Albano |  Medium">
            <a:extLst>
              <a:ext uri="{FF2B5EF4-FFF2-40B4-BE49-F238E27FC236}">
                <a16:creationId xmlns:a16="http://schemas.microsoft.com/office/drawing/2014/main" id="{9F5C2040-E6F4-90BB-CEB2-30F1BB92D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95"/>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6ADFD98-C15D-801B-0AFE-78A8E2E60AFD}"/>
              </a:ext>
            </a:extLst>
          </p:cNvPr>
          <p:cNvSpPr/>
          <p:nvPr/>
        </p:nvSpPr>
        <p:spPr>
          <a:xfrm>
            <a:off x="0" y="-5527978"/>
            <a:ext cx="9144000" cy="10655983"/>
          </a:xfrm>
          <a:prstGeom prst="rect">
            <a:avLst/>
          </a:prstGeom>
          <a:solidFill>
            <a:schemeClr val="bg1">
              <a:alpha val="909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CFE4184-8145-1F48-E00E-C3B085EA1DDC}"/>
              </a:ext>
            </a:extLst>
          </p:cNvPr>
          <p:cNvGrpSpPr/>
          <p:nvPr/>
        </p:nvGrpSpPr>
        <p:grpSpPr>
          <a:xfrm>
            <a:off x="179615" y="-5846713"/>
            <a:ext cx="8964385" cy="1877883"/>
            <a:chOff x="179615" y="3152391"/>
            <a:chExt cx="8964385" cy="1877883"/>
          </a:xfrm>
        </p:grpSpPr>
        <p:sp>
          <p:nvSpPr>
            <p:cNvPr id="21" name="Google Shape;337;p52">
              <a:extLst>
                <a:ext uri="{FF2B5EF4-FFF2-40B4-BE49-F238E27FC236}">
                  <a16:creationId xmlns:a16="http://schemas.microsoft.com/office/drawing/2014/main" id="{76D4904B-56F3-FDEB-4B45-D698250A5F7D}"/>
                </a:ext>
              </a:extLst>
            </p:cNvPr>
            <p:cNvSpPr txBox="1">
              <a:spLocks/>
            </p:cNvSpPr>
            <p:nvPr/>
          </p:nvSpPr>
          <p:spPr>
            <a:xfrm>
              <a:off x="179615" y="3152391"/>
              <a:ext cx="8964385" cy="17646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6000" b="1">
                  <a:solidFill>
                    <a:srgbClr val="002060"/>
                  </a:solidFill>
                  <a:latin typeface="+mj-lt"/>
                  <a:cs typeface="Times New Roman" panose="02020603050405020304" pitchFamily="18" charset="0"/>
                </a:rPr>
                <a:t>Codes of Ethics</a:t>
              </a:r>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656278"/>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grpSp>
      <p:sp>
        <p:nvSpPr>
          <p:cNvPr id="23" name="Google Shape;338;p52">
            <a:extLst>
              <a:ext uri="{FF2B5EF4-FFF2-40B4-BE49-F238E27FC236}">
                <a16:creationId xmlns:a16="http://schemas.microsoft.com/office/drawing/2014/main" id="{161419A2-4D10-27EF-3783-B449F9451DCF}"/>
              </a:ext>
            </a:extLst>
          </p:cNvPr>
          <p:cNvSpPr txBox="1">
            <a:spLocks/>
          </p:cNvSpPr>
          <p:nvPr/>
        </p:nvSpPr>
        <p:spPr>
          <a:xfrm>
            <a:off x="242989" y="-4456053"/>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1600" b="1">
                <a:solidFill>
                  <a:srgbClr val="002060"/>
                </a:solidFill>
                <a:latin typeface="+mn-lt"/>
                <a:cs typeface="Times New Roman"/>
              </a:rPr>
              <a:t>Presenters</a:t>
            </a:r>
            <a:r>
              <a:rPr lang="en-CA" sz="1600">
                <a:solidFill>
                  <a:srgbClr val="002060"/>
                </a:solidFill>
                <a:latin typeface="+mn-lt"/>
                <a:cs typeface="Times New Roman"/>
              </a:rPr>
              <a:t>: Amay Bhumak, </a:t>
            </a:r>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24" name="Google Shape;1684;p59">
            <a:extLst>
              <a:ext uri="{FF2B5EF4-FFF2-40B4-BE49-F238E27FC236}">
                <a16:creationId xmlns:a16="http://schemas.microsoft.com/office/drawing/2014/main" id="{61DD5D8F-19B2-5A1F-6713-5CCA8ED194A2}"/>
              </a:ext>
            </a:extLst>
          </p:cNvPr>
          <p:cNvSpPr txBox="1">
            <a:spLocks/>
          </p:cNvSpPr>
          <p:nvPr/>
        </p:nvSpPr>
        <p:spPr>
          <a:xfrm>
            <a:off x="242989" y="-3600517"/>
            <a:ext cx="8344988" cy="38536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3200" b="1">
                <a:solidFill>
                  <a:schemeClr val="bg2"/>
                </a:solidFill>
                <a:latin typeface="Poppins" panose="00000500000000000000" pitchFamily="2" charset="0"/>
                <a:cs typeface="Poppins" panose="00000500000000000000" pitchFamily="2" charset="0"/>
              </a:rPr>
              <a:t>1. What is a Profession</a:t>
            </a:r>
            <a:br>
              <a:rPr lang="en-US" sz="3200" b="1">
                <a:solidFill>
                  <a:schemeClr val="bg2"/>
                </a:solidFill>
                <a:latin typeface="Poppins" panose="00000500000000000000" pitchFamily="2" charset="0"/>
                <a:cs typeface="Poppins" panose="00000500000000000000" pitchFamily="2" charset="0"/>
              </a:rPr>
            </a:br>
            <a:br>
              <a:rPr lang="en-US" sz="3200" b="1">
                <a:solidFill>
                  <a:schemeClr val="bg2"/>
                </a:solidFill>
                <a:latin typeface="Poppins" panose="00000500000000000000" pitchFamily="2" charset="0"/>
                <a:cs typeface="Poppins" panose="00000500000000000000" pitchFamily="2" charset="0"/>
              </a:rPr>
            </a:br>
            <a:r>
              <a:rPr lang="en-US" sz="3200" b="1">
                <a:solidFill>
                  <a:schemeClr val="bg2"/>
                </a:solidFill>
                <a:latin typeface="Poppins" panose="00000500000000000000" pitchFamily="2" charset="0"/>
                <a:cs typeface="Poppins" panose="00000500000000000000" pitchFamily="2" charset="0"/>
              </a:rPr>
              <a:t>2. Specifics about Financial  Services</a:t>
            </a:r>
            <a:br>
              <a:rPr lang="en-US" sz="3200" b="1">
                <a:solidFill>
                  <a:schemeClr val="bg2"/>
                </a:solidFill>
                <a:latin typeface="Poppins" panose="00000500000000000000" pitchFamily="2" charset="0"/>
                <a:cs typeface="Poppins" panose="00000500000000000000" pitchFamily="2" charset="0"/>
              </a:rPr>
            </a:br>
            <a:br>
              <a:rPr lang="en-US" sz="3200" b="1">
                <a:solidFill>
                  <a:schemeClr val="bg2"/>
                </a:solidFill>
                <a:latin typeface="Poppins" panose="00000500000000000000" pitchFamily="2" charset="0"/>
                <a:cs typeface="Poppins" panose="00000500000000000000" pitchFamily="2" charset="0"/>
              </a:rPr>
            </a:br>
            <a:r>
              <a:rPr lang="en-US" sz="3200" b="1">
                <a:solidFill>
                  <a:schemeClr val="bg2"/>
                </a:solidFill>
                <a:latin typeface="Poppins" panose="00000500000000000000" pitchFamily="2" charset="0"/>
                <a:cs typeface="Poppins" panose="00000500000000000000" pitchFamily="2" charset="0"/>
              </a:rPr>
              <a:t>3. The 7 Principles </a:t>
            </a:r>
            <a:br>
              <a:rPr lang="en-US" sz="3200" b="1">
                <a:solidFill>
                  <a:schemeClr val="bg2"/>
                </a:solidFill>
                <a:latin typeface="Poppins" panose="00000500000000000000" pitchFamily="2" charset="0"/>
                <a:cs typeface="Poppins" panose="00000500000000000000" pitchFamily="2" charset="0"/>
              </a:rPr>
            </a:br>
            <a:br>
              <a:rPr lang="en-US" sz="3200" b="1">
                <a:solidFill>
                  <a:schemeClr val="bg2"/>
                </a:solidFill>
                <a:latin typeface="Poppins" panose="00000500000000000000" pitchFamily="2" charset="0"/>
                <a:cs typeface="Poppins" panose="00000500000000000000" pitchFamily="2" charset="0"/>
              </a:rPr>
            </a:br>
            <a:r>
              <a:rPr lang="en-US" sz="3200" b="1">
                <a:solidFill>
                  <a:schemeClr val="bg2"/>
                </a:solidFill>
                <a:latin typeface="Poppins" panose="00000500000000000000" pitchFamily="2" charset="0"/>
                <a:cs typeface="Poppins" panose="00000500000000000000" pitchFamily="2" charset="0"/>
              </a:rPr>
              <a:t>4. Relation to CFA Code of Ethics</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sp>
        <p:nvSpPr>
          <p:cNvPr id="10" name="Double Wave 9">
            <a:extLst>
              <a:ext uri="{FF2B5EF4-FFF2-40B4-BE49-F238E27FC236}">
                <a16:creationId xmlns:a16="http://schemas.microsoft.com/office/drawing/2014/main" id="{0A2E2C2C-550B-129D-8226-B4811DD7DE46}"/>
              </a:ext>
            </a:extLst>
          </p:cNvPr>
          <p:cNvSpPr/>
          <p:nvPr/>
        </p:nvSpPr>
        <p:spPr>
          <a:xfrm rot="2109020">
            <a:off x="-2236175" y="-3279624"/>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Graphic 5" descr="Money envelope with solid fill">
            <a:extLst>
              <a:ext uri="{FF2B5EF4-FFF2-40B4-BE49-F238E27FC236}">
                <a16:creationId xmlns:a16="http://schemas.microsoft.com/office/drawing/2014/main" id="{F96177EE-F081-8420-4C81-C2623425A9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2907" y="-188067"/>
            <a:ext cx="5429299" cy="5429299"/>
          </a:xfrm>
          <a:prstGeom prst="rect">
            <a:avLst/>
          </a:prstGeom>
        </p:spPr>
      </p:pic>
      <p:sp>
        <p:nvSpPr>
          <p:cNvPr id="2" name="Google Shape;1695;p59">
            <a:extLst>
              <a:ext uri="{FF2B5EF4-FFF2-40B4-BE49-F238E27FC236}">
                <a16:creationId xmlns:a16="http://schemas.microsoft.com/office/drawing/2014/main" id="{DC963028-D66A-338E-9ACC-E6B31ACA1C9F}"/>
              </a:ext>
            </a:extLst>
          </p:cNvPr>
          <p:cNvSpPr txBox="1">
            <a:spLocks/>
          </p:cNvSpPr>
          <p:nvPr/>
        </p:nvSpPr>
        <p:spPr>
          <a:xfrm>
            <a:off x="1731954" y="2205782"/>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Directed</a:t>
            </a:r>
          </a:p>
          <a:p>
            <a:pPr algn="ctr"/>
            <a:r>
              <a:rPr lang="en-CA" sz="4400" b="1">
                <a:solidFill>
                  <a:schemeClr val="bg1"/>
                </a:solidFill>
                <a:latin typeface="Montserrat ExtraBold" panose="00000900000000000000" pitchFamily="2" charset="0"/>
                <a:cs typeface="Times New Roman" panose="02020603050405020304" pitchFamily="18" charset="0"/>
              </a:rPr>
              <a:t>Brokerage</a:t>
            </a:r>
          </a:p>
        </p:txBody>
      </p:sp>
      <p:sp>
        <p:nvSpPr>
          <p:cNvPr id="7" name="Double Wave 6">
            <a:extLst>
              <a:ext uri="{FF2B5EF4-FFF2-40B4-BE49-F238E27FC236}">
                <a16:creationId xmlns:a16="http://schemas.microsoft.com/office/drawing/2014/main" id="{5FB0B1D8-F327-2824-29AA-15CBFC93DA11}"/>
              </a:ext>
            </a:extLst>
          </p:cNvPr>
          <p:cNvSpPr/>
          <p:nvPr/>
        </p:nvSpPr>
        <p:spPr>
          <a:xfrm rot="11828985">
            <a:off x="3862840" y="-12188163"/>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Google Shape;1695;p59">
            <a:extLst>
              <a:ext uri="{FF2B5EF4-FFF2-40B4-BE49-F238E27FC236}">
                <a16:creationId xmlns:a16="http://schemas.microsoft.com/office/drawing/2014/main" id="{DA2A245C-8159-6BBC-AD48-A1C733A7064A}"/>
              </a:ext>
            </a:extLst>
          </p:cNvPr>
          <p:cNvSpPr txBox="1">
            <a:spLocks/>
          </p:cNvSpPr>
          <p:nvPr/>
        </p:nvSpPr>
        <p:spPr>
          <a:xfrm>
            <a:off x="6843086" y="-333664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a:solidFill>
                  <a:schemeClr val="bg1"/>
                </a:solidFill>
                <a:latin typeface="Montserrat ExtraBold" panose="00000900000000000000" pitchFamily="2" charset="0"/>
                <a:cs typeface="Times New Roman" panose="02020603050405020304" pitchFamily="18" charset="0"/>
              </a:rPr>
              <a:t>Do Soft Dollars Create an Ethical Conflict?</a:t>
            </a:r>
            <a:endParaRPr lang="en-CA" sz="3200" b="1">
              <a:solidFill>
                <a:schemeClr val="bg1"/>
              </a:solidFill>
              <a:latin typeface="Montserrat ExtraBold" panose="00000900000000000000" pitchFamily="2" charset="0"/>
              <a:cs typeface="Times New Roman" panose="02020603050405020304" pitchFamily="18" charset="0"/>
            </a:endParaRPr>
          </a:p>
        </p:txBody>
      </p:sp>
    </p:spTree>
    <p:extLst>
      <p:ext uri="{BB962C8B-B14F-4D97-AF65-F5344CB8AC3E}">
        <p14:creationId xmlns:p14="http://schemas.microsoft.com/office/powerpoint/2010/main" val="2282096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3789"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a:off x="3474780" y="2757866"/>
            <a:ext cx="617594"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spTree>
    <p:extLst>
      <p:ext uri="{BB962C8B-B14F-4D97-AF65-F5344CB8AC3E}">
        <p14:creationId xmlns:p14="http://schemas.microsoft.com/office/powerpoint/2010/main" val="1047501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3789"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a:off x="5496396" y="1955769"/>
            <a:ext cx="617594"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74" name="Straight Connector 73">
            <a:extLst>
              <a:ext uri="{FF2B5EF4-FFF2-40B4-BE49-F238E27FC236}">
                <a16:creationId xmlns:a16="http://schemas.microsoft.com/office/drawing/2014/main" id="{1425D333-566E-03C3-B1E2-251A76B04E14}"/>
              </a:ext>
            </a:extLst>
          </p:cNvPr>
          <p:cNvCxnSpPr>
            <a:cxnSpLocks/>
          </p:cNvCxnSpPr>
          <p:nvPr/>
        </p:nvCxnSpPr>
        <p:spPr>
          <a:xfrm>
            <a:off x="-2102967" y="5801221"/>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B90C48C-CF8E-BD13-ECED-D1D55560B0C6}"/>
              </a:ext>
            </a:extLst>
          </p:cNvPr>
          <p:cNvCxnSpPr>
            <a:cxnSpLocks/>
          </p:cNvCxnSpPr>
          <p:nvPr/>
        </p:nvCxnSpPr>
        <p:spPr>
          <a:xfrm>
            <a:off x="-2163218" y="5801221"/>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CC6AE44-50D1-7634-1741-7600C76066D2}"/>
              </a:ext>
            </a:extLst>
          </p:cNvPr>
          <p:cNvCxnSpPr>
            <a:cxnSpLocks/>
          </p:cNvCxnSpPr>
          <p:nvPr/>
        </p:nvCxnSpPr>
        <p:spPr>
          <a:xfrm>
            <a:off x="-2184484" y="5802858"/>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987D507-873D-716C-9455-60B7DEE8BB68}"/>
              </a:ext>
            </a:extLst>
          </p:cNvPr>
          <p:cNvCxnSpPr>
            <a:cxnSpLocks/>
          </p:cNvCxnSpPr>
          <p:nvPr/>
        </p:nvCxnSpPr>
        <p:spPr>
          <a:xfrm>
            <a:off x="-2120688" y="5801221"/>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0E05C-A0A2-7EF9-59F1-635EC28A925D}"/>
              </a:ext>
            </a:extLst>
          </p:cNvPr>
          <p:cNvCxnSpPr>
            <a:cxnSpLocks/>
          </p:cNvCxnSpPr>
          <p:nvPr/>
        </p:nvCxnSpPr>
        <p:spPr>
          <a:xfrm>
            <a:off x="-2114788" y="5801221"/>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BE32F46-8095-56A3-DBAE-96AB871DB0AA}"/>
              </a:ext>
            </a:extLst>
          </p:cNvPr>
          <p:cNvCxnSpPr>
            <a:cxnSpLocks/>
          </p:cNvCxnSpPr>
          <p:nvPr/>
        </p:nvCxnSpPr>
        <p:spPr>
          <a:xfrm>
            <a:off x="-2189576" y="5801221"/>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Shopping basket with solid fill">
            <a:extLst>
              <a:ext uri="{FF2B5EF4-FFF2-40B4-BE49-F238E27FC236}">
                <a16:creationId xmlns:a16="http://schemas.microsoft.com/office/drawing/2014/main" id="{DF1678B3-3C8A-4482-E49B-EA83A41EBD8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49582" y="6881848"/>
            <a:ext cx="1588965" cy="1588965"/>
          </a:xfrm>
          <a:prstGeom prst="rect">
            <a:avLst/>
          </a:prstGeom>
        </p:spPr>
      </p:pic>
      <p:pic>
        <p:nvPicPr>
          <p:cNvPr id="81" name="Graphic 80" descr="Walk with solid fill">
            <a:extLst>
              <a:ext uri="{FF2B5EF4-FFF2-40B4-BE49-F238E27FC236}">
                <a16:creationId xmlns:a16="http://schemas.microsoft.com/office/drawing/2014/main" id="{A0D16828-BD8B-9E83-8207-8A406C5D9D1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34556" y="5464598"/>
            <a:ext cx="3106028" cy="3106028"/>
          </a:xfrm>
          <a:prstGeom prst="rect">
            <a:avLst/>
          </a:prstGeom>
        </p:spPr>
      </p:pic>
    </p:spTree>
    <p:extLst>
      <p:ext uri="{BB962C8B-B14F-4D97-AF65-F5344CB8AC3E}">
        <p14:creationId xmlns:p14="http://schemas.microsoft.com/office/powerpoint/2010/main" val="2889521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9741"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a:off x="5496396" y="1955769"/>
            <a:ext cx="617594"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A4528A20-7C99-3ED8-15FF-F3EB51C0E631}"/>
              </a:ext>
            </a:extLst>
          </p:cNvPr>
          <p:cNvCxnSpPr>
            <a:cxnSpLocks/>
          </p:cNvCxnSpPr>
          <p:nvPr/>
        </p:nvCxnSpPr>
        <p:spPr>
          <a:xfrm>
            <a:off x="2283644"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C9B374-D7E5-B13C-412A-7211F5C516DC}"/>
              </a:ext>
            </a:extLst>
          </p:cNvPr>
          <p:cNvCxnSpPr>
            <a:cxnSpLocks/>
          </p:cNvCxnSpPr>
          <p:nvPr/>
        </p:nvCxnSpPr>
        <p:spPr>
          <a:xfrm>
            <a:off x="2223393"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5AC66-E7BD-189E-6519-5E1BE06AA3D4}"/>
              </a:ext>
            </a:extLst>
          </p:cNvPr>
          <p:cNvCxnSpPr>
            <a:cxnSpLocks/>
          </p:cNvCxnSpPr>
          <p:nvPr/>
        </p:nvCxnSpPr>
        <p:spPr>
          <a:xfrm>
            <a:off x="2202127" y="221130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8F35940-A7D8-89BE-736E-1BAC3A8CFC8D}"/>
              </a:ext>
            </a:extLst>
          </p:cNvPr>
          <p:cNvCxnSpPr>
            <a:cxnSpLocks/>
          </p:cNvCxnSpPr>
          <p:nvPr/>
        </p:nvCxnSpPr>
        <p:spPr>
          <a:xfrm>
            <a:off x="2265923"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865A95B-7C27-A4B5-F197-8A9D38886746}"/>
              </a:ext>
            </a:extLst>
          </p:cNvPr>
          <p:cNvCxnSpPr>
            <a:cxnSpLocks/>
          </p:cNvCxnSpPr>
          <p:nvPr/>
        </p:nvCxnSpPr>
        <p:spPr>
          <a:xfrm>
            <a:off x="2271823"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954E759-67BC-9990-CFF2-06C5B34FF2CC}"/>
              </a:ext>
            </a:extLst>
          </p:cNvPr>
          <p:cNvCxnSpPr>
            <a:cxnSpLocks/>
          </p:cNvCxnSpPr>
          <p:nvPr/>
        </p:nvCxnSpPr>
        <p:spPr>
          <a:xfrm>
            <a:off x="2197035" y="2209665"/>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Shopping basket with solid fill">
            <a:extLst>
              <a:ext uri="{FF2B5EF4-FFF2-40B4-BE49-F238E27FC236}">
                <a16:creationId xmlns:a16="http://schemas.microsoft.com/office/drawing/2014/main" id="{14163D58-D4C9-CFA3-20C7-23225BC9CC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37029" y="3290292"/>
            <a:ext cx="1588965" cy="1588965"/>
          </a:xfrm>
          <a:prstGeom prst="rect">
            <a:avLst/>
          </a:prstGeom>
        </p:spPr>
      </p:pic>
      <p:pic>
        <p:nvPicPr>
          <p:cNvPr id="12" name="Graphic 11" descr="Walk with solid fill">
            <a:extLst>
              <a:ext uri="{FF2B5EF4-FFF2-40B4-BE49-F238E27FC236}">
                <a16:creationId xmlns:a16="http://schemas.microsoft.com/office/drawing/2014/main" id="{39DBE2F7-3065-98C5-3502-6C73A22C15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52055" y="1873042"/>
            <a:ext cx="3106028" cy="3106028"/>
          </a:xfrm>
          <a:prstGeom prst="rect">
            <a:avLst/>
          </a:prstGeom>
        </p:spPr>
      </p:pic>
    </p:spTree>
    <p:extLst>
      <p:ext uri="{BB962C8B-B14F-4D97-AF65-F5344CB8AC3E}">
        <p14:creationId xmlns:p14="http://schemas.microsoft.com/office/powerpoint/2010/main" val="961778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9741"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a:off x="5496396" y="1955769"/>
            <a:ext cx="617594"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A4528A20-7C99-3ED8-15FF-F3EB51C0E631}"/>
              </a:ext>
            </a:extLst>
          </p:cNvPr>
          <p:cNvCxnSpPr>
            <a:cxnSpLocks/>
          </p:cNvCxnSpPr>
          <p:nvPr/>
        </p:nvCxnSpPr>
        <p:spPr>
          <a:xfrm>
            <a:off x="2716034"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C9B374-D7E5-B13C-412A-7211F5C516DC}"/>
              </a:ext>
            </a:extLst>
          </p:cNvPr>
          <p:cNvCxnSpPr>
            <a:cxnSpLocks/>
          </p:cNvCxnSpPr>
          <p:nvPr/>
        </p:nvCxnSpPr>
        <p:spPr>
          <a:xfrm>
            <a:off x="3144881"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5AC66-E7BD-189E-6519-5E1BE06AA3D4}"/>
              </a:ext>
            </a:extLst>
          </p:cNvPr>
          <p:cNvCxnSpPr>
            <a:cxnSpLocks/>
          </p:cNvCxnSpPr>
          <p:nvPr/>
        </p:nvCxnSpPr>
        <p:spPr>
          <a:xfrm>
            <a:off x="3570183" y="221130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8F35940-A7D8-89BE-736E-1BAC3A8CFC8D}"/>
              </a:ext>
            </a:extLst>
          </p:cNvPr>
          <p:cNvCxnSpPr>
            <a:cxnSpLocks/>
          </p:cNvCxnSpPr>
          <p:nvPr/>
        </p:nvCxnSpPr>
        <p:spPr>
          <a:xfrm>
            <a:off x="4030927"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865A95B-7C27-A4B5-F197-8A9D38886746}"/>
              </a:ext>
            </a:extLst>
          </p:cNvPr>
          <p:cNvCxnSpPr>
            <a:cxnSpLocks/>
          </p:cNvCxnSpPr>
          <p:nvPr/>
        </p:nvCxnSpPr>
        <p:spPr>
          <a:xfrm>
            <a:off x="4447953" y="220966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954E759-67BC-9990-CFF2-06C5B34FF2CC}"/>
              </a:ext>
            </a:extLst>
          </p:cNvPr>
          <p:cNvCxnSpPr>
            <a:cxnSpLocks/>
          </p:cNvCxnSpPr>
          <p:nvPr/>
        </p:nvCxnSpPr>
        <p:spPr>
          <a:xfrm>
            <a:off x="4933151" y="2209665"/>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Shopping basket with solid fill">
            <a:extLst>
              <a:ext uri="{FF2B5EF4-FFF2-40B4-BE49-F238E27FC236}">
                <a16:creationId xmlns:a16="http://schemas.microsoft.com/office/drawing/2014/main" id="{14163D58-D4C9-CFA3-20C7-23225BC9CC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37029" y="3290292"/>
            <a:ext cx="1588965" cy="1588965"/>
          </a:xfrm>
          <a:prstGeom prst="rect">
            <a:avLst/>
          </a:prstGeom>
        </p:spPr>
      </p:pic>
      <p:pic>
        <p:nvPicPr>
          <p:cNvPr id="12" name="Graphic 11" descr="Walk with solid fill">
            <a:extLst>
              <a:ext uri="{FF2B5EF4-FFF2-40B4-BE49-F238E27FC236}">
                <a16:creationId xmlns:a16="http://schemas.microsoft.com/office/drawing/2014/main" id="{39DBE2F7-3065-98C5-3502-6C73A22C15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52055" y="1873042"/>
            <a:ext cx="3106028" cy="3106028"/>
          </a:xfrm>
          <a:prstGeom prst="rect">
            <a:avLst/>
          </a:prstGeom>
        </p:spPr>
      </p:pic>
    </p:spTree>
    <p:extLst>
      <p:ext uri="{BB962C8B-B14F-4D97-AF65-F5344CB8AC3E}">
        <p14:creationId xmlns:p14="http://schemas.microsoft.com/office/powerpoint/2010/main" val="7498034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9741"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a:off x="3122714" y="3877969"/>
            <a:ext cx="617594"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11" name="Graphic 10" descr="Shopping basket with solid fill">
            <a:extLst>
              <a:ext uri="{FF2B5EF4-FFF2-40B4-BE49-F238E27FC236}">
                <a16:creationId xmlns:a16="http://schemas.microsoft.com/office/drawing/2014/main" id="{14163D58-D4C9-CFA3-20C7-23225BC9CC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37029" y="3290292"/>
            <a:ext cx="1588965" cy="1588965"/>
          </a:xfrm>
          <a:prstGeom prst="rect">
            <a:avLst/>
          </a:prstGeom>
        </p:spPr>
      </p:pic>
      <p:pic>
        <p:nvPicPr>
          <p:cNvPr id="12" name="Graphic 11" descr="Walk with solid fill">
            <a:extLst>
              <a:ext uri="{FF2B5EF4-FFF2-40B4-BE49-F238E27FC236}">
                <a16:creationId xmlns:a16="http://schemas.microsoft.com/office/drawing/2014/main" id="{39DBE2F7-3065-98C5-3502-6C73A22C15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52055" y="1873042"/>
            <a:ext cx="3106028" cy="3106028"/>
          </a:xfrm>
          <a:prstGeom prst="rect">
            <a:avLst/>
          </a:prstGeom>
        </p:spPr>
      </p:pic>
      <p:pic>
        <p:nvPicPr>
          <p:cNvPr id="13" name="Graphic 12" descr="Flying Money with solid fill">
            <a:extLst>
              <a:ext uri="{FF2B5EF4-FFF2-40B4-BE49-F238E27FC236}">
                <a16:creationId xmlns:a16="http://schemas.microsoft.com/office/drawing/2014/main" id="{1532F771-0CC3-B4BF-7886-2BAA037B29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29764" y="-2003805"/>
            <a:ext cx="914400" cy="914400"/>
          </a:xfrm>
          <a:prstGeom prst="rect">
            <a:avLst/>
          </a:prstGeom>
        </p:spPr>
      </p:pic>
      <p:sp>
        <p:nvSpPr>
          <p:cNvPr id="15" name="Google Shape;1684;p59">
            <a:extLst>
              <a:ext uri="{FF2B5EF4-FFF2-40B4-BE49-F238E27FC236}">
                <a16:creationId xmlns:a16="http://schemas.microsoft.com/office/drawing/2014/main" id="{6EB0D931-A9E2-FC2B-BDF1-C82BF4F5CDC9}"/>
              </a:ext>
            </a:extLst>
          </p:cNvPr>
          <p:cNvSpPr txBox="1">
            <a:spLocks/>
          </p:cNvSpPr>
          <p:nvPr/>
        </p:nvSpPr>
        <p:spPr>
          <a:xfrm>
            <a:off x="2906820" y="-3561406"/>
            <a:ext cx="260084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400" b="1">
                <a:solidFill>
                  <a:schemeClr val="bg2"/>
                </a:solidFill>
                <a:latin typeface="Poppins" panose="00000500000000000000" pitchFamily="2" charset="0"/>
                <a:cs typeface="Poppins" panose="00000500000000000000" pitchFamily="2" charset="0"/>
              </a:rPr>
              <a:t>Portfolio</a:t>
            </a:r>
          </a:p>
        </p:txBody>
      </p:sp>
      <p:grpSp>
        <p:nvGrpSpPr>
          <p:cNvPr id="75" name="Group 74">
            <a:extLst>
              <a:ext uri="{FF2B5EF4-FFF2-40B4-BE49-F238E27FC236}">
                <a16:creationId xmlns:a16="http://schemas.microsoft.com/office/drawing/2014/main" id="{EE3D12E4-4389-9DB4-D517-0490504FB54C}"/>
              </a:ext>
            </a:extLst>
          </p:cNvPr>
          <p:cNvGrpSpPr/>
          <p:nvPr/>
        </p:nvGrpSpPr>
        <p:grpSpPr>
          <a:xfrm>
            <a:off x="4054978" y="-1825592"/>
            <a:ext cx="537857" cy="537857"/>
            <a:chOff x="2942260" y="4189306"/>
            <a:chExt cx="537857" cy="537857"/>
          </a:xfrm>
        </p:grpSpPr>
        <p:sp>
          <p:nvSpPr>
            <p:cNvPr id="77" name="Oval 76">
              <a:extLst>
                <a:ext uri="{FF2B5EF4-FFF2-40B4-BE49-F238E27FC236}">
                  <a16:creationId xmlns:a16="http://schemas.microsoft.com/office/drawing/2014/main" id="{2ABD0908-06C9-BC27-39B3-DB6166077E52}"/>
                </a:ext>
              </a:extLst>
            </p:cNvPr>
            <p:cNvSpPr/>
            <p:nvPr/>
          </p:nvSpPr>
          <p:spPr>
            <a:xfrm>
              <a:off x="2942260" y="4189306"/>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8" name="Graphic 77" descr="Male profile with solid fill">
              <a:extLst>
                <a:ext uri="{FF2B5EF4-FFF2-40B4-BE49-F238E27FC236}">
                  <a16:creationId xmlns:a16="http://schemas.microsoft.com/office/drawing/2014/main" id="{91C6EDA5-A7A9-A105-2D67-88B7A3FC5CB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74527" y="4211035"/>
              <a:ext cx="481986" cy="481986"/>
            </a:xfrm>
            <a:prstGeom prst="rect">
              <a:avLst/>
            </a:prstGeom>
          </p:spPr>
        </p:pic>
      </p:grpSp>
      <p:grpSp>
        <p:nvGrpSpPr>
          <p:cNvPr id="79" name="Group 78">
            <a:extLst>
              <a:ext uri="{FF2B5EF4-FFF2-40B4-BE49-F238E27FC236}">
                <a16:creationId xmlns:a16="http://schemas.microsoft.com/office/drawing/2014/main" id="{429BBC51-5047-659A-B84E-5198FDF2DA07}"/>
              </a:ext>
            </a:extLst>
          </p:cNvPr>
          <p:cNvGrpSpPr/>
          <p:nvPr/>
        </p:nvGrpSpPr>
        <p:grpSpPr>
          <a:xfrm>
            <a:off x="4047105" y="-1837432"/>
            <a:ext cx="537857" cy="537857"/>
            <a:chOff x="4079263" y="4180853"/>
            <a:chExt cx="537857" cy="537857"/>
          </a:xfrm>
        </p:grpSpPr>
        <p:sp>
          <p:nvSpPr>
            <p:cNvPr id="80" name="Oval 79">
              <a:extLst>
                <a:ext uri="{FF2B5EF4-FFF2-40B4-BE49-F238E27FC236}">
                  <a16:creationId xmlns:a16="http://schemas.microsoft.com/office/drawing/2014/main" id="{64883E7D-CAAE-2C43-6553-38CEEDD7450B}"/>
                </a:ext>
              </a:extLst>
            </p:cNvPr>
            <p:cNvSpPr/>
            <p:nvPr/>
          </p:nvSpPr>
          <p:spPr>
            <a:xfrm>
              <a:off x="4079263" y="4180853"/>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1" name="Graphic 80" descr="Female Profile with solid fill">
              <a:extLst>
                <a:ext uri="{FF2B5EF4-FFF2-40B4-BE49-F238E27FC236}">
                  <a16:creationId xmlns:a16="http://schemas.microsoft.com/office/drawing/2014/main" id="{C21EC4D5-BD24-95A9-45FB-B85A14B7496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15092" y="4210748"/>
              <a:ext cx="473819" cy="473819"/>
            </a:xfrm>
            <a:prstGeom prst="rect">
              <a:avLst/>
            </a:prstGeom>
          </p:spPr>
        </p:pic>
      </p:grpSp>
      <p:grpSp>
        <p:nvGrpSpPr>
          <p:cNvPr id="82" name="Group 81">
            <a:extLst>
              <a:ext uri="{FF2B5EF4-FFF2-40B4-BE49-F238E27FC236}">
                <a16:creationId xmlns:a16="http://schemas.microsoft.com/office/drawing/2014/main" id="{CCFF78A0-1F69-F15C-1FCD-47E4C678B166}"/>
              </a:ext>
            </a:extLst>
          </p:cNvPr>
          <p:cNvGrpSpPr/>
          <p:nvPr/>
        </p:nvGrpSpPr>
        <p:grpSpPr>
          <a:xfrm>
            <a:off x="4031374" y="-1850288"/>
            <a:ext cx="537857" cy="537857"/>
            <a:chOff x="5223655" y="4157384"/>
            <a:chExt cx="537857" cy="537857"/>
          </a:xfrm>
        </p:grpSpPr>
        <p:sp>
          <p:nvSpPr>
            <p:cNvPr id="83" name="Oval 82">
              <a:extLst>
                <a:ext uri="{FF2B5EF4-FFF2-40B4-BE49-F238E27FC236}">
                  <a16:creationId xmlns:a16="http://schemas.microsoft.com/office/drawing/2014/main" id="{8F685FAA-DCF4-1588-D670-90C0FD163A81}"/>
                </a:ext>
              </a:extLst>
            </p:cNvPr>
            <p:cNvSpPr/>
            <p:nvPr/>
          </p:nvSpPr>
          <p:spPr>
            <a:xfrm>
              <a:off x="5223655" y="4157384"/>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83" descr="Male profile with solid fill">
              <a:extLst>
                <a:ext uri="{FF2B5EF4-FFF2-40B4-BE49-F238E27FC236}">
                  <a16:creationId xmlns:a16="http://schemas.microsoft.com/office/drawing/2014/main" id="{BE57EDFC-F8F9-59F6-CDAE-B6C2596866C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59596" y="4170660"/>
              <a:ext cx="481986" cy="481986"/>
            </a:xfrm>
            <a:prstGeom prst="rect">
              <a:avLst/>
            </a:prstGeom>
          </p:spPr>
        </p:pic>
      </p:grpSp>
      <p:grpSp>
        <p:nvGrpSpPr>
          <p:cNvPr id="85" name="Group 84">
            <a:extLst>
              <a:ext uri="{FF2B5EF4-FFF2-40B4-BE49-F238E27FC236}">
                <a16:creationId xmlns:a16="http://schemas.microsoft.com/office/drawing/2014/main" id="{539364AF-1A8E-999B-CB4E-CB7A3BED4635}"/>
              </a:ext>
            </a:extLst>
          </p:cNvPr>
          <p:cNvGrpSpPr/>
          <p:nvPr/>
        </p:nvGrpSpPr>
        <p:grpSpPr>
          <a:xfrm>
            <a:off x="3803650" y="-2076920"/>
            <a:ext cx="1040514" cy="1040514"/>
            <a:chOff x="3141624" y="2695473"/>
            <a:chExt cx="1040514" cy="1040514"/>
          </a:xfrm>
        </p:grpSpPr>
        <p:sp>
          <p:nvSpPr>
            <p:cNvPr id="86" name="Oval 85">
              <a:extLst>
                <a:ext uri="{FF2B5EF4-FFF2-40B4-BE49-F238E27FC236}">
                  <a16:creationId xmlns:a16="http://schemas.microsoft.com/office/drawing/2014/main" id="{CE6037B5-C10A-9F2E-967A-AB4C716B5CD8}"/>
                </a:ext>
              </a:extLst>
            </p:cNvPr>
            <p:cNvSpPr/>
            <p:nvPr/>
          </p:nvSpPr>
          <p:spPr>
            <a:xfrm>
              <a:off x="3141624" y="2695473"/>
              <a:ext cx="1040514" cy="1040514"/>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7" name="Graphic 86" descr="Open folder with solid fill">
              <a:extLst>
                <a:ext uri="{FF2B5EF4-FFF2-40B4-BE49-F238E27FC236}">
                  <a16:creationId xmlns:a16="http://schemas.microsoft.com/office/drawing/2014/main" id="{3FB289FC-C89C-5AC2-9456-B45F861074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505" y="2821174"/>
              <a:ext cx="809228" cy="809228"/>
            </a:xfrm>
            <a:prstGeom prst="rect">
              <a:avLst/>
            </a:prstGeom>
          </p:spPr>
        </p:pic>
      </p:grpSp>
    </p:spTree>
    <p:extLst>
      <p:ext uri="{BB962C8B-B14F-4D97-AF65-F5344CB8AC3E}">
        <p14:creationId xmlns:p14="http://schemas.microsoft.com/office/powerpoint/2010/main" val="3301806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9741"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744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546462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637433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728403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639088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730058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548085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639055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730025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flipH="1">
            <a:off x="717394" y="3825858"/>
            <a:ext cx="598826"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11" name="Graphic 10" descr="Shopping basket with solid fill">
            <a:extLst>
              <a:ext uri="{FF2B5EF4-FFF2-40B4-BE49-F238E27FC236}">
                <a16:creationId xmlns:a16="http://schemas.microsoft.com/office/drawing/2014/main" id="{14163D58-D4C9-CFA3-20C7-23225BC9CC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246468" y="3238181"/>
            <a:ext cx="1540679" cy="1588965"/>
          </a:xfrm>
          <a:prstGeom prst="rect">
            <a:avLst/>
          </a:prstGeom>
        </p:spPr>
      </p:pic>
      <p:pic>
        <p:nvPicPr>
          <p:cNvPr id="12" name="Graphic 11" descr="Walk with solid fill">
            <a:extLst>
              <a:ext uri="{FF2B5EF4-FFF2-40B4-BE49-F238E27FC236}">
                <a16:creationId xmlns:a16="http://schemas.microsoft.com/office/drawing/2014/main" id="{39DBE2F7-3065-98C5-3502-6C73A22C15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786063" y="1761491"/>
            <a:ext cx="2877804" cy="3106028"/>
          </a:xfrm>
          <a:prstGeom prst="rect">
            <a:avLst/>
          </a:prstGeom>
        </p:spPr>
      </p:pic>
      <p:pic>
        <p:nvPicPr>
          <p:cNvPr id="13" name="Graphic 12" descr="Flying Money with solid fill">
            <a:extLst>
              <a:ext uri="{FF2B5EF4-FFF2-40B4-BE49-F238E27FC236}">
                <a16:creationId xmlns:a16="http://schemas.microsoft.com/office/drawing/2014/main" id="{DACD79B3-6A79-F30F-F7D7-6E67B49798E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29764" y="-2003805"/>
            <a:ext cx="914400" cy="914400"/>
          </a:xfrm>
          <a:prstGeom prst="rect">
            <a:avLst/>
          </a:prstGeom>
        </p:spPr>
      </p:pic>
      <p:sp>
        <p:nvSpPr>
          <p:cNvPr id="14" name="Google Shape;1684;p59">
            <a:extLst>
              <a:ext uri="{FF2B5EF4-FFF2-40B4-BE49-F238E27FC236}">
                <a16:creationId xmlns:a16="http://schemas.microsoft.com/office/drawing/2014/main" id="{1AF7B13A-6E6F-516E-5906-4E497CDFB9D8}"/>
              </a:ext>
            </a:extLst>
          </p:cNvPr>
          <p:cNvSpPr txBox="1">
            <a:spLocks/>
          </p:cNvSpPr>
          <p:nvPr/>
        </p:nvSpPr>
        <p:spPr>
          <a:xfrm>
            <a:off x="2906820" y="-3561406"/>
            <a:ext cx="260084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400" b="1">
                <a:solidFill>
                  <a:schemeClr val="bg2"/>
                </a:solidFill>
                <a:latin typeface="Poppins" panose="00000500000000000000" pitchFamily="2" charset="0"/>
                <a:cs typeface="Poppins" panose="00000500000000000000" pitchFamily="2" charset="0"/>
              </a:rPr>
              <a:t>Portfolio</a:t>
            </a:r>
          </a:p>
        </p:txBody>
      </p:sp>
      <p:grpSp>
        <p:nvGrpSpPr>
          <p:cNvPr id="15" name="Group 14">
            <a:extLst>
              <a:ext uri="{FF2B5EF4-FFF2-40B4-BE49-F238E27FC236}">
                <a16:creationId xmlns:a16="http://schemas.microsoft.com/office/drawing/2014/main" id="{41A2D2B3-33C0-8014-E9C8-D96B4872A4F0}"/>
              </a:ext>
            </a:extLst>
          </p:cNvPr>
          <p:cNvGrpSpPr/>
          <p:nvPr/>
        </p:nvGrpSpPr>
        <p:grpSpPr>
          <a:xfrm>
            <a:off x="4054978" y="-1825592"/>
            <a:ext cx="537857" cy="537857"/>
            <a:chOff x="2942260" y="4189306"/>
            <a:chExt cx="537857" cy="537857"/>
          </a:xfrm>
        </p:grpSpPr>
        <p:sp>
          <p:nvSpPr>
            <p:cNvPr id="17" name="Oval 16">
              <a:extLst>
                <a:ext uri="{FF2B5EF4-FFF2-40B4-BE49-F238E27FC236}">
                  <a16:creationId xmlns:a16="http://schemas.microsoft.com/office/drawing/2014/main" id="{40291A57-906F-067A-06A2-CA859D2F0198}"/>
                </a:ext>
              </a:extLst>
            </p:cNvPr>
            <p:cNvSpPr/>
            <p:nvPr/>
          </p:nvSpPr>
          <p:spPr>
            <a:xfrm>
              <a:off x="2942260" y="4189306"/>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2" name="Graphic 71" descr="Male profile with solid fill">
              <a:extLst>
                <a:ext uri="{FF2B5EF4-FFF2-40B4-BE49-F238E27FC236}">
                  <a16:creationId xmlns:a16="http://schemas.microsoft.com/office/drawing/2014/main" id="{60E3CF33-1B2A-0094-E312-4A451F23751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74527" y="4211035"/>
              <a:ext cx="481986" cy="481986"/>
            </a:xfrm>
            <a:prstGeom prst="rect">
              <a:avLst/>
            </a:prstGeom>
          </p:spPr>
        </p:pic>
      </p:grpSp>
      <p:grpSp>
        <p:nvGrpSpPr>
          <p:cNvPr id="73" name="Group 72">
            <a:extLst>
              <a:ext uri="{FF2B5EF4-FFF2-40B4-BE49-F238E27FC236}">
                <a16:creationId xmlns:a16="http://schemas.microsoft.com/office/drawing/2014/main" id="{8E1EF2ED-0ACC-EBCA-700F-7E23C0F25DDA}"/>
              </a:ext>
            </a:extLst>
          </p:cNvPr>
          <p:cNvGrpSpPr/>
          <p:nvPr/>
        </p:nvGrpSpPr>
        <p:grpSpPr>
          <a:xfrm>
            <a:off x="4047105" y="-1837432"/>
            <a:ext cx="537857" cy="537857"/>
            <a:chOff x="4079263" y="4180853"/>
            <a:chExt cx="537857" cy="537857"/>
          </a:xfrm>
        </p:grpSpPr>
        <p:sp>
          <p:nvSpPr>
            <p:cNvPr id="74" name="Oval 73">
              <a:extLst>
                <a:ext uri="{FF2B5EF4-FFF2-40B4-BE49-F238E27FC236}">
                  <a16:creationId xmlns:a16="http://schemas.microsoft.com/office/drawing/2014/main" id="{B2F7327C-99B0-752C-CBEB-8C692C5F466D}"/>
                </a:ext>
              </a:extLst>
            </p:cNvPr>
            <p:cNvSpPr/>
            <p:nvPr/>
          </p:nvSpPr>
          <p:spPr>
            <a:xfrm>
              <a:off x="4079263" y="4180853"/>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5" name="Graphic 74" descr="Female Profile with solid fill">
              <a:extLst>
                <a:ext uri="{FF2B5EF4-FFF2-40B4-BE49-F238E27FC236}">
                  <a16:creationId xmlns:a16="http://schemas.microsoft.com/office/drawing/2014/main" id="{AAA54FA3-54C4-5621-8CA3-3CFCCF12A3C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15092" y="4210748"/>
              <a:ext cx="473819" cy="473819"/>
            </a:xfrm>
            <a:prstGeom prst="rect">
              <a:avLst/>
            </a:prstGeom>
          </p:spPr>
        </p:pic>
      </p:grpSp>
      <p:grpSp>
        <p:nvGrpSpPr>
          <p:cNvPr id="76" name="Group 75">
            <a:extLst>
              <a:ext uri="{FF2B5EF4-FFF2-40B4-BE49-F238E27FC236}">
                <a16:creationId xmlns:a16="http://schemas.microsoft.com/office/drawing/2014/main" id="{842142FB-C9B4-DC48-7C5A-646E2B36168D}"/>
              </a:ext>
            </a:extLst>
          </p:cNvPr>
          <p:cNvGrpSpPr/>
          <p:nvPr/>
        </p:nvGrpSpPr>
        <p:grpSpPr>
          <a:xfrm>
            <a:off x="4031374" y="-1850288"/>
            <a:ext cx="537857" cy="537857"/>
            <a:chOff x="5223655" y="4157384"/>
            <a:chExt cx="537857" cy="537857"/>
          </a:xfrm>
        </p:grpSpPr>
        <p:sp>
          <p:nvSpPr>
            <p:cNvPr id="77" name="Oval 76">
              <a:extLst>
                <a:ext uri="{FF2B5EF4-FFF2-40B4-BE49-F238E27FC236}">
                  <a16:creationId xmlns:a16="http://schemas.microsoft.com/office/drawing/2014/main" id="{7C6EDF09-ACC5-42BA-77C4-8CCF9B4A6DD5}"/>
                </a:ext>
              </a:extLst>
            </p:cNvPr>
            <p:cNvSpPr/>
            <p:nvPr/>
          </p:nvSpPr>
          <p:spPr>
            <a:xfrm>
              <a:off x="5223655" y="4157384"/>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8" name="Graphic 77" descr="Male profile with solid fill">
              <a:extLst>
                <a:ext uri="{FF2B5EF4-FFF2-40B4-BE49-F238E27FC236}">
                  <a16:creationId xmlns:a16="http://schemas.microsoft.com/office/drawing/2014/main" id="{C3FC5D86-0129-FDA0-CE44-64595A6EBF7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59596" y="4170660"/>
              <a:ext cx="481986" cy="481986"/>
            </a:xfrm>
            <a:prstGeom prst="rect">
              <a:avLst/>
            </a:prstGeom>
          </p:spPr>
        </p:pic>
      </p:grpSp>
      <p:grpSp>
        <p:nvGrpSpPr>
          <p:cNvPr id="79" name="Group 78">
            <a:extLst>
              <a:ext uri="{FF2B5EF4-FFF2-40B4-BE49-F238E27FC236}">
                <a16:creationId xmlns:a16="http://schemas.microsoft.com/office/drawing/2014/main" id="{C05BE64D-DA3F-04F6-2A43-8E25569FF6ED}"/>
              </a:ext>
            </a:extLst>
          </p:cNvPr>
          <p:cNvGrpSpPr/>
          <p:nvPr/>
        </p:nvGrpSpPr>
        <p:grpSpPr>
          <a:xfrm>
            <a:off x="3803650" y="-2076920"/>
            <a:ext cx="1040514" cy="1040514"/>
            <a:chOff x="3141624" y="2695473"/>
            <a:chExt cx="1040514" cy="1040514"/>
          </a:xfrm>
        </p:grpSpPr>
        <p:sp>
          <p:nvSpPr>
            <p:cNvPr id="80" name="Oval 79">
              <a:extLst>
                <a:ext uri="{FF2B5EF4-FFF2-40B4-BE49-F238E27FC236}">
                  <a16:creationId xmlns:a16="http://schemas.microsoft.com/office/drawing/2014/main" id="{696B6BE0-B990-2FB7-E8EB-6EA500D2BF7A}"/>
                </a:ext>
              </a:extLst>
            </p:cNvPr>
            <p:cNvSpPr/>
            <p:nvPr/>
          </p:nvSpPr>
          <p:spPr>
            <a:xfrm>
              <a:off x="3141624" y="2695473"/>
              <a:ext cx="1040514" cy="1040514"/>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1" name="Graphic 80" descr="Open folder with solid fill">
              <a:extLst>
                <a:ext uri="{FF2B5EF4-FFF2-40B4-BE49-F238E27FC236}">
                  <a16:creationId xmlns:a16="http://schemas.microsoft.com/office/drawing/2014/main" id="{8CC7842D-B5A2-E929-D267-BF7009E2FB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505" y="2821174"/>
              <a:ext cx="809228" cy="809228"/>
            </a:xfrm>
            <a:prstGeom prst="rect">
              <a:avLst/>
            </a:prstGeom>
          </p:spPr>
        </p:pic>
      </p:grpSp>
    </p:spTree>
    <p:extLst>
      <p:ext uri="{BB962C8B-B14F-4D97-AF65-F5344CB8AC3E}">
        <p14:creationId xmlns:p14="http://schemas.microsoft.com/office/powerpoint/2010/main" val="400616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9741" y="1123648"/>
            <a:ext cx="2737806" cy="2737806"/>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9309932" y="1760506"/>
            <a:ext cx="2542656" cy="2426260"/>
          </a:xfrm>
          <a:prstGeom prst="rect">
            <a:avLst/>
          </a:prstGeom>
        </p:spPr>
      </p:pic>
      <p:pic>
        <p:nvPicPr>
          <p:cNvPr id="16" name="Graphic 15">
            <a:extLst>
              <a:ext uri="{FF2B5EF4-FFF2-40B4-BE49-F238E27FC236}">
                <a16:creationId xmlns:a16="http://schemas.microsoft.com/office/drawing/2014/main" id="{715FFA0F-27D5-195C-9CB8-8D8884731E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60961" y="526667"/>
            <a:ext cx="3511374" cy="3511374"/>
          </a:xfrm>
          <a:prstGeom prst="rect">
            <a:avLst/>
          </a:prstGeom>
        </p:spPr>
      </p:pic>
      <p:grpSp>
        <p:nvGrpSpPr>
          <p:cNvPr id="18" name="Group 17">
            <a:extLst>
              <a:ext uri="{FF2B5EF4-FFF2-40B4-BE49-F238E27FC236}">
                <a16:creationId xmlns:a16="http://schemas.microsoft.com/office/drawing/2014/main" id="{1E30701D-DF97-11EA-473E-B6D9481ACB44}"/>
              </a:ext>
            </a:extLst>
          </p:cNvPr>
          <p:cNvGrpSpPr/>
          <p:nvPr/>
        </p:nvGrpSpPr>
        <p:grpSpPr>
          <a:xfrm>
            <a:off x="10398149" y="933539"/>
            <a:ext cx="617594" cy="617594"/>
            <a:chOff x="3559837" y="682865"/>
            <a:chExt cx="1643027" cy="1643027"/>
          </a:xfrm>
        </p:grpSpPr>
        <p:sp>
          <p:nvSpPr>
            <p:cNvPr id="20" name="Oval 19">
              <a:extLst>
                <a:ext uri="{FF2B5EF4-FFF2-40B4-BE49-F238E27FC236}">
                  <a16:creationId xmlns:a16="http://schemas.microsoft.com/office/drawing/2014/main" id="{F07437AC-B2A4-707D-09C1-5AF97330D0B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C7A60136-A6CA-1C03-7CA5-0FEED37CCB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BCE7353C-D41C-F389-EB39-34844118C9A6}"/>
              </a:ext>
            </a:extLst>
          </p:cNvPr>
          <p:cNvGrpSpPr/>
          <p:nvPr/>
        </p:nvGrpSpPr>
        <p:grpSpPr>
          <a:xfrm>
            <a:off x="11307851" y="948194"/>
            <a:ext cx="617594" cy="617594"/>
            <a:chOff x="3559837" y="682865"/>
            <a:chExt cx="1643027" cy="1643027"/>
          </a:xfrm>
        </p:grpSpPr>
        <p:sp>
          <p:nvSpPr>
            <p:cNvPr id="24" name="Oval 23">
              <a:extLst>
                <a:ext uri="{FF2B5EF4-FFF2-40B4-BE49-F238E27FC236}">
                  <a16:creationId xmlns:a16="http://schemas.microsoft.com/office/drawing/2014/main" id="{59659127-A58C-1A30-F5A5-BB3FE7337BE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Open folder with solid fill">
              <a:extLst>
                <a:ext uri="{FF2B5EF4-FFF2-40B4-BE49-F238E27FC236}">
                  <a16:creationId xmlns:a16="http://schemas.microsoft.com/office/drawing/2014/main" id="{E41C57CE-D1A9-2D18-BBEF-D74187B18F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6" name="Group 25">
            <a:extLst>
              <a:ext uri="{FF2B5EF4-FFF2-40B4-BE49-F238E27FC236}">
                <a16:creationId xmlns:a16="http://schemas.microsoft.com/office/drawing/2014/main" id="{1CDD55F3-C229-C255-2CA0-22661AEC4FA3}"/>
              </a:ext>
            </a:extLst>
          </p:cNvPr>
          <p:cNvGrpSpPr/>
          <p:nvPr/>
        </p:nvGrpSpPr>
        <p:grpSpPr>
          <a:xfrm>
            <a:off x="12217553" y="948194"/>
            <a:ext cx="617594" cy="617594"/>
            <a:chOff x="3559837" y="682865"/>
            <a:chExt cx="1643027" cy="1643027"/>
          </a:xfrm>
        </p:grpSpPr>
        <p:sp>
          <p:nvSpPr>
            <p:cNvPr id="27" name="Oval 26">
              <a:extLst>
                <a:ext uri="{FF2B5EF4-FFF2-40B4-BE49-F238E27FC236}">
                  <a16:creationId xmlns:a16="http://schemas.microsoft.com/office/drawing/2014/main" id="{5699CA44-2E40-FE84-7BC2-2E638EB94BE5}"/>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Graphic 27" descr="Open folder with solid fill">
              <a:extLst>
                <a:ext uri="{FF2B5EF4-FFF2-40B4-BE49-F238E27FC236}">
                  <a16:creationId xmlns:a16="http://schemas.microsoft.com/office/drawing/2014/main" id="{B63CFA19-6B8C-EC74-AC56-3A4BA4821E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9" name="Group 28">
            <a:extLst>
              <a:ext uri="{FF2B5EF4-FFF2-40B4-BE49-F238E27FC236}">
                <a16:creationId xmlns:a16="http://schemas.microsoft.com/office/drawing/2014/main" id="{4416108F-5006-B8DD-B8E5-275E961DB76D}"/>
              </a:ext>
            </a:extLst>
          </p:cNvPr>
          <p:cNvGrpSpPr/>
          <p:nvPr/>
        </p:nvGrpSpPr>
        <p:grpSpPr>
          <a:xfrm>
            <a:off x="11324400" y="1960197"/>
            <a:ext cx="617594" cy="617594"/>
            <a:chOff x="3559837" y="682865"/>
            <a:chExt cx="1643027" cy="1643027"/>
          </a:xfrm>
        </p:grpSpPr>
        <p:sp>
          <p:nvSpPr>
            <p:cNvPr id="40" name="Oval 39">
              <a:extLst>
                <a:ext uri="{FF2B5EF4-FFF2-40B4-BE49-F238E27FC236}">
                  <a16:creationId xmlns:a16="http://schemas.microsoft.com/office/drawing/2014/main" id="{F9900C7D-11B5-2205-38F5-E89A33AFE12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1" name="Graphic 40" descr="Open folder with solid fill">
              <a:extLst>
                <a:ext uri="{FF2B5EF4-FFF2-40B4-BE49-F238E27FC236}">
                  <a16:creationId xmlns:a16="http://schemas.microsoft.com/office/drawing/2014/main" id="{989112E4-3F47-813C-3149-581866B35A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2" name="Group 41">
            <a:extLst>
              <a:ext uri="{FF2B5EF4-FFF2-40B4-BE49-F238E27FC236}">
                <a16:creationId xmlns:a16="http://schemas.microsoft.com/office/drawing/2014/main" id="{BDD83B73-C94A-8289-C800-68448DB5C875}"/>
              </a:ext>
            </a:extLst>
          </p:cNvPr>
          <p:cNvGrpSpPr/>
          <p:nvPr/>
        </p:nvGrpSpPr>
        <p:grpSpPr>
          <a:xfrm>
            <a:off x="12234102" y="1960197"/>
            <a:ext cx="617594" cy="617594"/>
            <a:chOff x="3559837" y="682865"/>
            <a:chExt cx="1643027" cy="1643027"/>
          </a:xfrm>
        </p:grpSpPr>
        <p:sp>
          <p:nvSpPr>
            <p:cNvPr id="58" name="Oval 57">
              <a:extLst>
                <a:ext uri="{FF2B5EF4-FFF2-40B4-BE49-F238E27FC236}">
                  <a16:creationId xmlns:a16="http://schemas.microsoft.com/office/drawing/2014/main" id="{E60768F0-93A8-7794-3C10-E6476B02893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9" name="Graphic 58" descr="Open folder with solid fill">
              <a:extLst>
                <a:ext uri="{FF2B5EF4-FFF2-40B4-BE49-F238E27FC236}">
                  <a16:creationId xmlns:a16="http://schemas.microsoft.com/office/drawing/2014/main" id="{A49896F2-3466-18B8-B94E-782D2D5CC9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0" name="Group 59">
            <a:extLst>
              <a:ext uri="{FF2B5EF4-FFF2-40B4-BE49-F238E27FC236}">
                <a16:creationId xmlns:a16="http://schemas.microsoft.com/office/drawing/2014/main" id="{7A787D56-51CE-DB41-40A1-F777E01F8535}"/>
              </a:ext>
            </a:extLst>
          </p:cNvPr>
          <p:cNvGrpSpPr/>
          <p:nvPr/>
        </p:nvGrpSpPr>
        <p:grpSpPr>
          <a:xfrm>
            <a:off x="10414371" y="2916024"/>
            <a:ext cx="617594" cy="617594"/>
            <a:chOff x="3559837" y="682865"/>
            <a:chExt cx="1643027" cy="1643027"/>
          </a:xfrm>
        </p:grpSpPr>
        <p:sp>
          <p:nvSpPr>
            <p:cNvPr id="61" name="Oval 60">
              <a:extLst>
                <a:ext uri="{FF2B5EF4-FFF2-40B4-BE49-F238E27FC236}">
                  <a16:creationId xmlns:a16="http://schemas.microsoft.com/office/drawing/2014/main" id="{311AF77F-973A-C05F-B122-0A82DC56A9DD}"/>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2" name="Graphic 61" descr="Open folder with solid fill">
              <a:extLst>
                <a:ext uri="{FF2B5EF4-FFF2-40B4-BE49-F238E27FC236}">
                  <a16:creationId xmlns:a16="http://schemas.microsoft.com/office/drawing/2014/main" id="{A6A0E857-27BA-E6A0-F15B-34E0D5F83A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3" name="Group 62">
            <a:extLst>
              <a:ext uri="{FF2B5EF4-FFF2-40B4-BE49-F238E27FC236}">
                <a16:creationId xmlns:a16="http://schemas.microsoft.com/office/drawing/2014/main" id="{B10D5927-68E4-D7DD-847B-69D33D8F5824}"/>
              </a:ext>
            </a:extLst>
          </p:cNvPr>
          <p:cNvGrpSpPr/>
          <p:nvPr/>
        </p:nvGrpSpPr>
        <p:grpSpPr>
          <a:xfrm>
            <a:off x="11324073" y="2930679"/>
            <a:ext cx="617594" cy="617594"/>
            <a:chOff x="3559837" y="682865"/>
            <a:chExt cx="1643027" cy="1643027"/>
          </a:xfrm>
        </p:grpSpPr>
        <p:sp>
          <p:nvSpPr>
            <p:cNvPr id="64" name="Oval 63">
              <a:extLst>
                <a:ext uri="{FF2B5EF4-FFF2-40B4-BE49-F238E27FC236}">
                  <a16:creationId xmlns:a16="http://schemas.microsoft.com/office/drawing/2014/main" id="{298D79E6-1354-BC6A-B610-68A5A5DE974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5" name="Graphic 64" descr="Open folder with solid fill">
              <a:extLst>
                <a:ext uri="{FF2B5EF4-FFF2-40B4-BE49-F238E27FC236}">
                  <a16:creationId xmlns:a16="http://schemas.microsoft.com/office/drawing/2014/main" id="{66E7ED59-0AC0-01E2-47B3-6B4A6726B5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6" name="Group 65">
            <a:extLst>
              <a:ext uri="{FF2B5EF4-FFF2-40B4-BE49-F238E27FC236}">
                <a16:creationId xmlns:a16="http://schemas.microsoft.com/office/drawing/2014/main" id="{9993CB31-BCDE-F0B4-0E4A-5F5334287086}"/>
              </a:ext>
            </a:extLst>
          </p:cNvPr>
          <p:cNvGrpSpPr/>
          <p:nvPr/>
        </p:nvGrpSpPr>
        <p:grpSpPr>
          <a:xfrm>
            <a:off x="12233775" y="2930679"/>
            <a:ext cx="617594" cy="617594"/>
            <a:chOff x="3559837" y="682865"/>
            <a:chExt cx="1643027" cy="1643027"/>
          </a:xfrm>
        </p:grpSpPr>
        <p:sp>
          <p:nvSpPr>
            <p:cNvPr id="67" name="Oval 66">
              <a:extLst>
                <a:ext uri="{FF2B5EF4-FFF2-40B4-BE49-F238E27FC236}">
                  <a16:creationId xmlns:a16="http://schemas.microsoft.com/office/drawing/2014/main" id="{09FC9017-07ED-F390-5962-222D404176D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8" name="Graphic 67" descr="Open folder with solid fill">
              <a:extLst>
                <a:ext uri="{FF2B5EF4-FFF2-40B4-BE49-F238E27FC236}">
                  <a16:creationId xmlns:a16="http://schemas.microsoft.com/office/drawing/2014/main" id="{2C2765B9-9500-45C8-8B54-2803529BF9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69" name="Group 68">
            <a:extLst>
              <a:ext uri="{FF2B5EF4-FFF2-40B4-BE49-F238E27FC236}">
                <a16:creationId xmlns:a16="http://schemas.microsoft.com/office/drawing/2014/main" id="{FCC0843E-D55A-00C8-4D97-2512C26A6F31}"/>
              </a:ext>
            </a:extLst>
          </p:cNvPr>
          <p:cNvGrpSpPr/>
          <p:nvPr/>
        </p:nvGrpSpPr>
        <p:grpSpPr>
          <a:xfrm flipH="1">
            <a:off x="-3131167" y="3877139"/>
            <a:ext cx="598826" cy="617594"/>
            <a:chOff x="3559837" y="682865"/>
            <a:chExt cx="1643027" cy="1643027"/>
          </a:xfrm>
        </p:grpSpPr>
        <p:sp>
          <p:nvSpPr>
            <p:cNvPr id="70" name="Oval 69">
              <a:extLst>
                <a:ext uri="{FF2B5EF4-FFF2-40B4-BE49-F238E27FC236}">
                  <a16:creationId xmlns:a16="http://schemas.microsoft.com/office/drawing/2014/main" id="{ABFB370D-2A14-92C9-39C3-F9611493AB47}"/>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 name="Graphic 70" descr="Open folder with solid fill">
              <a:extLst>
                <a:ext uri="{FF2B5EF4-FFF2-40B4-BE49-F238E27FC236}">
                  <a16:creationId xmlns:a16="http://schemas.microsoft.com/office/drawing/2014/main" id="{68111FE9-ECAD-B494-BC73-3E0B82C741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11" name="Graphic 10" descr="Shopping basket with solid fill">
            <a:extLst>
              <a:ext uri="{FF2B5EF4-FFF2-40B4-BE49-F238E27FC236}">
                <a16:creationId xmlns:a16="http://schemas.microsoft.com/office/drawing/2014/main" id="{14163D58-D4C9-CFA3-20C7-23225BC9CC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3602093" y="3289462"/>
            <a:ext cx="1540679" cy="1588965"/>
          </a:xfrm>
          <a:prstGeom prst="rect">
            <a:avLst/>
          </a:prstGeom>
        </p:spPr>
      </p:pic>
      <p:pic>
        <p:nvPicPr>
          <p:cNvPr id="12" name="Graphic 11" descr="Walk with solid fill">
            <a:extLst>
              <a:ext uri="{FF2B5EF4-FFF2-40B4-BE49-F238E27FC236}">
                <a16:creationId xmlns:a16="http://schemas.microsoft.com/office/drawing/2014/main" id="{39DBE2F7-3065-98C5-3502-6C73A22C15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062498" y="1812772"/>
            <a:ext cx="2877804" cy="3106028"/>
          </a:xfrm>
          <a:prstGeom prst="rect">
            <a:avLst/>
          </a:prstGeom>
        </p:spPr>
      </p:pic>
      <p:pic>
        <p:nvPicPr>
          <p:cNvPr id="83" name="Graphic 82" descr="Flying Money with solid fill">
            <a:extLst>
              <a:ext uri="{FF2B5EF4-FFF2-40B4-BE49-F238E27FC236}">
                <a16:creationId xmlns:a16="http://schemas.microsoft.com/office/drawing/2014/main" id="{D1C5C885-A760-22DF-FF57-77F81A1F053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29764" y="-2003805"/>
            <a:ext cx="914400" cy="914400"/>
          </a:xfrm>
          <a:prstGeom prst="rect">
            <a:avLst/>
          </a:prstGeom>
        </p:spPr>
      </p:pic>
      <p:sp>
        <p:nvSpPr>
          <p:cNvPr id="84" name="Google Shape;1684;p59">
            <a:extLst>
              <a:ext uri="{FF2B5EF4-FFF2-40B4-BE49-F238E27FC236}">
                <a16:creationId xmlns:a16="http://schemas.microsoft.com/office/drawing/2014/main" id="{821B7476-FEC7-3BB2-B00A-371EB376F29E}"/>
              </a:ext>
            </a:extLst>
          </p:cNvPr>
          <p:cNvSpPr txBox="1">
            <a:spLocks/>
          </p:cNvSpPr>
          <p:nvPr/>
        </p:nvSpPr>
        <p:spPr>
          <a:xfrm>
            <a:off x="2906820" y="-3561406"/>
            <a:ext cx="260084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400" b="1">
                <a:solidFill>
                  <a:schemeClr val="bg2"/>
                </a:solidFill>
                <a:latin typeface="Poppins" panose="00000500000000000000" pitchFamily="2" charset="0"/>
                <a:cs typeface="Poppins" panose="00000500000000000000" pitchFamily="2" charset="0"/>
              </a:rPr>
              <a:t>Portfolio</a:t>
            </a:r>
          </a:p>
        </p:txBody>
      </p:sp>
      <p:grpSp>
        <p:nvGrpSpPr>
          <p:cNvPr id="85" name="Group 84">
            <a:extLst>
              <a:ext uri="{FF2B5EF4-FFF2-40B4-BE49-F238E27FC236}">
                <a16:creationId xmlns:a16="http://schemas.microsoft.com/office/drawing/2014/main" id="{EFFF1A8F-85A3-2661-EA0E-FD7239701CD2}"/>
              </a:ext>
            </a:extLst>
          </p:cNvPr>
          <p:cNvGrpSpPr/>
          <p:nvPr/>
        </p:nvGrpSpPr>
        <p:grpSpPr>
          <a:xfrm>
            <a:off x="4054978" y="-1825592"/>
            <a:ext cx="537857" cy="537857"/>
            <a:chOff x="2942260" y="4189306"/>
            <a:chExt cx="537857" cy="537857"/>
          </a:xfrm>
        </p:grpSpPr>
        <p:sp>
          <p:nvSpPr>
            <p:cNvPr id="86" name="Oval 85">
              <a:extLst>
                <a:ext uri="{FF2B5EF4-FFF2-40B4-BE49-F238E27FC236}">
                  <a16:creationId xmlns:a16="http://schemas.microsoft.com/office/drawing/2014/main" id="{8D44FCA9-D8B7-3EA6-73F8-D5A7643601B5}"/>
                </a:ext>
              </a:extLst>
            </p:cNvPr>
            <p:cNvSpPr/>
            <p:nvPr/>
          </p:nvSpPr>
          <p:spPr>
            <a:xfrm>
              <a:off x="2942260" y="4189306"/>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7" name="Graphic 86" descr="Male profile with solid fill">
              <a:extLst>
                <a:ext uri="{FF2B5EF4-FFF2-40B4-BE49-F238E27FC236}">
                  <a16:creationId xmlns:a16="http://schemas.microsoft.com/office/drawing/2014/main" id="{B48843E7-4AF2-6810-F466-058CA7C3A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74527" y="4211035"/>
              <a:ext cx="481986" cy="481986"/>
            </a:xfrm>
            <a:prstGeom prst="rect">
              <a:avLst/>
            </a:prstGeom>
          </p:spPr>
        </p:pic>
      </p:grpSp>
      <p:grpSp>
        <p:nvGrpSpPr>
          <p:cNvPr id="88" name="Group 87">
            <a:extLst>
              <a:ext uri="{FF2B5EF4-FFF2-40B4-BE49-F238E27FC236}">
                <a16:creationId xmlns:a16="http://schemas.microsoft.com/office/drawing/2014/main" id="{D6DC5C2E-E801-6AC5-91A1-849018D542CB}"/>
              </a:ext>
            </a:extLst>
          </p:cNvPr>
          <p:cNvGrpSpPr/>
          <p:nvPr/>
        </p:nvGrpSpPr>
        <p:grpSpPr>
          <a:xfrm>
            <a:off x="4047105" y="-1837432"/>
            <a:ext cx="537857" cy="537857"/>
            <a:chOff x="4079263" y="4180853"/>
            <a:chExt cx="537857" cy="537857"/>
          </a:xfrm>
        </p:grpSpPr>
        <p:sp>
          <p:nvSpPr>
            <p:cNvPr id="89" name="Oval 88">
              <a:extLst>
                <a:ext uri="{FF2B5EF4-FFF2-40B4-BE49-F238E27FC236}">
                  <a16:creationId xmlns:a16="http://schemas.microsoft.com/office/drawing/2014/main" id="{8D522FBC-AAAF-B510-3D79-62BEA2155C8B}"/>
                </a:ext>
              </a:extLst>
            </p:cNvPr>
            <p:cNvSpPr/>
            <p:nvPr/>
          </p:nvSpPr>
          <p:spPr>
            <a:xfrm>
              <a:off x="4079263" y="4180853"/>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0" name="Graphic 89" descr="Female Profile with solid fill">
              <a:extLst>
                <a:ext uri="{FF2B5EF4-FFF2-40B4-BE49-F238E27FC236}">
                  <a16:creationId xmlns:a16="http://schemas.microsoft.com/office/drawing/2014/main" id="{CFE90469-A4E0-DB5F-21AB-910FC41C07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15092" y="4210748"/>
              <a:ext cx="473819" cy="473819"/>
            </a:xfrm>
            <a:prstGeom prst="rect">
              <a:avLst/>
            </a:prstGeom>
          </p:spPr>
        </p:pic>
      </p:grpSp>
      <p:grpSp>
        <p:nvGrpSpPr>
          <p:cNvPr id="91" name="Group 90">
            <a:extLst>
              <a:ext uri="{FF2B5EF4-FFF2-40B4-BE49-F238E27FC236}">
                <a16:creationId xmlns:a16="http://schemas.microsoft.com/office/drawing/2014/main" id="{A97EBD80-8C06-F4F8-B014-C9C8BA98495F}"/>
              </a:ext>
            </a:extLst>
          </p:cNvPr>
          <p:cNvGrpSpPr/>
          <p:nvPr/>
        </p:nvGrpSpPr>
        <p:grpSpPr>
          <a:xfrm>
            <a:off x="4031374" y="-1850288"/>
            <a:ext cx="537857" cy="537857"/>
            <a:chOff x="5223655" y="4157384"/>
            <a:chExt cx="537857" cy="537857"/>
          </a:xfrm>
        </p:grpSpPr>
        <p:sp>
          <p:nvSpPr>
            <p:cNvPr id="92" name="Oval 91">
              <a:extLst>
                <a:ext uri="{FF2B5EF4-FFF2-40B4-BE49-F238E27FC236}">
                  <a16:creationId xmlns:a16="http://schemas.microsoft.com/office/drawing/2014/main" id="{334E00CE-AA67-9D8D-85B1-59B9009E31C3}"/>
                </a:ext>
              </a:extLst>
            </p:cNvPr>
            <p:cNvSpPr/>
            <p:nvPr/>
          </p:nvSpPr>
          <p:spPr>
            <a:xfrm>
              <a:off x="5223655" y="4157384"/>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3" name="Graphic 92" descr="Male profile with solid fill">
              <a:extLst>
                <a:ext uri="{FF2B5EF4-FFF2-40B4-BE49-F238E27FC236}">
                  <a16:creationId xmlns:a16="http://schemas.microsoft.com/office/drawing/2014/main" id="{48DA7D10-B575-3644-CC22-C8A2FB79794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59596" y="4170660"/>
              <a:ext cx="481986" cy="481986"/>
            </a:xfrm>
            <a:prstGeom prst="rect">
              <a:avLst/>
            </a:prstGeom>
          </p:spPr>
        </p:pic>
      </p:grpSp>
      <p:grpSp>
        <p:nvGrpSpPr>
          <p:cNvPr id="94" name="Group 93">
            <a:extLst>
              <a:ext uri="{FF2B5EF4-FFF2-40B4-BE49-F238E27FC236}">
                <a16:creationId xmlns:a16="http://schemas.microsoft.com/office/drawing/2014/main" id="{02460F86-D4D8-BC09-D878-F08581B07F75}"/>
              </a:ext>
            </a:extLst>
          </p:cNvPr>
          <p:cNvGrpSpPr/>
          <p:nvPr/>
        </p:nvGrpSpPr>
        <p:grpSpPr>
          <a:xfrm>
            <a:off x="3803650" y="-2076920"/>
            <a:ext cx="1040514" cy="1040514"/>
            <a:chOff x="3141624" y="2695473"/>
            <a:chExt cx="1040514" cy="1040514"/>
          </a:xfrm>
        </p:grpSpPr>
        <p:sp>
          <p:nvSpPr>
            <p:cNvPr id="95" name="Oval 94">
              <a:extLst>
                <a:ext uri="{FF2B5EF4-FFF2-40B4-BE49-F238E27FC236}">
                  <a16:creationId xmlns:a16="http://schemas.microsoft.com/office/drawing/2014/main" id="{75A05C74-7C42-A240-3D52-21DB0A93ED4C}"/>
                </a:ext>
              </a:extLst>
            </p:cNvPr>
            <p:cNvSpPr/>
            <p:nvPr/>
          </p:nvSpPr>
          <p:spPr>
            <a:xfrm>
              <a:off x="3141624" y="2695473"/>
              <a:ext cx="1040514" cy="1040514"/>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6" name="Graphic 95" descr="Open folder with solid fill">
              <a:extLst>
                <a:ext uri="{FF2B5EF4-FFF2-40B4-BE49-F238E27FC236}">
                  <a16:creationId xmlns:a16="http://schemas.microsoft.com/office/drawing/2014/main" id="{9B587730-E683-AF83-6C56-314DA4D646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505" y="2821174"/>
              <a:ext cx="809228" cy="809228"/>
            </a:xfrm>
            <a:prstGeom prst="rect">
              <a:avLst/>
            </a:prstGeom>
          </p:spPr>
        </p:pic>
      </p:grpSp>
      <p:sp>
        <p:nvSpPr>
          <p:cNvPr id="97" name="Google Shape;1684;p59">
            <a:extLst>
              <a:ext uri="{FF2B5EF4-FFF2-40B4-BE49-F238E27FC236}">
                <a16:creationId xmlns:a16="http://schemas.microsoft.com/office/drawing/2014/main" id="{352DBAF0-86DA-8F00-B46E-3EEB2A61F513}"/>
              </a:ext>
            </a:extLst>
          </p:cNvPr>
          <p:cNvSpPr txBox="1">
            <a:spLocks/>
          </p:cNvSpPr>
          <p:nvPr/>
        </p:nvSpPr>
        <p:spPr>
          <a:xfrm>
            <a:off x="1890531" y="2056249"/>
            <a:ext cx="481954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fontAlgn="base"/>
            <a:r>
              <a:rPr lang="en-US" sz="4000" b="1">
                <a:solidFill>
                  <a:schemeClr val="bg2"/>
                </a:solidFill>
                <a:latin typeface="Poppins" panose="00000500000000000000" pitchFamily="2" charset="0"/>
                <a:cs typeface="Poppins" panose="00000500000000000000" pitchFamily="2" charset="0"/>
              </a:rPr>
              <a:t>How Does This Process Look?</a:t>
            </a:r>
          </a:p>
        </p:txBody>
      </p:sp>
    </p:spTree>
    <p:extLst>
      <p:ext uri="{BB962C8B-B14F-4D97-AF65-F5344CB8AC3E}">
        <p14:creationId xmlns:p14="http://schemas.microsoft.com/office/powerpoint/2010/main" val="3602363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Flying Money with solid fill">
            <a:extLst>
              <a:ext uri="{FF2B5EF4-FFF2-40B4-BE49-F238E27FC236}">
                <a16:creationId xmlns:a16="http://schemas.microsoft.com/office/drawing/2014/main" id="{328EDA2A-691C-6B52-7AB4-978940A9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3752" y="1641834"/>
            <a:ext cx="914400" cy="914400"/>
          </a:xfrm>
          <a:prstGeom prst="rect">
            <a:avLst/>
          </a:prstGeom>
        </p:spPr>
      </p:pic>
      <p:grpSp>
        <p:nvGrpSpPr>
          <p:cNvPr id="24" name="Group 23">
            <a:extLst>
              <a:ext uri="{FF2B5EF4-FFF2-40B4-BE49-F238E27FC236}">
                <a16:creationId xmlns:a16="http://schemas.microsoft.com/office/drawing/2014/main" id="{9C706D1A-9E00-BDAA-CAA9-B3A766A12742}"/>
              </a:ext>
            </a:extLst>
          </p:cNvPr>
          <p:cNvGrpSpPr/>
          <p:nvPr/>
        </p:nvGrpSpPr>
        <p:grpSpPr>
          <a:xfrm>
            <a:off x="4125620" y="1862764"/>
            <a:ext cx="537857" cy="537857"/>
            <a:chOff x="2942260" y="4189306"/>
            <a:chExt cx="537857" cy="537857"/>
          </a:xfrm>
        </p:grpSpPr>
        <p:sp>
          <p:nvSpPr>
            <p:cNvPr id="4" name="Oval 3">
              <a:extLst>
                <a:ext uri="{FF2B5EF4-FFF2-40B4-BE49-F238E27FC236}">
                  <a16:creationId xmlns:a16="http://schemas.microsoft.com/office/drawing/2014/main" id="{50F13BAA-494C-E3B4-6CC7-93618A34ED40}"/>
                </a:ext>
              </a:extLst>
            </p:cNvPr>
            <p:cNvSpPr/>
            <p:nvPr/>
          </p:nvSpPr>
          <p:spPr>
            <a:xfrm>
              <a:off x="2942260" y="4189306"/>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Male profile with solid fill">
              <a:extLst>
                <a:ext uri="{FF2B5EF4-FFF2-40B4-BE49-F238E27FC236}">
                  <a16:creationId xmlns:a16="http://schemas.microsoft.com/office/drawing/2014/main" id="{6B441A89-BCE8-033D-31EE-B993FD621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74527" y="4211035"/>
              <a:ext cx="481986" cy="481986"/>
            </a:xfrm>
            <a:prstGeom prst="rect">
              <a:avLst/>
            </a:prstGeom>
          </p:spPr>
        </p:pic>
      </p:grpSp>
      <p:grpSp>
        <p:nvGrpSpPr>
          <p:cNvPr id="23" name="Group 22">
            <a:extLst>
              <a:ext uri="{FF2B5EF4-FFF2-40B4-BE49-F238E27FC236}">
                <a16:creationId xmlns:a16="http://schemas.microsoft.com/office/drawing/2014/main" id="{539698B1-A0D3-5B56-9AAF-3FA6FDF590E8}"/>
              </a:ext>
            </a:extLst>
          </p:cNvPr>
          <p:cNvGrpSpPr/>
          <p:nvPr/>
        </p:nvGrpSpPr>
        <p:grpSpPr>
          <a:xfrm>
            <a:off x="4125619" y="1862763"/>
            <a:ext cx="537857" cy="537857"/>
            <a:chOff x="4079263" y="4180853"/>
            <a:chExt cx="537857" cy="537857"/>
          </a:xfrm>
        </p:grpSpPr>
        <p:sp>
          <p:nvSpPr>
            <p:cNvPr id="8" name="Oval 7">
              <a:extLst>
                <a:ext uri="{FF2B5EF4-FFF2-40B4-BE49-F238E27FC236}">
                  <a16:creationId xmlns:a16="http://schemas.microsoft.com/office/drawing/2014/main" id="{E2186055-32B8-99E2-C8C0-55A85C854D57}"/>
                </a:ext>
              </a:extLst>
            </p:cNvPr>
            <p:cNvSpPr/>
            <p:nvPr/>
          </p:nvSpPr>
          <p:spPr>
            <a:xfrm>
              <a:off x="4079263" y="4180853"/>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Female Profile with solid fill">
              <a:extLst>
                <a:ext uri="{FF2B5EF4-FFF2-40B4-BE49-F238E27FC236}">
                  <a16:creationId xmlns:a16="http://schemas.microsoft.com/office/drawing/2014/main" id="{B1C4FF60-0078-13E6-FBBD-43F3F1C3B4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15092" y="4210748"/>
              <a:ext cx="473819" cy="473819"/>
            </a:xfrm>
            <a:prstGeom prst="rect">
              <a:avLst/>
            </a:prstGeom>
          </p:spPr>
        </p:pic>
      </p:grpSp>
      <p:grpSp>
        <p:nvGrpSpPr>
          <p:cNvPr id="25" name="Group 24">
            <a:extLst>
              <a:ext uri="{FF2B5EF4-FFF2-40B4-BE49-F238E27FC236}">
                <a16:creationId xmlns:a16="http://schemas.microsoft.com/office/drawing/2014/main" id="{061FC98E-30E5-5D25-4BAC-73BEDF951FE2}"/>
              </a:ext>
            </a:extLst>
          </p:cNvPr>
          <p:cNvGrpSpPr/>
          <p:nvPr/>
        </p:nvGrpSpPr>
        <p:grpSpPr>
          <a:xfrm>
            <a:off x="4133583" y="1846249"/>
            <a:ext cx="537857" cy="537857"/>
            <a:chOff x="5223655" y="4157384"/>
            <a:chExt cx="537857" cy="537857"/>
          </a:xfrm>
        </p:grpSpPr>
        <p:sp>
          <p:nvSpPr>
            <p:cNvPr id="9" name="Oval 8">
              <a:extLst>
                <a:ext uri="{FF2B5EF4-FFF2-40B4-BE49-F238E27FC236}">
                  <a16:creationId xmlns:a16="http://schemas.microsoft.com/office/drawing/2014/main" id="{5D999427-21F7-9B73-C666-A20E516D0EE4}"/>
                </a:ext>
              </a:extLst>
            </p:cNvPr>
            <p:cNvSpPr/>
            <p:nvPr/>
          </p:nvSpPr>
          <p:spPr>
            <a:xfrm>
              <a:off x="5223655" y="4157384"/>
              <a:ext cx="537857" cy="53785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Graphic 11" descr="Male profile with solid fill">
              <a:extLst>
                <a:ext uri="{FF2B5EF4-FFF2-40B4-BE49-F238E27FC236}">
                  <a16:creationId xmlns:a16="http://schemas.microsoft.com/office/drawing/2014/main" id="{133D97C5-89DB-7ACE-DC90-300CAB35B9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9596" y="4170660"/>
              <a:ext cx="481986" cy="481986"/>
            </a:xfrm>
            <a:prstGeom prst="rect">
              <a:avLst/>
            </a:prstGeom>
          </p:spPr>
        </p:pic>
      </p:gr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sp>
        <p:nvSpPr>
          <p:cNvPr id="2" name="Google Shape;1684;p59">
            <a:extLst>
              <a:ext uri="{FF2B5EF4-FFF2-40B4-BE49-F238E27FC236}">
                <a16:creationId xmlns:a16="http://schemas.microsoft.com/office/drawing/2014/main" id="{5B69D622-1E93-9A77-C3EC-B049B5DD3EFD}"/>
              </a:ext>
            </a:extLst>
          </p:cNvPr>
          <p:cNvSpPr txBox="1">
            <a:spLocks/>
          </p:cNvSpPr>
          <p:nvPr/>
        </p:nvSpPr>
        <p:spPr>
          <a:xfrm>
            <a:off x="2942260" y="578200"/>
            <a:ext cx="260084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3200" b="1">
                <a:solidFill>
                  <a:schemeClr val="bg2"/>
                </a:solidFill>
                <a:latin typeface="Poppins" panose="00000500000000000000" pitchFamily="2" charset="0"/>
                <a:cs typeface="Poppins" panose="00000500000000000000" pitchFamily="2" charset="0"/>
              </a:rPr>
              <a:t>Portfolio</a:t>
            </a:r>
          </a:p>
        </p:txBody>
      </p:sp>
      <p:sp>
        <p:nvSpPr>
          <p:cNvPr id="26" name="Google Shape;1684;p59">
            <a:extLst>
              <a:ext uri="{FF2B5EF4-FFF2-40B4-BE49-F238E27FC236}">
                <a16:creationId xmlns:a16="http://schemas.microsoft.com/office/drawing/2014/main" id="{258AB20E-430A-AB21-21C5-6F3D4165EA58}"/>
              </a:ext>
            </a:extLst>
          </p:cNvPr>
          <p:cNvSpPr txBox="1">
            <a:spLocks/>
          </p:cNvSpPr>
          <p:nvPr/>
        </p:nvSpPr>
        <p:spPr>
          <a:xfrm>
            <a:off x="2361354" y="6422653"/>
            <a:ext cx="408231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3200" b="1">
                <a:solidFill>
                  <a:schemeClr val="bg2"/>
                </a:solidFill>
                <a:latin typeface="Poppins" panose="00000500000000000000" pitchFamily="2" charset="0"/>
                <a:cs typeface="Poppins" panose="00000500000000000000" pitchFamily="2" charset="0"/>
              </a:rPr>
              <a:t>Investing Public</a:t>
            </a:r>
          </a:p>
        </p:txBody>
      </p:sp>
      <p:grpSp>
        <p:nvGrpSpPr>
          <p:cNvPr id="3" name="Group 2">
            <a:extLst>
              <a:ext uri="{FF2B5EF4-FFF2-40B4-BE49-F238E27FC236}">
                <a16:creationId xmlns:a16="http://schemas.microsoft.com/office/drawing/2014/main" id="{8C8A332C-E2DD-41D0-3C36-5DDA64B2B45C}"/>
              </a:ext>
            </a:extLst>
          </p:cNvPr>
          <p:cNvGrpSpPr/>
          <p:nvPr/>
        </p:nvGrpSpPr>
        <p:grpSpPr>
          <a:xfrm>
            <a:off x="3559837" y="1299548"/>
            <a:ext cx="1643027" cy="1643027"/>
            <a:chOff x="3559837" y="1299548"/>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1299548"/>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2045" y="1521142"/>
              <a:ext cx="1277814" cy="1277814"/>
            </a:xfrm>
            <a:prstGeom prst="rect">
              <a:avLst/>
            </a:prstGeom>
          </p:spPr>
        </p:pic>
      </p:grpSp>
      <p:grpSp>
        <p:nvGrpSpPr>
          <p:cNvPr id="13" name="Group 12">
            <a:extLst>
              <a:ext uri="{FF2B5EF4-FFF2-40B4-BE49-F238E27FC236}">
                <a16:creationId xmlns:a16="http://schemas.microsoft.com/office/drawing/2014/main" id="{B062F522-7A5B-24FF-CD39-321C3ED20529}"/>
              </a:ext>
            </a:extLst>
          </p:cNvPr>
          <p:cNvGrpSpPr/>
          <p:nvPr/>
        </p:nvGrpSpPr>
        <p:grpSpPr>
          <a:xfrm flipH="1">
            <a:off x="-3131167" y="3877139"/>
            <a:ext cx="598826" cy="617594"/>
            <a:chOff x="3559837" y="682865"/>
            <a:chExt cx="1643027" cy="1643027"/>
          </a:xfrm>
        </p:grpSpPr>
        <p:sp>
          <p:nvSpPr>
            <p:cNvPr id="14" name="Oval 13">
              <a:extLst>
                <a:ext uri="{FF2B5EF4-FFF2-40B4-BE49-F238E27FC236}">
                  <a16:creationId xmlns:a16="http://schemas.microsoft.com/office/drawing/2014/main" id="{D865DF50-BA6F-B72B-D56D-81551E7EBF4C}"/>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Open folder with solid fill">
              <a:extLst>
                <a:ext uri="{FF2B5EF4-FFF2-40B4-BE49-F238E27FC236}">
                  <a16:creationId xmlns:a16="http://schemas.microsoft.com/office/drawing/2014/main" id="{E6431E73-6CB4-77DF-BE1C-A37A5FC1EB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2045" y="904459"/>
              <a:ext cx="1277814" cy="1277814"/>
            </a:xfrm>
            <a:prstGeom prst="rect">
              <a:avLst/>
            </a:prstGeom>
          </p:spPr>
        </p:pic>
      </p:grpSp>
      <p:pic>
        <p:nvPicPr>
          <p:cNvPr id="18" name="Graphic 17" descr="Shopping basket with solid fill">
            <a:extLst>
              <a:ext uri="{FF2B5EF4-FFF2-40B4-BE49-F238E27FC236}">
                <a16:creationId xmlns:a16="http://schemas.microsoft.com/office/drawing/2014/main" id="{B0942D75-FF24-0BC9-1631-E6F9C15F32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3602093" y="3289462"/>
            <a:ext cx="1540679" cy="1588965"/>
          </a:xfrm>
          <a:prstGeom prst="rect">
            <a:avLst/>
          </a:prstGeom>
        </p:spPr>
      </p:pic>
      <p:pic>
        <p:nvPicPr>
          <p:cNvPr id="19" name="Graphic 18" descr="Walk with solid fill">
            <a:extLst>
              <a:ext uri="{FF2B5EF4-FFF2-40B4-BE49-F238E27FC236}">
                <a16:creationId xmlns:a16="http://schemas.microsoft.com/office/drawing/2014/main" id="{2C3E3632-F262-2426-5BC2-FC8C9060580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3062498" y="1812772"/>
            <a:ext cx="2877804" cy="3106028"/>
          </a:xfrm>
          <a:prstGeom prst="rect">
            <a:avLst/>
          </a:prstGeom>
        </p:spPr>
      </p:pic>
    </p:spTree>
    <p:extLst>
      <p:ext uri="{BB962C8B-B14F-4D97-AF65-F5344CB8AC3E}">
        <p14:creationId xmlns:p14="http://schemas.microsoft.com/office/powerpoint/2010/main" val="2236852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Flying Money with solid fill">
            <a:extLst>
              <a:ext uri="{FF2B5EF4-FFF2-40B4-BE49-F238E27FC236}">
                <a16:creationId xmlns:a16="http://schemas.microsoft.com/office/drawing/2014/main" id="{278CE242-3C44-18F0-C1C1-8F152827C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5311" y="1081830"/>
            <a:ext cx="914400" cy="914400"/>
          </a:xfrm>
          <a:prstGeom prst="rect">
            <a:avLst/>
          </a:prstGeom>
        </p:spPr>
      </p:pic>
      <p:pic>
        <p:nvPicPr>
          <p:cNvPr id="29" name="Graphic 28" descr="Caret Up with solid fill">
            <a:extLst>
              <a:ext uri="{FF2B5EF4-FFF2-40B4-BE49-F238E27FC236}">
                <a16:creationId xmlns:a16="http://schemas.microsoft.com/office/drawing/2014/main" id="{82060649-79D4-7F2D-55AB-7B38D1A67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08228" y="-1704009"/>
            <a:ext cx="771626" cy="1077498"/>
          </a:xfrm>
          <a:prstGeom prst="rect">
            <a:avLst/>
          </a:prstGeom>
        </p:spPr>
      </p:pic>
      <p:pic>
        <p:nvPicPr>
          <p:cNvPr id="30" name="Graphic 29" descr="Caret Up with solid fill">
            <a:extLst>
              <a:ext uri="{FF2B5EF4-FFF2-40B4-BE49-F238E27FC236}">
                <a16:creationId xmlns:a16="http://schemas.microsoft.com/office/drawing/2014/main" id="{59196DB9-1FBD-3D5C-765C-127ED99EFB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08786" y="-1699743"/>
            <a:ext cx="771626" cy="1077498"/>
          </a:xfrm>
          <a:prstGeom prst="rect">
            <a:avLst/>
          </a:prstGeom>
        </p:spPr>
      </p:pic>
      <p:pic>
        <p:nvPicPr>
          <p:cNvPr id="31" name="Graphic 30" descr="Caret Up with solid fill">
            <a:extLst>
              <a:ext uri="{FF2B5EF4-FFF2-40B4-BE49-F238E27FC236}">
                <a16:creationId xmlns:a16="http://schemas.microsoft.com/office/drawing/2014/main" id="{CD7BE8DA-ACAF-D158-9637-DB6D71C14E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09343" y="-1699743"/>
            <a:ext cx="771626" cy="107749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3559837" y="682865"/>
            <a:ext cx="1643027" cy="1643027"/>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sp>
        <p:nvSpPr>
          <p:cNvPr id="2" name="Google Shape;1684;p59">
            <a:extLst>
              <a:ext uri="{FF2B5EF4-FFF2-40B4-BE49-F238E27FC236}">
                <a16:creationId xmlns:a16="http://schemas.microsoft.com/office/drawing/2014/main" id="{5B69D622-1E93-9A77-C3EC-B049B5DD3EFD}"/>
              </a:ext>
            </a:extLst>
          </p:cNvPr>
          <p:cNvSpPr txBox="1">
            <a:spLocks/>
          </p:cNvSpPr>
          <p:nvPr/>
        </p:nvSpPr>
        <p:spPr>
          <a:xfrm>
            <a:off x="2361354" y="3899189"/>
            <a:ext cx="408231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3200" b="1">
                <a:solidFill>
                  <a:schemeClr val="bg2"/>
                </a:solidFill>
                <a:latin typeface="Poppins" panose="00000500000000000000" pitchFamily="2" charset="0"/>
                <a:cs typeface="Poppins" panose="00000500000000000000" pitchFamily="2" charset="0"/>
              </a:rPr>
              <a:t>Investing Public</a:t>
            </a:r>
          </a:p>
        </p:txBody>
      </p:sp>
      <p:grpSp>
        <p:nvGrpSpPr>
          <p:cNvPr id="23" name="Group 22">
            <a:extLst>
              <a:ext uri="{FF2B5EF4-FFF2-40B4-BE49-F238E27FC236}">
                <a16:creationId xmlns:a16="http://schemas.microsoft.com/office/drawing/2014/main" id="{0C5905BD-4162-7708-E9A4-15968E0BAA8A}"/>
              </a:ext>
            </a:extLst>
          </p:cNvPr>
          <p:cNvGrpSpPr/>
          <p:nvPr/>
        </p:nvGrpSpPr>
        <p:grpSpPr>
          <a:xfrm>
            <a:off x="2906820" y="3173358"/>
            <a:ext cx="717378" cy="717378"/>
            <a:chOff x="2906820" y="3173358"/>
            <a:chExt cx="717378" cy="717378"/>
          </a:xfrm>
        </p:grpSpPr>
        <p:sp>
          <p:nvSpPr>
            <p:cNvPr id="3" name="Oval 2">
              <a:extLst>
                <a:ext uri="{FF2B5EF4-FFF2-40B4-BE49-F238E27FC236}">
                  <a16:creationId xmlns:a16="http://schemas.microsoft.com/office/drawing/2014/main" id="{03D7A6B8-0D71-52FC-B089-522E0B1D6007}"/>
                </a:ext>
              </a:extLst>
            </p:cNvPr>
            <p:cNvSpPr/>
            <p:nvPr/>
          </p:nvSpPr>
          <p:spPr>
            <a:xfrm>
              <a:off x="2906820" y="3173358"/>
              <a:ext cx="717378" cy="717378"/>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Male profile with solid fill">
              <a:extLst>
                <a:ext uri="{FF2B5EF4-FFF2-40B4-BE49-F238E27FC236}">
                  <a16:creationId xmlns:a16="http://schemas.microsoft.com/office/drawing/2014/main" id="{ECFA8B89-3FCB-D258-D84E-219C8598A99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6175" y="3213733"/>
              <a:ext cx="642859" cy="642859"/>
            </a:xfrm>
            <a:prstGeom prst="rect">
              <a:avLst/>
            </a:prstGeom>
          </p:spPr>
        </p:pic>
      </p:grpSp>
      <p:grpSp>
        <p:nvGrpSpPr>
          <p:cNvPr id="24" name="Group 23">
            <a:extLst>
              <a:ext uri="{FF2B5EF4-FFF2-40B4-BE49-F238E27FC236}">
                <a16:creationId xmlns:a16="http://schemas.microsoft.com/office/drawing/2014/main" id="{380EF299-D5BA-C206-3F93-08FC597EB860}"/>
              </a:ext>
            </a:extLst>
          </p:cNvPr>
          <p:cNvGrpSpPr/>
          <p:nvPr/>
        </p:nvGrpSpPr>
        <p:grpSpPr>
          <a:xfrm>
            <a:off x="4043823" y="3164905"/>
            <a:ext cx="717378" cy="717378"/>
            <a:chOff x="4043823" y="3164905"/>
            <a:chExt cx="717378" cy="717378"/>
          </a:xfrm>
        </p:grpSpPr>
        <p:sp>
          <p:nvSpPr>
            <p:cNvPr id="4" name="Oval 3">
              <a:extLst>
                <a:ext uri="{FF2B5EF4-FFF2-40B4-BE49-F238E27FC236}">
                  <a16:creationId xmlns:a16="http://schemas.microsoft.com/office/drawing/2014/main" id="{F95CCC72-C72B-AFB0-D574-AA4ADDBF27E7}"/>
                </a:ext>
              </a:extLst>
            </p:cNvPr>
            <p:cNvSpPr/>
            <p:nvPr/>
          </p:nvSpPr>
          <p:spPr>
            <a:xfrm>
              <a:off x="4043823" y="3164905"/>
              <a:ext cx="717378" cy="717378"/>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Female Profile with solid fill">
              <a:extLst>
                <a:ext uri="{FF2B5EF4-FFF2-40B4-BE49-F238E27FC236}">
                  <a16:creationId xmlns:a16="http://schemas.microsoft.com/office/drawing/2014/main" id="{4F4411F1-806C-B65E-A7D8-C9D8FF6048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86740" y="3216172"/>
              <a:ext cx="631967" cy="631967"/>
            </a:xfrm>
            <a:prstGeom prst="rect">
              <a:avLst/>
            </a:prstGeom>
          </p:spPr>
        </p:pic>
      </p:grpSp>
      <p:grpSp>
        <p:nvGrpSpPr>
          <p:cNvPr id="25" name="Group 24">
            <a:extLst>
              <a:ext uri="{FF2B5EF4-FFF2-40B4-BE49-F238E27FC236}">
                <a16:creationId xmlns:a16="http://schemas.microsoft.com/office/drawing/2014/main" id="{59BD8075-5332-B475-3BD5-C10A18483105}"/>
              </a:ext>
            </a:extLst>
          </p:cNvPr>
          <p:cNvGrpSpPr/>
          <p:nvPr/>
        </p:nvGrpSpPr>
        <p:grpSpPr>
          <a:xfrm>
            <a:off x="5188215" y="3141436"/>
            <a:ext cx="717378" cy="717378"/>
            <a:chOff x="5188215" y="3141436"/>
            <a:chExt cx="717378" cy="717378"/>
          </a:xfrm>
        </p:grpSpPr>
        <p:sp>
          <p:nvSpPr>
            <p:cNvPr id="8" name="Oval 7">
              <a:extLst>
                <a:ext uri="{FF2B5EF4-FFF2-40B4-BE49-F238E27FC236}">
                  <a16:creationId xmlns:a16="http://schemas.microsoft.com/office/drawing/2014/main" id="{4FB1EECE-9AE6-D7FF-AFC0-1ADEB4C68655}"/>
                </a:ext>
              </a:extLst>
            </p:cNvPr>
            <p:cNvSpPr/>
            <p:nvPr/>
          </p:nvSpPr>
          <p:spPr>
            <a:xfrm>
              <a:off x="5188215" y="3141436"/>
              <a:ext cx="717378" cy="717378"/>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Male profile with solid fill">
              <a:extLst>
                <a:ext uri="{FF2B5EF4-FFF2-40B4-BE49-F238E27FC236}">
                  <a16:creationId xmlns:a16="http://schemas.microsoft.com/office/drawing/2014/main" id="{6C1BE0D2-2E89-3E3A-A163-5D20D039C3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1244" y="3173358"/>
              <a:ext cx="642859" cy="642859"/>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3437860" y="2453339"/>
            <a:ext cx="608016" cy="5679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4668277" y="2457656"/>
            <a:ext cx="718886" cy="60252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a:off x="4385027" y="2513482"/>
            <a:ext cx="5275" cy="408599"/>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Oval 25">
            <a:extLst>
              <a:ext uri="{FF2B5EF4-FFF2-40B4-BE49-F238E27FC236}">
                <a16:creationId xmlns:a16="http://schemas.microsoft.com/office/drawing/2014/main" id="{50AED308-694D-42B5-EB88-6692420217AE}"/>
              </a:ext>
            </a:extLst>
          </p:cNvPr>
          <p:cNvSpPr/>
          <p:nvPr/>
        </p:nvSpPr>
        <p:spPr>
          <a:xfrm>
            <a:off x="3969487" y="-1564900"/>
            <a:ext cx="853937" cy="85393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Graphic 26" descr="Office worker male with solid fill">
            <a:extLst>
              <a:ext uri="{FF2B5EF4-FFF2-40B4-BE49-F238E27FC236}">
                <a16:creationId xmlns:a16="http://schemas.microsoft.com/office/drawing/2014/main" id="{8C547964-0F98-71D7-60AD-761500CE060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74203" y="-1460184"/>
            <a:ext cx="644504" cy="644504"/>
          </a:xfrm>
          <a:prstGeom prst="rect">
            <a:avLst/>
          </a:prstGeom>
        </p:spPr>
      </p:pic>
      <p:sp>
        <p:nvSpPr>
          <p:cNvPr id="28" name="Google Shape;1684;p59">
            <a:extLst>
              <a:ext uri="{FF2B5EF4-FFF2-40B4-BE49-F238E27FC236}">
                <a16:creationId xmlns:a16="http://schemas.microsoft.com/office/drawing/2014/main" id="{10C98598-0937-F50E-D193-37D1A1ACE401}"/>
              </a:ext>
            </a:extLst>
          </p:cNvPr>
          <p:cNvSpPr txBox="1">
            <a:spLocks/>
          </p:cNvSpPr>
          <p:nvPr/>
        </p:nvSpPr>
        <p:spPr>
          <a:xfrm>
            <a:off x="3303575" y="-2309235"/>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Manager</a:t>
            </a:r>
          </a:p>
        </p:txBody>
      </p:sp>
    </p:spTree>
    <p:extLst>
      <p:ext uri="{BB962C8B-B14F-4D97-AF65-F5344CB8AC3E}">
        <p14:creationId xmlns:p14="http://schemas.microsoft.com/office/powerpoint/2010/main" val="2093752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Flying Money with solid fill">
            <a:extLst>
              <a:ext uri="{FF2B5EF4-FFF2-40B4-BE49-F238E27FC236}">
                <a16:creationId xmlns:a16="http://schemas.microsoft.com/office/drawing/2014/main" id="{A007AC7A-1FBA-1F33-F8E3-83B649BD1D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1943" y="2711835"/>
            <a:ext cx="914400" cy="914400"/>
          </a:xfrm>
          <a:prstGeom prst="rect">
            <a:avLst/>
          </a:prstGeom>
        </p:spPr>
      </p:pic>
      <p:pic>
        <p:nvPicPr>
          <p:cNvPr id="20" name="Graphic 19" descr="Caret Up with solid fill">
            <a:extLst>
              <a:ext uri="{FF2B5EF4-FFF2-40B4-BE49-F238E27FC236}">
                <a16:creationId xmlns:a16="http://schemas.microsoft.com/office/drawing/2014/main" id="{87F9B3C0-C3CE-7C87-36D0-04FACFC910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26662" y="1023011"/>
            <a:ext cx="771626" cy="1077498"/>
          </a:xfrm>
          <a:prstGeom prst="rect">
            <a:avLst/>
          </a:prstGeom>
        </p:spPr>
      </p:pic>
      <p:pic>
        <p:nvPicPr>
          <p:cNvPr id="26" name="Graphic 25" descr="Caret Up with solid fill">
            <a:extLst>
              <a:ext uri="{FF2B5EF4-FFF2-40B4-BE49-F238E27FC236}">
                <a16:creationId xmlns:a16="http://schemas.microsoft.com/office/drawing/2014/main" id="{B0F470DE-34F4-A569-EDB3-EED693FB5F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27220" y="1027277"/>
            <a:ext cx="771626" cy="1077498"/>
          </a:xfrm>
          <a:prstGeom prst="rect">
            <a:avLst/>
          </a:prstGeom>
        </p:spPr>
      </p:pic>
      <p:pic>
        <p:nvPicPr>
          <p:cNvPr id="27" name="Graphic 26" descr="Caret Up with solid fill">
            <a:extLst>
              <a:ext uri="{FF2B5EF4-FFF2-40B4-BE49-F238E27FC236}">
                <a16:creationId xmlns:a16="http://schemas.microsoft.com/office/drawing/2014/main" id="{2493BE9D-0A24-27A6-AD1A-68897F39B4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27777" y="1027277"/>
            <a:ext cx="771626" cy="107749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3770431" y="257175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0C5905BD-4162-7708-E9A4-15968E0BAA8A}"/>
              </a:ext>
            </a:extLst>
          </p:cNvPr>
          <p:cNvGrpSpPr/>
          <p:nvPr/>
        </p:nvGrpSpPr>
        <p:grpSpPr>
          <a:xfrm>
            <a:off x="3084443" y="4480429"/>
            <a:ext cx="475394" cy="475394"/>
            <a:chOff x="2906820" y="3173358"/>
            <a:chExt cx="717378" cy="717378"/>
          </a:xfrm>
        </p:grpSpPr>
        <p:sp>
          <p:nvSpPr>
            <p:cNvPr id="3" name="Oval 2">
              <a:extLst>
                <a:ext uri="{FF2B5EF4-FFF2-40B4-BE49-F238E27FC236}">
                  <a16:creationId xmlns:a16="http://schemas.microsoft.com/office/drawing/2014/main" id="{03D7A6B8-0D71-52FC-B089-522E0B1D6007}"/>
                </a:ext>
              </a:extLst>
            </p:cNvPr>
            <p:cNvSpPr/>
            <p:nvPr/>
          </p:nvSpPr>
          <p:spPr>
            <a:xfrm>
              <a:off x="2906820" y="3173358"/>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Male profile with solid fill">
              <a:extLst>
                <a:ext uri="{FF2B5EF4-FFF2-40B4-BE49-F238E27FC236}">
                  <a16:creationId xmlns:a16="http://schemas.microsoft.com/office/drawing/2014/main" id="{ECFA8B89-3FCB-D258-D84E-219C8598A99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6175" y="3213733"/>
              <a:ext cx="642859" cy="642859"/>
            </a:xfrm>
            <a:prstGeom prst="rect">
              <a:avLst/>
            </a:prstGeom>
          </p:spPr>
        </p:pic>
      </p:grpSp>
      <p:grpSp>
        <p:nvGrpSpPr>
          <p:cNvPr id="24" name="Group 23">
            <a:extLst>
              <a:ext uri="{FF2B5EF4-FFF2-40B4-BE49-F238E27FC236}">
                <a16:creationId xmlns:a16="http://schemas.microsoft.com/office/drawing/2014/main" id="{380EF299-D5BA-C206-3F93-08FC597EB860}"/>
              </a:ext>
            </a:extLst>
          </p:cNvPr>
          <p:cNvGrpSpPr/>
          <p:nvPr/>
        </p:nvGrpSpPr>
        <p:grpSpPr>
          <a:xfrm>
            <a:off x="4221446" y="4471976"/>
            <a:ext cx="475394" cy="475394"/>
            <a:chOff x="4043823" y="3164905"/>
            <a:chExt cx="717378" cy="717378"/>
          </a:xfrm>
        </p:grpSpPr>
        <p:sp>
          <p:nvSpPr>
            <p:cNvPr id="4" name="Oval 3">
              <a:extLst>
                <a:ext uri="{FF2B5EF4-FFF2-40B4-BE49-F238E27FC236}">
                  <a16:creationId xmlns:a16="http://schemas.microsoft.com/office/drawing/2014/main" id="{F95CCC72-C72B-AFB0-D574-AA4ADDBF27E7}"/>
                </a:ext>
              </a:extLst>
            </p:cNvPr>
            <p:cNvSpPr/>
            <p:nvPr/>
          </p:nvSpPr>
          <p:spPr>
            <a:xfrm>
              <a:off x="4043823" y="3164905"/>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Female Profile with solid fill">
              <a:extLst>
                <a:ext uri="{FF2B5EF4-FFF2-40B4-BE49-F238E27FC236}">
                  <a16:creationId xmlns:a16="http://schemas.microsoft.com/office/drawing/2014/main" id="{4F4411F1-806C-B65E-A7D8-C9D8FF6048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86740" y="3216172"/>
              <a:ext cx="631967" cy="631967"/>
            </a:xfrm>
            <a:prstGeom prst="rect">
              <a:avLst/>
            </a:prstGeom>
          </p:spPr>
        </p:pic>
      </p:grpSp>
      <p:grpSp>
        <p:nvGrpSpPr>
          <p:cNvPr id="25" name="Group 24">
            <a:extLst>
              <a:ext uri="{FF2B5EF4-FFF2-40B4-BE49-F238E27FC236}">
                <a16:creationId xmlns:a16="http://schemas.microsoft.com/office/drawing/2014/main" id="{59BD8075-5332-B475-3BD5-C10A18483105}"/>
              </a:ext>
            </a:extLst>
          </p:cNvPr>
          <p:cNvGrpSpPr/>
          <p:nvPr/>
        </p:nvGrpSpPr>
        <p:grpSpPr>
          <a:xfrm>
            <a:off x="5365838" y="4448507"/>
            <a:ext cx="475394" cy="475394"/>
            <a:chOff x="5188215" y="3141436"/>
            <a:chExt cx="717378" cy="717378"/>
          </a:xfrm>
        </p:grpSpPr>
        <p:sp>
          <p:nvSpPr>
            <p:cNvPr id="8" name="Oval 7">
              <a:extLst>
                <a:ext uri="{FF2B5EF4-FFF2-40B4-BE49-F238E27FC236}">
                  <a16:creationId xmlns:a16="http://schemas.microsoft.com/office/drawing/2014/main" id="{4FB1EECE-9AE6-D7FF-AFC0-1ADEB4C68655}"/>
                </a:ext>
              </a:extLst>
            </p:cNvPr>
            <p:cNvSpPr/>
            <p:nvPr/>
          </p:nvSpPr>
          <p:spPr>
            <a:xfrm>
              <a:off x="5188215" y="3141436"/>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Male profile with solid fill">
              <a:extLst>
                <a:ext uri="{FF2B5EF4-FFF2-40B4-BE49-F238E27FC236}">
                  <a16:creationId xmlns:a16="http://schemas.microsoft.com/office/drawing/2014/main" id="{6C1BE0D2-2E89-3E3A-A163-5D20D039C3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1244" y="3173358"/>
              <a:ext cx="642859" cy="642859"/>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3466423" y="3850089"/>
            <a:ext cx="608016" cy="5679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4696840" y="3854406"/>
            <a:ext cx="718886" cy="60252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a:off x="4413590" y="3910232"/>
            <a:ext cx="5275" cy="408599"/>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Oval 11">
            <a:extLst>
              <a:ext uri="{FF2B5EF4-FFF2-40B4-BE49-F238E27FC236}">
                <a16:creationId xmlns:a16="http://schemas.microsoft.com/office/drawing/2014/main" id="{45C93411-0CB7-4BCC-331B-3ACC291B139C}"/>
              </a:ext>
            </a:extLst>
          </p:cNvPr>
          <p:cNvSpPr/>
          <p:nvPr/>
        </p:nvSpPr>
        <p:spPr>
          <a:xfrm>
            <a:off x="3461520" y="566952"/>
            <a:ext cx="1859734" cy="1859734"/>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89051" y="622799"/>
            <a:ext cx="1649078" cy="1649078"/>
          </a:xfrm>
          <a:prstGeom prst="rect">
            <a:avLst/>
          </a:prstGeom>
        </p:spPr>
      </p:pic>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9428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Tree>
    <p:extLst>
      <p:ext uri="{BB962C8B-B14F-4D97-AF65-F5344CB8AC3E}">
        <p14:creationId xmlns:p14="http://schemas.microsoft.com/office/powerpoint/2010/main" val="18611045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1935552"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Directed Brokerage: </a:t>
            </a:r>
            <a:r>
              <a:rPr lang="en-US" sz="1800" b="1">
                <a:solidFill>
                  <a:schemeClr val="bg2"/>
                </a:solidFill>
                <a:latin typeface="Poppins" panose="00000500000000000000" pitchFamily="2" charset="0"/>
                <a:cs typeface="Poppins" panose="00000500000000000000" pitchFamily="2" charset="0"/>
              </a:rPr>
              <a:t>An arrangement in which a mutual fund adviser commits </a:t>
            </a:r>
            <a:r>
              <a:rPr lang="en-US" sz="1800" b="1">
                <a:solidFill>
                  <a:schemeClr val="accent3"/>
                </a:solidFill>
                <a:latin typeface="Poppins" panose="00000500000000000000" pitchFamily="2" charset="0"/>
                <a:cs typeface="Poppins" panose="00000500000000000000" pitchFamily="2" charset="0"/>
              </a:rPr>
              <a:t>future premium commission </a:t>
            </a:r>
            <a:r>
              <a:rPr lang="en-US" sz="1800" b="1">
                <a:solidFill>
                  <a:schemeClr val="bg2"/>
                </a:solidFill>
                <a:latin typeface="Poppins" panose="00000500000000000000" pitchFamily="2" charset="0"/>
                <a:cs typeface="Poppins" panose="00000500000000000000" pitchFamily="2" charset="0"/>
              </a:rPr>
              <a:t>business to a brokerage firm in return for that </a:t>
            </a:r>
            <a:r>
              <a:rPr lang="en-US" sz="1800" b="1">
                <a:solidFill>
                  <a:schemeClr val="accent3"/>
                </a:solidFill>
                <a:latin typeface="Poppins" panose="00000500000000000000" pitchFamily="2" charset="0"/>
                <a:cs typeface="Poppins" panose="00000500000000000000" pitchFamily="2" charset="0"/>
              </a:rPr>
              <a:t>firm's effort to sell the fund's shares</a:t>
            </a:r>
            <a:endParaRPr lang="en-US" sz="1800" b="1">
              <a:solidFill>
                <a:schemeClr val="bg2"/>
              </a:solidFill>
              <a:latin typeface="Poppins" panose="00000500000000000000" pitchFamily="2" charset="0"/>
              <a:cs typeface="Poppins" panose="00000500000000000000" pitchFamily="2" charset="0"/>
            </a:endParaRPr>
          </a:p>
        </p:txBody>
      </p:sp>
      <p:sp>
        <p:nvSpPr>
          <p:cNvPr id="19" name="Double Wave 18">
            <a:extLst>
              <a:ext uri="{FF2B5EF4-FFF2-40B4-BE49-F238E27FC236}">
                <a16:creationId xmlns:a16="http://schemas.microsoft.com/office/drawing/2014/main" id="{8FE22659-261E-4348-918D-11FD1AA3D607}"/>
              </a:ext>
            </a:extLst>
          </p:cNvPr>
          <p:cNvSpPr/>
          <p:nvPr/>
        </p:nvSpPr>
        <p:spPr>
          <a:xfrm rot="2109020">
            <a:off x="-7736146" y="1041795"/>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09"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652457" y="3489321"/>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Directed</a:t>
            </a:r>
          </a:p>
          <a:p>
            <a:pPr algn="ctr"/>
            <a:r>
              <a:rPr lang="en-CA" sz="4400" b="1">
                <a:solidFill>
                  <a:schemeClr val="bg1"/>
                </a:solidFill>
                <a:latin typeface="Montserrat ExtraBold" panose="00000900000000000000" pitchFamily="2" charset="0"/>
                <a:cs typeface="Times New Roman" panose="02020603050405020304" pitchFamily="18" charset="0"/>
              </a:rPr>
              <a:t>Brokerage</a:t>
            </a:r>
          </a:p>
        </p:txBody>
      </p:sp>
      <p:sp>
        <p:nvSpPr>
          <p:cNvPr id="2" name="Google Shape;1684;p59">
            <a:extLst>
              <a:ext uri="{FF2B5EF4-FFF2-40B4-BE49-F238E27FC236}">
                <a16:creationId xmlns:a16="http://schemas.microsoft.com/office/drawing/2014/main" id="{AF85B064-404F-E99E-866C-0EB72280AD15}"/>
              </a:ext>
            </a:extLst>
          </p:cNvPr>
          <p:cNvSpPr txBox="1">
            <a:spLocks/>
          </p:cNvSpPr>
          <p:nvPr/>
        </p:nvSpPr>
        <p:spPr>
          <a:xfrm>
            <a:off x="9423745"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Premium Commission Payments: </a:t>
            </a:r>
            <a:r>
              <a:rPr lang="en-US" sz="1800" b="1">
                <a:solidFill>
                  <a:schemeClr val="bg2"/>
                </a:solidFill>
                <a:latin typeface="Poppins" panose="00000500000000000000" pitchFamily="2" charset="0"/>
                <a:cs typeface="Poppins" panose="00000500000000000000" pitchFamily="2" charset="0"/>
              </a:rPr>
              <a:t>Similar to soft dollars, but </a:t>
            </a:r>
            <a:r>
              <a:rPr lang="en-US" sz="1800" b="1">
                <a:solidFill>
                  <a:schemeClr val="accent3"/>
                </a:solidFill>
                <a:latin typeface="Poppins" panose="00000500000000000000" pitchFamily="2" charset="0"/>
                <a:cs typeface="Poppins" panose="00000500000000000000" pitchFamily="2" charset="0"/>
              </a:rPr>
              <a:t>used for marketing the fund</a:t>
            </a:r>
            <a:r>
              <a:rPr lang="en-US" sz="1800" b="1">
                <a:solidFill>
                  <a:schemeClr val="bg2"/>
                </a:solidFill>
                <a:latin typeface="Poppins" panose="00000500000000000000" pitchFamily="2" charset="0"/>
                <a:cs typeface="Poppins" panose="00000500000000000000" pitchFamily="2" charset="0"/>
              </a:rPr>
              <a:t>'s shares rather than for research</a:t>
            </a:r>
          </a:p>
        </p:txBody>
      </p:sp>
    </p:spTree>
    <p:extLst>
      <p:ext uri="{BB962C8B-B14F-4D97-AF65-F5344CB8AC3E}">
        <p14:creationId xmlns:p14="http://schemas.microsoft.com/office/powerpoint/2010/main" val="40844584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Flying Money with solid fill">
            <a:extLst>
              <a:ext uri="{FF2B5EF4-FFF2-40B4-BE49-F238E27FC236}">
                <a16:creationId xmlns:a16="http://schemas.microsoft.com/office/drawing/2014/main" id="{E484AF18-B774-4D00-8B19-819C547BAA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951" y="2605072"/>
            <a:ext cx="914400" cy="914400"/>
          </a:xfrm>
          <a:prstGeom prst="rect">
            <a:avLst/>
          </a:prstGeom>
        </p:spPr>
      </p:pic>
      <p:pic>
        <p:nvPicPr>
          <p:cNvPr id="26" name="Graphic 25" descr="Caret Up with solid fill">
            <a:extLst>
              <a:ext uri="{FF2B5EF4-FFF2-40B4-BE49-F238E27FC236}">
                <a16:creationId xmlns:a16="http://schemas.microsoft.com/office/drawing/2014/main" id="{0C9B5B7F-2298-8085-4EC3-73FBEEB9AB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30414" y="1754237"/>
            <a:ext cx="771626" cy="1077498"/>
          </a:xfrm>
          <a:prstGeom prst="rect">
            <a:avLst/>
          </a:prstGeom>
        </p:spPr>
      </p:pic>
      <p:pic>
        <p:nvPicPr>
          <p:cNvPr id="27" name="Graphic 26" descr="Caret Up with solid fill">
            <a:extLst>
              <a:ext uri="{FF2B5EF4-FFF2-40B4-BE49-F238E27FC236}">
                <a16:creationId xmlns:a16="http://schemas.microsoft.com/office/drawing/2014/main" id="{1411966B-A2BE-B65C-2A65-6A9ADB8A6B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30414" y="1385074"/>
            <a:ext cx="771626" cy="1077498"/>
          </a:xfrm>
          <a:prstGeom prst="rect">
            <a:avLst/>
          </a:prstGeom>
        </p:spPr>
      </p:pic>
      <p:pic>
        <p:nvPicPr>
          <p:cNvPr id="28" name="Graphic 27" descr="Caret Up with solid fill">
            <a:extLst>
              <a:ext uri="{FF2B5EF4-FFF2-40B4-BE49-F238E27FC236}">
                <a16:creationId xmlns:a16="http://schemas.microsoft.com/office/drawing/2014/main" id="{2EF296E8-173E-A7E5-1C68-74F3A31797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4030971" y="1039054"/>
            <a:ext cx="771626" cy="107749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3770431" y="257175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0C5905BD-4162-7708-E9A4-15968E0BAA8A}"/>
              </a:ext>
            </a:extLst>
          </p:cNvPr>
          <p:cNvGrpSpPr/>
          <p:nvPr/>
        </p:nvGrpSpPr>
        <p:grpSpPr>
          <a:xfrm>
            <a:off x="3084443" y="4480429"/>
            <a:ext cx="475394" cy="475394"/>
            <a:chOff x="2906820" y="3173358"/>
            <a:chExt cx="717378" cy="717378"/>
          </a:xfrm>
        </p:grpSpPr>
        <p:sp>
          <p:nvSpPr>
            <p:cNvPr id="3" name="Oval 2">
              <a:extLst>
                <a:ext uri="{FF2B5EF4-FFF2-40B4-BE49-F238E27FC236}">
                  <a16:creationId xmlns:a16="http://schemas.microsoft.com/office/drawing/2014/main" id="{03D7A6B8-0D71-52FC-B089-522E0B1D6007}"/>
                </a:ext>
              </a:extLst>
            </p:cNvPr>
            <p:cNvSpPr/>
            <p:nvPr/>
          </p:nvSpPr>
          <p:spPr>
            <a:xfrm>
              <a:off x="2906820" y="3173358"/>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Male profile with solid fill">
              <a:extLst>
                <a:ext uri="{FF2B5EF4-FFF2-40B4-BE49-F238E27FC236}">
                  <a16:creationId xmlns:a16="http://schemas.microsoft.com/office/drawing/2014/main" id="{ECFA8B89-3FCB-D258-D84E-219C8598A99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6175" y="3213733"/>
              <a:ext cx="642859" cy="642859"/>
            </a:xfrm>
            <a:prstGeom prst="rect">
              <a:avLst/>
            </a:prstGeom>
          </p:spPr>
        </p:pic>
      </p:grpSp>
      <p:grpSp>
        <p:nvGrpSpPr>
          <p:cNvPr id="24" name="Group 23">
            <a:extLst>
              <a:ext uri="{FF2B5EF4-FFF2-40B4-BE49-F238E27FC236}">
                <a16:creationId xmlns:a16="http://schemas.microsoft.com/office/drawing/2014/main" id="{380EF299-D5BA-C206-3F93-08FC597EB860}"/>
              </a:ext>
            </a:extLst>
          </p:cNvPr>
          <p:cNvGrpSpPr/>
          <p:nvPr/>
        </p:nvGrpSpPr>
        <p:grpSpPr>
          <a:xfrm>
            <a:off x="4221446" y="4471976"/>
            <a:ext cx="475394" cy="475394"/>
            <a:chOff x="4043823" y="3164905"/>
            <a:chExt cx="717378" cy="717378"/>
          </a:xfrm>
        </p:grpSpPr>
        <p:sp>
          <p:nvSpPr>
            <p:cNvPr id="4" name="Oval 3">
              <a:extLst>
                <a:ext uri="{FF2B5EF4-FFF2-40B4-BE49-F238E27FC236}">
                  <a16:creationId xmlns:a16="http://schemas.microsoft.com/office/drawing/2014/main" id="{F95CCC72-C72B-AFB0-D574-AA4ADDBF27E7}"/>
                </a:ext>
              </a:extLst>
            </p:cNvPr>
            <p:cNvSpPr/>
            <p:nvPr/>
          </p:nvSpPr>
          <p:spPr>
            <a:xfrm>
              <a:off x="4043823" y="3164905"/>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Female Profile with solid fill">
              <a:extLst>
                <a:ext uri="{FF2B5EF4-FFF2-40B4-BE49-F238E27FC236}">
                  <a16:creationId xmlns:a16="http://schemas.microsoft.com/office/drawing/2014/main" id="{4F4411F1-806C-B65E-A7D8-C9D8FF6048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86740" y="3216172"/>
              <a:ext cx="631967" cy="631967"/>
            </a:xfrm>
            <a:prstGeom prst="rect">
              <a:avLst/>
            </a:prstGeom>
          </p:spPr>
        </p:pic>
      </p:grpSp>
      <p:grpSp>
        <p:nvGrpSpPr>
          <p:cNvPr id="25" name="Group 24">
            <a:extLst>
              <a:ext uri="{FF2B5EF4-FFF2-40B4-BE49-F238E27FC236}">
                <a16:creationId xmlns:a16="http://schemas.microsoft.com/office/drawing/2014/main" id="{59BD8075-5332-B475-3BD5-C10A18483105}"/>
              </a:ext>
            </a:extLst>
          </p:cNvPr>
          <p:cNvGrpSpPr/>
          <p:nvPr/>
        </p:nvGrpSpPr>
        <p:grpSpPr>
          <a:xfrm>
            <a:off x="5365838" y="4448507"/>
            <a:ext cx="475394" cy="475394"/>
            <a:chOff x="5188215" y="3141436"/>
            <a:chExt cx="717378" cy="717378"/>
          </a:xfrm>
        </p:grpSpPr>
        <p:sp>
          <p:nvSpPr>
            <p:cNvPr id="8" name="Oval 7">
              <a:extLst>
                <a:ext uri="{FF2B5EF4-FFF2-40B4-BE49-F238E27FC236}">
                  <a16:creationId xmlns:a16="http://schemas.microsoft.com/office/drawing/2014/main" id="{4FB1EECE-9AE6-D7FF-AFC0-1ADEB4C68655}"/>
                </a:ext>
              </a:extLst>
            </p:cNvPr>
            <p:cNvSpPr/>
            <p:nvPr/>
          </p:nvSpPr>
          <p:spPr>
            <a:xfrm>
              <a:off x="5188215" y="3141436"/>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Male profile with solid fill">
              <a:extLst>
                <a:ext uri="{FF2B5EF4-FFF2-40B4-BE49-F238E27FC236}">
                  <a16:creationId xmlns:a16="http://schemas.microsoft.com/office/drawing/2014/main" id="{6C1BE0D2-2E89-3E3A-A163-5D20D039C3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31244" y="3173358"/>
              <a:ext cx="642859" cy="642859"/>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3466423" y="3850089"/>
            <a:ext cx="608016" cy="5679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4696840" y="3854406"/>
            <a:ext cx="718886" cy="60252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a:off x="4413590" y="3910232"/>
            <a:ext cx="5275" cy="408599"/>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Oval 11">
            <a:extLst>
              <a:ext uri="{FF2B5EF4-FFF2-40B4-BE49-F238E27FC236}">
                <a16:creationId xmlns:a16="http://schemas.microsoft.com/office/drawing/2014/main" id="{45C93411-0CB7-4BCC-331B-3ACC291B139C}"/>
              </a:ext>
            </a:extLst>
          </p:cNvPr>
          <p:cNvSpPr/>
          <p:nvPr/>
        </p:nvSpPr>
        <p:spPr>
          <a:xfrm>
            <a:off x="3770431" y="86691"/>
            <a:ext cx="1253440" cy="125344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41421" y="108009"/>
            <a:ext cx="1111460" cy="1111460"/>
          </a:xfrm>
          <a:prstGeom prst="rect">
            <a:avLst/>
          </a:prstGeom>
        </p:spPr>
      </p:pic>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20" name="Google Shape;1684;p59">
            <a:extLst>
              <a:ext uri="{FF2B5EF4-FFF2-40B4-BE49-F238E27FC236}">
                <a16:creationId xmlns:a16="http://schemas.microsoft.com/office/drawing/2014/main" id="{11D6766E-BA80-22DA-FDD8-F16BCE8EF444}"/>
              </a:ext>
            </a:extLst>
          </p:cNvPr>
          <p:cNvSpPr txBox="1">
            <a:spLocks/>
          </p:cNvSpPr>
          <p:nvPr/>
        </p:nvSpPr>
        <p:spPr>
          <a:xfrm>
            <a:off x="1985506" y="1479621"/>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Management</a:t>
            </a:r>
          </a:p>
        </p:txBody>
      </p:sp>
    </p:spTree>
    <p:extLst>
      <p:ext uri="{BB962C8B-B14F-4D97-AF65-F5344CB8AC3E}">
        <p14:creationId xmlns:p14="http://schemas.microsoft.com/office/powerpoint/2010/main" val="2515411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descr="Caret Up with solid fill">
            <a:extLst>
              <a:ext uri="{FF2B5EF4-FFF2-40B4-BE49-F238E27FC236}">
                <a16:creationId xmlns:a16="http://schemas.microsoft.com/office/drawing/2014/main" id="{0C9B5B7F-2298-8085-4EC3-73FBEEB9AB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414" y="1754237"/>
            <a:ext cx="771626" cy="1077498"/>
          </a:xfrm>
          <a:prstGeom prst="rect">
            <a:avLst/>
          </a:prstGeom>
        </p:spPr>
      </p:pic>
      <p:pic>
        <p:nvPicPr>
          <p:cNvPr id="27" name="Graphic 26" descr="Caret Up with solid fill">
            <a:extLst>
              <a:ext uri="{FF2B5EF4-FFF2-40B4-BE49-F238E27FC236}">
                <a16:creationId xmlns:a16="http://schemas.microsoft.com/office/drawing/2014/main" id="{1411966B-A2BE-B65C-2A65-6A9ADB8A6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414" y="1385074"/>
            <a:ext cx="771626" cy="1077498"/>
          </a:xfrm>
          <a:prstGeom prst="rect">
            <a:avLst/>
          </a:prstGeom>
        </p:spPr>
      </p:pic>
      <p:pic>
        <p:nvPicPr>
          <p:cNvPr id="28" name="Graphic 27" descr="Caret Up with solid fill">
            <a:extLst>
              <a:ext uri="{FF2B5EF4-FFF2-40B4-BE49-F238E27FC236}">
                <a16:creationId xmlns:a16="http://schemas.microsoft.com/office/drawing/2014/main" id="{2EF296E8-173E-A7E5-1C68-74F3A3179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971" y="1039054"/>
            <a:ext cx="771626" cy="107749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3" name="Group 22">
            <a:extLst>
              <a:ext uri="{FF2B5EF4-FFF2-40B4-BE49-F238E27FC236}">
                <a16:creationId xmlns:a16="http://schemas.microsoft.com/office/drawing/2014/main" id="{0C5905BD-4162-7708-E9A4-15968E0BAA8A}"/>
              </a:ext>
            </a:extLst>
          </p:cNvPr>
          <p:cNvGrpSpPr/>
          <p:nvPr/>
        </p:nvGrpSpPr>
        <p:grpSpPr>
          <a:xfrm>
            <a:off x="3084443" y="4480429"/>
            <a:ext cx="475394" cy="475394"/>
            <a:chOff x="2906820" y="3173358"/>
            <a:chExt cx="717378" cy="717378"/>
          </a:xfrm>
        </p:grpSpPr>
        <p:sp>
          <p:nvSpPr>
            <p:cNvPr id="3" name="Oval 2">
              <a:extLst>
                <a:ext uri="{FF2B5EF4-FFF2-40B4-BE49-F238E27FC236}">
                  <a16:creationId xmlns:a16="http://schemas.microsoft.com/office/drawing/2014/main" id="{03D7A6B8-0D71-52FC-B089-522E0B1D6007}"/>
                </a:ext>
              </a:extLst>
            </p:cNvPr>
            <p:cNvSpPr/>
            <p:nvPr/>
          </p:nvSpPr>
          <p:spPr>
            <a:xfrm>
              <a:off x="2906820" y="3173358"/>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Male profile with solid fill">
              <a:extLst>
                <a:ext uri="{FF2B5EF4-FFF2-40B4-BE49-F238E27FC236}">
                  <a16:creationId xmlns:a16="http://schemas.microsoft.com/office/drawing/2014/main" id="{ECFA8B89-3FCB-D258-D84E-219C8598A9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6175" y="3213733"/>
              <a:ext cx="642859" cy="642859"/>
            </a:xfrm>
            <a:prstGeom prst="rect">
              <a:avLst/>
            </a:prstGeom>
          </p:spPr>
        </p:pic>
      </p:grpSp>
      <p:grpSp>
        <p:nvGrpSpPr>
          <p:cNvPr id="24" name="Group 23">
            <a:extLst>
              <a:ext uri="{FF2B5EF4-FFF2-40B4-BE49-F238E27FC236}">
                <a16:creationId xmlns:a16="http://schemas.microsoft.com/office/drawing/2014/main" id="{380EF299-D5BA-C206-3F93-08FC597EB860}"/>
              </a:ext>
            </a:extLst>
          </p:cNvPr>
          <p:cNvGrpSpPr/>
          <p:nvPr/>
        </p:nvGrpSpPr>
        <p:grpSpPr>
          <a:xfrm>
            <a:off x="4221446" y="4471976"/>
            <a:ext cx="475394" cy="475394"/>
            <a:chOff x="4043823" y="3164905"/>
            <a:chExt cx="717378" cy="717378"/>
          </a:xfrm>
        </p:grpSpPr>
        <p:sp>
          <p:nvSpPr>
            <p:cNvPr id="4" name="Oval 3">
              <a:extLst>
                <a:ext uri="{FF2B5EF4-FFF2-40B4-BE49-F238E27FC236}">
                  <a16:creationId xmlns:a16="http://schemas.microsoft.com/office/drawing/2014/main" id="{F95CCC72-C72B-AFB0-D574-AA4ADDBF27E7}"/>
                </a:ext>
              </a:extLst>
            </p:cNvPr>
            <p:cNvSpPr/>
            <p:nvPr/>
          </p:nvSpPr>
          <p:spPr>
            <a:xfrm>
              <a:off x="4043823" y="3164905"/>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Female Profile with solid fill">
              <a:extLst>
                <a:ext uri="{FF2B5EF4-FFF2-40B4-BE49-F238E27FC236}">
                  <a16:creationId xmlns:a16="http://schemas.microsoft.com/office/drawing/2014/main" id="{4F4411F1-806C-B65E-A7D8-C9D8FF6048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86740" y="3216172"/>
              <a:ext cx="631967" cy="631967"/>
            </a:xfrm>
            <a:prstGeom prst="rect">
              <a:avLst/>
            </a:prstGeom>
          </p:spPr>
        </p:pic>
      </p:grpSp>
      <p:grpSp>
        <p:nvGrpSpPr>
          <p:cNvPr id="25" name="Group 24">
            <a:extLst>
              <a:ext uri="{FF2B5EF4-FFF2-40B4-BE49-F238E27FC236}">
                <a16:creationId xmlns:a16="http://schemas.microsoft.com/office/drawing/2014/main" id="{59BD8075-5332-B475-3BD5-C10A18483105}"/>
              </a:ext>
            </a:extLst>
          </p:cNvPr>
          <p:cNvGrpSpPr/>
          <p:nvPr/>
        </p:nvGrpSpPr>
        <p:grpSpPr>
          <a:xfrm>
            <a:off x="5365838" y="4448507"/>
            <a:ext cx="475394" cy="475394"/>
            <a:chOff x="5188215" y="3141436"/>
            <a:chExt cx="717378" cy="717378"/>
          </a:xfrm>
        </p:grpSpPr>
        <p:sp>
          <p:nvSpPr>
            <p:cNvPr id="8" name="Oval 7">
              <a:extLst>
                <a:ext uri="{FF2B5EF4-FFF2-40B4-BE49-F238E27FC236}">
                  <a16:creationId xmlns:a16="http://schemas.microsoft.com/office/drawing/2014/main" id="{4FB1EECE-9AE6-D7FF-AFC0-1ADEB4C68655}"/>
                </a:ext>
              </a:extLst>
            </p:cNvPr>
            <p:cNvSpPr/>
            <p:nvPr/>
          </p:nvSpPr>
          <p:spPr>
            <a:xfrm>
              <a:off x="5188215" y="3141436"/>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Male profile with solid fill">
              <a:extLst>
                <a:ext uri="{FF2B5EF4-FFF2-40B4-BE49-F238E27FC236}">
                  <a16:creationId xmlns:a16="http://schemas.microsoft.com/office/drawing/2014/main" id="{6C1BE0D2-2E89-3E3A-A163-5D20D039C3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1244" y="3173358"/>
              <a:ext cx="642859" cy="642859"/>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3466423" y="3850089"/>
            <a:ext cx="608016" cy="5679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4696840" y="3854406"/>
            <a:ext cx="718886" cy="60252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a:off x="4413590" y="3910232"/>
            <a:ext cx="5275" cy="408599"/>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20" name="Google Shape;1684;p59">
            <a:extLst>
              <a:ext uri="{FF2B5EF4-FFF2-40B4-BE49-F238E27FC236}">
                <a16:creationId xmlns:a16="http://schemas.microsoft.com/office/drawing/2014/main" id="{11D6766E-BA80-22DA-FDD8-F16BCE8EF444}"/>
              </a:ext>
            </a:extLst>
          </p:cNvPr>
          <p:cNvSpPr txBox="1">
            <a:spLocks/>
          </p:cNvSpPr>
          <p:nvPr/>
        </p:nvSpPr>
        <p:spPr>
          <a:xfrm>
            <a:off x="4389926" y="153727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Fee = 0.75% of Net Asset Value per Year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92753" y="2716226"/>
            <a:ext cx="914400" cy="914400"/>
          </a:xfrm>
          <a:prstGeom prst="rect">
            <a:avLst/>
          </a:prstGeom>
        </p:spPr>
      </p:pic>
      <p:grpSp>
        <p:nvGrpSpPr>
          <p:cNvPr id="21" name="Group 20">
            <a:extLst>
              <a:ext uri="{FF2B5EF4-FFF2-40B4-BE49-F238E27FC236}">
                <a16:creationId xmlns:a16="http://schemas.microsoft.com/office/drawing/2014/main" id="{1128D773-26AB-A7AF-B3C8-EF4A2415DB81}"/>
              </a:ext>
            </a:extLst>
          </p:cNvPr>
          <p:cNvGrpSpPr/>
          <p:nvPr/>
        </p:nvGrpSpPr>
        <p:grpSpPr>
          <a:xfrm>
            <a:off x="3770431" y="257175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22045" y="904459"/>
              <a:ext cx="1277814" cy="1277814"/>
            </a:xfrm>
            <a:prstGeom prst="rect">
              <a:avLst/>
            </a:prstGeom>
          </p:spPr>
        </p:pic>
      </p:grpSp>
      <p:sp>
        <p:nvSpPr>
          <p:cNvPr id="12" name="Oval 11">
            <a:extLst>
              <a:ext uri="{FF2B5EF4-FFF2-40B4-BE49-F238E27FC236}">
                <a16:creationId xmlns:a16="http://schemas.microsoft.com/office/drawing/2014/main" id="{45C93411-0CB7-4BCC-331B-3ACC291B139C}"/>
              </a:ext>
            </a:extLst>
          </p:cNvPr>
          <p:cNvSpPr/>
          <p:nvPr/>
        </p:nvSpPr>
        <p:spPr>
          <a:xfrm>
            <a:off x="3770431" y="86691"/>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41421" y="108009"/>
            <a:ext cx="1111460" cy="1111460"/>
          </a:xfrm>
          <a:prstGeom prst="rect">
            <a:avLst/>
          </a:prstGeom>
        </p:spPr>
      </p:pic>
    </p:spTree>
    <p:extLst>
      <p:ext uri="{BB962C8B-B14F-4D97-AF65-F5344CB8AC3E}">
        <p14:creationId xmlns:p14="http://schemas.microsoft.com/office/powerpoint/2010/main" val="39639039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descr="Caret Up with solid fill">
            <a:extLst>
              <a:ext uri="{FF2B5EF4-FFF2-40B4-BE49-F238E27FC236}">
                <a16:creationId xmlns:a16="http://schemas.microsoft.com/office/drawing/2014/main" id="{0C9B5B7F-2298-8085-4EC3-73FBEEB9AB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414" y="1754237"/>
            <a:ext cx="771626" cy="1077498"/>
          </a:xfrm>
          <a:prstGeom prst="rect">
            <a:avLst/>
          </a:prstGeom>
        </p:spPr>
      </p:pic>
      <p:pic>
        <p:nvPicPr>
          <p:cNvPr id="27" name="Graphic 26" descr="Caret Up with solid fill">
            <a:extLst>
              <a:ext uri="{FF2B5EF4-FFF2-40B4-BE49-F238E27FC236}">
                <a16:creationId xmlns:a16="http://schemas.microsoft.com/office/drawing/2014/main" id="{1411966B-A2BE-B65C-2A65-6A9ADB8A6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414" y="1385074"/>
            <a:ext cx="771626" cy="1077498"/>
          </a:xfrm>
          <a:prstGeom prst="rect">
            <a:avLst/>
          </a:prstGeom>
        </p:spPr>
      </p:pic>
      <p:pic>
        <p:nvPicPr>
          <p:cNvPr id="28" name="Graphic 27" descr="Caret Up with solid fill">
            <a:extLst>
              <a:ext uri="{FF2B5EF4-FFF2-40B4-BE49-F238E27FC236}">
                <a16:creationId xmlns:a16="http://schemas.microsoft.com/office/drawing/2014/main" id="{2EF296E8-173E-A7E5-1C68-74F3A3179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30971" y="1039054"/>
            <a:ext cx="771626" cy="107749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3770431" y="257175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grpSp>
        <p:nvGrpSpPr>
          <p:cNvPr id="23" name="Group 22">
            <a:extLst>
              <a:ext uri="{FF2B5EF4-FFF2-40B4-BE49-F238E27FC236}">
                <a16:creationId xmlns:a16="http://schemas.microsoft.com/office/drawing/2014/main" id="{0C5905BD-4162-7708-E9A4-15968E0BAA8A}"/>
              </a:ext>
            </a:extLst>
          </p:cNvPr>
          <p:cNvGrpSpPr/>
          <p:nvPr/>
        </p:nvGrpSpPr>
        <p:grpSpPr>
          <a:xfrm>
            <a:off x="3084443" y="4480429"/>
            <a:ext cx="475394" cy="475394"/>
            <a:chOff x="2906820" y="3173358"/>
            <a:chExt cx="717378" cy="717378"/>
          </a:xfrm>
        </p:grpSpPr>
        <p:sp>
          <p:nvSpPr>
            <p:cNvPr id="3" name="Oval 2">
              <a:extLst>
                <a:ext uri="{FF2B5EF4-FFF2-40B4-BE49-F238E27FC236}">
                  <a16:creationId xmlns:a16="http://schemas.microsoft.com/office/drawing/2014/main" id="{03D7A6B8-0D71-52FC-B089-522E0B1D6007}"/>
                </a:ext>
              </a:extLst>
            </p:cNvPr>
            <p:cNvSpPr/>
            <p:nvPr/>
          </p:nvSpPr>
          <p:spPr>
            <a:xfrm>
              <a:off x="2906820" y="3173358"/>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Male profile with solid fill">
              <a:extLst>
                <a:ext uri="{FF2B5EF4-FFF2-40B4-BE49-F238E27FC236}">
                  <a16:creationId xmlns:a16="http://schemas.microsoft.com/office/drawing/2014/main" id="{ECFA8B89-3FCB-D258-D84E-219C8598A9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6175" y="3213733"/>
              <a:ext cx="642859" cy="642859"/>
            </a:xfrm>
            <a:prstGeom prst="rect">
              <a:avLst/>
            </a:prstGeom>
          </p:spPr>
        </p:pic>
      </p:grpSp>
      <p:grpSp>
        <p:nvGrpSpPr>
          <p:cNvPr id="24" name="Group 23">
            <a:extLst>
              <a:ext uri="{FF2B5EF4-FFF2-40B4-BE49-F238E27FC236}">
                <a16:creationId xmlns:a16="http://schemas.microsoft.com/office/drawing/2014/main" id="{380EF299-D5BA-C206-3F93-08FC597EB860}"/>
              </a:ext>
            </a:extLst>
          </p:cNvPr>
          <p:cNvGrpSpPr/>
          <p:nvPr/>
        </p:nvGrpSpPr>
        <p:grpSpPr>
          <a:xfrm>
            <a:off x="4221446" y="4471976"/>
            <a:ext cx="475394" cy="475394"/>
            <a:chOff x="4043823" y="3164905"/>
            <a:chExt cx="717378" cy="717378"/>
          </a:xfrm>
        </p:grpSpPr>
        <p:sp>
          <p:nvSpPr>
            <p:cNvPr id="4" name="Oval 3">
              <a:extLst>
                <a:ext uri="{FF2B5EF4-FFF2-40B4-BE49-F238E27FC236}">
                  <a16:creationId xmlns:a16="http://schemas.microsoft.com/office/drawing/2014/main" id="{F95CCC72-C72B-AFB0-D574-AA4ADDBF27E7}"/>
                </a:ext>
              </a:extLst>
            </p:cNvPr>
            <p:cNvSpPr/>
            <p:nvPr/>
          </p:nvSpPr>
          <p:spPr>
            <a:xfrm>
              <a:off x="4043823" y="3164905"/>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Female Profile with solid fill">
              <a:extLst>
                <a:ext uri="{FF2B5EF4-FFF2-40B4-BE49-F238E27FC236}">
                  <a16:creationId xmlns:a16="http://schemas.microsoft.com/office/drawing/2014/main" id="{4F4411F1-806C-B65E-A7D8-C9D8FF6048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86740" y="3216172"/>
              <a:ext cx="631967" cy="631967"/>
            </a:xfrm>
            <a:prstGeom prst="rect">
              <a:avLst/>
            </a:prstGeom>
          </p:spPr>
        </p:pic>
      </p:grpSp>
      <p:grpSp>
        <p:nvGrpSpPr>
          <p:cNvPr id="25" name="Group 24">
            <a:extLst>
              <a:ext uri="{FF2B5EF4-FFF2-40B4-BE49-F238E27FC236}">
                <a16:creationId xmlns:a16="http://schemas.microsoft.com/office/drawing/2014/main" id="{59BD8075-5332-B475-3BD5-C10A18483105}"/>
              </a:ext>
            </a:extLst>
          </p:cNvPr>
          <p:cNvGrpSpPr/>
          <p:nvPr/>
        </p:nvGrpSpPr>
        <p:grpSpPr>
          <a:xfrm>
            <a:off x="5365838" y="4448507"/>
            <a:ext cx="475394" cy="475394"/>
            <a:chOff x="5188215" y="3141436"/>
            <a:chExt cx="717378" cy="717378"/>
          </a:xfrm>
        </p:grpSpPr>
        <p:sp>
          <p:nvSpPr>
            <p:cNvPr id="8" name="Oval 7">
              <a:extLst>
                <a:ext uri="{FF2B5EF4-FFF2-40B4-BE49-F238E27FC236}">
                  <a16:creationId xmlns:a16="http://schemas.microsoft.com/office/drawing/2014/main" id="{4FB1EECE-9AE6-D7FF-AFC0-1ADEB4C68655}"/>
                </a:ext>
              </a:extLst>
            </p:cNvPr>
            <p:cNvSpPr/>
            <p:nvPr/>
          </p:nvSpPr>
          <p:spPr>
            <a:xfrm>
              <a:off x="5188215" y="3141436"/>
              <a:ext cx="717378" cy="71737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Male profile with solid fill">
              <a:extLst>
                <a:ext uri="{FF2B5EF4-FFF2-40B4-BE49-F238E27FC236}">
                  <a16:creationId xmlns:a16="http://schemas.microsoft.com/office/drawing/2014/main" id="{6C1BE0D2-2E89-3E3A-A163-5D20D039C3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31244" y="3173358"/>
              <a:ext cx="642859" cy="642859"/>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3466423" y="3850089"/>
            <a:ext cx="608016" cy="5679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4696840" y="3854406"/>
            <a:ext cx="718886" cy="60252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a:off x="4413590" y="3910232"/>
            <a:ext cx="5275" cy="408599"/>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20" name="Google Shape;1684;p59">
            <a:extLst>
              <a:ext uri="{FF2B5EF4-FFF2-40B4-BE49-F238E27FC236}">
                <a16:creationId xmlns:a16="http://schemas.microsoft.com/office/drawing/2014/main" id="{11D6766E-BA80-22DA-FDD8-F16BCE8EF444}"/>
              </a:ext>
            </a:extLst>
          </p:cNvPr>
          <p:cNvSpPr txBox="1">
            <a:spLocks/>
          </p:cNvSpPr>
          <p:nvPr/>
        </p:nvSpPr>
        <p:spPr>
          <a:xfrm>
            <a:off x="4389926" y="153727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Fee = 0.75% of Net Asset Value per Year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92753" y="251237"/>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3770431" y="86691"/>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41421" y="108009"/>
            <a:ext cx="1111460" cy="1111460"/>
          </a:xfrm>
          <a:prstGeom prst="rect">
            <a:avLst/>
          </a:prstGeom>
        </p:spPr>
      </p:pic>
      <p:sp>
        <p:nvSpPr>
          <p:cNvPr id="29" name="Oval 28">
            <a:extLst>
              <a:ext uri="{FF2B5EF4-FFF2-40B4-BE49-F238E27FC236}">
                <a16:creationId xmlns:a16="http://schemas.microsoft.com/office/drawing/2014/main" id="{551AE137-7D06-2B17-B7F4-6F1F2F88942D}"/>
              </a:ext>
            </a:extLst>
          </p:cNvPr>
          <p:cNvSpPr/>
          <p:nvPr/>
        </p:nvSpPr>
        <p:spPr>
          <a:xfrm>
            <a:off x="10780687" y="1323184"/>
            <a:ext cx="1040514" cy="1040514"/>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 name="Graphic 29" descr="Bull with solid fill">
            <a:extLst>
              <a:ext uri="{FF2B5EF4-FFF2-40B4-BE49-F238E27FC236}">
                <a16:creationId xmlns:a16="http://schemas.microsoft.com/office/drawing/2014/main" id="{69C61606-ABAD-BBDE-336C-C0DE8C795E7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53138" y="1473277"/>
            <a:ext cx="740328" cy="740328"/>
          </a:xfrm>
          <a:prstGeom prst="rect">
            <a:avLst/>
          </a:prstGeom>
        </p:spPr>
      </p:pic>
      <p:sp>
        <p:nvSpPr>
          <p:cNvPr id="32" name="Google Shape;1684;p59">
            <a:extLst>
              <a:ext uri="{FF2B5EF4-FFF2-40B4-BE49-F238E27FC236}">
                <a16:creationId xmlns:a16="http://schemas.microsoft.com/office/drawing/2014/main" id="{1CE7CF9C-DD11-CD53-8F4A-673B2A6868A1}"/>
              </a:ext>
            </a:extLst>
          </p:cNvPr>
          <p:cNvSpPr txBox="1">
            <a:spLocks/>
          </p:cNvSpPr>
          <p:nvPr/>
        </p:nvSpPr>
        <p:spPr>
          <a:xfrm>
            <a:off x="10243631" y="705133"/>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solidFill>
                <a:latin typeface="Poppins" panose="00000500000000000000" pitchFamily="2" charset="0"/>
                <a:cs typeface="Poppins" panose="00000500000000000000" pitchFamily="2" charset="0"/>
              </a:rPr>
              <a:t>Brokerage</a:t>
            </a:r>
            <a:endParaRPr lang="en-US" sz="2300" b="1">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112184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phic 37" descr="Caret Up with solid fill">
            <a:extLst>
              <a:ext uri="{FF2B5EF4-FFF2-40B4-BE49-F238E27FC236}">
                <a16:creationId xmlns:a16="http://schemas.microsoft.com/office/drawing/2014/main" id="{8F8F5847-0A09-C0E0-1209-670EBE490F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1314" y="356706"/>
            <a:ext cx="771626" cy="1077498"/>
          </a:xfrm>
          <a:prstGeom prst="rect">
            <a:avLst/>
          </a:prstGeom>
        </p:spPr>
      </p:pic>
      <p:pic>
        <p:nvPicPr>
          <p:cNvPr id="39" name="Graphic 38" descr="Caret Up with solid fill">
            <a:extLst>
              <a:ext uri="{FF2B5EF4-FFF2-40B4-BE49-F238E27FC236}">
                <a16:creationId xmlns:a16="http://schemas.microsoft.com/office/drawing/2014/main" id="{15C48B92-EDB9-86CE-0FEC-0F04CD6E0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0710" y="263424"/>
            <a:ext cx="771626" cy="1077498"/>
          </a:xfrm>
          <a:prstGeom prst="rect">
            <a:avLst/>
          </a:prstGeom>
        </p:spPr>
      </p:pic>
      <p:pic>
        <p:nvPicPr>
          <p:cNvPr id="40" name="Graphic 39" descr="Caret Up with solid fill">
            <a:extLst>
              <a:ext uri="{FF2B5EF4-FFF2-40B4-BE49-F238E27FC236}">
                <a16:creationId xmlns:a16="http://schemas.microsoft.com/office/drawing/2014/main" id="{E3FB7569-E4F9-B24F-A905-0747868314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7846" y="321866"/>
            <a:ext cx="771626" cy="1077498"/>
          </a:xfrm>
          <a:prstGeom prst="rect">
            <a:avLst/>
          </a:prstGeom>
        </p:spPr>
      </p:pic>
      <p:pic>
        <p:nvPicPr>
          <p:cNvPr id="27" name="Graphic 26" descr="Flying Money with solid fill">
            <a:extLst>
              <a:ext uri="{FF2B5EF4-FFF2-40B4-BE49-F238E27FC236}">
                <a16:creationId xmlns:a16="http://schemas.microsoft.com/office/drawing/2014/main" id="{48DED1AA-65A1-0229-4B19-19DB21AE7D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86170" y="7862866"/>
            <a:ext cx="394312" cy="394312"/>
          </a:xfrm>
          <a:prstGeom prst="rect">
            <a:avLst/>
          </a:prstGeom>
        </p:spPr>
      </p:pic>
      <p:pic>
        <p:nvPicPr>
          <p:cNvPr id="28" name="Graphic 27" descr="Flying Money with solid fill">
            <a:extLst>
              <a:ext uri="{FF2B5EF4-FFF2-40B4-BE49-F238E27FC236}">
                <a16:creationId xmlns:a16="http://schemas.microsoft.com/office/drawing/2014/main" id="{304F8E9F-125B-3C39-5A56-3438AFDC8A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08918" y="7831621"/>
            <a:ext cx="394312" cy="394312"/>
          </a:xfrm>
          <a:prstGeom prst="rect">
            <a:avLst/>
          </a:prstGeom>
        </p:spPr>
      </p:pic>
      <p:pic>
        <p:nvPicPr>
          <p:cNvPr id="26" name="Graphic 25" descr="Caret Up with solid fill">
            <a:extLst>
              <a:ext uri="{FF2B5EF4-FFF2-40B4-BE49-F238E27FC236}">
                <a16:creationId xmlns:a16="http://schemas.microsoft.com/office/drawing/2014/main" id="{948AC59E-024B-0209-C328-2B62435964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62315">
            <a:off x="4824397" y="7660389"/>
            <a:ext cx="502670" cy="701928"/>
          </a:xfrm>
          <a:prstGeom prst="rect">
            <a:avLst/>
          </a:prstGeom>
        </p:spPr>
      </p:pic>
      <p:pic>
        <p:nvPicPr>
          <p:cNvPr id="23" name="Graphic 22" descr="Caret Up with solid fill">
            <a:extLst>
              <a:ext uri="{FF2B5EF4-FFF2-40B4-BE49-F238E27FC236}">
                <a16:creationId xmlns:a16="http://schemas.microsoft.com/office/drawing/2014/main" id="{700AC473-49C4-C1BF-8517-A8806D7714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62315">
            <a:off x="4083209" y="7660388"/>
            <a:ext cx="502670" cy="701928"/>
          </a:xfrm>
          <a:prstGeom prst="rect">
            <a:avLst/>
          </a:prstGeom>
        </p:spPr>
      </p:pic>
      <p:pic>
        <p:nvPicPr>
          <p:cNvPr id="24" name="Graphic 23" descr="Caret Up with solid fill">
            <a:extLst>
              <a:ext uri="{FF2B5EF4-FFF2-40B4-BE49-F238E27FC236}">
                <a16:creationId xmlns:a16="http://schemas.microsoft.com/office/drawing/2014/main" id="{8B4092B0-1642-77E0-AB0F-0683A24F2C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62315">
            <a:off x="4877997" y="7685569"/>
            <a:ext cx="502670" cy="70192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324419" y="1075534"/>
            <a:ext cx="2029887" cy="202988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687389" y="1409558"/>
            <a:ext cx="1444269" cy="1444269"/>
          </a:xfrm>
          <a:prstGeom prst="rect">
            <a:avLst/>
          </a:prstGeom>
        </p:spPr>
      </p:pic>
      <p:sp>
        <p:nvSpPr>
          <p:cNvPr id="46" name="Google Shape;1684;p59">
            <a:extLst>
              <a:ext uri="{FF2B5EF4-FFF2-40B4-BE49-F238E27FC236}">
                <a16:creationId xmlns:a16="http://schemas.microsoft.com/office/drawing/2014/main" id="{F0967A52-CB38-3D49-B9D2-35CDE0A99CE0}"/>
              </a:ext>
            </a:extLst>
          </p:cNvPr>
          <p:cNvSpPr txBox="1">
            <a:spLocks/>
          </p:cNvSpPr>
          <p:nvPr/>
        </p:nvSpPr>
        <p:spPr>
          <a:xfrm>
            <a:off x="5058596" y="393960"/>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grpSp>
        <p:nvGrpSpPr>
          <p:cNvPr id="4" name="Group 3">
            <a:extLst>
              <a:ext uri="{FF2B5EF4-FFF2-40B4-BE49-F238E27FC236}">
                <a16:creationId xmlns:a16="http://schemas.microsoft.com/office/drawing/2014/main" id="{026C5E60-A9BD-B2CD-CCF8-D93F7AE55A7B}"/>
              </a:ext>
            </a:extLst>
          </p:cNvPr>
          <p:cNvGrpSpPr/>
          <p:nvPr/>
        </p:nvGrpSpPr>
        <p:grpSpPr>
          <a:xfrm>
            <a:off x="4063792" y="7786377"/>
            <a:ext cx="484800" cy="484800"/>
            <a:chOff x="4063792" y="4483189"/>
            <a:chExt cx="484800" cy="484800"/>
          </a:xfrm>
        </p:grpSpPr>
        <p:sp>
          <p:nvSpPr>
            <p:cNvPr id="8" name="Oval 7">
              <a:extLst>
                <a:ext uri="{FF2B5EF4-FFF2-40B4-BE49-F238E27FC236}">
                  <a16:creationId xmlns:a16="http://schemas.microsoft.com/office/drawing/2014/main" id="{526DADDA-F1B2-05D9-BEA5-58370035A958}"/>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Female Profile with solid fill">
              <a:extLst>
                <a:ext uri="{FF2B5EF4-FFF2-40B4-BE49-F238E27FC236}">
                  <a16:creationId xmlns:a16="http://schemas.microsoft.com/office/drawing/2014/main" id="{39ABACD0-2946-8B00-A9DB-9602B90FB7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92534" y="4506765"/>
              <a:ext cx="427080" cy="427080"/>
            </a:xfrm>
            <a:prstGeom prst="rect">
              <a:avLst/>
            </a:prstGeom>
          </p:spPr>
        </p:pic>
      </p:grpSp>
      <p:grpSp>
        <p:nvGrpSpPr>
          <p:cNvPr id="10" name="Group 9">
            <a:extLst>
              <a:ext uri="{FF2B5EF4-FFF2-40B4-BE49-F238E27FC236}">
                <a16:creationId xmlns:a16="http://schemas.microsoft.com/office/drawing/2014/main" id="{D44D5A5A-B70D-C26B-245B-D86667353DF0}"/>
              </a:ext>
            </a:extLst>
          </p:cNvPr>
          <p:cNvGrpSpPr/>
          <p:nvPr/>
        </p:nvGrpSpPr>
        <p:grpSpPr>
          <a:xfrm>
            <a:off x="4822571" y="7794139"/>
            <a:ext cx="484800" cy="484800"/>
            <a:chOff x="4822571" y="4490951"/>
            <a:chExt cx="484800" cy="484800"/>
          </a:xfrm>
        </p:grpSpPr>
        <p:sp>
          <p:nvSpPr>
            <p:cNvPr id="11" name="Oval 10">
              <a:extLst>
                <a:ext uri="{FF2B5EF4-FFF2-40B4-BE49-F238E27FC236}">
                  <a16:creationId xmlns:a16="http://schemas.microsoft.com/office/drawing/2014/main" id="{157CBD95-A5E5-8F19-8740-FBCB481CD918}"/>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 name="Graphic 19" descr="Male profile with solid fill">
              <a:extLst>
                <a:ext uri="{FF2B5EF4-FFF2-40B4-BE49-F238E27FC236}">
                  <a16:creationId xmlns:a16="http://schemas.microsoft.com/office/drawing/2014/main" id="{74FF57DD-5A97-D49A-6905-7EF6E50008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58512" y="4498713"/>
              <a:ext cx="434441" cy="434441"/>
            </a:xfrm>
            <a:prstGeom prst="rect">
              <a:avLst/>
            </a:prstGeom>
          </p:spPr>
        </p:pic>
      </p:grpSp>
    </p:spTree>
    <p:extLst>
      <p:ext uri="{BB962C8B-B14F-4D97-AF65-F5344CB8AC3E}">
        <p14:creationId xmlns:p14="http://schemas.microsoft.com/office/powerpoint/2010/main" val="1575068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Graphic 61" descr="Flying Money with solid fill">
            <a:extLst>
              <a:ext uri="{FF2B5EF4-FFF2-40B4-BE49-F238E27FC236}">
                <a16:creationId xmlns:a16="http://schemas.microsoft.com/office/drawing/2014/main" id="{0A9555E8-3863-B777-18F6-300FE36A91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76980" y="4531080"/>
            <a:ext cx="394312" cy="394312"/>
          </a:xfrm>
          <a:prstGeom prst="rect">
            <a:avLst/>
          </a:prstGeom>
        </p:spPr>
      </p:pic>
      <p:pic>
        <p:nvPicPr>
          <p:cNvPr id="63" name="Graphic 62" descr="Flying Money with solid fill">
            <a:extLst>
              <a:ext uri="{FF2B5EF4-FFF2-40B4-BE49-F238E27FC236}">
                <a16:creationId xmlns:a16="http://schemas.microsoft.com/office/drawing/2014/main" id="{F51E6970-B55E-3EBB-8082-6EF38F9CED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25302" y="4520035"/>
            <a:ext cx="394312" cy="394312"/>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62315">
            <a:off x="4833312" y="4364968"/>
            <a:ext cx="502670" cy="701928"/>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62315">
            <a:off x="4849644" y="4382388"/>
            <a:ext cx="502670" cy="701928"/>
          </a:xfrm>
          <a:prstGeom prst="rect">
            <a:avLst/>
          </a:prstGeom>
        </p:spPr>
      </p:pic>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62315">
            <a:off x="4054856" y="4357207"/>
            <a:ext cx="502670" cy="701928"/>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24166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Flying Money with solid fill">
            <a:extLst>
              <a:ext uri="{FF2B5EF4-FFF2-40B4-BE49-F238E27FC236}">
                <a16:creationId xmlns:a16="http://schemas.microsoft.com/office/drawing/2014/main" id="{D62B4369-E0DA-A11D-D3D1-FDCA61B9D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0738" y="4547652"/>
            <a:ext cx="394312" cy="394312"/>
          </a:xfrm>
          <a:prstGeom prst="rect">
            <a:avLst/>
          </a:prstGeom>
        </p:spPr>
      </p:pic>
      <p:pic>
        <p:nvPicPr>
          <p:cNvPr id="8" name="Graphic 7" descr="Flying Money with solid fill">
            <a:extLst>
              <a:ext uri="{FF2B5EF4-FFF2-40B4-BE49-F238E27FC236}">
                <a16:creationId xmlns:a16="http://schemas.microsoft.com/office/drawing/2014/main" id="{CE551B9F-F9B5-25BC-A776-A4BC250E65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25302" y="4526668"/>
            <a:ext cx="394312" cy="394312"/>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662315">
            <a:off x="4401789" y="3257573"/>
            <a:ext cx="1066128" cy="1488740"/>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662315">
            <a:off x="4752629" y="2713941"/>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662315">
            <a:off x="5103467" y="2158219"/>
            <a:ext cx="1066128" cy="1488740"/>
          </a:xfrm>
          <a:prstGeom prst="rect">
            <a:avLst/>
          </a:prstGeom>
        </p:spPr>
      </p:pic>
      <p:sp>
        <p:nvSpPr>
          <p:cNvPr id="3" name="Google Shape;1684;p59">
            <a:extLst>
              <a:ext uri="{FF2B5EF4-FFF2-40B4-BE49-F238E27FC236}">
                <a16:creationId xmlns:a16="http://schemas.microsoft.com/office/drawing/2014/main" id="{A7979C5C-42D6-0018-4D3D-1503CB0F6CA6}"/>
              </a:ext>
            </a:extLst>
          </p:cNvPr>
          <p:cNvSpPr txBox="1">
            <a:spLocks/>
          </p:cNvSpPr>
          <p:nvPr/>
        </p:nvSpPr>
        <p:spPr>
          <a:xfrm>
            <a:off x="5260361" y="329328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Sales Load</a:t>
            </a:r>
          </a:p>
        </p:txBody>
      </p:sp>
    </p:spTree>
    <p:extLst>
      <p:ext uri="{BB962C8B-B14F-4D97-AF65-F5344CB8AC3E}">
        <p14:creationId xmlns:p14="http://schemas.microsoft.com/office/powerpoint/2010/main" val="846384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62315">
            <a:off x="4401789" y="3257573"/>
            <a:ext cx="1066128" cy="1488740"/>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62315">
            <a:off x="4752629" y="2713941"/>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62315">
            <a:off x="5103467" y="2158219"/>
            <a:ext cx="1066128" cy="1488740"/>
          </a:xfrm>
          <a:prstGeom prst="rect">
            <a:avLst/>
          </a:prstGeom>
        </p:spPr>
      </p:pic>
      <p:sp>
        <p:nvSpPr>
          <p:cNvPr id="3" name="Google Shape;1684;p59">
            <a:extLst>
              <a:ext uri="{FF2B5EF4-FFF2-40B4-BE49-F238E27FC236}">
                <a16:creationId xmlns:a16="http://schemas.microsoft.com/office/drawing/2014/main" id="{A7979C5C-42D6-0018-4D3D-1503CB0F6CA6}"/>
              </a:ext>
            </a:extLst>
          </p:cNvPr>
          <p:cNvSpPr txBox="1">
            <a:spLocks/>
          </p:cNvSpPr>
          <p:nvPr/>
        </p:nvSpPr>
        <p:spPr>
          <a:xfrm>
            <a:off x="5260361" y="329328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Sales Load</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93512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2829500">
            <a:off x="4401789" y="3257573"/>
            <a:ext cx="1066128" cy="1488740"/>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2829500">
            <a:off x="4752629" y="2713941"/>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2829500">
            <a:off x="5103467" y="2158219"/>
            <a:ext cx="1066128" cy="1488740"/>
          </a:xfrm>
          <a:prstGeom prst="rect">
            <a:avLst/>
          </a:prstGeom>
        </p:spPr>
      </p:pic>
      <p:sp>
        <p:nvSpPr>
          <p:cNvPr id="3" name="Google Shape;1684;p59">
            <a:extLst>
              <a:ext uri="{FF2B5EF4-FFF2-40B4-BE49-F238E27FC236}">
                <a16:creationId xmlns:a16="http://schemas.microsoft.com/office/drawing/2014/main" id="{A7979C5C-42D6-0018-4D3D-1503CB0F6CA6}"/>
              </a:ext>
            </a:extLst>
          </p:cNvPr>
          <p:cNvSpPr txBox="1">
            <a:spLocks/>
          </p:cNvSpPr>
          <p:nvPr/>
        </p:nvSpPr>
        <p:spPr>
          <a:xfrm>
            <a:off x="5260361" y="329328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Sales Effort</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83081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815570">
            <a:off x="3933901" y="2349772"/>
            <a:ext cx="1066128" cy="1488740"/>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11155">
            <a:off x="4339303" y="2047381"/>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906468">
            <a:off x="4842152" y="1724605"/>
            <a:ext cx="1066128" cy="1488740"/>
          </a:xfrm>
          <a:prstGeom prst="rect">
            <a:avLst/>
          </a:prstGeom>
        </p:spPr>
      </p:pic>
      <p:sp>
        <p:nvSpPr>
          <p:cNvPr id="3" name="Google Shape;1684;p59">
            <a:extLst>
              <a:ext uri="{FF2B5EF4-FFF2-40B4-BE49-F238E27FC236}">
                <a16:creationId xmlns:a16="http://schemas.microsoft.com/office/drawing/2014/main" id="{A7979C5C-42D6-0018-4D3D-1503CB0F6CA6}"/>
              </a:ext>
            </a:extLst>
          </p:cNvPr>
          <p:cNvSpPr txBox="1">
            <a:spLocks/>
          </p:cNvSpPr>
          <p:nvPr/>
        </p:nvSpPr>
        <p:spPr>
          <a:xfrm>
            <a:off x="2356757" y="1790348"/>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Portfolio Execution</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6507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Flying Money with solid fill">
            <a:extLst>
              <a:ext uri="{FF2B5EF4-FFF2-40B4-BE49-F238E27FC236}">
                <a16:creationId xmlns:a16="http://schemas.microsoft.com/office/drawing/2014/main" id="{F3C4B6E4-C6CC-BD58-D474-0504AA00B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2937025"/>
            <a:ext cx="914400" cy="914400"/>
          </a:xfrm>
          <a:prstGeom prst="rect">
            <a:avLst/>
          </a:prstGeom>
        </p:spPr>
      </p:pic>
      <p:pic>
        <p:nvPicPr>
          <p:cNvPr id="4" name="Graphic 3" descr="Flying Money with solid fill">
            <a:extLst>
              <a:ext uri="{FF2B5EF4-FFF2-40B4-BE49-F238E27FC236}">
                <a16:creationId xmlns:a16="http://schemas.microsoft.com/office/drawing/2014/main" id="{2D37A913-8CD7-5AA6-4FFC-16942D3BF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9879" y="2945471"/>
            <a:ext cx="914400" cy="914400"/>
          </a:xfrm>
          <a:prstGeom prst="rect">
            <a:avLst/>
          </a:prstGeom>
        </p:spPr>
      </p:pic>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144392">
            <a:off x="3933901" y="2349772"/>
            <a:ext cx="1066128" cy="1488740"/>
          </a:xfrm>
          <a:prstGeom prst="rect">
            <a:avLst/>
          </a:prstGeom>
        </p:spPr>
      </p:pic>
      <p:pic>
        <p:nvPicPr>
          <p:cNvPr id="60" name="Graphic 59" descr="Caret Up with solid fill">
            <a:extLst>
              <a:ext uri="{FF2B5EF4-FFF2-40B4-BE49-F238E27FC236}">
                <a16:creationId xmlns:a16="http://schemas.microsoft.com/office/drawing/2014/main" id="{9DE81A35-34BB-8C12-1059-735FFCB92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339977">
            <a:off x="4339303" y="2047381"/>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235290">
            <a:off x="4842152" y="1724605"/>
            <a:ext cx="1066128" cy="1488740"/>
          </a:xfrm>
          <a:prstGeom prst="rect">
            <a:avLst/>
          </a:prstGeom>
        </p:spPr>
      </p:pic>
      <p:sp>
        <p:nvSpPr>
          <p:cNvPr id="3" name="Google Shape;1684;p59">
            <a:extLst>
              <a:ext uri="{FF2B5EF4-FFF2-40B4-BE49-F238E27FC236}">
                <a16:creationId xmlns:a16="http://schemas.microsoft.com/office/drawing/2014/main" id="{A7979C5C-42D6-0018-4D3D-1503CB0F6CA6}"/>
              </a:ext>
            </a:extLst>
          </p:cNvPr>
          <p:cNvSpPr txBox="1">
            <a:spLocks/>
          </p:cNvSpPr>
          <p:nvPr/>
        </p:nvSpPr>
        <p:spPr>
          <a:xfrm>
            <a:off x="4525526" y="2880941"/>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2">
                    <a:lumMod val="50000"/>
                    <a:lumOff val="50000"/>
                  </a:schemeClr>
                </a:solidFill>
                <a:latin typeface="Poppins" panose="00000500000000000000" pitchFamily="2" charset="0"/>
                <a:cs typeface="Poppins" panose="00000500000000000000" pitchFamily="2" charset="0"/>
              </a:rPr>
              <a:t>Commission</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190026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109020">
            <a:off x="-7736146" y="1041795"/>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1935552"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25000"/>
                    <a:lumOff val="75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09"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652457" y="3489321"/>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Directed</a:t>
            </a:r>
          </a:p>
          <a:p>
            <a:pPr algn="ctr"/>
            <a:r>
              <a:rPr lang="en-CA" sz="4400" b="1">
                <a:solidFill>
                  <a:schemeClr val="bg1"/>
                </a:solidFill>
                <a:latin typeface="Montserrat ExtraBold" panose="00000900000000000000" pitchFamily="2" charset="0"/>
                <a:cs typeface="Times New Roman" panose="02020603050405020304" pitchFamily="18" charset="0"/>
              </a:rPr>
              <a:t>Brokerage</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3966370"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Premium Commission Payments: </a:t>
            </a:r>
            <a:r>
              <a:rPr lang="en-US" sz="1800" b="1">
                <a:solidFill>
                  <a:schemeClr val="bg2"/>
                </a:solidFill>
                <a:latin typeface="Poppins" panose="00000500000000000000" pitchFamily="2" charset="0"/>
                <a:cs typeface="Poppins" panose="00000500000000000000" pitchFamily="2" charset="0"/>
              </a:rPr>
              <a:t>Similar to soft dollars, but </a:t>
            </a:r>
            <a:r>
              <a:rPr lang="en-US" sz="1800" b="1">
                <a:solidFill>
                  <a:schemeClr val="accent3"/>
                </a:solidFill>
                <a:latin typeface="Poppins" panose="00000500000000000000" pitchFamily="2" charset="0"/>
                <a:cs typeface="Poppins" panose="00000500000000000000" pitchFamily="2" charset="0"/>
              </a:rPr>
              <a:t>used for marketing the fund</a:t>
            </a:r>
            <a:r>
              <a:rPr lang="en-US" sz="1800" b="1">
                <a:solidFill>
                  <a:schemeClr val="bg2"/>
                </a:solidFill>
                <a:latin typeface="Poppins" panose="00000500000000000000" pitchFamily="2" charset="0"/>
                <a:cs typeface="Poppins" panose="00000500000000000000" pitchFamily="2" charset="0"/>
              </a:rPr>
              <a:t>'s shares rather than for research</a:t>
            </a:r>
          </a:p>
        </p:txBody>
      </p:sp>
      <p:sp>
        <p:nvSpPr>
          <p:cNvPr id="2" name="Google Shape;1684;p59">
            <a:extLst>
              <a:ext uri="{FF2B5EF4-FFF2-40B4-BE49-F238E27FC236}">
                <a16:creationId xmlns:a16="http://schemas.microsoft.com/office/drawing/2014/main" id="{B0935DA7-7C67-621E-9581-E130CCC170AC}"/>
              </a:ext>
            </a:extLst>
          </p:cNvPr>
          <p:cNvSpPr txBox="1">
            <a:spLocks/>
          </p:cNvSpPr>
          <p:nvPr/>
        </p:nvSpPr>
        <p:spPr>
          <a:xfrm>
            <a:off x="957357" y="-15382417"/>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Prior to 2004: </a:t>
            </a:r>
            <a:r>
              <a:rPr lang="en-US" sz="1800" b="1">
                <a:solidFill>
                  <a:schemeClr val="bg2">
                    <a:lumMod val="50000"/>
                    <a:lumOff val="50000"/>
                  </a:schemeClr>
                </a:solidFill>
                <a:latin typeface="Poppins" panose="00000500000000000000" pitchFamily="2" charset="0"/>
                <a:cs typeface="Poppins" panose="00000500000000000000" pitchFamily="2" charset="0"/>
              </a:rPr>
              <a:t>Directed brokerage </a:t>
            </a:r>
            <a:r>
              <a:rPr lang="en-US" sz="1800" b="1">
                <a:solidFill>
                  <a:schemeClr val="bg2"/>
                </a:solidFill>
                <a:latin typeface="Poppins" panose="00000500000000000000" pitchFamily="2" charset="0"/>
                <a:cs typeface="Poppins" panose="00000500000000000000" pitchFamily="2" charset="0"/>
              </a:rPr>
              <a:t>was used as a </a:t>
            </a:r>
            <a:r>
              <a:rPr lang="en-US" sz="1800" b="1">
                <a:solidFill>
                  <a:schemeClr val="accent3"/>
                </a:solidFill>
                <a:latin typeface="Poppins" panose="00000500000000000000" pitchFamily="2" charset="0"/>
                <a:cs typeface="Poppins" panose="00000500000000000000" pitchFamily="2" charset="0"/>
              </a:rPr>
              <a:t>no-load method to compensate brokers</a:t>
            </a:r>
            <a:r>
              <a:rPr lang="en-US" sz="1800" b="1">
                <a:solidFill>
                  <a:schemeClr val="bg2"/>
                </a:solidFill>
                <a:latin typeface="Poppins" panose="00000500000000000000" pitchFamily="2" charset="0"/>
                <a:cs typeface="Poppins" panose="00000500000000000000" pitchFamily="2" charset="0"/>
              </a:rPr>
              <a:t>, akin to paying for shelf space in retail</a:t>
            </a:r>
          </a:p>
        </p:txBody>
      </p:sp>
      <p:pic>
        <p:nvPicPr>
          <p:cNvPr id="12" name="Graphic 11" descr="Office worker male with solid fill">
            <a:extLst>
              <a:ext uri="{FF2B5EF4-FFF2-40B4-BE49-F238E27FC236}">
                <a16:creationId xmlns:a16="http://schemas.microsoft.com/office/drawing/2014/main" id="{B01D8429-5701-6D3B-AA98-E2E88B73B1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8671" y="-5859799"/>
            <a:ext cx="2143070" cy="2143070"/>
          </a:xfrm>
          <a:prstGeom prst="rect">
            <a:avLst/>
          </a:prstGeom>
        </p:spPr>
      </p:pic>
      <p:pic>
        <p:nvPicPr>
          <p:cNvPr id="13" name="Graphic 12" descr="Bull with solid fill">
            <a:extLst>
              <a:ext uri="{FF2B5EF4-FFF2-40B4-BE49-F238E27FC236}">
                <a16:creationId xmlns:a16="http://schemas.microsoft.com/office/drawing/2014/main" id="{AC8B8FE3-CB88-0F85-B527-9576E623A6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335666" y="-5911492"/>
            <a:ext cx="2542656" cy="2426260"/>
          </a:xfrm>
          <a:prstGeom prst="rect">
            <a:avLst/>
          </a:prstGeom>
        </p:spPr>
      </p:pic>
    </p:spTree>
    <p:extLst>
      <p:ext uri="{BB962C8B-B14F-4D97-AF65-F5344CB8AC3E}">
        <p14:creationId xmlns:p14="http://schemas.microsoft.com/office/powerpoint/2010/main" val="14225138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Flying Money with solid fill">
            <a:extLst>
              <a:ext uri="{FF2B5EF4-FFF2-40B4-BE49-F238E27FC236}">
                <a16:creationId xmlns:a16="http://schemas.microsoft.com/office/drawing/2014/main" id="{93B1DB47-6E11-5B36-C928-461BFCF035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78785" y="2952505"/>
            <a:ext cx="914400" cy="914400"/>
          </a:xfrm>
          <a:prstGeom prst="rect">
            <a:avLst/>
          </a:prstGeom>
        </p:spPr>
      </p:pic>
      <p:pic>
        <p:nvPicPr>
          <p:cNvPr id="4" name="Graphic 3" descr="Flying Money with solid fill">
            <a:extLst>
              <a:ext uri="{FF2B5EF4-FFF2-40B4-BE49-F238E27FC236}">
                <a16:creationId xmlns:a16="http://schemas.microsoft.com/office/drawing/2014/main" id="{402C47B6-8C7C-E6B8-28C3-C789A5750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9762" y="1522772"/>
            <a:ext cx="914400" cy="914400"/>
          </a:xfrm>
          <a:prstGeom prst="rect">
            <a:avLst/>
          </a:prstGeom>
        </p:spPr>
      </p:pic>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144392">
            <a:off x="3933901" y="2349772"/>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235290">
            <a:off x="4842152" y="1724605"/>
            <a:ext cx="1066128" cy="1488740"/>
          </a:xfrm>
          <a:prstGeom prst="rect">
            <a:avLst/>
          </a:prstGeom>
        </p:spPr>
      </p:pic>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 name="Google Shape;1684;p59">
            <a:extLst>
              <a:ext uri="{FF2B5EF4-FFF2-40B4-BE49-F238E27FC236}">
                <a16:creationId xmlns:a16="http://schemas.microsoft.com/office/drawing/2014/main" id="{C4E846AE-924B-34FD-E97D-270066D48A3C}"/>
              </a:ext>
            </a:extLst>
          </p:cNvPr>
          <p:cNvSpPr txBox="1">
            <a:spLocks/>
          </p:cNvSpPr>
          <p:nvPr/>
        </p:nvSpPr>
        <p:spPr>
          <a:xfrm>
            <a:off x="-8042293"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72" name="Google Shape;1684;p59">
            <a:extLst>
              <a:ext uri="{FF2B5EF4-FFF2-40B4-BE49-F238E27FC236}">
                <a16:creationId xmlns:a16="http://schemas.microsoft.com/office/drawing/2014/main" id="{E06898A2-ABB8-6A0F-3769-B3126A0E9071}"/>
              </a:ext>
            </a:extLst>
          </p:cNvPr>
          <p:cNvSpPr txBox="1">
            <a:spLocks/>
          </p:cNvSpPr>
          <p:nvPr/>
        </p:nvSpPr>
        <p:spPr>
          <a:xfrm>
            <a:off x="-5284595"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73" name="Google Shape;1684;p59">
            <a:extLst>
              <a:ext uri="{FF2B5EF4-FFF2-40B4-BE49-F238E27FC236}">
                <a16:creationId xmlns:a16="http://schemas.microsoft.com/office/drawing/2014/main" id="{64CC48C4-23AF-A4DA-14E3-E0BFA1592906}"/>
              </a:ext>
            </a:extLst>
          </p:cNvPr>
          <p:cNvSpPr txBox="1">
            <a:spLocks/>
          </p:cNvSpPr>
          <p:nvPr/>
        </p:nvSpPr>
        <p:spPr>
          <a:xfrm>
            <a:off x="18252854"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cxnSp>
        <p:nvCxnSpPr>
          <p:cNvPr id="74" name="Straight Connector 73">
            <a:extLst>
              <a:ext uri="{FF2B5EF4-FFF2-40B4-BE49-F238E27FC236}">
                <a16:creationId xmlns:a16="http://schemas.microsoft.com/office/drawing/2014/main" id="{187D29B8-5731-4EEC-7363-4566D7D4B1B0}"/>
              </a:ext>
            </a:extLst>
          </p:cNvPr>
          <p:cNvCxnSpPr>
            <a:cxnSpLocks/>
          </p:cNvCxnSpPr>
          <p:nvPr/>
        </p:nvCxnSpPr>
        <p:spPr>
          <a:xfrm>
            <a:off x="6377607" y="813026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2A9A097-0236-5325-28DA-27FA85822C1E}"/>
              </a:ext>
            </a:extLst>
          </p:cNvPr>
          <p:cNvCxnSpPr>
            <a:cxnSpLocks/>
          </p:cNvCxnSpPr>
          <p:nvPr/>
        </p:nvCxnSpPr>
        <p:spPr>
          <a:xfrm flipH="1">
            <a:off x="5464141" y="1019795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DB809377-9DD1-19EB-59D9-5D69A9A8B902}"/>
              </a:ext>
            </a:extLst>
          </p:cNvPr>
          <p:cNvCxnSpPr>
            <a:cxnSpLocks/>
          </p:cNvCxnSpPr>
          <p:nvPr/>
        </p:nvCxnSpPr>
        <p:spPr>
          <a:xfrm>
            <a:off x="6063225" y="814602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DA19D96B-DBA4-3393-308D-09FF04734448}"/>
              </a:ext>
            </a:extLst>
          </p:cNvPr>
          <p:cNvCxnSpPr>
            <a:cxnSpLocks/>
          </p:cNvCxnSpPr>
          <p:nvPr/>
        </p:nvCxnSpPr>
        <p:spPr>
          <a:xfrm flipH="1">
            <a:off x="5470491" y="997963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5F46F5A0-1A83-C12E-C4FF-63E8EC81C484}"/>
              </a:ext>
            </a:extLst>
          </p:cNvPr>
          <p:cNvCxnSpPr>
            <a:cxnSpLocks/>
          </p:cNvCxnSpPr>
          <p:nvPr/>
        </p:nvCxnSpPr>
        <p:spPr>
          <a:xfrm>
            <a:off x="-1443339"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D4630B46-8134-9061-077D-16023A0A3DEC}"/>
              </a:ext>
            </a:extLst>
          </p:cNvPr>
          <p:cNvCxnSpPr>
            <a:cxnSpLocks/>
          </p:cNvCxnSpPr>
          <p:nvPr/>
        </p:nvCxnSpPr>
        <p:spPr>
          <a:xfrm flipH="1" flipV="1">
            <a:off x="-1110771"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E9DED0F-73C7-2288-0032-1A50061E123A}"/>
              </a:ext>
            </a:extLst>
          </p:cNvPr>
          <p:cNvCxnSpPr>
            <a:cxnSpLocks/>
          </p:cNvCxnSpPr>
          <p:nvPr/>
        </p:nvCxnSpPr>
        <p:spPr>
          <a:xfrm flipV="1">
            <a:off x="4295786" y="-2302682"/>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5567E05C-903C-FF78-034D-58A8CEC85F91}"/>
              </a:ext>
            </a:extLst>
          </p:cNvPr>
          <p:cNvCxnSpPr>
            <a:cxnSpLocks/>
          </p:cNvCxnSpPr>
          <p:nvPr/>
        </p:nvCxnSpPr>
        <p:spPr>
          <a:xfrm flipH="1">
            <a:off x="4109520" y="-2515821"/>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Google Shape;1684;p59">
            <a:extLst>
              <a:ext uri="{FF2B5EF4-FFF2-40B4-BE49-F238E27FC236}">
                <a16:creationId xmlns:a16="http://schemas.microsoft.com/office/drawing/2014/main" id="{6C4816F0-F1C7-5776-0E0B-F8B972F7B24D}"/>
              </a:ext>
            </a:extLst>
          </p:cNvPr>
          <p:cNvSpPr txBox="1">
            <a:spLocks/>
          </p:cNvSpPr>
          <p:nvPr/>
        </p:nvSpPr>
        <p:spPr>
          <a:xfrm rot="16200000">
            <a:off x="-2766759"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83" name="Google Shape;1684;p59">
            <a:extLst>
              <a:ext uri="{FF2B5EF4-FFF2-40B4-BE49-F238E27FC236}">
                <a16:creationId xmlns:a16="http://schemas.microsoft.com/office/drawing/2014/main" id="{F9AAAAAC-0D95-9026-521E-5A264C267FDF}"/>
              </a:ext>
            </a:extLst>
          </p:cNvPr>
          <p:cNvSpPr txBox="1">
            <a:spLocks/>
          </p:cNvSpPr>
          <p:nvPr/>
        </p:nvSpPr>
        <p:spPr>
          <a:xfrm rot="16200000">
            <a:off x="-1466312"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84" name="Google Shape;1684;p59">
            <a:extLst>
              <a:ext uri="{FF2B5EF4-FFF2-40B4-BE49-F238E27FC236}">
                <a16:creationId xmlns:a16="http://schemas.microsoft.com/office/drawing/2014/main" id="{6615A23E-A297-9673-E8A3-F8DE727A6ACA}"/>
              </a:ext>
            </a:extLst>
          </p:cNvPr>
          <p:cNvSpPr txBox="1">
            <a:spLocks/>
          </p:cNvSpPr>
          <p:nvPr/>
        </p:nvSpPr>
        <p:spPr>
          <a:xfrm rot="20163057">
            <a:off x="3453484" y="-2721802"/>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85" name="Google Shape;1684;p59">
            <a:extLst>
              <a:ext uri="{FF2B5EF4-FFF2-40B4-BE49-F238E27FC236}">
                <a16:creationId xmlns:a16="http://schemas.microsoft.com/office/drawing/2014/main" id="{D12B84C1-5EB4-4D6E-1C12-97F642689AAD}"/>
              </a:ext>
            </a:extLst>
          </p:cNvPr>
          <p:cNvSpPr txBox="1">
            <a:spLocks/>
          </p:cNvSpPr>
          <p:nvPr/>
        </p:nvSpPr>
        <p:spPr>
          <a:xfrm rot="20074919">
            <a:off x="3917502" y="-2327432"/>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86" name="Google Shape;1684;p59">
            <a:extLst>
              <a:ext uri="{FF2B5EF4-FFF2-40B4-BE49-F238E27FC236}">
                <a16:creationId xmlns:a16="http://schemas.microsoft.com/office/drawing/2014/main" id="{794C390F-B8E8-728E-0FAC-D666DEEBF65B}"/>
              </a:ext>
            </a:extLst>
          </p:cNvPr>
          <p:cNvSpPr txBox="1">
            <a:spLocks/>
          </p:cNvSpPr>
          <p:nvPr/>
        </p:nvSpPr>
        <p:spPr>
          <a:xfrm rot="16200000">
            <a:off x="4863104" y="882184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87" name="Google Shape;1684;p59">
            <a:extLst>
              <a:ext uri="{FF2B5EF4-FFF2-40B4-BE49-F238E27FC236}">
                <a16:creationId xmlns:a16="http://schemas.microsoft.com/office/drawing/2014/main" id="{4EE7E1F8-512A-13A6-BC36-CE74EA921BC6}"/>
              </a:ext>
            </a:extLst>
          </p:cNvPr>
          <p:cNvSpPr txBox="1">
            <a:spLocks/>
          </p:cNvSpPr>
          <p:nvPr/>
        </p:nvSpPr>
        <p:spPr>
          <a:xfrm rot="5400000">
            <a:off x="5463479" y="878129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88" name="Straight Connector 87">
            <a:extLst>
              <a:ext uri="{FF2B5EF4-FFF2-40B4-BE49-F238E27FC236}">
                <a16:creationId xmlns:a16="http://schemas.microsoft.com/office/drawing/2014/main" id="{7464C922-8C1A-206A-95E0-179563D8D53E}"/>
              </a:ext>
            </a:extLst>
          </p:cNvPr>
          <p:cNvCxnSpPr>
            <a:cxnSpLocks/>
          </p:cNvCxnSpPr>
          <p:nvPr/>
        </p:nvCxnSpPr>
        <p:spPr>
          <a:xfrm flipV="1">
            <a:off x="6063225" y="804989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9" name="Google Shape;1684;p59">
            <a:extLst>
              <a:ext uri="{FF2B5EF4-FFF2-40B4-BE49-F238E27FC236}">
                <a16:creationId xmlns:a16="http://schemas.microsoft.com/office/drawing/2014/main" id="{55F4DE8E-301B-1E45-5D7B-50065CBB79D8}"/>
              </a:ext>
            </a:extLst>
          </p:cNvPr>
          <p:cNvSpPr txBox="1">
            <a:spLocks/>
          </p:cNvSpPr>
          <p:nvPr/>
        </p:nvSpPr>
        <p:spPr>
          <a:xfrm>
            <a:off x="-2475145"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pic>
        <p:nvPicPr>
          <p:cNvPr id="90" name="Graphic 89" descr="Caret Up with solid fill">
            <a:extLst>
              <a:ext uri="{FF2B5EF4-FFF2-40B4-BE49-F238E27FC236}">
                <a16:creationId xmlns:a16="http://schemas.microsoft.com/office/drawing/2014/main" id="{EA7258E1-CCC5-F69A-BEB4-E8FB523447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339977">
            <a:off x="4339303" y="2047381"/>
            <a:ext cx="1066128" cy="1488740"/>
          </a:xfrm>
          <a:prstGeom prst="rect">
            <a:avLst/>
          </a:prstGeom>
        </p:spPr>
      </p:pic>
      <p:sp>
        <p:nvSpPr>
          <p:cNvPr id="91" name="Google Shape;1684;p59">
            <a:extLst>
              <a:ext uri="{FF2B5EF4-FFF2-40B4-BE49-F238E27FC236}">
                <a16:creationId xmlns:a16="http://schemas.microsoft.com/office/drawing/2014/main" id="{76747FE8-63AE-7110-E448-78E0EB6ED216}"/>
              </a:ext>
            </a:extLst>
          </p:cNvPr>
          <p:cNvSpPr txBox="1">
            <a:spLocks/>
          </p:cNvSpPr>
          <p:nvPr/>
        </p:nvSpPr>
        <p:spPr>
          <a:xfrm>
            <a:off x="4525526" y="2880941"/>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1"/>
                </a:solidFill>
                <a:latin typeface="Poppins" panose="00000500000000000000" pitchFamily="2" charset="0"/>
                <a:cs typeface="Poppins" panose="00000500000000000000" pitchFamily="2" charset="0"/>
              </a:rPr>
              <a:t>Commission</a:t>
            </a:r>
          </a:p>
        </p:txBody>
      </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spTree>
    <p:extLst>
      <p:ext uri="{BB962C8B-B14F-4D97-AF65-F5344CB8AC3E}">
        <p14:creationId xmlns:p14="http://schemas.microsoft.com/office/powerpoint/2010/main" val="2524355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Flying Money with solid fill">
            <a:extLst>
              <a:ext uri="{FF2B5EF4-FFF2-40B4-BE49-F238E27FC236}">
                <a16:creationId xmlns:a16="http://schemas.microsoft.com/office/drawing/2014/main" id="{54DF354B-6593-FB19-E5C2-612C78D35E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3273" y="1640840"/>
            <a:ext cx="914400" cy="914400"/>
          </a:xfrm>
          <a:prstGeom prst="rect">
            <a:avLst/>
          </a:prstGeom>
        </p:spPr>
      </p:pic>
      <p:pic>
        <p:nvPicPr>
          <p:cNvPr id="4" name="Graphic 3" descr="Flying Money with solid fill">
            <a:extLst>
              <a:ext uri="{FF2B5EF4-FFF2-40B4-BE49-F238E27FC236}">
                <a16:creationId xmlns:a16="http://schemas.microsoft.com/office/drawing/2014/main" id="{402C47B6-8C7C-E6B8-28C3-C789A5750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9762" y="1522772"/>
            <a:ext cx="914400" cy="914400"/>
          </a:xfrm>
          <a:prstGeom prst="rect">
            <a:avLst/>
          </a:prstGeom>
        </p:spPr>
      </p:pic>
      <p:pic>
        <p:nvPicPr>
          <p:cNvPr id="59" name="Graphic 58" descr="Caret Up with solid fill">
            <a:extLst>
              <a:ext uri="{FF2B5EF4-FFF2-40B4-BE49-F238E27FC236}">
                <a16:creationId xmlns:a16="http://schemas.microsoft.com/office/drawing/2014/main" id="{8EAB2B73-F1FE-F6CE-141B-FB72680E1F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144392">
            <a:off x="3933901" y="2349772"/>
            <a:ext cx="1066128" cy="1488740"/>
          </a:xfrm>
          <a:prstGeom prst="rect">
            <a:avLst/>
          </a:prstGeom>
        </p:spPr>
      </p:pic>
      <p:pic>
        <p:nvPicPr>
          <p:cNvPr id="61" name="Graphic 60" descr="Caret Up with solid fill">
            <a:extLst>
              <a:ext uri="{FF2B5EF4-FFF2-40B4-BE49-F238E27FC236}">
                <a16:creationId xmlns:a16="http://schemas.microsoft.com/office/drawing/2014/main" id="{7C641316-6981-CB53-388C-2DC649F64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235290">
            <a:off x="4842152" y="1724605"/>
            <a:ext cx="1066128" cy="1488740"/>
          </a:xfrm>
          <a:prstGeom prst="rect">
            <a:avLst/>
          </a:prstGeom>
        </p:spPr>
      </p:pic>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 name="Google Shape;1684;p59">
            <a:extLst>
              <a:ext uri="{FF2B5EF4-FFF2-40B4-BE49-F238E27FC236}">
                <a16:creationId xmlns:a16="http://schemas.microsoft.com/office/drawing/2014/main" id="{C4E846AE-924B-34FD-E97D-270066D48A3C}"/>
              </a:ext>
            </a:extLst>
          </p:cNvPr>
          <p:cNvSpPr txBox="1">
            <a:spLocks/>
          </p:cNvSpPr>
          <p:nvPr/>
        </p:nvSpPr>
        <p:spPr>
          <a:xfrm>
            <a:off x="-8042293"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72" name="Google Shape;1684;p59">
            <a:extLst>
              <a:ext uri="{FF2B5EF4-FFF2-40B4-BE49-F238E27FC236}">
                <a16:creationId xmlns:a16="http://schemas.microsoft.com/office/drawing/2014/main" id="{E06898A2-ABB8-6A0F-3769-B3126A0E9071}"/>
              </a:ext>
            </a:extLst>
          </p:cNvPr>
          <p:cNvSpPr txBox="1">
            <a:spLocks/>
          </p:cNvSpPr>
          <p:nvPr/>
        </p:nvSpPr>
        <p:spPr>
          <a:xfrm>
            <a:off x="-5284595"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73" name="Google Shape;1684;p59">
            <a:extLst>
              <a:ext uri="{FF2B5EF4-FFF2-40B4-BE49-F238E27FC236}">
                <a16:creationId xmlns:a16="http://schemas.microsoft.com/office/drawing/2014/main" id="{64CC48C4-23AF-A4DA-14E3-E0BFA1592906}"/>
              </a:ext>
            </a:extLst>
          </p:cNvPr>
          <p:cNvSpPr txBox="1">
            <a:spLocks/>
          </p:cNvSpPr>
          <p:nvPr/>
        </p:nvSpPr>
        <p:spPr>
          <a:xfrm>
            <a:off x="18252854"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cxnSp>
        <p:nvCxnSpPr>
          <p:cNvPr id="74" name="Straight Connector 73">
            <a:extLst>
              <a:ext uri="{FF2B5EF4-FFF2-40B4-BE49-F238E27FC236}">
                <a16:creationId xmlns:a16="http://schemas.microsoft.com/office/drawing/2014/main" id="{187D29B8-5731-4EEC-7363-4566D7D4B1B0}"/>
              </a:ext>
            </a:extLst>
          </p:cNvPr>
          <p:cNvCxnSpPr>
            <a:cxnSpLocks/>
          </p:cNvCxnSpPr>
          <p:nvPr/>
        </p:nvCxnSpPr>
        <p:spPr>
          <a:xfrm>
            <a:off x="6377607" y="813026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2A9A097-0236-5325-28DA-27FA85822C1E}"/>
              </a:ext>
            </a:extLst>
          </p:cNvPr>
          <p:cNvCxnSpPr>
            <a:cxnSpLocks/>
          </p:cNvCxnSpPr>
          <p:nvPr/>
        </p:nvCxnSpPr>
        <p:spPr>
          <a:xfrm flipH="1">
            <a:off x="5464141" y="1019795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DB809377-9DD1-19EB-59D9-5D69A9A8B902}"/>
              </a:ext>
            </a:extLst>
          </p:cNvPr>
          <p:cNvCxnSpPr>
            <a:cxnSpLocks/>
          </p:cNvCxnSpPr>
          <p:nvPr/>
        </p:nvCxnSpPr>
        <p:spPr>
          <a:xfrm>
            <a:off x="6063225" y="814602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DA19D96B-DBA4-3393-308D-09FF04734448}"/>
              </a:ext>
            </a:extLst>
          </p:cNvPr>
          <p:cNvCxnSpPr>
            <a:cxnSpLocks/>
          </p:cNvCxnSpPr>
          <p:nvPr/>
        </p:nvCxnSpPr>
        <p:spPr>
          <a:xfrm flipH="1">
            <a:off x="5470491" y="997963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5F46F5A0-1A83-C12E-C4FF-63E8EC81C484}"/>
              </a:ext>
            </a:extLst>
          </p:cNvPr>
          <p:cNvCxnSpPr>
            <a:cxnSpLocks/>
          </p:cNvCxnSpPr>
          <p:nvPr/>
        </p:nvCxnSpPr>
        <p:spPr>
          <a:xfrm>
            <a:off x="-1443339"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D4630B46-8134-9061-077D-16023A0A3DEC}"/>
              </a:ext>
            </a:extLst>
          </p:cNvPr>
          <p:cNvCxnSpPr>
            <a:cxnSpLocks/>
          </p:cNvCxnSpPr>
          <p:nvPr/>
        </p:nvCxnSpPr>
        <p:spPr>
          <a:xfrm flipH="1" flipV="1">
            <a:off x="-1110771"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E9DED0F-73C7-2288-0032-1A50061E123A}"/>
              </a:ext>
            </a:extLst>
          </p:cNvPr>
          <p:cNvCxnSpPr>
            <a:cxnSpLocks/>
          </p:cNvCxnSpPr>
          <p:nvPr/>
        </p:nvCxnSpPr>
        <p:spPr>
          <a:xfrm flipV="1">
            <a:off x="4295786" y="-2302682"/>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5567E05C-903C-FF78-034D-58A8CEC85F91}"/>
              </a:ext>
            </a:extLst>
          </p:cNvPr>
          <p:cNvCxnSpPr>
            <a:cxnSpLocks/>
          </p:cNvCxnSpPr>
          <p:nvPr/>
        </p:nvCxnSpPr>
        <p:spPr>
          <a:xfrm flipH="1">
            <a:off x="4109520" y="-2515821"/>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Google Shape;1684;p59">
            <a:extLst>
              <a:ext uri="{FF2B5EF4-FFF2-40B4-BE49-F238E27FC236}">
                <a16:creationId xmlns:a16="http://schemas.microsoft.com/office/drawing/2014/main" id="{6C4816F0-F1C7-5776-0E0B-F8B972F7B24D}"/>
              </a:ext>
            </a:extLst>
          </p:cNvPr>
          <p:cNvSpPr txBox="1">
            <a:spLocks/>
          </p:cNvSpPr>
          <p:nvPr/>
        </p:nvSpPr>
        <p:spPr>
          <a:xfrm rot="16200000">
            <a:off x="-2766759"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83" name="Google Shape;1684;p59">
            <a:extLst>
              <a:ext uri="{FF2B5EF4-FFF2-40B4-BE49-F238E27FC236}">
                <a16:creationId xmlns:a16="http://schemas.microsoft.com/office/drawing/2014/main" id="{F9AAAAAC-0D95-9026-521E-5A264C267FDF}"/>
              </a:ext>
            </a:extLst>
          </p:cNvPr>
          <p:cNvSpPr txBox="1">
            <a:spLocks/>
          </p:cNvSpPr>
          <p:nvPr/>
        </p:nvSpPr>
        <p:spPr>
          <a:xfrm rot="16200000">
            <a:off x="-1466312"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84" name="Google Shape;1684;p59">
            <a:extLst>
              <a:ext uri="{FF2B5EF4-FFF2-40B4-BE49-F238E27FC236}">
                <a16:creationId xmlns:a16="http://schemas.microsoft.com/office/drawing/2014/main" id="{6615A23E-A297-9673-E8A3-F8DE727A6ACA}"/>
              </a:ext>
            </a:extLst>
          </p:cNvPr>
          <p:cNvSpPr txBox="1">
            <a:spLocks/>
          </p:cNvSpPr>
          <p:nvPr/>
        </p:nvSpPr>
        <p:spPr>
          <a:xfrm rot="20163057">
            <a:off x="3453484" y="-2721802"/>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85" name="Google Shape;1684;p59">
            <a:extLst>
              <a:ext uri="{FF2B5EF4-FFF2-40B4-BE49-F238E27FC236}">
                <a16:creationId xmlns:a16="http://schemas.microsoft.com/office/drawing/2014/main" id="{D12B84C1-5EB4-4D6E-1C12-97F642689AAD}"/>
              </a:ext>
            </a:extLst>
          </p:cNvPr>
          <p:cNvSpPr txBox="1">
            <a:spLocks/>
          </p:cNvSpPr>
          <p:nvPr/>
        </p:nvSpPr>
        <p:spPr>
          <a:xfrm rot="20074919">
            <a:off x="3917502" y="-2327432"/>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86" name="Google Shape;1684;p59">
            <a:extLst>
              <a:ext uri="{FF2B5EF4-FFF2-40B4-BE49-F238E27FC236}">
                <a16:creationId xmlns:a16="http://schemas.microsoft.com/office/drawing/2014/main" id="{794C390F-B8E8-728E-0FAC-D666DEEBF65B}"/>
              </a:ext>
            </a:extLst>
          </p:cNvPr>
          <p:cNvSpPr txBox="1">
            <a:spLocks/>
          </p:cNvSpPr>
          <p:nvPr/>
        </p:nvSpPr>
        <p:spPr>
          <a:xfrm rot="16200000">
            <a:off x="4863104" y="882184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87" name="Google Shape;1684;p59">
            <a:extLst>
              <a:ext uri="{FF2B5EF4-FFF2-40B4-BE49-F238E27FC236}">
                <a16:creationId xmlns:a16="http://schemas.microsoft.com/office/drawing/2014/main" id="{4EE7E1F8-512A-13A6-BC36-CE74EA921BC6}"/>
              </a:ext>
            </a:extLst>
          </p:cNvPr>
          <p:cNvSpPr txBox="1">
            <a:spLocks/>
          </p:cNvSpPr>
          <p:nvPr/>
        </p:nvSpPr>
        <p:spPr>
          <a:xfrm rot="5400000">
            <a:off x="5463479" y="878129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88" name="Straight Connector 87">
            <a:extLst>
              <a:ext uri="{FF2B5EF4-FFF2-40B4-BE49-F238E27FC236}">
                <a16:creationId xmlns:a16="http://schemas.microsoft.com/office/drawing/2014/main" id="{7464C922-8C1A-206A-95E0-179563D8D53E}"/>
              </a:ext>
            </a:extLst>
          </p:cNvPr>
          <p:cNvCxnSpPr>
            <a:cxnSpLocks/>
          </p:cNvCxnSpPr>
          <p:nvPr/>
        </p:nvCxnSpPr>
        <p:spPr>
          <a:xfrm flipV="1">
            <a:off x="6063225" y="804989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9" name="Google Shape;1684;p59">
            <a:extLst>
              <a:ext uri="{FF2B5EF4-FFF2-40B4-BE49-F238E27FC236}">
                <a16:creationId xmlns:a16="http://schemas.microsoft.com/office/drawing/2014/main" id="{55F4DE8E-301B-1E45-5D7B-50065CBB79D8}"/>
              </a:ext>
            </a:extLst>
          </p:cNvPr>
          <p:cNvSpPr txBox="1">
            <a:spLocks/>
          </p:cNvSpPr>
          <p:nvPr/>
        </p:nvSpPr>
        <p:spPr>
          <a:xfrm>
            <a:off x="-2475145"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pic>
        <p:nvPicPr>
          <p:cNvPr id="90" name="Graphic 89" descr="Caret Up with solid fill">
            <a:extLst>
              <a:ext uri="{FF2B5EF4-FFF2-40B4-BE49-F238E27FC236}">
                <a16:creationId xmlns:a16="http://schemas.microsoft.com/office/drawing/2014/main" id="{EA7258E1-CCC5-F69A-BEB4-E8FB523447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339977">
            <a:off x="4339303" y="2047381"/>
            <a:ext cx="1066128" cy="1488740"/>
          </a:xfrm>
          <a:prstGeom prst="rect">
            <a:avLst/>
          </a:prstGeom>
        </p:spPr>
      </p:pic>
      <p:sp>
        <p:nvSpPr>
          <p:cNvPr id="91" name="Google Shape;1684;p59">
            <a:extLst>
              <a:ext uri="{FF2B5EF4-FFF2-40B4-BE49-F238E27FC236}">
                <a16:creationId xmlns:a16="http://schemas.microsoft.com/office/drawing/2014/main" id="{76747FE8-63AE-7110-E448-78E0EB6ED216}"/>
              </a:ext>
            </a:extLst>
          </p:cNvPr>
          <p:cNvSpPr txBox="1">
            <a:spLocks/>
          </p:cNvSpPr>
          <p:nvPr/>
        </p:nvSpPr>
        <p:spPr>
          <a:xfrm>
            <a:off x="4525526" y="2880941"/>
            <a:ext cx="29394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600" b="1">
                <a:solidFill>
                  <a:schemeClr val="bg1"/>
                </a:solidFill>
                <a:latin typeface="Poppins" panose="00000500000000000000" pitchFamily="2" charset="0"/>
                <a:cs typeface="Poppins" panose="00000500000000000000" pitchFamily="2" charset="0"/>
              </a:rPr>
              <a:t>Commission</a:t>
            </a:r>
          </a:p>
        </p:txBody>
      </p:sp>
    </p:spTree>
    <p:extLst>
      <p:ext uri="{BB962C8B-B14F-4D97-AF65-F5344CB8AC3E}">
        <p14:creationId xmlns:p14="http://schemas.microsoft.com/office/powerpoint/2010/main" val="942704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817"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5545"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2938678"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2217674"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3529281"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2938678"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9392"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2927070"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98060"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1779463"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2542238"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3305013"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5696439"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89602"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4063792"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4822571"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3966302"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4143336"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789847"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924837"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6585354"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306101"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6377607"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5464141"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6063225"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5470491"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3348413"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3680981"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4295786"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4109520"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2024993"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3325440"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3453484"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3917502"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4863104"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5463479"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6063225"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Double Wave 2">
            <a:extLst>
              <a:ext uri="{FF2B5EF4-FFF2-40B4-BE49-F238E27FC236}">
                <a16:creationId xmlns:a16="http://schemas.microsoft.com/office/drawing/2014/main" id="{396165A6-F138-2B26-4F9D-8B13C663618A}"/>
              </a:ext>
            </a:extLst>
          </p:cNvPr>
          <p:cNvSpPr/>
          <p:nvPr/>
        </p:nvSpPr>
        <p:spPr>
          <a:xfrm rot="12053968">
            <a:off x="4959709" y="-1065385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87BB3F91-DFAB-349B-394E-5A44B3B05F10}"/>
              </a:ext>
            </a:extLst>
          </p:cNvPr>
          <p:cNvSpPr txBox="1">
            <a:spLocks/>
          </p:cNvSpPr>
          <p:nvPr/>
        </p:nvSpPr>
        <p:spPr>
          <a:xfrm>
            <a:off x="6671378" y="-1813172"/>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SEC Ban</a:t>
            </a:r>
          </a:p>
        </p:txBody>
      </p:sp>
    </p:spTree>
    <p:extLst>
      <p:ext uri="{BB962C8B-B14F-4D97-AF65-F5344CB8AC3E}">
        <p14:creationId xmlns:p14="http://schemas.microsoft.com/office/powerpoint/2010/main" val="1985259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84329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banned directed brokerage in 2004 to prevent </a:t>
            </a:r>
            <a:r>
              <a:rPr lang="en-US" sz="1800" b="1">
                <a:solidFill>
                  <a:schemeClr val="bg2">
                    <a:lumMod val="50000"/>
                    <a:lumOff val="50000"/>
                  </a:schemeClr>
                </a:solidFill>
                <a:latin typeface="Poppins" panose="00000500000000000000" pitchFamily="2" charset="0"/>
                <a:cs typeface="Poppins" panose="00000500000000000000" pitchFamily="2" charset="0"/>
              </a:rPr>
              <a:t>conflicts of interest </a:t>
            </a:r>
            <a:r>
              <a:rPr lang="en-US" sz="1800" b="1">
                <a:solidFill>
                  <a:schemeClr val="bg2"/>
                </a:solidFill>
                <a:latin typeface="Poppins" panose="00000500000000000000" pitchFamily="2" charset="0"/>
                <a:cs typeface="Poppins" panose="00000500000000000000" pitchFamily="2" charset="0"/>
              </a:rPr>
              <a:t>and </a:t>
            </a:r>
            <a:r>
              <a:rPr lang="en-US" sz="1800" b="1">
                <a:solidFill>
                  <a:schemeClr val="bg2">
                    <a:lumMod val="50000"/>
                    <a:lumOff val="50000"/>
                  </a:schemeClr>
                </a:solidFill>
                <a:latin typeface="Poppins" panose="00000500000000000000" pitchFamily="2" charset="0"/>
                <a:cs typeface="Poppins" panose="00000500000000000000" pitchFamily="2" charset="0"/>
              </a:rPr>
              <a:t>ensure transparency</a:t>
            </a:r>
          </a:p>
        </p:txBody>
      </p:sp>
      <p:sp>
        <p:nvSpPr>
          <p:cNvPr id="46" name="Double Wave 45">
            <a:extLst>
              <a:ext uri="{FF2B5EF4-FFF2-40B4-BE49-F238E27FC236}">
                <a16:creationId xmlns:a16="http://schemas.microsoft.com/office/drawing/2014/main" id="{C3DDD68D-6576-D02C-702E-3A39E752CA9C}"/>
              </a:ext>
            </a:extLst>
          </p:cNvPr>
          <p:cNvSpPr/>
          <p:nvPr/>
        </p:nvSpPr>
        <p:spPr>
          <a:xfrm rot="12053968">
            <a:off x="1606934" y="-8483492"/>
            <a:ext cx="16240840"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10520894" y="30974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4669524" y="53138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SEC Ban</a:t>
            </a:r>
          </a:p>
        </p:txBody>
      </p:sp>
    </p:spTree>
    <p:extLst>
      <p:ext uri="{BB962C8B-B14F-4D97-AF65-F5344CB8AC3E}">
        <p14:creationId xmlns:p14="http://schemas.microsoft.com/office/powerpoint/2010/main" val="3350663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ouble Wave 45">
            <a:extLst>
              <a:ext uri="{FF2B5EF4-FFF2-40B4-BE49-F238E27FC236}">
                <a16:creationId xmlns:a16="http://schemas.microsoft.com/office/drawing/2014/main" id="{EBC9DE32-B0A6-EEDC-F525-EF6EBF40EB05}"/>
              </a:ext>
            </a:extLst>
          </p:cNvPr>
          <p:cNvSpPr/>
          <p:nvPr/>
        </p:nvSpPr>
        <p:spPr>
          <a:xfrm rot="12053968">
            <a:off x="1606934" y="-8483492"/>
            <a:ext cx="16240840"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30974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84329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banned directed brokerage in 2004 to prevent </a:t>
            </a:r>
            <a:r>
              <a:rPr lang="en-US" sz="1800" b="1">
                <a:solidFill>
                  <a:schemeClr val="bg2">
                    <a:lumMod val="50000"/>
                    <a:lumOff val="50000"/>
                  </a:schemeClr>
                </a:solidFill>
                <a:latin typeface="Poppins" panose="00000500000000000000" pitchFamily="2" charset="0"/>
                <a:cs typeface="Poppins" panose="00000500000000000000" pitchFamily="2" charset="0"/>
              </a:rPr>
              <a:t>conflicts of interest </a:t>
            </a:r>
            <a:r>
              <a:rPr lang="en-US" sz="1800" b="1">
                <a:solidFill>
                  <a:schemeClr val="bg2"/>
                </a:solidFill>
                <a:latin typeface="Poppins" panose="00000500000000000000" pitchFamily="2" charset="0"/>
                <a:cs typeface="Poppins" panose="00000500000000000000" pitchFamily="2" charset="0"/>
              </a:rPr>
              <a:t>and </a:t>
            </a:r>
            <a:r>
              <a:rPr lang="en-US" sz="1800" b="1">
                <a:solidFill>
                  <a:schemeClr val="bg2">
                    <a:lumMod val="50000"/>
                    <a:lumOff val="50000"/>
                  </a:schemeClr>
                </a:solidFill>
                <a:latin typeface="Poppins" panose="00000500000000000000" pitchFamily="2" charset="0"/>
                <a:cs typeface="Poppins" panose="00000500000000000000" pitchFamily="2" charset="0"/>
              </a:rPr>
              <a:t>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4669524" y="53138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SEC Ban</a:t>
            </a:r>
          </a:p>
        </p:txBody>
      </p:sp>
      <p:sp>
        <p:nvSpPr>
          <p:cNvPr id="42" name="Google Shape;1684;p59">
            <a:extLst>
              <a:ext uri="{FF2B5EF4-FFF2-40B4-BE49-F238E27FC236}">
                <a16:creationId xmlns:a16="http://schemas.microsoft.com/office/drawing/2014/main" id="{0BCE4CF1-39E7-CCC8-1752-A741AA11A33E}"/>
              </a:ext>
            </a:extLst>
          </p:cNvPr>
          <p:cNvSpPr txBox="1">
            <a:spLocks/>
          </p:cNvSpPr>
          <p:nvPr/>
        </p:nvSpPr>
        <p:spPr>
          <a:xfrm>
            <a:off x="9901769"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Undisclosed Compensation and Transparency Issues</a:t>
            </a:r>
            <a:r>
              <a:rPr lang="en-US" sz="1800" b="1">
                <a:solidFill>
                  <a:schemeClr val="bg2"/>
                </a:solidFill>
                <a:latin typeface="Poppins" panose="00000500000000000000" pitchFamily="2" charset="0"/>
                <a:cs typeface="Poppins" panose="00000500000000000000" pitchFamily="2" charset="0"/>
              </a:rPr>
              <a:t>: These arrangements </a:t>
            </a:r>
            <a:r>
              <a:rPr lang="en-US" sz="1800" b="1">
                <a:solidFill>
                  <a:schemeClr val="accent3"/>
                </a:solidFill>
                <a:latin typeface="Poppins" panose="00000500000000000000" pitchFamily="2" charset="0"/>
                <a:cs typeface="Poppins" panose="00000500000000000000" pitchFamily="2" charset="0"/>
              </a:rPr>
              <a:t>often involve indirect compensation mechanisms that are not clearly disclosed to investors </a:t>
            </a:r>
            <a:r>
              <a:rPr lang="en-US" sz="1800" b="1">
                <a:solidFill>
                  <a:schemeClr val="bg2"/>
                </a:solidFill>
                <a:latin typeface="Poppins" panose="00000500000000000000" pitchFamily="2" charset="0"/>
                <a:cs typeface="Poppins" panose="00000500000000000000" pitchFamily="2" charset="0"/>
              </a:rPr>
              <a:t>or fund boards. This lack of transparency </a:t>
            </a:r>
            <a:r>
              <a:rPr lang="en-US" sz="1800" b="1">
                <a:solidFill>
                  <a:schemeClr val="accent3"/>
                </a:solidFill>
                <a:latin typeface="Poppins" panose="00000500000000000000" pitchFamily="2" charset="0"/>
                <a:cs typeface="Poppins" panose="00000500000000000000" pitchFamily="2" charset="0"/>
              </a:rPr>
              <a:t>prevents investors from understanding how their funds are being used </a:t>
            </a:r>
            <a:r>
              <a:rPr lang="en-US" sz="1800" b="1">
                <a:solidFill>
                  <a:schemeClr val="bg2"/>
                </a:solidFill>
                <a:latin typeface="Poppins" panose="00000500000000000000" pitchFamily="2" charset="0"/>
                <a:cs typeface="Poppins" panose="00000500000000000000" pitchFamily="2" charset="0"/>
              </a:rPr>
              <a:t>and can lead to decisions that favor brokers’ interests over those of the fund’s investors</a:t>
            </a:r>
          </a:p>
        </p:txBody>
      </p:sp>
    </p:spTree>
    <p:extLst>
      <p:ext uri="{BB962C8B-B14F-4D97-AF65-F5344CB8AC3E}">
        <p14:creationId xmlns:p14="http://schemas.microsoft.com/office/powerpoint/2010/main" val="2850527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30974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Undisclosed Compensation and Transparency Issues</a:t>
            </a:r>
            <a:r>
              <a:rPr lang="en-US" sz="1800" b="1">
                <a:solidFill>
                  <a:schemeClr val="bg2"/>
                </a:solidFill>
                <a:latin typeface="Poppins" panose="00000500000000000000" pitchFamily="2" charset="0"/>
                <a:cs typeface="Poppins" panose="00000500000000000000" pitchFamily="2" charset="0"/>
              </a:rPr>
              <a:t>: These arrangements </a:t>
            </a:r>
            <a:r>
              <a:rPr lang="en-US" sz="1800" b="1">
                <a:solidFill>
                  <a:schemeClr val="accent3"/>
                </a:solidFill>
                <a:latin typeface="Poppins" panose="00000500000000000000" pitchFamily="2" charset="0"/>
                <a:cs typeface="Poppins" panose="00000500000000000000" pitchFamily="2" charset="0"/>
              </a:rPr>
              <a:t>often involve indirect compensation mechanisms that are not clearly disclosed to investors </a:t>
            </a:r>
            <a:r>
              <a:rPr lang="en-US" sz="1800" b="1">
                <a:solidFill>
                  <a:schemeClr val="bg2"/>
                </a:solidFill>
                <a:latin typeface="Poppins" panose="00000500000000000000" pitchFamily="2" charset="0"/>
                <a:cs typeface="Poppins" panose="00000500000000000000" pitchFamily="2" charset="0"/>
              </a:rPr>
              <a:t>or fund boards. This lack of transparency </a:t>
            </a:r>
            <a:r>
              <a:rPr lang="en-US" sz="1800" b="1">
                <a:solidFill>
                  <a:schemeClr val="accent3"/>
                </a:solidFill>
                <a:latin typeface="Poppins" panose="00000500000000000000" pitchFamily="2" charset="0"/>
                <a:cs typeface="Poppins" panose="00000500000000000000" pitchFamily="2" charset="0"/>
              </a:rPr>
              <a:t>prevents investors from understanding how their funds are being used </a:t>
            </a:r>
            <a:r>
              <a:rPr lang="en-US" sz="1800" b="1">
                <a:solidFill>
                  <a:schemeClr val="bg2"/>
                </a:solidFill>
                <a:latin typeface="Poppins" panose="00000500000000000000" pitchFamily="2" charset="0"/>
                <a:cs typeface="Poppins" panose="00000500000000000000" pitchFamily="2" charset="0"/>
              </a:rPr>
              <a:t>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84329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banned directed brokerage in 2004 to prevent </a:t>
            </a:r>
            <a:r>
              <a:rPr lang="en-US" sz="1800" b="1">
                <a:solidFill>
                  <a:schemeClr val="bg2">
                    <a:lumMod val="50000"/>
                    <a:lumOff val="50000"/>
                  </a:schemeClr>
                </a:solidFill>
                <a:latin typeface="Poppins" panose="00000500000000000000" pitchFamily="2" charset="0"/>
                <a:cs typeface="Poppins" panose="00000500000000000000" pitchFamily="2" charset="0"/>
              </a:rPr>
              <a:t>conflicts of interest </a:t>
            </a:r>
            <a:r>
              <a:rPr lang="en-US" sz="1800" b="1">
                <a:solidFill>
                  <a:schemeClr val="bg2"/>
                </a:solidFill>
                <a:latin typeface="Poppins" panose="00000500000000000000" pitchFamily="2" charset="0"/>
                <a:cs typeface="Poppins" panose="00000500000000000000" pitchFamily="2" charset="0"/>
              </a:rPr>
              <a:t>and </a:t>
            </a:r>
            <a:r>
              <a:rPr lang="en-US" sz="1800" b="1">
                <a:solidFill>
                  <a:schemeClr val="bg2">
                    <a:lumMod val="50000"/>
                    <a:lumOff val="50000"/>
                  </a:schemeClr>
                </a:solidFill>
                <a:latin typeface="Poppins" panose="00000500000000000000" pitchFamily="2" charset="0"/>
                <a:cs typeface="Poppins" panose="00000500000000000000" pitchFamily="2" charset="0"/>
              </a:rPr>
              <a:t>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Double Wave 2">
            <a:extLst>
              <a:ext uri="{FF2B5EF4-FFF2-40B4-BE49-F238E27FC236}">
                <a16:creationId xmlns:a16="http://schemas.microsoft.com/office/drawing/2014/main" id="{9B619CFE-B3D3-302A-3C46-7DEA3E7CE620}"/>
              </a:ext>
            </a:extLst>
          </p:cNvPr>
          <p:cNvSpPr/>
          <p:nvPr/>
        </p:nvSpPr>
        <p:spPr>
          <a:xfrm rot="12053968">
            <a:off x="1606934" y="-8483492"/>
            <a:ext cx="16240840"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4669524" y="53138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SEC Ban</a:t>
            </a:r>
          </a:p>
        </p:txBody>
      </p: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6" name="Google Shape;1684;p59">
            <a:extLst>
              <a:ext uri="{FF2B5EF4-FFF2-40B4-BE49-F238E27FC236}">
                <a16:creationId xmlns:a16="http://schemas.microsoft.com/office/drawing/2014/main" id="{ED640260-8759-7E6D-ED68-F80D48B114A0}"/>
              </a:ext>
            </a:extLst>
          </p:cNvPr>
          <p:cNvSpPr txBox="1">
            <a:spLocks/>
          </p:cNvSpPr>
          <p:nvPr/>
        </p:nvSpPr>
        <p:spPr>
          <a:xfrm>
            <a:off x="9777113" y="207021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Massachusetts Financial Services Company </a:t>
            </a:r>
            <a:r>
              <a:rPr lang="en-US" sz="1800" b="1">
                <a:solidFill>
                  <a:schemeClr val="bg2"/>
                </a:solidFill>
                <a:latin typeface="Poppins" panose="00000500000000000000" pitchFamily="2" charset="0"/>
                <a:cs typeface="Poppins" panose="00000500000000000000" pitchFamily="2" charset="0"/>
              </a:rPr>
              <a:t>(MFS), a prominent fund adviser</a:t>
            </a:r>
          </a:p>
        </p:txBody>
      </p:sp>
      <p:sp>
        <p:nvSpPr>
          <p:cNvPr id="47" name="Google Shape;1684;p59">
            <a:extLst>
              <a:ext uri="{FF2B5EF4-FFF2-40B4-BE49-F238E27FC236}">
                <a16:creationId xmlns:a16="http://schemas.microsoft.com/office/drawing/2014/main" id="{A7B05014-CB43-6893-CB92-21A7C5E2CB2E}"/>
              </a:ext>
            </a:extLst>
          </p:cNvPr>
          <p:cNvSpPr txBox="1">
            <a:spLocks/>
          </p:cNvSpPr>
          <p:nvPr/>
        </p:nvSpPr>
        <p:spPr>
          <a:xfrm>
            <a:off x="9777113" y="3274599"/>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Issue: </a:t>
            </a:r>
            <a:r>
              <a:rPr lang="en-US" sz="1800" b="1">
                <a:solidFill>
                  <a:schemeClr val="bg2"/>
                </a:solidFill>
                <a:latin typeface="Poppins" panose="00000500000000000000" pitchFamily="2" charset="0"/>
                <a:cs typeface="Poppins" panose="00000500000000000000" pitchFamily="2" charset="0"/>
              </a:rPr>
              <a:t>Negotiation of </a:t>
            </a:r>
            <a:r>
              <a:rPr lang="en-US" sz="1800" b="1">
                <a:solidFill>
                  <a:schemeClr val="accent3"/>
                </a:solidFill>
                <a:latin typeface="Poppins" panose="00000500000000000000" pitchFamily="2" charset="0"/>
                <a:cs typeface="Poppins" panose="00000500000000000000" pitchFamily="2" charset="0"/>
              </a:rPr>
              <a:t>preferential access and visibility</a:t>
            </a:r>
            <a:r>
              <a:rPr lang="en-US" sz="1800" b="1">
                <a:solidFill>
                  <a:schemeClr val="bg2"/>
                </a:solidFill>
                <a:latin typeface="Poppins" panose="00000500000000000000" pitchFamily="2" charset="0"/>
                <a:cs typeface="Poppins" panose="00000500000000000000" pitchFamily="2" charset="0"/>
              </a:rPr>
              <a:t> for MFS fund offerings within brokers’ distribution systems </a:t>
            </a:r>
            <a:r>
              <a:rPr lang="en-US" sz="1800" b="1">
                <a:solidFill>
                  <a:schemeClr val="accent3"/>
                </a:solidFill>
                <a:latin typeface="Poppins" panose="00000500000000000000" pitchFamily="2" charset="0"/>
                <a:cs typeface="Poppins" panose="00000500000000000000" pitchFamily="2" charset="0"/>
              </a:rPr>
              <a:t>in exchange for compensation</a:t>
            </a:r>
          </a:p>
        </p:txBody>
      </p:sp>
    </p:spTree>
    <p:extLst>
      <p:ext uri="{BB962C8B-B14F-4D97-AF65-F5344CB8AC3E}">
        <p14:creationId xmlns:p14="http://schemas.microsoft.com/office/powerpoint/2010/main" val="2224982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Double Wave 2">
            <a:extLst>
              <a:ext uri="{FF2B5EF4-FFF2-40B4-BE49-F238E27FC236}">
                <a16:creationId xmlns:a16="http://schemas.microsoft.com/office/drawing/2014/main" id="{9B619CFE-B3D3-302A-3C46-7DEA3E7CE620}"/>
              </a:ext>
            </a:extLst>
          </p:cNvPr>
          <p:cNvSpPr/>
          <p:nvPr/>
        </p:nvSpPr>
        <p:spPr>
          <a:xfrm rot="9933965">
            <a:off x="-3356298" y="-9640770"/>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388251" y="477415"/>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Case Study</a:t>
            </a:r>
          </a:p>
        </p:txBody>
      </p: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6" name="Google Shape;1684;p59">
            <a:extLst>
              <a:ext uri="{FF2B5EF4-FFF2-40B4-BE49-F238E27FC236}">
                <a16:creationId xmlns:a16="http://schemas.microsoft.com/office/drawing/2014/main" id="{B3FE84AC-A00A-38B9-1E51-BAB6FD981F91}"/>
              </a:ext>
            </a:extLst>
          </p:cNvPr>
          <p:cNvSpPr txBox="1">
            <a:spLocks/>
          </p:cNvSpPr>
          <p:nvPr/>
        </p:nvSpPr>
        <p:spPr>
          <a:xfrm>
            <a:off x="892193" y="207021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Massachusetts Financial Services Company </a:t>
            </a:r>
            <a:r>
              <a:rPr lang="en-US" sz="1800" b="1">
                <a:solidFill>
                  <a:schemeClr val="bg2"/>
                </a:solidFill>
                <a:latin typeface="Poppins" panose="00000500000000000000" pitchFamily="2" charset="0"/>
                <a:cs typeface="Poppins" panose="00000500000000000000" pitchFamily="2" charset="0"/>
              </a:rPr>
              <a:t>(MFS), a prominent fund adviser</a:t>
            </a:r>
          </a:p>
        </p:txBody>
      </p:sp>
      <p:sp>
        <p:nvSpPr>
          <p:cNvPr id="47" name="Google Shape;1684;p59">
            <a:extLst>
              <a:ext uri="{FF2B5EF4-FFF2-40B4-BE49-F238E27FC236}">
                <a16:creationId xmlns:a16="http://schemas.microsoft.com/office/drawing/2014/main" id="{30B97B3B-1863-C871-86B6-93F4B73AD471}"/>
              </a:ext>
            </a:extLst>
          </p:cNvPr>
          <p:cNvSpPr txBox="1">
            <a:spLocks/>
          </p:cNvSpPr>
          <p:nvPr/>
        </p:nvSpPr>
        <p:spPr>
          <a:xfrm>
            <a:off x="892193" y="3274599"/>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Issue: </a:t>
            </a:r>
            <a:r>
              <a:rPr lang="en-US" sz="1800" b="1">
                <a:solidFill>
                  <a:schemeClr val="bg2"/>
                </a:solidFill>
                <a:latin typeface="Poppins" panose="00000500000000000000" pitchFamily="2" charset="0"/>
                <a:cs typeface="Poppins" panose="00000500000000000000" pitchFamily="2" charset="0"/>
              </a:rPr>
              <a:t>Negotiation of </a:t>
            </a:r>
            <a:r>
              <a:rPr lang="en-US" sz="1800" b="1">
                <a:solidFill>
                  <a:schemeClr val="accent3"/>
                </a:solidFill>
                <a:latin typeface="Poppins" panose="00000500000000000000" pitchFamily="2" charset="0"/>
                <a:cs typeface="Poppins" panose="00000500000000000000" pitchFamily="2" charset="0"/>
              </a:rPr>
              <a:t>preferential access and visibility</a:t>
            </a:r>
            <a:r>
              <a:rPr lang="en-US" sz="1800" b="1">
                <a:solidFill>
                  <a:schemeClr val="bg2"/>
                </a:solidFill>
                <a:latin typeface="Poppins" panose="00000500000000000000" pitchFamily="2" charset="0"/>
                <a:cs typeface="Poppins" panose="00000500000000000000" pitchFamily="2" charset="0"/>
              </a:rPr>
              <a:t> for MFS fund offerings within brokers’ distribution systems </a:t>
            </a:r>
            <a:r>
              <a:rPr lang="en-US" sz="1800" b="1">
                <a:solidFill>
                  <a:schemeClr val="accent3"/>
                </a:solidFill>
                <a:latin typeface="Poppins" panose="00000500000000000000" pitchFamily="2" charset="0"/>
                <a:cs typeface="Poppins" panose="00000500000000000000" pitchFamily="2" charset="0"/>
              </a:rPr>
              <a:t>in exchange for compensation</a:t>
            </a:r>
          </a:p>
        </p:txBody>
      </p:sp>
      <p:sp>
        <p:nvSpPr>
          <p:cNvPr id="48" name="Google Shape;1695;p59">
            <a:extLst>
              <a:ext uri="{FF2B5EF4-FFF2-40B4-BE49-F238E27FC236}">
                <a16:creationId xmlns:a16="http://schemas.microsoft.com/office/drawing/2014/main" id="{65B5BCEE-1EC4-3566-8606-9C059B188826}"/>
              </a:ext>
            </a:extLst>
          </p:cNvPr>
          <p:cNvSpPr txBox="1">
            <a:spLocks/>
          </p:cNvSpPr>
          <p:nvPr/>
        </p:nvSpPr>
        <p:spPr>
          <a:xfrm>
            <a:off x="2265757" y="655400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FB98DA4A-04D4-F767-E26A-20E58DE6C3B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85580" y="7443836"/>
            <a:ext cx="2965052" cy="2965052"/>
          </a:xfrm>
          <a:prstGeom prst="rect">
            <a:avLst/>
          </a:prstGeom>
        </p:spPr>
      </p:pic>
      <p:pic>
        <p:nvPicPr>
          <p:cNvPr id="58" name="Graphic 57" descr="Bull with solid fill">
            <a:extLst>
              <a:ext uri="{FF2B5EF4-FFF2-40B4-BE49-F238E27FC236}">
                <a16:creationId xmlns:a16="http://schemas.microsoft.com/office/drawing/2014/main" id="{7FC6583B-9E83-DBC3-5A82-C2B81971D4F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4636729" y="7627625"/>
            <a:ext cx="3185325" cy="3039509"/>
          </a:xfrm>
          <a:prstGeom prst="rect">
            <a:avLst/>
          </a:prstGeom>
        </p:spPr>
      </p:pic>
      <p:sp>
        <p:nvSpPr>
          <p:cNvPr id="59" name="Google Shape;1684;p59">
            <a:extLst>
              <a:ext uri="{FF2B5EF4-FFF2-40B4-BE49-F238E27FC236}">
                <a16:creationId xmlns:a16="http://schemas.microsoft.com/office/drawing/2014/main" id="{16E58744-95F1-36B1-D708-1E62C78145BA}"/>
              </a:ext>
            </a:extLst>
          </p:cNvPr>
          <p:cNvSpPr txBox="1">
            <a:spLocks/>
          </p:cNvSpPr>
          <p:nvPr/>
        </p:nvSpPr>
        <p:spPr>
          <a:xfrm>
            <a:off x="2044233" y="10041998"/>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C0CB6059-5474-C98D-B9D5-2B2F4BDEFBDF}"/>
              </a:ext>
            </a:extLst>
          </p:cNvPr>
          <p:cNvSpPr txBox="1">
            <a:spLocks/>
          </p:cNvSpPr>
          <p:nvPr/>
        </p:nvSpPr>
        <p:spPr>
          <a:xfrm>
            <a:off x="4984833" y="10020842"/>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spTree>
    <p:extLst>
      <p:ext uri="{BB962C8B-B14F-4D97-AF65-F5344CB8AC3E}">
        <p14:creationId xmlns:p14="http://schemas.microsoft.com/office/powerpoint/2010/main" val="139349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85580" y="1606916"/>
            <a:ext cx="2965052" cy="2965052"/>
          </a:xfrm>
          <a:prstGeom prst="rect">
            <a:avLst/>
          </a:prstGeom>
        </p:spPr>
      </p:pic>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4636729" y="1790705"/>
            <a:ext cx="3185325" cy="3039509"/>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2044233" y="4205078"/>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4984833" y="4183922"/>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spTree>
    <p:extLst>
      <p:ext uri="{BB962C8B-B14F-4D97-AF65-F5344CB8AC3E}">
        <p14:creationId xmlns:p14="http://schemas.microsoft.com/office/powerpoint/2010/main" val="2243259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Graphic 105" descr="Hourglass 30% with solid fill">
            <a:extLst>
              <a:ext uri="{FF2B5EF4-FFF2-40B4-BE49-F238E27FC236}">
                <a16:creationId xmlns:a16="http://schemas.microsoft.com/office/drawing/2014/main" id="{8CABC8D0-745E-CB07-49B8-17AA03F886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5820" y="2519272"/>
            <a:ext cx="572268" cy="572268"/>
          </a:xfrm>
          <a:prstGeom prst="rect">
            <a:avLst/>
          </a:prstGeom>
        </p:spPr>
      </p:pic>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4170" y="2663567"/>
            <a:ext cx="166906" cy="16690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5500" y="2632377"/>
            <a:ext cx="166906" cy="16690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9372" y="2658432"/>
            <a:ext cx="166906" cy="16690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4046" y="2660128"/>
            <a:ext cx="166906" cy="16690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37499" y="2675492"/>
            <a:ext cx="166906" cy="16690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2008" y="2626054"/>
            <a:ext cx="166906" cy="16690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5500" y="2627242"/>
            <a:ext cx="166906" cy="166906"/>
          </a:xfrm>
          <a:prstGeom prst="rect">
            <a:avLst/>
          </a:prstGeom>
        </p:spPr>
      </p:pic>
      <p:pic>
        <p:nvPicPr>
          <p:cNvPr id="105" name="Graphic 104" descr="Hourglass 30% with solid fill">
            <a:extLst>
              <a:ext uri="{FF2B5EF4-FFF2-40B4-BE49-F238E27FC236}">
                <a16:creationId xmlns:a16="http://schemas.microsoft.com/office/drawing/2014/main" id="{D649FEFE-08F7-4CFF-85E2-652F773A54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6861" y="2186677"/>
            <a:ext cx="572268" cy="572268"/>
          </a:xfrm>
          <a:prstGeom prst="rect">
            <a:avLst/>
          </a:prstGeom>
        </p:spPr>
      </p:pic>
      <p:pic>
        <p:nvPicPr>
          <p:cNvPr id="107" name="Graphic 106" descr="Hourglass 30% with solid fill">
            <a:extLst>
              <a:ext uri="{FF2B5EF4-FFF2-40B4-BE49-F238E27FC236}">
                <a16:creationId xmlns:a16="http://schemas.microsoft.com/office/drawing/2014/main" id="{9C5603F9-3547-81DA-9C71-2EAA7B64E6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2390" y="2524227"/>
            <a:ext cx="572268" cy="572268"/>
          </a:xfrm>
          <a:prstGeom prst="rect">
            <a:avLst/>
          </a:prstGeom>
        </p:spPr>
      </p:pic>
      <p:pic>
        <p:nvPicPr>
          <p:cNvPr id="108" name="Graphic 107" descr="Hourglass 30% with solid fill">
            <a:extLst>
              <a:ext uri="{FF2B5EF4-FFF2-40B4-BE49-F238E27FC236}">
                <a16:creationId xmlns:a16="http://schemas.microsoft.com/office/drawing/2014/main" id="{E28D4A7B-C606-166C-C9EE-E8BBC2DA4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5746" y="2537568"/>
            <a:ext cx="572268" cy="572268"/>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4266" y="1821822"/>
            <a:ext cx="2003641" cy="2003641"/>
          </a:xfrm>
          <a:prstGeom prst="rect">
            <a:avLst/>
          </a:prstGeom>
        </p:spPr>
      </p:pic>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sp>
        <p:nvSpPr>
          <p:cNvPr id="3" name="Google Shape;1684;p59">
            <a:extLst>
              <a:ext uri="{FF2B5EF4-FFF2-40B4-BE49-F238E27FC236}">
                <a16:creationId xmlns:a16="http://schemas.microsoft.com/office/drawing/2014/main" id="{574E5B43-5049-E60F-1BA7-8F26F02EF71C}"/>
              </a:ext>
            </a:extLst>
          </p:cNvPr>
          <p:cNvSpPr txBox="1">
            <a:spLocks/>
          </p:cNvSpPr>
          <p:nvPr/>
        </p:nvSpPr>
        <p:spPr>
          <a:xfrm>
            <a:off x="1320552" y="1576860"/>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1"/>
                </a:solidFill>
                <a:latin typeface="Poppins" panose="00000500000000000000" pitchFamily="2" charset="0"/>
                <a:cs typeface="Poppins" panose="00000500000000000000" pitchFamily="2" charset="0"/>
              </a:rPr>
              <a:t>For the sale of fund shares</a:t>
            </a:r>
          </a:p>
        </p:txBody>
      </p:sp>
    </p:spTree>
    <p:extLst>
      <p:ext uri="{BB962C8B-B14F-4D97-AF65-F5344CB8AC3E}">
        <p14:creationId xmlns:p14="http://schemas.microsoft.com/office/powerpoint/2010/main" val="2580742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Graphic 125" descr="Flying Money with solid fill">
            <a:extLst>
              <a:ext uri="{FF2B5EF4-FFF2-40B4-BE49-F238E27FC236}">
                <a16:creationId xmlns:a16="http://schemas.microsoft.com/office/drawing/2014/main" id="{81E15878-69CE-8190-2372-B333A512E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3164" y="2944185"/>
            <a:ext cx="268098" cy="268098"/>
          </a:xfrm>
          <a:prstGeom prst="rect">
            <a:avLst/>
          </a:prstGeom>
        </p:spPr>
      </p:pic>
      <p:pic>
        <p:nvPicPr>
          <p:cNvPr id="91" name="Graphic 90" descr="Flying Money with solid fill">
            <a:extLst>
              <a:ext uri="{FF2B5EF4-FFF2-40B4-BE49-F238E27FC236}">
                <a16:creationId xmlns:a16="http://schemas.microsoft.com/office/drawing/2014/main" id="{BD8ED374-4888-09BC-039A-97291BB842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3048" y="2954106"/>
            <a:ext cx="274867" cy="274867"/>
          </a:xfrm>
          <a:prstGeom prst="rect">
            <a:avLst/>
          </a:prstGeom>
        </p:spPr>
      </p:pic>
      <p:pic>
        <p:nvPicPr>
          <p:cNvPr id="105" name="Graphic 104" descr="Hourglass 30% with solid fill">
            <a:extLst>
              <a:ext uri="{FF2B5EF4-FFF2-40B4-BE49-F238E27FC236}">
                <a16:creationId xmlns:a16="http://schemas.microsoft.com/office/drawing/2014/main" id="{D649FEFE-08F7-4CFF-85E2-652F773A54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4532" y="2519272"/>
            <a:ext cx="572268" cy="572268"/>
          </a:xfrm>
          <a:prstGeom prst="rect">
            <a:avLst/>
          </a:prstGeom>
        </p:spPr>
      </p:pic>
      <p:pic>
        <p:nvPicPr>
          <p:cNvPr id="106" name="Graphic 105" descr="Hourglass 30% with solid fill">
            <a:extLst>
              <a:ext uri="{FF2B5EF4-FFF2-40B4-BE49-F238E27FC236}">
                <a16:creationId xmlns:a16="http://schemas.microsoft.com/office/drawing/2014/main" id="{8CABC8D0-745E-CB07-49B8-17AA03F886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5820" y="2519272"/>
            <a:ext cx="572268" cy="572268"/>
          </a:xfrm>
          <a:prstGeom prst="rect">
            <a:avLst/>
          </a:prstGeom>
        </p:spPr>
      </p:pic>
      <p:pic>
        <p:nvPicPr>
          <p:cNvPr id="107" name="Graphic 106" descr="Hourglass 30% with solid fill">
            <a:extLst>
              <a:ext uri="{FF2B5EF4-FFF2-40B4-BE49-F238E27FC236}">
                <a16:creationId xmlns:a16="http://schemas.microsoft.com/office/drawing/2014/main" id="{9C5603F9-3547-81DA-9C71-2EAA7B64E6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2390" y="2524227"/>
            <a:ext cx="572268" cy="572268"/>
          </a:xfrm>
          <a:prstGeom prst="rect">
            <a:avLst/>
          </a:prstGeom>
        </p:spPr>
      </p:pic>
      <p:pic>
        <p:nvPicPr>
          <p:cNvPr id="108" name="Graphic 107" descr="Hourglass 30% with solid fill">
            <a:extLst>
              <a:ext uri="{FF2B5EF4-FFF2-40B4-BE49-F238E27FC236}">
                <a16:creationId xmlns:a16="http://schemas.microsoft.com/office/drawing/2014/main" id="{E28D4A7B-C606-166C-C9EE-E8BBC2DA4C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55746" y="2537568"/>
            <a:ext cx="572268" cy="572268"/>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4266" y="1821822"/>
            <a:ext cx="2003641" cy="2003641"/>
          </a:xfrm>
          <a:prstGeom prst="rect">
            <a:avLst/>
          </a:prstGeom>
        </p:spPr>
      </p:pic>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flipH="1">
            <a:off x="6695275" y="2034860"/>
            <a:ext cx="2124669" cy="2027407"/>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sp>
        <p:nvSpPr>
          <p:cNvPr id="3" name="Google Shape;1684;p59">
            <a:extLst>
              <a:ext uri="{FF2B5EF4-FFF2-40B4-BE49-F238E27FC236}">
                <a16:creationId xmlns:a16="http://schemas.microsoft.com/office/drawing/2014/main" id="{084FF2D8-7FD8-3B1E-5D0B-75C2B1191994}"/>
              </a:ext>
            </a:extLst>
          </p:cNvPr>
          <p:cNvSpPr txBox="1">
            <a:spLocks/>
          </p:cNvSpPr>
          <p:nvPr/>
        </p:nvSpPr>
        <p:spPr>
          <a:xfrm>
            <a:off x="3758819" y="158969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1"/>
                </a:solidFill>
                <a:latin typeface="Poppins" panose="00000500000000000000" pitchFamily="2" charset="0"/>
                <a:cs typeface="Poppins" panose="00000500000000000000" pitchFamily="2" charset="0"/>
              </a:rPr>
              <a:t>MFS would pay 15 to 25 basis points</a:t>
            </a:r>
          </a:p>
        </p:txBody>
      </p:sp>
    </p:spTree>
    <p:extLst>
      <p:ext uri="{BB962C8B-B14F-4D97-AF65-F5344CB8AC3E}">
        <p14:creationId xmlns:p14="http://schemas.microsoft.com/office/powerpoint/2010/main" val="39114532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uble Wave 18">
            <a:extLst>
              <a:ext uri="{FF2B5EF4-FFF2-40B4-BE49-F238E27FC236}">
                <a16:creationId xmlns:a16="http://schemas.microsoft.com/office/drawing/2014/main" id="{8FE22659-261E-4348-918D-11FD1AA3D607}"/>
              </a:ext>
            </a:extLst>
          </p:cNvPr>
          <p:cNvSpPr/>
          <p:nvPr/>
        </p:nvSpPr>
        <p:spPr>
          <a:xfrm rot="2109020">
            <a:off x="-10472258" y="37920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350012"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8339"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3388569" y="6239608"/>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Directed</a:t>
            </a:r>
          </a:p>
          <a:p>
            <a:pPr algn="ctr"/>
            <a:r>
              <a:rPr lang="en-CA" sz="4400" b="1">
                <a:solidFill>
                  <a:schemeClr val="bg1"/>
                </a:solidFill>
                <a:latin typeface="Montserrat ExtraBold" panose="00000900000000000000" pitchFamily="2" charset="0"/>
                <a:cs typeface="Times New Roman" panose="02020603050405020304" pitchFamily="18" charset="0"/>
              </a:rPr>
              <a:t>Brokerage</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2302322"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2" name="Google Shape;1684;p59">
            <a:extLst>
              <a:ext uri="{FF2B5EF4-FFF2-40B4-BE49-F238E27FC236}">
                <a16:creationId xmlns:a16="http://schemas.microsoft.com/office/drawing/2014/main" id="{E920F019-5CBA-8030-B767-68D536B77177}"/>
              </a:ext>
            </a:extLst>
          </p:cNvPr>
          <p:cNvSpPr txBox="1">
            <a:spLocks/>
          </p:cNvSpPr>
          <p:nvPr/>
        </p:nvSpPr>
        <p:spPr>
          <a:xfrm>
            <a:off x="957357" y="467219"/>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Prior to 2004: </a:t>
            </a:r>
            <a:r>
              <a:rPr lang="en-US" sz="1800" b="1">
                <a:solidFill>
                  <a:schemeClr val="bg2">
                    <a:lumMod val="50000"/>
                    <a:lumOff val="50000"/>
                  </a:schemeClr>
                </a:solidFill>
                <a:latin typeface="Poppins" panose="00000500000000000000" pitchFamily="2" charset="0"/>
                <a:cs typeface="Poppins" panose="00000500000000000000" pitchFamily="2" charset="0"/>
              </a:rPr>
              <a:t>Directed brokerage </a:t>
            </a:r>
            <a:r>
              <a:rPr lang="en-US" sz="1800" b="1">
                <a:solidFill>
                  <a:schemeClr val="bg2"/>
                </a:solidFill>
                <a:latin typeface="Poppins" panose="00000500000000000000" pitchFamily="2" charset="0"/>
                <a:cs typeface="Poppins" panose="00000500000000000000" pitchFamily="2" charset="0"/>
              </a:rPr>
              <a:t>was used as a </a:t>
            </a:r>
            <a:r>
              <a:rPr lang="en-US" sz="1800" b="1">
                <a:solidFill>
                  <a:schemeClr val="accent3"/>
                </a:solidFill>
                <a:latin typeface="Poppins" panose="00000500000000000000" pitchFamily="2" charset="0"/>
                <a:cs typeface="Poppins" panose="00000500000000000000" pitchFamily="2" charset="0"/>
              </a:rPr>
              <a:t>no-load method to compensate brokers</a:t>
            </a:r>
            <a:r>
              <a:rPr lang="en-US" sz="1800" b="1">
                <a:solidFill>
                  <a:schemeClr val="bg2"/>
                </a:solidFill>
                <a:latin typeface="Poppins" panose="00000500000000000000" pitchFamily="2" charset="0"/>
                <a:cs typeface="Poppins" panose="00000500000000000000" pitchFamily="2" charset="0"/>
              </a:rPr>
              <a:t>, akin to paying for shelf space in retail</a:t>
            </a:r>
          </a:p>
        </p:txBody>
      </p:sp>
      <p:pic>
        <p:nvPicPr>
          <p:cNvPr id="8" name="Graphic 7" descr="Office worker male with solid fill">
            <a:extLst>
              <a:ext uri="{FF2B5EF4-FFF2-40B4-BE49-F238E27FC236}">
                <a16:creationId xmlns:a16="http://schemas.microsoft.com/office/drawing/2014/main" id="{93B04C66-90DB-FCF7-9000-3DA425BD8F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8671" y="1767313"/>
            <a:ext cx="2143070" cy="2143070"/>
          </a:xfrm>
          <a:prstGeom prst="rect">
            <a:avLst/>
          </a:prstGeom>
        </p:spPr>
      </p:pic>
      <p:pic>
        <p:nvPicPr>
          <p:cNvPr id="11" name="Graphic 10" descr="Bull with solid fill">
            <a:extLst>
              <a:ext uri="{FF2B5EF4-FFF2-40B4-BE49-F238E27FC236}">
                <a16:creationId xmlns:a16="http://schemas.microsoft.com/office/drawing/2014/main" id="{C6EBFB7F-D04E-AF10-186D-37819B18C0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335666" y="1715620"/>
            <a:ext cx="2542656" cy="2426260"/>
          </a:xfrm>
          <a:prstGeom prst="rect">
            <a:avLst/>
          </a:prstGeom>
        </p:spPr>
      </p:pic>
      <p:sp>
        <p:nvSpPr>
          <p:cNvPr id="12" name="Google Shape;1684;p59">
            <a:extLst>
              <a:ext uri="{FF2B5EF4-FFF2-40B4-BE49-F238E27FC236}">
                <a16:creationId xmlns:a16="http://schemas.microsoft.com/office/drawing/2014/main" id="{48F9E5E7-33AE-FDFA-0ADF-39E5286D3F6A}"/>
              </a:ext>
            </a:extLst>
          </p:cNvPr>
          <p:cNvSpPr txBox="1">
            <a:spLocks/>
          </p:cNvSpPr>
          <p:nvPr/>
        </p:nvSpPr>
        <p:spPr>
          <a:xfrm>
            <a:off x="-2470048" y="4059786"/>
            <a:ext cx="1588812" cy="442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$0.04</a:t>
            </a:r>
          </a:p>
        </p:txBody>
      </p:sp>
    </p:spTree>
    <p:extLst>
      <p:ext uri="{BB962C8B-B14F-4D97-AF65-F5344CB8AC3E}">
        <p14:creationId xmlns:p14="http://schemas.microsoft.com/office/powerpoint/2010/main" val="16925264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raphic 78" descr="Flying Money with solid fill">
            <a:extLst>
              <a:ext uri="{FF2B5EF4-FFF2-40B4-BE49-F238E27FC236}">
                <a16:creationId xmlns:a16="http://schemas.microsoft.com/office/drawing/2014/main" id="{C8BB0193-C9A1-A5D7-F532-21D233088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7082" y="3249805"/>
            <a:ext cx="914400" cy="914400"/>
          </a:xfrm>
          <a:prstGeom prst="rect">
            <a:avLst/>
          </a:prstGeom>
        </p:spPr>
      </p:pic>
      <p:pic>
        <p:nvPicPr>
          <p:cNvPr id="105" name="Graphic 104" descr="Hourglass 30% with solid fill">
            <a:extLst>
              <a:ext uri="{FF2B5EF4-FFF2-40B4-BE49-F238E27FC236}">
                <a16:creationId xmlns:a16="http://schemas.microsoft.com/office/drawing/2014/main" id="{D649FEFE-08F7-4CFF-85E2-652F773A54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4532" y="2519272"/>
            <a:ext cx="572268" cy="572268"/>
          </a:xfrm>
          <a:prstGeom prst="rect">
            <a:avLst/>
          </a:prstGeom>
        </p:spPr>
      </p:pic>
      <p:pic>
        <p:nvPicPr>
          <p:cNvPr id="106" name="Graphic 105" descr="Hourglass 30% with solid fill">
            <a:extLst>
              <a:ext uri="{FF2B5EF4-FFF2-40B4-BE49-F238E27FC236}">
                <a16:creationId xmlns:a16="http://schemas.microsoft.com/office/drawing/2014/main" id="{8CABC8D0-745E-CB07-49B8-17AA03F886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5820" y="2519272"/>
            <a:ext cx="572268" cy="572268"/>
          </a:xfrm>
          <a:prstGeom prst="rect">
            <a:avLst/>
          </a:prstGeom>
        </p:spPr>
      </p:pic>
      <p:pic>
        <p:nvPicPr>
          <p:cNvPr id="107" name="Graphic 106" descr="Hourglass 30% with solid fill">
            <a:extLst>
              <a:ext uri="{FF2B5EF4-FFF2-40B4-BE49-F238E27FC236}">
                <a16:creationId xmlns:a16="http://schemas.microsoft.com/office/drawing/2014/main" id="{9C5603F9-3547-81DA-9C71-2EAA7B64E6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92390" y="2524227"/>
            <a:ext cx="572268" cy="572268"/>
          </a:xfrm>
          <a:prstGeom prst="rect">
            <a:avLst/>
          </a:prstGeom>
        </p:spPr>
      </p:pic>
      <p:pic>
        <p:nvPicPr>
          <p:cNvPr id="108" name="Graphic 107" descr="Hourglass 30% with solid fill">
            <a:extLst>
              <a:ext uri="{FF2B5EF4-FFF2-40B4-BE49-F238E27FC236}">
                <a16:creationId xmlns:a16="http://schemas.microsoft.com/office/drawing/2014/main" id="{E28D4A7B-C606-166C-C9EE-E8BBC2DA4C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55746" y="2537568"/>
            <a:ext cx="572268" cy="572268"/>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4266" y="1821822"/>
            <a:ext cx="2003641" cy="2003641"/>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cxnSp>
        <p:nvCxnSpPr>
          <p:cNvPr id="3" name="Straight Connector 2">
            <a:extLst>
              <a:ext uri="{FF2B5EF4-FFF2-40B4-BE49-F238E27FC236}">
                <a16:creationId xmlns:a16="http://schemas.microsoft.com/office/drawing/2014/main" id="{005B8FC9-7D44-D740-48F2-5B78805CF2A7}"/>
              </a:ext>
            </a:extLst>
          </p:cNvPr>
          <p:cNvCxnSpPr>
            <a:cxnSpLocks/>
          </p:cNvCxnSpPr>
          <p:nvPr/>
        </p:nvCxnSpPr>
        <p:spPr>
          <a:xfrm>
            <a:off x="3922705"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E5FDC4-1BEC-E889-49B0-017157E55224}"/>
              </a:ext>
            </a:extLst>
          </p:cNvPr>
          <p:cNvCxnSpPr>
            <a:cxnSpLocks/>
          </p:cNvCxnSpPr>
          <p:nvPr/>
        </p:nvCxnSpPr>
        <p:spPr>
          <a:xfrm>
            <a:off x="4351552"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695BAF-0840-25E8-700E-0A82C77A8B4F}"/>
              </a:ext>
            </a:extLst>
          </p:cNvPr>
          <p:cNvCxnSpPr>
            <a:cxnSpLocks/>
          </p:cNvCxnSpPr>
          <p:nvPr/>
        </p:nvCxnSpPr>
        <p:spPr>
          <a:xfrm>
            <a:off x="4776854" y="242914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C3D3EB-9A03-3795-8021-6FD0721F0F7A}"/>
              </a:ext>
            </a:extLst>
          </p:cNvPr>
          <p:cNvCxnSpPr>
            <a:cxnSpLocks/>
          </p:cNvCxnSpPr>
          <p:nvPr/>
        </p:nvCxnSpPr>
        <p:spPr>
          <a:xfrm>
            <a:off x="5237598"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A8626C-2D10-D940-9BF9-94178DE8E5C9}"/>
              </a:ext>
            </a:extLst>
          </p:cNvPr>
          <p:cNvCxnSpPr>
            <a:cxnSpLocks/>
          </p:cNvCxnSpPr>
          <p:nvPr/>
        </p:nvCxnSpPr>
        <p:spPr>
          <a:xfrm>
            <a:off x="5654624"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BEF313-2BC2-8CF9-5D63-DADA5926B8C1}"/>
              </a:ext>
            </a:extLst>
          </p:cNvPr>
          <p:cNvCxnSpPr>
            <a:cxnSpLocks/>
          </p:cNvCxnSpPr>
          <p:nvPr/>
        </p:nvCxnSpPr>
        <p:spPr>
          <a:xfrm>
            <a:off x="6139822" y="2427512"/>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C36FF59-02C0-7E7B-4741-6D2D47162E1D}"/>
              </a:ext>
            </a:extLst>
          </p:cNvPr>
          <p:cNvCxnSpPr>
            <a:cxnSpLocks/>
          </p:cNvCxnSpPr>
          <p:nvPr/>
        </p:nvCxnSpPr>
        <p:spPr>
          <a:xfrm>
            <a:off x="1751005"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F6575A4-FDA9-3BDB-1B1E-DA10AE7872D4}"/>
              </a:ext>
            </a:extLst>
          </p:cNvPr>
          <p:cNvCxnSpPr>
            <a:cxnSpLocks/>
          </p:cNvCxnSpPr>
          <p:nvPr/>
        </p:nvCxnSpPr>
        <p:spPr>
          <a:xfrm>
            <a:off x="2179852"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19153-7D7A-307F-E3B7-A229DA109FC9}"/>
              </a:ext>
            </a:extLst>
          </p:cNvPr>
          <p:cNvCxnSpPr>
            <a:cxnSpLocks/>
          </p:cNvCxnSpPr>
          <p:nvPr/>
        </p:nvCxnSpPr>
        <p:spPr>
          <a:xfrm>
            <a:off x="2605154" y="2418396"/>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BE1F2D-E28B-BA94-1008-4284AB999A32}"/>
              </a:ext>
            </a:extLst>
          </p:cNvPr>
          <p:cNvCxnSpPr>
            <a:cxnSpLocks/>
          </p:cNvCxnSpPr>
          <p:nvPr/>
        </p:nvCxnSpPr>
        <p:spPr>
          <a:xfrm>
            <a:off x="3065898"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D62774-8F9B-3BE4-81DC-4E625D314700}"/>
              </a:ext>
            </a:extLst>
          </p:cNvPr>
          <p:cNvCxnSpPr>
            <a:cxnSpLocks/>
          </p:cNvCxnSpPr>
          <p:nvPr/>
        </p:nvCxnSpPr>
        <p:spPr>
          <a:xfrm>
            <a:off x="3482924"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Google Shape;1684;p59">
            <a:extLst>
              <a:ext uri="{FF2B5EF4-FFF2-40B4-BE49-F238E27FC236}">
                <a16:creationId xmlns:a16="http://schemas.microsoft.com/office/drawing/2014/main" id="{151866AB-31B1-B934-F8CC-C520334C8716}"/>
              </a:ext>
            </a:extLst>
          </p:cNvPr>
          <p:cNvSpPr txBox="1">
            <a:spLocks/>
          </p:cNvSpPr>
          <p:nvPr/>
        </p:nvSpPr>
        <p:spPr>
          <a:xfrm>
            <a:off x="3758819" y="183353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MFS would pay 15 to 25 basis points</a:t>
            </a:r>
          </a:p>
        </p:txBody>
      </p:sp>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Tree>
    <p:extLst>
      <p:ext uri="{BB962C8B-B14F-4D97-AF65-F5344CB8AC3E}">
        <p14:creationId xmlns:p14="http://schemas.microsoft.com/office/powerpoint/2010/main" val="1437901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4266" y="1821822"/>
            <a:ext cx="2003641" cy="2003641"/>
          </a:xfrm>
          <a:prstGeom prst="rect">
            <a:avLst/>
          </a:prstGeom>
        </p:spPr>
      </p:pic>
      <p:pic>
        <p:nvPicPr>
          <p:cNvPr id="87" name="Graphic 86" descr="Flying Money with solid fill">
            <a:extLst>
              <a:ext uri="{FF2B5EF4-FFF2-40B4-BE49-F238E27FC236}">
                <a16:creationId xmlns:a16="http://schemas.microsoft.com/office/drawing/2014/main" id="{D67E2DD4-4787-E08C-392F-879FE234C9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8287" y="2541165"/>
            <a:ext cx="397842" cy="397842"/>
          </a:xfrm>
          <a:prstGeom prst="rect">
            <a:avLst/>
          </a:prstGeom>
        </p:spPr>
      </p:pic>
      <p:pic>
        <p:nvPicPr>
          <p:cNvPr id="80" name="Graphic 79" descr="Hourglass 30% with solid fill">
            <a:extLst>
              <a:ext uri="{FF2B5EF4-FFF2-40B4-BE49-F238E27FC236}">
                <a16:creationId xmlns:a16="http://schemas.microsoft.com/office/drawing/2014/main" id="{6E8F3027-7541-AED4-7149-93DF430AE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8796" y="2521355"/>
            <a:ext cx="572268" cy="572268"/>
          </a:xfrm>
          <a:prstGeom prst="rect">
            <a:avLst/>
          </a:prstGeom>
        </p:spPr>
      </p:pic>
      <p:pic>
        <p:nvPicPr>
          <p:cNvPr id="81" name="Graphic 80" descr="Hourglass 30% with solid fill">
            <a:extLst>
              <a:ext uri="{FF2B5EF4-FFF2-40B4-BE49-F238E27FC236}">
                <a16:creationId xmlns:a16="http://schemas.microsoft.com/office/drawing/2014/main" id="{28428E82-DA9D-52CC-44B2-A12B520403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84668" y="2541165"/>
            <a:ext cx="572268" cy="572268"/>
          </a:xfrm>
          <a:prstGeom prst="rect">
            <a:avLst/>
          </a:prstGeom>
        </p:spPr>
      </p:pic>
      <p:pic>
        <p:nvPicPr>
          <p:cNvPr id="82" name="Graphic 81" descr="Hourglass 30% with solid fill">
            <a:extLst>
              <a:ext uri="{FF2B5EF4-FFF2-40B4-BE49-F238E27FC236}">
                <a16:creationId xmlns:a16="http://schemas.microsoft.com/office/drawing/2014/main" id="{CD5BF19D-97E2-47C8-6533-AC391178ED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4479" y="2541410"/>
            <a:ext cx="572268" cy="572268"/>
          </a:xfrm>
          <a:prstGeom prst="rect">
            <a:avLst/>
          </a:prstGeom>
        </p:spPr>
      </p:pic>
      <p:pic>
        <p:nvPicPr>
          <p:cNvPr id="83" name="Graphic 82" descr="Hourglass 30% with solid fill">
            <a:extLst>
              <a:ext uri="{FF2B5EF4-FFF2-40B4-BE49-F238E27FC236}">
                <a16:creationId xmlns:a16="http://schemas.microsoft.com/office/drawing/2014/main" id="{D844E19F-F292-13DC-E875-CCF74C0A0B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45356" y="2532273"/>
            <a:ext cx="572268" cy="572268"/>
          </a:xfrm>
          <a:prstGeom prst="rect">
            <a:avLst/>
          </a:prstGeom>
        </p:spPr>
      </p:pic>
      <p:pic>
        <p:nvPicPr>
          <p:cNvPr id="79" name="Graphic 78" descr="Flying Money with solid fill">
            <a:extLst>
              <a:ext uri="{FF2B5EF4-FFF2-40B4-BE49-F238E27FC236}">
                <a16:creationId xmlns:a16="http://schemas.microsoft.com/office/drawing/2014/main" id="{C8BB0193-C9A1-A5D7-F532-21D2330888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5149" y="2667598"/>
            <a:ext cx="406226" cy="406226"/>
          </a:xfrm>
          <a:prstGeom prst="rect">
            <a:avLst/>
          </a:prstGeom>
        </p:spPr>
      </p:pic>
      <p:pic>
        <p:nvPicPr>
          <p:cNvPr id="105" name="Graphic 104" descr="Hourglass 30% with solid fill">
            <a:extLst>
              <a:ext uri="{FF2B5EF4-FFF2-40B4-BE49-F238E27FC236}">
                <a16:creationId xmlns:a16="http://schemas.microsoft.com/office/drawing/2014/main" id="{D649FEFE-08F7-4CFF-85E2-652F773A54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44532" y="2519272"/>
            <a:ext cx="572268" cy="572268"/>
          </a:xfrm>
          <a:prstGeom prst="rect">
            <a:avLst/>
          </a:prstGeom>
        </p:spPr>
      </p:pic>
      <p:pic>
        <p:nvPicPr>
          <p:cNvPr id="106" name="Graphic 105" descr="Hourglass 30% with solid fill">
            <a:extLst>
              <a:ext uri="{FF2B5EF4-FFF2-40B4-BE49-F238E27FC236}">
                <a16:creationId xmlns:a16="http://schemas.microsoft.com/office/drawing/2014/main" id="{8CABC8D0-745E-CB07-49B8-17AA03F886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05820" y="2519272"/>
            <a:ext cx="572268" cy="572268"/>
          </a:xfrm>
          <a:prstGeom prst="rect">
            <a:avLst/>
          </a:prstGeom>
        </p:spPr>
      </p:pic>
      <p:pic>
        <p:nvPicPr>
          <p:cNvPr id="107" name="Graphic 106" descr="Hourglass 30% with solid fill">
            <a:extLst>
              <a:ext uri="{FF2B5EF4-FFF2-40B4-BE49-F238E27FC236}">
                <a16:creationId xmlns:a16="http://schemas.microsoft.com/office/drawing/2014/main" id="{9C5603F9-3547-81DA-9C71-2EAA7B64E6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92390" y="2524227"/>
            <a:ext cx="572268" cy="572268"/>
          </a:xfrm>
          <a:prstGeom prst="rect">
            <a:avLst/>
          </a:prstGeom>
        </p:spPr>
      </p:pic>
      <p:pic>
        <p:nvPicPr>
          <p:cNvPr id="108" name="Graphic 107" descr="Hourglass 30% with solid fill">
            <a:extLst>
              <a:ext uri="{FF2B5EF4-FFF2-40B4-BE49-F238E27FC236}">
                <a16:creationId xmlns:a16="http://schemas.microsoft.com/office/drawing/2014/main" id="{E28D4A7B-C606-166C-C9EE-E8BBC2DA4C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55746" y="2537568"/>
            <a:ext cx="572268" cy="572268"/>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cxnSp>
        <p:nvCxnSpPr>
          <p:cNvPr id="3" name="Straight Connector 2">
            <a:extLst>
              <a:ext uri="{FF2B5EF4-FFF2-40B4-BE49-F238E27FC236}">
                <a16:creationId xmlns:a16="http://schemas.microsoft.com/office/drawing/2014/main" id="{005B8FC9-7D44-D740-48F2-5B78805CF2A7}"/>
              </a:ext>
            </a:extLst>
          </p:cNvPr>
          <p:cNvCxnSpPr>
            <a:cxnSpLocks/>
          </p:cNvCxnSpPr>
          <p:nvPr/>
        </p:nvCxnSpPr>
        <p:spPr>
          <a:xfrm>
            <a:off x="3922705"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E5FDC4-1BEC-E889-49B0-017157E55224}"/>
              </a:ext>
            </a:extLst>
          </p:cNvPr>
          <p:cNvCxnSpPr>
            <a:cxnSpLocks/>
          </p:cNvCxnSpPr>
          <p:nvPr/>
        </p:nvCxnSpPr>
        <p:spPr>
          <a:xfrm>
            <a:off x="4351552"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695BAF-0840-25E8-700E-0A82C77A8B4F}"/>
              </a:ext>
            </a:extLst>
          </p:cNvPr>
          <p:cNvCxnSpPr>
            <a:cxnSpLocks/>
          </p:cNvCxnSpPr>
          <p:nvPr/>
        </p:nvCxnSpPr>
        <p:spPr>
          <a:xfrm>
            <a:off x="4776854" y="242914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C3D3EB-9A03-3795-8021-6FD0721F0F7A}"/>
              </a:ext>
            </a:extLst>
          </p:cNvPr>
          <p:cNvCxnSpPr>
            <a:cxnSpLocks/>
          </p:cNvCxnSpPr>
          <p:nvPr/>
        </p:nvCxnSpPr>
        <p:spPr>
          <a:xfrm>
            <a:off x="5237598"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A8626C-2D10-D940-9BF9-94178DE8E5C9}"/>
              </a:ext>
            </a:extLst>
          </p:cNvPr>
          <p:cNvCxnSpPr>
            <a:cxnSpLocks/>
          </p:cNvCxnSpPr>
          <p:nvPr/>
        </p:nvCxnSpPr>
        <p:spPr>
          <a:xfrm>
            <a:off x="5654624"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BEF313-2BC2-8CF9-5D63-DADA5926B8C1}"/>
              </a:ext>
            </a:extLst>
          </p:cNvPr>
          <p:cNvCxnSpPr>
            <a:cxnSpLocks/>
          </p:cNvCxnSpPr>
          <p:nvPr/>
        </p:nvCxnSpPr>
        <p:spPr>
          <a:xfrm>
            <a:off x="6139822" y="2427512"/>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C36FF59-02C0-7E7B-4741-6D2D47162E1D}"/>
              </a:ext>
            </a:extLst>
          </p:cNvPr>
          <p:cNvCxnSpPr>
            <a:cxnSpLocks/>
          </p:cNvCxnSpPr>
          <p:nvPr/>
        </p:nvCxnSpPr>
        <p:spPr>
          <a:xfrm>
            <a:off x="1751005"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F6575A4-FDA9-3BDB-1B1E-DA10AE7872D4}"/>
              </a:ext>
            </a:extLst>
          </p:cNvPr>
          <p:cNvCxnSpPr>
            <a:cxnSpLocks/>
          </p:cNvCxnSpPr>
          <p:nvPr/>
        </p:nvCxnSpPr>
        <p:spPr>
          <a:xfrm>
            <a:off x="2179852"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19153-7D7A-307F-E3B7-A229DA109FC9}"/>
              </a:ext>
            </a:extLst>
          </p:cNvPr>
          <p:cNvCxnSpPr>
            <a:cxnSpLocks/>
          </p:cNvCxnSpPr>
          <p:nvPr/>
        </p:nvCxnSpPr>
        <p:spPr>
          <a:xfrm>
            <a:off x="2605154" y="2418396"/>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BE1F2D-E28B-BA94-1008-4284AB999A32}"/>
              </a:ext>
            </a:extLst>
          </p:cNvPr>
          <p:cNvCxnSpPr>
            <a:cxnSpLocks/>
          </p:cNvCxnSpPr>
          <p:nvPr/>
        </p:nvCxnSpPr>
        <p:spPr>
          <a:xfrm>
            <a:off x="3065898"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D62774-8F9B-3BE4-81DC-4E625D314700}"/>
              </a:ext>
            </a:extLst>
          </p:cNvPr>
          <p:cNvCxnSpPr>
            <a:cxnSpLocks/>
          </p:cNvCxnSpPr>
          <p:nvPr/>
        </p:nvCxnSpPr>
        <p:spPr>
          <a:xfrm>
            <a:off x="3482924"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Google Shape;1684;p59">
            <a:extLst>
              <a:ext uri="{FF2B5EF4-FFF2-40B4-BE49-F238E27FC236}">
                <a16:creationId xmlns:a16="http://schemas.microsoft.com/office/drawing/2014/main" id="{151866AB-31B1-B934-F8CC-C520334C8716}"/>
              </a:ext>
            </a:extLst>
          </p:cNvPr>
          <p:cNvSpPr txBox="1">
            <a:spLocks/>
          </p:cNvSpPr>
          <p:nvPr/>
        </p:nvSpPr>
        <p:spPr>
          <a:xfrm>
            <a:off x="3758819" y="183353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MFS would pay 15 to 25 basis points</a:t>
            </a:r>
          </a:p>
        </p:txBody>
      </p:sp>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
        <p:nvSpPr>
          <p:cNvPr id="84" name="Google Shape;1684;p59">
            <a:extLst>
              <a:ext uri="{FF2B5EF4-FFF2-40B4-BE49-F238E27FC236}">
                <a16:creationId xmlns:a16="http://schemas.microsoft.com/office/drawing/2014/main" id="{A07B69D9-3759-5CA2-3BD9-F0BB862F69C3}"/>
              </a:ext>
            </a:extLst>
          </p:cNvPr>
          <p:cNvSpPr txBox="1">
            <a:spLocks/>
          </p:cNvSpPr>
          <p:nvPr/>
        </p:nvSpPr>
        <p:spPr>
          <a:xfrm>
            <a:off x="1727335" y="3460400"/>
            <a:ext cx="4892540"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fontAlgn="base"/>
            <a:r>
              <a:rPr lang="en-US" sz="1400" b="1">
                <a:solidFill>
                  <a:schemeClr val="bg1"/>
                </a:solidFill>
                <a:latin typeface="Poppins" panose="00000500000000000000" pitchFamily="2" charset="0"/>
                <a:cs typeface="Poppins" panose="00000500000000000000" pitchFamily="2" charset="0"/>
              </a:rPr>
              <a:t>3 to 20 basis points annually in trailing fees for shares held over a year</a:t>
            </a:r>
          </a:p>
        </p:txBody>
      </p:sp>
    </p:spTree>
    <p:extLst>
      <p:ext uri="{BB962C8B-B14F-4D97-AF65-F5344CB8AC3E}">
        <p14:creationId xmlns:p14="http://schemas.microsoft.com/office/powerpoint/2010/main" val="750463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raphic 90" descr="Flying Money with solid fill">
            <a:extLst>
              <a:ext uri="{FF2B5EF4-FFF2-40B4-BE49-F238E27FC236}">
                <a16:creationId xmlns:a16="http://schemas.microsoft.com/office/drawing/2014/main" id="{5749A72A-A128-D91C-8F4E-8FD644A47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0329" y="2981631"/>
            <a:ext cx="234969" cy="234969"/>
          </a:xfrm>
          <a:prstGeom prst="rect">
            <a:avLst/>
          </a:prstGeom>
        </p:spPr>
      </p:pic>
      <p:pic>
        <p:nvPicPr>
          <p:cNvPr id="90" name="Graphic 89" descr="Flying Money with solid fill">
            <a:extLst>
              <a:ext uri="{FF2B5EF4-FFF2-40B4-BE49-F238E27FC236}">
                <a16:creationId xmlns:a16="http://schemas.microsoft.com/office/drawing/2014/main" id="{CFD1B2F0-1C4C-D22C-1452-5E46F5872D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3056" y="2590529"/>
            <a:ext cx="268098" cy="268098"/>
          </a:xfrm>
          <a:prstGeom prst="rect">
            <a:avLst/>
          </a:prstGeom>
        </p:spPr>
      </p:pic>
      <p:pic>
        <p:nvPicPr>
          <p:cNvPr id="89" name="Graphic 88" descr="Flying Money with solid fill">
            <a:extLst>
              <a:ext uri="{FF2B5EF4-FFF2-40B4-BE49-F238E27FC236}">
                <a16:creationId xmlns:a16="http://schemas.microsoft.com/office/drawing/2014/main" id="{0E3979B8-55BA-11F4-2FA5-B3D6F79A7C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1185" y="2948985"/>
            <a:ext cx="268098" cy="268098"/>
          </a:xfrm>
          <a:prstGeom prst="rect">
            <a:avLst/>
          </a:prstGeom>
        </p:spPr>
      </p:pic>
      <p:pic>
        <p:nvPicPr>
          <p:cNvPr id="81" name="Graphic 80" descr="Hourglass 30% with solid fill">
            <a:extLst>
              <a:ext uri="{FF2B5EF4-FFF2-40B4-BE49-F238E27FC236}">
                <a16:creationId xmlns:a16="http://schemas.microsoft.com/office/drawing/2014/main" id="{C1F35BD5-AC1F-34EE-DDBA-E9E107E923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8796" y="2521363"/>
            <a:ext cx="572268" cy="572268"/>
          </a:xfrm>
          <a:prstGeom prst="rect">
            <a:avLst/>
          </a:prstGeom>
        </p:spPr>
      </p:pic>
      <p:pic>
        <p:nvPicPr>
          <p:cNvPr id="82" name="Graphic 81" descr="Hourglass 30% with solid fill">
            <a:extLst>
              <a:ext uri="{FF2B5EF4-FFF2-40B4-BE49-F238E27FC236}">
                <a16:creationId xmlns:a16="http://schemas.microsoft.com/office/drawing/2014/main" id="{653AF28D-DDA0-E760-C5D6-C52CCE3456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84668" y="2541173"/>
            <a:ext cx="572268" cy="572268"/>
          </a:xfrm>
          <a:prstGeom prst="rect">
            <a:avLst/>
          </a:prstGeom>
        </p:spPr>
      </p:pic>
      <p:pic>
        <p:nvPicPr>
          <p:cNvPr id="83" name="Graphic 82" descr="Hourglass 30% with solid fill">
            <a:extLst>
              <a:ext uri="{FF2B5EF4-FFF2-40B4-BE49-F238E27FC236}">
                <a16:creationId xmlns:a16="http://schemas.microsoft.com/office/drawing/2014/main" id="{80B3B286-C4CD-E584-9C9A-74D0E8D9F2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4479" y="2541418"/>
            <a:ext cx="572268" cy="572268"/>
          </a:xfrm>
          <a:prstGeom prst="rect">
            <a:avLst/>
          </a:prstGeom>
        </p:spPr>
      </p:pic>
      <p:pic>
        <p:nvPicPr>
          <p:cNvPr id="84" name="Graphic 83" descr="Hourglass 30% with solid fill">
            <a:extLst>
              <a:ext uri="{FF2B5EF4-FFF2-40B4-BE49-F238E27FC236}">
                <a16:creationId xmlns:a16="http://schemas.microsoft.com/office/drawing/2014/main" id="{98145531-7DA6-607E-1B7A-0FA3A9FD8E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5356" y="2532281"/>
            <a:ext cx="572268" cy="572268"/>
          </a:xfrm>
          <a:prstGeom prst="rect">
            <a:avLst/>
          </a:prstGeom>
        </p:spPr>
      </p:pic>
      <p:pic>
        <p:nvPicPr>
          <p:cNvPr id="79" name="Graphic 78" descr="Flying Money with solid fill">
            <a:extLst>
              <a:ext uri="{FF2B5EF4-FFF2-40B4-BE49-F238E27FC236}">
                <a16:creationId xmlns:a16="http://schemas.microsoft.com/office/drawing/2014/main" id="{C8BB0193-C9A1-A5D7-F532-21D233088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5149" y="2667598"/>
            <a:ext cx="406226" cy="406226"/>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4266" y="1821822"/>
            <a:ext cx="2003641" cy="2003641"/>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cxnSp>
        <p:nvCxnSpPr>
          <p:cNvPr id="3" name="Straight Connector 2">
            <a:extLst>
              <a:ext uri="{FF2B5EF4-FFF2-40B4-BE49-F238E27FC236}">
                <a16:creationId xmlns:a16="http://schemas.microsoft.com/office/drawing/2014/main" id="{005B8FC9-7D44-D740-48F2-5B78805CF2A7}"/>
              </a:ext>
            </a:extLst>
          </p:cNvPr>
          <p:cNvCxnSpPr>
            <a:cxnSpLocks/>
          </p:cNvCxnSpPr>
          <p:nvPr/>
        </p:nvCxnSpPr>
        <p:spPr>
          <a:xfrm>
            <a:off x="3922705"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E5FDC4-1BEC-E889-49B0-017157E55224}"/>
              </a:ext>
            </a:extLst>
          </p:cNvPr>
          <p:cNvCxnSpPr>
            <a:cxnSpLocks/>
          </p:cNvCxnSpPr>
          <p:nvPr/>
        </p:nvCxnSpPr>
        <p:spPr>
          <a:xfrm>
            <a:off x="4351552"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695BAF-0840-25E8-700E-0A82C77A8B4F}"/>
              </a:ext>
            </a:extLst>
          </p:cNvPr>
          <p:cNvCxnSpPr>
            <a:cxnSpLocks/>
          </p:cNvCxnSpPr>
          <p:nvPr/>
        </p:nvCxnSpPr>
        <p:spPr>
          <a:xfrm>
            <a:off x="4776854" y="242914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C3D3EB-9A03-3795-8021-6FD0721F0F7A}"/>
              </a:ext>
            </a:extLst>
          </p:cNvPr>
          <p:cNvCxnSpPr>
            <a:cxnSpLocks/>
          </p:cNvCxnSpPr>
          <p:nvPr/>
        </p:nvCxnSpPr>
        <p:spPr>
          <a:xfrm>
            <a:off x="5237598"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A8626C-2D10-D940-9BF9-94178DE8E5C9}"/>
              </a:ext>
            </a:extLst>
          </p:cNvPr>
          <p:cNvCxnSpPr>
            <a:cxnSpLocks/>
          </p:cNvCxnSpPr>
          <p:nvPr/>
        </p:nvCxnSpPr>
        <p:spPr>
          <a:xfrm>
            <a:off x="5654624"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BEF313-2BC2-8CF9-5D63-DADA5926B8C1}"/>
              </a:ext>
            </a:extLst>
          </p:cNvPr>
          <p:cNvCxnSpPr>
            <a:cxnSpLocks/>
          </p:cNvCxnSpPr>
          <p:nvPr/>
        </p:nvCxnSpPr>
        <p:spPr>
          <a:xfrm>
            <a:off x="6139822" y="2427512"/>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C36FF59-02C0-7E7B-4741-6D2D47162E1D}"/>
              </a:ext>
            </a:extLst>
          </p:cNvPr>
          <p:cNvCxnSpPr>
            <a:cxnSpLocks/>
          </p:cNvCxnSpPr>
          <p:nvPr/>
        </p:nvCxnSpPr>
        <p:spPr>
          <a:xfrm>
            <a:off x="1751005"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F6575A4-FDA9-3BDB-1B1E-DA10AE7872D4}"/>
              </a:ext>
            </a:extLst>
          </p:cNvPr>
          <p:cNvCxnSpPr>
            <a:cxnSpLocks/>
          </p:cNvCxnSpPr>
          <p:nvPr/>
        </p:nvCxnSpPr>
        <p:spPr>
          <a:xfrm>
            <a:off x="2179852"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19153-7D7A-307F-E3B7-A229DA109FC9}"/>
              </a:ext>
            </a:extLst>
          </p:cNvPr>
          <p:cNvCxnSpPr>
            <a:cxnSpLocks/>
          </p:cNvCxnSpPr>
          <p:nvPr/>
        </p:nvCxnSpPr>
        <p:spPr>
          <a:xfrm>
            <a:off x="2605154" y="2418396"/>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BE1F2D-E28B-BA94-1008-4284AB999A32}"/>
              </a:ext>
            </a:extLst>
          </p:cNvPr>
          <p:cNvCxnSpPr>
            <a:cxnSpLocks/>
          </p:cNvCxnSpPr>
          <p:nvPr/>
        </p:nvCxnSpPr>
        <p:spPr>
          <a:xfrm>
            <a:off x="3065898"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D62774-8F9B-3BE4-81DC-4E625D314700}"/>
              </a:ext>
            </a:extLst>
          </p:cNvPr>
          <p:cNvCxnSpPr>
            <a:cxnSpLocks/>
          </p:cNvCxnSpPr>
          <p:nvPr/>
        </p:nvCxnSpPr>
        <p:spPr>
          <a:xfrm>
            <a:off x="3482924"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Google Shape;1684;p59">
            <a:extLst>
              <a:ext uri="{FF2B5EF4-FFF2-40B4-BE49-F238E27FC236}">
                <a16:creationId xmlns:a16="http://schemas.microsoft.com/office/drawing/2014/main" id="{151866AB-31B1-B934-F8CC-C520334C8716}"/>
              </a:ext>
            </a:extLst>
          </p:cNvPr>
          <p:cNvSpPr txBox="1">
            <a:spLocks/>
          </p:cNvSpPr>
          <p:nvPr/>
        </p:nvSpPr>
        <p:spPr>
          <a:xfrm>
            <a:off x="3758819" y="183353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MFS would pay 15 to 25 basis points</a:t>
            </a:r>
          </a:p>
        </p:txBody>
      </p:sp>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
        <p:nvSpPr>
          <p:cNvPr id="80" name="Google Shape;1684;p59">
            <a:extLst>
              <a:ext uri="{FF2B5EF4-FFF2-40B4-BE49-F238E27FC236}">
                <a16:creationId xmlns:a16="http://schemas.microsoft.com/office/drawing/2014/main" id="{DA43BD91-BCBE-8F1B-653D-758322748A1F}"/>
              </a:ext>
            </a:extLst>
          </p:cNvPr>
          <p:cNvSpPr txBox="1">
            <a:spLocks/>
          </p:cNvSpPr>
          <p:nvPr/>
        </p:nvSpPr>
        <p:spPr>
          <a:xfrm>
            <a:off x="1727335" y="3566735"/>
            <a:ext cx="4892540"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fontAlgn="base"/>
            <a:r>
              <a:rPr lang="en-US" sz="1400" b="1">
                <a:solidFill>
                  <a:schemeClr val="bg1"/>
                </a:solidFill>
                <a:latin typeface="Poppins" panose="00000500000000000000" pitchFamily="2" charset="0"/>
                <a:cs typeface="Poppins" panose="00000500000000000000" pitchFamily="2" charset="0"/>
              </a:rPr>
              <a:t>3 to 20 basis points annually in trailing fees for shares held over a year</a:t>
            </a:r>
          </a:p>
        </p:txBody>
      </p:sp>
      <p:pic>
        <p:nvPicPr>
          <p:cNvPr id="85" name="Graphic 84" descr="Hourglass 30% with solid fill">
            <a:extLst>
              <a:ext uri="{FF2B5EF4-FFF2-40B4-BE49-F238E27FC236}">
                <a16:creationId xmlns:a16="http://schemas.microsoft.com/office/drawing/2014/main" id="{68FF723A-7F68-B383-C305-7486DF1B261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28796" y="3052982"/>
            <a:ext cx="572268" cy="572268"/>
          </a:xfrm>
          <a:prstGeom prst="rect">
            <a:avLst/>
          </a:prstGeom>
        </p:spPr>
      </p:pic>
      <p:pic>
        <p:nvPicPr>
          <p:cNvPr id="86" name="Graphic 85" descr="Hourglass 30% with solid fill">
            <a:extLst>
              <a:ext uri="{FF2B5EF4-FFF2-40B4-BE49-F238E27FC236}">
                <a16:creationId xmlns:a16="http://schemas.microsoft.com/office/drawing/2014/main" id="{58D13FA1-22F0-6D34-A5D7-976E5F961E7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084668" y="3072792"/>
            <a:ext cx="572268" cy="572268"/>
          </a:xfrm>
          <a:prstGeom prst="rect">
            <a:avLst/>
          </a:prstGeom>
        </p:spPr>
      </p:pic>
      <p:pic>
        <p:nvPicPr>
          <p:cNvPr id="87" name="Graphic 86" descr="Hourglass 30% with solid fill">
            <a:extLst>
              <a:ext uri="{FF2B5EF4-FFF2-40B4-BE49-F238E27FC236}">
                <a16:creationId xmlns:a16="http://schemas.microsoft.com/office/drawing/2014/main" id="{C9A2AE8C-2E82-9CCF-75CB-609CF07D1B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4479" y="3073037"/>
            <a:ext cx="572268" cy="572268"/>
          </a:xfrm>
          <a:prstGeom prst="rect">
            <a:avLst/>
          </a:prstGeom>
        </p:spPr>
      </p:pic>
      <p:pic>
        <p:nvPicPr>
          <p:cNvPr id="88" name="Graphic 87" descr="Hourglass 30% with solid fill">
            <a:extLst>
              <a:ext uri="{FF2B5EF4-FFF2-40B4-BE49-F238E27FC236}">
                <a16:creationId xmlns:a16="http://schemas.microsoft.com/office/drawing/2014/main" id="{89D082CB-4C47-3652-B9EE-3870B4E0340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445356" y="3063900"/>
            <a:ext cx="572268" cy="572268"/>
          </a:xfrm>
          <a:prstGeom prst="rect">
            <a:avLst/>
          </a:prstGeom>
        </p:spPr>
      </p:pic>
    </p:spTree>
    <p:extLst>
      <p:ext uri="{BB962C8B-B14F-4D97-AF65-F5344CB8AC3E}">
        <p14:creationId xmlns:p14="http://schemas.microsoft.com/office/powerpoint/2010/main" val="237549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Graphic 89" descr="Flying Money with solid fill">
            <a:extLst>
              <a:ext uri="{FF2B5EF4-FFF2-40B4-BE49-F238E27FC236}">
                <a16:creationId xmlns:a16="http://schemas.microsoft.com/office/drawing/2014/main" id="{CFD1B2F0-1C4C-D22C-1452-5E46F5872D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3056" y="2590529"/>
            <a:ext cx="268098" cy="268098"/>
          </a:xfrm>
          <a:prstGeom prst="rect">
            <a:avLst/>
          </a:prstGeom>
        </p:spPr>
      </p:pic>
      <p:pic>
        <p:nvPicPr>
          <p:cNvPr id="89" name="Graphic 88" descr="Flying Money with solid fill">
            <a:extLst>
              <a:ext uri="{FF2B5EF4-FFF2-40B4-BE49-F238E27FC236}">
                <a16:creationId xmlns:a16="http://schemas.microsoft.com/office/drawing/2014/main" id="{0E3979B8-55BA-11F4-2FA5-B3D6F79A7C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1185" y="2948985"/>
            <a:ext cx="268098" cy="268098"/>
          </a:xfrm>
          <a:prstGeom prst="rect">
            <a:avLst/>
          </a:prstGeom>
        </p:spPr>
      </p:pic>
      <p:pic>
        <p:nvPicPr>
          <p:cNvPr id="81" name="Graphic 80" descr="Hourglass 30% with solid fill">
            <a:extLst>
              <a:ext uri="{FF2B5EF4-FFF2-40B4-BE49-F238E27FC236}">
                <a16:creationId xmlns:a16="http://schemas.microsoft.com/office/drawing/2014/main" id="{C1F35BD5-AC1F-34EE-DDBA-E9E107E923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8796" y="2521363"/>
            <a:ext cx="572268" cy="572268"/>
          </a:xfrm>
          <a:prstGeom prst="rect">
            <a:avLst/>
          </a:prstGeom>
        </p:spPr>
      </p:pic>
      <p:pic>
        <p:nvPicPr>
          <p:cNvPr id="82" name="Graphic 81" descr="Hourglass 30% with solid fill">
            <a:extLst>
              <a:ext uri="{FF2B5EF4-FFF2-40B4-BE49-F238E27FC236}">
                <a16:creationId xmlns:a16="http://schemas.microsoft.com/office/drawing/2014/main" id="{653AF28D-DDA0-E760-C5D6-C52CCE3456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84668" y="2541173"/>
            <a:ext cx="572268" cy="572268"/>
          </a:xfrm>
          <a:prstGeom prst="rect">
            <a:avLst/>
          </a:prstGeom>
        </p:spPr>
      </p:pic>
      <p:pic>
        <p:nvPicPr>
          <p:cNvPr id="83" name="Graphic 82" descr="Hourglass 30% with solid fill">
            <a:extLst>
              <a:ext uri="{FF2B5EF4-FFF2-40B4-BE49-F238E27FC236}">
                <a16:creationId xmlns:a16="http://schemas.microsoft.com/office/drawing/2014/main" id="{80B3B286-C4CD-E584-9C9A-74D0E8D9F2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4479" y="2541418"/>
            <a:ext cx="572268" cy="572268"/>
          </a:xfrm>
          <a:prstGeom prst="rect">
            <a:avLst/>
          </a:prstGeom>
        </p:spPr>
      </p:pic>
      <p:pic>
        <p:nvPicPr>
          <p:cNvPr id="84" name="Graphic 83" descr="Hourglass 30% with solid fill">
            <a:extLst>
              <a:ext uri="{FF2B5EF4-FFF2-40B4-BE49-F238E27FC236}">
                <a16:creationId xmlns:a16="http://schemas.microsoft.com/office/drawing/2014/main" id="{98145531-7DA6-607E-1B7A-0FA3A9FD8E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5356" y="2532281"/>
            <a:ext cx="572268" cy="572268"/>
          </a:xfrm>
          <a:prstGeom prst="rect">
            <a:avLst/>
          </a:prstGeom>
        </p:spPr>
      </p:pic>
      <p:pic>
        <p:nvPicPr>
          <p:cNvPr id="79" name="Graphic 78" descr="Flying Money with solid fill">
            <a:extLst>
              <a:ext uri="{FF2B5EF4-FFF2-40B4-BE49-F238E27FC236}">
                <a16:creationId xmlns:a16="http://schemas.microsoft.com/office/drawing/2014/main" id="{C8BB0193-C9A1-A5D7-F532-21D233088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5149" y="2667598"/>
            <a:ext cx="406226" cy="406226"/>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4266" y="1821822"/>
            <a:ext cx="2003641" cy="2003641"/>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cxnSp>
        <p:nvCxnSpPr>
          <p:cNvPr id="3" name="Straight Connector 2">
            <a:extLst>
              <a:ext uri="{FF2B5EF4-FFF2-40B4-BE49-F238E27FC236}">
                <a16:creationId xmlns:a16="http://schemas.microsoft.com/office/drawing/2014/main" id="{005B8FC9-7D44-D740-48F2-5B78805CF2A7}"/>
              </a:ext>
            </a:extLst>
          </p:cNvPr>
          <p:cNvCxnSpPr>
            <a:cxnSpLocks/>
          </p:cNvCxnSpPr>
          <p:nvPr/>
        </p:nvCxnSpPr>
        <p:spPr>
          <a:xfrm>
            <a:off x="3922705"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E5FDC4-1BEC-E889-49B0-017157E55224}"/>
              </a:ext>
            </a:extLst>
          </p:cNvPr>
          <p:cNvCxnSpPr>
            <a:cxnSpLocks/>
          </p:cNvCxnSpPr>
          <p:nvPr/>
        </p:nvCxnSpPr>
        <p:spPr>
          <a:xfrm>
            <a:off x="4351552"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695BAF-0840-25E8-700E-0A82C77A8B4F}"/>
              </a:ext>
            </a:extLst>
          </p:cNvPr>
          <p:cNvCxnSpPr>
            <a:cxnSpLocks/>
          </p:cNvCxnSpPr>
          <p:nvPr/>
        </p:nvCxnSpPr>
        <p:spPr>
          <a:xfrm>
            <a:off x="4776854" y="242914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C3D3EB-9A03-3795-8021-6FD0721F0F7A}"/>
              </a:ext>
            </a:extLst>
          </p:cNvPr>
          <p:cNvCxnSpPr>
            <a:cxnSpLocks/>
          </p:cNvCxnSpPr>
          <p:nvPr/>
        </p:nvCxnSpPr>
        <p:spPr>
          <a:xfrm>
            <a:off x="5237598"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A8626C-2D10-D940-9BF9-94178DE8E5C9}"/>
              </a:ext>
            </a:extLst>
          </p:cNvPr>
          <p:cNvCxnSpPr>
            <a:cxnSpLocks/>
          </p:cNvCxnSpPr>
          <p:nvPr/>
        </p:nvCxnSpPr>
        <p:spPr>
          <a:xfrm>
            <a:off x="5654624"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BEF313-2BC2-8CF9-5D63-DADA5926B8C1}"/>
              </a:ext>
            </a:extLst>
          </p:cNvPr>
          <p:cNvCxnSpPr>
            <a:cxnSpLocks/>
          </p:cNvCxnSpPr>
          <p:nvPr/>
        </p:nvCxnSpPr>
        <p:spPr>
          <a:xfrm>
            <a:off x="6139822" y="2427512"/>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C36FF59-02C0-7E7B-4741-6D2D47162E1D}"/>
              </a:ext>
            </a:extLst>
          </p:cNvPr>
          <p:cNvCxnSpPr>
            <a:cxnSpLocks/>
          </p:cNvCxnSpPr>
          <p:nvPr/>
        </p:nvCxnSpPr>
        <p:spPr>
          <a:xfrm>
            <a:off x="1751005"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F6575A4-FDA9-3BDB-1B1E-DA10AE7872D4}"/>
              </a:ext>
            </a:extLst>
          </p:cNvPr>
          <p:cNvCxnSpPr>
            <a:cxnSpLocks/>
          </p:cNvCxnSpPr>
          <p:nvPr/>
        </p:nvCxnSpPr>
        <p:spPr>
          <a:xfrm>
            <a:off x="2179852"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19153-7D7A-307F-E3B7-A229DA109FC9}"/>
              </a:ext>
            </a:extLst>
          </p:cNvPr>
          <p:cNvCxnSpPr>
            <a:cxnSpLocks/>
          </p:cNvCxnSpPr>
          <p:nvPr/>
        </p:nvCxnSpPr>
        <p:spPr>
          <a:xfrm>
            <a:off x="2605154" y="2418396"/>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BE1F2D-E28B-BA94-1008-4284AB999A32}"/>
              </a:ext>
            </a:extLst>
          </p:cNvPr>
          <p:cNvCxnSpPr>
            <a:cxnSpLocks/>
          </p:cNvCxnSpPr>
          <p:nvPr/>
        </p:nvCxnSpPr>
        <p:spPr>
          <a:xfrm>
            <a:off x="3065898"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D62774-8F9B-3BE4-81DC-4E625D314700}"/>
              </a:ext>
            </a:extLst>
          </p:cNvPr>
          <p:cNvCxnSpPr>
            <a:cxnSpLocks/>
          </p:cNvCxnSpPr>
          <p:nvPr/>
        </p:nvCxnSpPr>
        <p:spPr>
          <a:xfrm>
            <a:off x="3482924"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Google Shape;1684;p59">
            <a:extLst>
              <a:ext uri="{FF2B5EF4-FFF2-40B4-BE49-F238E27FC236}">
                <a16:creationId xmlns:a16="http://schemas.microsoft.com/office/drawing/2014/main" id="{151866AB-31B1-B934-F8CC-C520334C8716}"/>
              </a:ext>
            </a:extLst>
          </p:cNvPr>
          <p:cNvSpPr txBox="1">
            <a:spLocks/>
          </p:cNvSpPr>
          <p:nvPr/>
        </p:nvSpPr>
        <p:spPr>
          <a:xfrm>
            <a:off x="3758819" y="183353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MFS would pay 15 to 25 basis points</a:t>
            </a:r>
          </a:p>
        </p:txBody>
      </p:sp>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
        <p:nvSpPr>
          <p:cNvPr id="80" name="Google Shape;1684;p59">
            <a:extLst>
              <a:ext uri="{FF2B5EF4-FFF2-40B4-BE49-F238E27FC236}">
                <a16:creationId xmlns:a16="http://schemas.microsoft.com/office/drawing/2014/main" id="{DA43BD91-BCBE-8F1B-653D-758322748A1F}"/>
              </a:ext>
            </a:extLst>
          </p:cNvPr>
          <p:cNvSpPr txBox="1">
            <a:spLocks/>
          </p:cNvSpPr>
          <p:nvPr/>
        </p:nvSpPr>
        <p:spPr>
          <a:xfrm>
            <a:off x="1727335" y="3992034"/>
            <a:ext cx="4892540"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fontAlgn="base"/>
            <a:r>
              <a:rPr lang="en-US" sz="1400" b="1">
                <a:solidFill>
                  <a:schemeClr val="bg2"/>
                </a:solidFill>
                <a:latin typeface="Poppins" panose="00000500000000000000" pitchFamily="2" charset="0"/>
                <a:cs typeface="Poppins" panose="00000500000000000000" pitchFamily="2" charset="0"/>
              </a:rPr>
              <a:t>3 to 20 basis points annually in trailing fees for shares held over a year</a:t>
            </a:r>
          </a:p>
        </p:txBody>
      </p:sp>
      <p:pic>
        <p:nvPicPr>
          <p:cNvPr id="85" name="Graphic 84" descr="Hourglass 30% with solid fill">
            <a:extLst>
              <a:ext uri="{FF2B5EF4-FFF2-40B4-BE49-F238E27FC236}">
                <a16:creationId xmlns:a16="http://schemas.microsoft.com/office/drawing/2014/main" id="{68FF723A-7F68-B383-C305-7486DF1B261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28796" y="4435214"/>
            <a:ext cx="572268" cy="572268"/>
          </a:xfrm>
          <a:prstGeom prst="rect">
            <a:avLst/>
          </a:prstGeom>
        </p:spPr>
      </p:pic>
      <p:pic>
        <p:nvPicPr>
          <p:cNvPr id="86" name="Graphic 85" descr="Hourglass 30% with solid fill">
            <a:extLst>
              <a:ext uri="{FF2B5EF4-FFF2-40B4-BE49-F238E27FC236}">
                <a16:creationId xmlns:a16="http://schemas.microsoft.com/office/drawing/2014/main" id="{58D13FA1-22F0-6D34-A5D7-976E5F961E7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084668" y="4455024"/>
            <a:ext cx="572268" cy="572268"/>
          </a:xfrm>
          <a:prstGeom prst="rect">
            <a:avLst/>
          </a:prstGeom>
        </p:spPr>
      </p:pic>
      <p:pic>
        <p:nvPicPr>
          <p:cNvPr id="87" name="Graphic 86" descr="Hourglass 30% with solid fill">
            <a:extLst>
              <a:ext uri="{FF2B5EF4-FFF2-40B4-BE49-F238E27FC236}">
                <a16:creationId xmlns:a16="http://schemas.microsoft.com/office/drawing/2014/main" id="{C9A2AE8C-2E82-9CCF-75CB-609CF07D1B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4479" y="4455269"/>
            <a:ext cx="572268" cy="572268"/>
          </a:xfrm>
          <a:prstGeom prst="rect">
            <a:avLst/>
          </a:prstGeom>
        </p:spPr>
      </p:pic>
      <p:pic>
        <p:nvPicPr>
          <p:cNvPr id="88" name="Graphic 87" descr="Hourglass 30% with solid fill">
            <a:extLst>
              <a:ext uri="{FF2B5EF4-FFF2-40B4-BE49-F238E27FC236}">
                <a16:creationId xmlns:a16="http://schemas.microsoft.com/office/drawing/2014/main" id="{89D082CB-4C47-3652-B9EE-3870B4E0340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445356" y="4446132"/>
            <a:ext cx="572268" cy="572268"/>
          </a:xfrm>
          <a:prstGeom prst="rect">
            <a:avLst/>
          </a:prstGeom>
        </p:spPr>
      </p:pic>
      <p:pic>
        <p:nvPicPr>
          <p:cNvPr id="62" name="Graphic 61" descr="Flying Money with solid fill">
            <a:extLst>
              <a:ext uri="{FF2B5EF4-FFF2-40B4-BE49-F238E27FC236}">
                <a16:creationId xmlns:a16="http://schemas.microsoft.com/office/drawing/2014/main" id="{8FDFFF0C-FBC2-5A8C-1AC8-2647763962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4556" y="3058964"/>
            <a:ext cx="914400" cy="914400"/>
          </a:xfrm>
          <a:prstGeom prst="rect">
            <a:avLst/>
          </a:prstGeom>
        </p:spPr>
      </p:pic>
    </p:spTree>
    <p:extLst>
      <p:ext uri="{BB962C8B-B14F-4D97-AF65-F5344CB8AC3E}">
        <p14:creationId xmlns:p14="http://schemas.microsoft.com/office/powerpoint/2010/main" val="39115689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Graphic 105" descr="Flying Money with solid fill">
            <a:extLst>
              <a:ext uri="{FF2B5EF4-FFF2-40B4-BE49-F238E27FC236}">
                <a16:creationId xmlns:a16="http://schemas.microsoft.com/office/drawing/2014/main" id="{6D46FAEC-9835-58A2-1757-C357F94E9B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3279" y="2576432"/>
            <a:ext cx="366689" cy="366689"/>
          </a:xfrm>
          <a:prstGeom prst="rect">
            <a:avLst/>
          </a:prstGeom>
        </p:spPr>
      </p:pic>
      <p:pic>
        <p:nvPicPr>
          <p:cNvPr id="62" name="Graphic 61" descr="Flying Money with solid fill">
            <a:extLst>
              <a:ext uri="{FF2B5EF4-FFF2-40B4-BE49-F238E27FC236}">
                <a16:creationId xmlns:a16="http://schemas.microsoft.com/office/drawing/2014/main" id="{FD7FF52E-FBBC-CDD6-D8DD-0DB66046FC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6618" y="2581999"/>
            <a:ext cx="241643" cy="241643"/>
          </a:xfrm>
          <a:prstGeom prst="rect">
            <a:avLst/>
          </a:prstGeom>
        </p:spPr>
      </p:pic>
      <p:pic>
        <p:nvPicPr>
          <p:cNvPr id="81" name="Graphic 80" descr="Hourglass 30% with solid fill">
            <a:extLst>
              <a:ext uri="{FF2B5EF4-FFF2-40B4-BE49-F238E27FC236}">
                <a16:creationId xmlns:a16="http://schemas.microsoft.com/office/drawing/2014/main" id="{C1F35BD5-AC1F-34EE-DDBA-E9E107E923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8796" y="2521363"/>
            <a:ext cx="572268" cy="572268"/>
          </a:xfrm>
          <a:prstGeom prst="rect">
            <a:avLst/>
          </a:prstGeom>
        </p:spPr>
      </p:pic>
      <p:pic>
        <p:nvPicPr>
          <p:cNvPr id="82" name="Graphic 81" descr="Hourglass 30% with solid fill">
            <a:extLst>
              <a:ext uri="{FF2B5EF4-FFF2-40B4-BE49-F238E27FC236}">
                <a16:creationId xmlns:a16="http://schemas.microsoft.com/office/drawing/2014/main" id="{653AF28D-DDA0-E760-C5D6-C52CCE3456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84668" y="2541173"/>
            <a:ext cx="572268" cy="572268"/>
          </a:xfrm>
          <a:prstGeom prst="rect">
            <a:avLst/>
          </a:prstGeom>
        </p:spPr>
      </p:pic>
      <p:pic>
        <p:nvPicPr>
          <p:cNvPr id="83" name="Graphic 82" descr="Hourglass 30% with solid fill">
            <a:extLst>
              <a:ext uri="{FF2B5EF4-FFF2-40B4-BE49-F238E27FC236}">
                <a16:creationId xmlns:a16="http://schemas.microsoft.com/office/drawing/2014/main" id="{80B3B286-C4CD-E584-9C9A-74D0E8D9F2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84479" y="2541418"/>
            <a:ext cx="572268" cy="572268"/>
          </a:xfrm>
          <a:prstGeom prst="rect">
            <a:avLst/>
          </a:prstGeom>
        </p:spPr>
      </p:pic>
      <p:pic>
        <p:nvPicPr>
          <p:cNvPr id="84" name="Graphic 83" descr="Hourglass 30% with solid fill">
            <a:extLst>
              <a:ext uri="{FF2B5EF4-FFF2-40B4-BE49-F238E27FC236}">
                <a16:creationId xmlns:a16="http://schemas.microsoft.com/office/drawing/2014/main" id="{98145531-7DA6-607E-1B7A-0FA3A9FD8E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5356" y="2532281"/>
            <a:ext cx="572268" cy="572268"/>
          </a:xfrm>
          <a:prstGeom prst="rect">
            <a:avLst/>
          </a:prstGeom>
        </p:spPr>
      </p:pic>
      <p:pic>
        <p:nvPicPr>
          <p:cNvPr id="79" name="Graphic 78" descr="Flying Money with solid fill">
            <a:extLst>
              <a:ext uri="{FF2B5EF4-FFF2-40B4-BE49-F238E27FC236}">
                <a16:creationId xmlns:a16="http://schemas.microsoft.com/office/drawing/2014/main" id="{C8BB0193-C9A1-A5D7-F532-21D233088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5149" y="2667598"/>
            <a:ext cx="406226" cy="406226"/>
          </a:xfrm>
          <a:prstGeom prst="rect">
            <a:avLst/>
          </a:prstGeom>
        </p:spPr>
      </p:pic>
      <p:sp>
        <p:nvSpPr>
          <p:cNvPr id="41" name="Google Shape;1684;p59">
            <a:extLst>
              <a:ext uri="{FF2B5EF4-FFF2-40B4-BE49-F238E27FC236}">
                <a16:creationId xmlns:a16="http://schemas.microsoft.com/office/drawing/2014/main" id="{ED8026DF-7FF2-AE62-1E6E-C065BEDC85AE}"/>
              </a:ext>
            </a:extLst>
          </p:cNvPr>
          <p:cNvSpPr txBox="1">
            <a:spLocks/>
          </p:cNvSpPr>
          <p:nvPr/>
        </p:nvSpPr>
        <p:spPr>
          <a:xfrm>
            <a:off x="833969" y="944105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Undisclosed Compensation and Transparency Issues: These arrangements often involve indirect compensation mechanisms that are not clearly disclosed to investors or fund boards. This lack of transparency prevents investors from understanding how their funds are being used and can lead to decisions that favor brokers’ interests over those of the fund’s investors</a:t>
            </a:r>
          </a:p>
        </p:txBody>
      </p:sp>
      <p:sp>
        <p:nvSpPr>
          <p:cNvPr id="43" name="Google Shape;1684;p59">
            <a:extLst>
              <a:ext uri="{FF2B5EF4-FFF2-40B4-BE49-F238E27FC236}">
                <a16:creationId xmlns:a16="http://schemas.microsoft.com/office/drawing/2014/main" id="{133F9FA2-9C1D-C076-4DC9-8823BB332995}"/>
              </a:ext>
            </a:extLst>
          </p:cNvPr>
          <p:cNvSpPr txBox="1">
            <a:spLocks/>
          </p:cNvSpPr>
          <p:nvPr/>
        </p:nvSpPr>
        <p:spPr>
          <a:xfrm>
            <a:off x="807381" y="7186943"/>
            <a:ext cx="442623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banned directed brokerage in 2004 to prevent conflicts of interest and ensure transparency</a:t>
            </a:r>
          </a:p>
        </p:txBody>
      </p:sp>
      <p:pic>
        <p:nvPicPr>
          <p:cNvPr id="9" name="Graphic 8" descr="Flying Money with solid fill">
            <a:extLst>
              <a:ext uri="{FF2B5EF4-FFF2-40B4-BE49-F238E27FC236}">
                <a16:creationId xmlns:a16="http://schemas.microsoft.com/office/drawing/2014/main" id="{F2CF0E6E-35B0-247A-4072-AA3F30399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2788" y="1522772"/>
            <a:ext cx="914400" cy="914400"/>
          </a:xfrm>
          <a:prstGeom prst="rect">
            <a:avLst/>
          </a:prstGeom>
        </p:spPr>
      </p:pic>
      <p:pic>
        <p:nvPicPr>
          <p:cNvPr id="8" name="Graphic 7" descr="Flying Money with solid fill">
            <a:extLst>
              <a:ext uri="{FF2B5EF4-FFF2-40B4-BE49-F238E27FC236}">
                <a16:creationId xmlns:a16="http://schemas.microsoft.com/office/drawing/2014/main" id="{96AD96BD-10C7-7DF3-DC70-2148802A4F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5060" y="1537944"/>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grpSp>
        <p:nvGrpSpPr>
          <p:cNvPr id="21" name="Group 20">
            <a:extLst>
              <a:ext uri="{FF2B5EF4-FFF2-40B4-BE49-F238E27FC236}">
                <a16:creationId xmlns:a16="http://schemas.microsoft.com/office/drawing/2014/main" id="{1128D773-26AB-A7AF-B3C8-EF4A2415DB81}"/>
              </a:ext>
            </a:extLst>
          </p:cNvPr>
          <p:cNvGrpSpPr/>
          <p:nvPr/>
        </p:nvGrpSpPr>
        <p:grpSpPr>
          <a:xfrm>
            <a:off x="-6941927" y="2828000"/>
            <a:ext cx="1238991" cy="1238991"/>
            <a:chOff x="3559837" y="682865"/>
            <a:chExt cx="1643027" cy="1643027"/>
          </a:xfrm>
        </p:grpSpPr>
        <p:sp>
          <p:nvSpPr>
            <p:cNvPr id="16" name="Oval 15">
              <a:extLst>
                <a:ext uri="{FF2B5EF4-FFF2-40B4-BE49-F238E27FC236}">
                  <a16:creationId xmlns:a16="http://schemas.microsoft.com/office/drawing/2014/main" id="{D992BBA6-D0DC-98C9-259E-BE81FF23D66A}"/>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Graphic 16" descr="Open folder with solid fill">
              <a:extLst>
                <a:ext uri="{FF2B5EF4-FFF2-40B4-BE49-F238E27FC236}">
                  <a16:creationId xmlns:a16="http://schemas.microsoft.com/office/drawing/2014/main" id="{C90C27C4-A8CA-8BB4-B469-A33FFDA1E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cxnSp>
        <p:nvCxnSpPr>
          <p:cNvPr id="14" name="Straight Connector 13">
            <a:extLst>
              <a:ext uri="{FF2B5EF4-FFF2-40B4-BE49-F238E27FC236}">
                <a16:creationId xmlns:a16="http://schemas.microsoft.com/office/drawing/2014/main" id="{2ECD16E8-9FD5-93BB-0DD1-062A2DB85DED}"/>
              </a:ext>
            </a:extLst>
          </p:cNvPr>
          <p:cNvCxnSpPr>
            <a:cxnSpLocks/>
          </p:cNvCxnSpPr>
          <p:nvPr/>
        </p:nvCxnSpPr>
        <p:spPr>
          <a:xfrm flipH="1">
            <a:off x="-7662931" y="3757979"/>
            <a:ext cx="721004" cy="6117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5E8EA253-2BDD-30F7-5C00-5F8ABE67CA17}"/>
              </a:ext>
            </a:extLst>
          </p:cNvPr>
          <p:cNvCxnSpPr>
            <a:cxnSpLocks/>
          </p:cNvCxnSpPr>
          <p:nvPr/>
        </p:nvCxnSpPr>
        <p:spPr>
          <a:xfrm>
            <a:off x="-6351324" y="4125433"/>
            <a:ext cx="0" cy="28541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C6C9672-870A-1574-7414-61BD2A8F0806}"/>
              </a:ext>
            </a:extLst>
          </p:cNvPr>
          <p:cNvCxnSpPr>
            <a:cxnSpLocks/>
          </p:cNvCxnSpPr>
          <p:nvPr/>
        </p:nvCxnSpPr>
        <p:spPr>
          <a:xfrm flipH="1">
            <a:off x="-6941927" y="3999311"/>
            <a:ext cx="249168" cy="41153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Google Shape;1684;p59">
            <a:extLst>
              <a:ext uri="{FF2B5EF4-FFF2-40B4-BE49-F238E27FC236}">
                <a16:creationId xmlns:a16="http://schemas.microsoft.com/office/drawing/2014/main" id="{2149F4F3-F3C6-F414-CA63-7507E412AA4E}"/>
              </a:ext>
            </a:extLst>
          </p:cNvPr>
          <p:cNvSpPr txBox="1">
            <a:spLocks/>
          </p:cNvSpPr>
          <p:nvPr/>
        </p:nvSpPr>
        <p:spPr>
          <a:xfrm>
            <a:off x="3167965" y="-254686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pic>
        <p:nvPicPr>
          <p:cNvPr id="31" name="Graphic 30" descr="Flying Money with solid fill">
            <a:extLst>
              <a:ext uri="{FF2B5EF4-FFF2-40B4-BE49-F238E27FC236}">
                <a16:creationId xmlns:a16="http://schemas.microsoft.com/office/drawing/2014/main" id="{677AAC35-CFEA-FB9F-172E-CAA4B243A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1213" y="311705"/>
            <a:ext cx="914400" cy="914400"/>
          </a:xfrm>
          <a:prstGeom prst="rect">
            <a:avLst/>
          </a:prstGeom>
        </p:spPr>
      </p:pic>
      <p:sp>
        <p:nvSpPr>
          <p:cNvPr id="12" name="Oval 11">
            <a:extLst>
              <a:ext uri="{FF2B5EF4-FFF2-40B4-BE49-F238E27FC236}">
                <a16:creationId xmlns:a16="http://schemas.microsoft.com/office/drawing/2014/main" id="{45C93411-0CB7-4BCC-331B-3ACC291B139C}"/>
              </a:ext>
            </a:extLst>
          </p:cNvPr>
          <p:cNvSpPr/>
          <p:nvPr/>
        </p:nvSpPr>
        <p:spPr>
          <a:xfrm>
            <a:off x="-6953535" y="147159"/>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Graphic 12" descr="Office worker male with solid fill">
            <a:extLst>
              <a:ext uri="{FF2B5EF4-FFF2-40B4-BE49-F238E27FC236}">
                <a16:creationId xmlns:a16="http://schemas.microsoft.com/office/drawing/2014/main" id="{17FCF33B-8663-BDAE-F80D-AD0EE9D36C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2545" y="168477"/>
            <a:ext cx="1111460" cy="1111460"/>
          </a:xfrm>
          <a:prstGeom prst="rect">
            <a:avLst/>
          </a:prstGeom>
        </p:spPr>
      </p:pic>
      <p:grpSp>
        <p:nvGrpSpPr>
          <p:cNvPr id="37" name="Group 36">
            <a:extLst>
              <a:ext uri="{FF2B5EF4-FFF2-40B4-BE49-F238E27FC236}">
                <a16:creationId xmlns:a16="http://schemas.microsoft.com/office/drawing/2014/main" id="{3C697075-8B4B-102A-4151-BF3C4C3B7805}"/>
              </a:ext>
            </a:extLst>
          </p:cNvPr>
          <p:cNvGrpSpPr/>
          <p:nvPr/>
        </p:nvGrpSpPr>
        <p:grpSpPr>
          <a:xfrm>
            <a:off x="-8101142" y="4483189"/>
            <a:ext cx="484800" cy="484800"/>
            <a:chOff x="1298448" y="3568341"/>
            <a:chExt cx="484800" cy="484800"/>
          </a:xfrm>
        </p:grpSpPr>
        <p:sp>
          <p:nvSpPr>
            <p:cNvPr id="2" name="Oval 1">
              <a:extLst>
                <a:ext uri="{FF2B5EF4-FFF2-40B4-BE49-F238E27FC236}">
                  <a16:creationId xmlns:a16="http://schemas.microsoft.com/office/drawing/2014/main" id="{7519212E-973A-D811-CB20-675496083179}"/>
                </a:ext>
              </a:extLst>
            </p:cNvPr>
            <p:cNvSpPr/>
            <p:nvPr/>
          </p:nvSpPr>
          <p:spPr>
            <a:xfrm>
              <a:off x="129844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2" name="Graphic 31" descr="Male profile with solid fill">
              <a:extLst>
                <a:ext uri="{FF2B5EF4-FFF2-40B4-BE49-F238E27FC236}">
                  <a16:creationId xmlns:a16="http://schemas.microsoft.com/office/drawing/2014/main" id="{061C1040-13CF-6726-6810-7B11AFD7A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0715" y="3584556"/>
              <a:ext cx="434441" cy="434441"/>
            </a:xfrm>
            <a:prstGeom prst="rect">
              <a:avLst/>
            </a:prstGeom>
          </p:spPr>
        </p:pic>
      </p:grpSp>
      <p:grpSp>
        <p:nvGrpSpPr>
          <p:cNvPr id="36" name="Group 35">
            <a:extLst>
              <a:ext uri="{FF2B5EF4-FFF2-40B4-BE49-F238E27FC236}">
                <a16:creationId xmlns:a16="http://schemas.microsoft.com/office/drawing/2014/main" id="{73796E28-4A29-6F32-22A2-B5EBAC4D0247}"/>
              </a:ext>
            </a:extLst>
          </p:cNvPr>
          <p:cNvGrpSpPr/>
          <p:nvPr/>
        </p:nvGrpSpPr>
        <p:grpSpPr>
          <a:xfrm>
            <a:off x="-7338367" y="4483189"/>
            <a:ext cx="484800" cy="484800"/>
            <a:chOff x="2061223" y="3568341"/>
            <a:chExt cx="484800" cy="484800"/>
          </a:xfrm>
        </p:grpSpPr>
        <p:sp>
          <p:nvSpPr>
            <p:cNvPr id="29" name="Oval 28">
              <a:extLst>
                <a:ext uri="{FF2B5EF4-FFF2-40B4-BE49-F238E27FC236}">
                  <a16:creationId xmlns:a16="http://schemas.microsoft.com/office/drawing/2014/main" id="{859982C9-B10C-5BDE-4EBB-91B5B72A4B7D}"/>
                </a:ext>
              </a:extLst>
            </p:cNvPr>
            <p:cNvSpPr/>
            <p:nvPr/>
          </p:nvSpPr>
          <p:spPr>
            <a:xfrm>
              <a:off x="2061223"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Female Profile with solid fill">
              <a:extLst>
                <a:ext uri="{FF2B5EF4-FFF2-40B4-BE49-F238E27FC236}">
                  <a16:creationId xmlns:a16="http://schemas.microsoft.com/office/drawing/2014/main" id="{7659DC6E-4011-D2BF-4CD9-A55CED9520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9965" y="3591917"/>
              <a:ext cx="427080" cy="427080"/>
            </a:xfrm>
            <a:prstGeom prst="rect">
              <a:avLst/>
            </a:prstGeom>
          </p:spPr>
        </p:pic>
      </p:grpSp>
      <p:grpSp>
        <p:nvGrpSpPr>
          <p:cNvPr id="35" name="Group 34">
            <a:extLst>
              <a:ext uri="{FF2B5EF4-FFF2-40B4-BE49-F238E27FC236}">
                <a16:creationId xmlns:a16="http://schemas.microsoft.com/office/drawing/2014/main" id="{9DC6083C-90E8-12E1-7BF6-D5B26897075C}"/>
              </a:ext>
            </a:extLst>
          </p:cNvPr>
          <p:cNvGrpSpPr/>
          <p:nvPr/>
        </p:nvGrpSpPr>
        <p:grpSpPr>
          <a:xfrm>
            <a:off x="-6575592" y="4483189"/>
            <a:ext cx="484800" cy="484800"/>
            <a:chOff x="2823998" y="3568341"/>
            <a:chExt cx="484800" cy="484800"/>
          </a:xfrm>
        </p:grpSpPr>
        <p:sp>
          <p:nvSpPr>
            <p:cNvPr id="30" name="Oval 29">
              <a:extLst>
                <a:ext uri="{FF2B5EF4-FFF2-40B4-BE49-F238E27FC236}">
                  <a16:creationId xmlns:a16="http://schemas.microsoft.com/office/drawing/2014/main" id="{61E47F98-375B-327D-3871-A90C30B39D38}"/>
                </a:ext>
              </a:extLst>
            </p:cNvPr>
            <p:cNvSpPr/>
            <p:nvPr/>
          </p:nvSpPr>
          <p:spPr>
            <a:xfrm>
              <a:off x="2823998" y="356834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Male profile with solid fill">
              <a:extLst>
                <a:ext uri="{FF2B5EF4-FFF2-40B4-BE49-F238E27FC236}">
                  <a16:creationId xmlns:a16="http://schemas.microsoft.com/office/drawing/2014/main" id="{6F545073-0F7B-1E21-E954-B8C1DFB6C7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939" y="3576103"/>
              <a:ext cx="434441" cy="434441"/>
            </a:xfrm>
            <a:prstGeom prst="rect">
              <a:avLst/>
            </a:prstGeom>
          </p:spPr>
        </p:pic>
      </p:grpSp>
      <p:sp>
        <p:nvSpPr>
          <p:cNvPr id="44" name="Oval 43">
            <a:extLst>
              <a:ext uri="{FF2B5EF4-FFF2-40B4-BE49-F238E27FC236}">
                <a16:creationId xmlns:a16="http://schemas.microsoft.com/office/drawing/2014/main" id="{CCBE0F96-10C3-9BE3-B566-A596507155CB}"/>
              </a:ext>
            </a:extLst>
          </p:cNvPr>
          <p:cNvSpPr/>
          <p:nvPr/>
        </p:nvSpPr>
        <p:spPr>
          <a:xfrm>
            <a:off x="-4184166" y="1410127"/>
            <a:ext cx="1253440" cy="125344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Bull with solid fill">
            <a:extLst>
              <a:ext uri="{FF2B5EF4-FFF2-40B4-BE49-F238E27FC236}">
                <a16:creationId xmlns:a16="http://schemas.microsoft.com/office/drawing/2014/main" id="{42D7F185-4457-0CF2-323A-D0F85E67D5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91003" y="1621649"/>
            <a:ext cx="891825" cy="891825"/>
          </a:xfrm>
          <a:prstGeom prst="rect">
            <a:avLst/>
          </a:prstGeom>
        </p:spPr>
      </p:pic>
      <p:grpSp>
        <p:nvGrpSpPr>
          <p:cNvPr id="54" name="Group 53">
            <a:extLst>
              <a:ext uri="{FF2B5EF4-FFF2-40B4-BE49-F238E27FC236}">
                <a16:creationId xmlns:a16="http://schemas.microsoft.com/office/drawing/2014/main" id="{6B817B59-34E3-E4B3-02A9-211B5B11C561}"/>
              </a:ext>
            </a:extLst>
          </p:cNvPr>
          <p:cNvGrpSpPr/>
          <p:nvPr/>
        </p:nvGrpSpPr>
        <p:grpSpPr>
          <a:xfrm>
            <a:off x="-5816813" y="4483189"/>
            <a:ext cx="484800" cy="484800"/>
            <a:chOff x="4063792" y="4483189"/>
            <a:chExt cx="484800" cy="484800"/>
          </a:xfrm>
        </p:grpSpPr>
        <p:sp>
          <p:nvSpPr>
            <p:cNvPr id="49" name="Oval 48">
              <a:extLst>
                <a:ext uri="{FF2B5EF4-FFF2-40B4-BE49-F238E27FC236}">
                  <a16:creationId xmlns:a16="http://schemas.microsoft.com/office/drawing/2014/main" id="{FBA82175-DDE9-8B2C-009A-2A15D3CC0F5A}"/>
                </a:ext>
              </a:extLst>
            </p:cNvPr>
            <p:cNvSpPr/>
            <p:nvPr/>
          </p:nvSpPr>
          <p:spPr>
            <a:xfrm>
              <a:off x="4063792" y="4483189"/>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Female Profile with solid fill">
              <a:extLst>
                <a:ext uri="{FF2B5EF4-FFF2-40B4-BE49-F238E27FC236}">
                  <a16:creationId xmlns:a16="http://schemas.microsoft.com/office/drawing/2014/main" id="{8137DE3B-4068-29F3-D8A1-E26BCFDABD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92534" y="4506765"/>
              <a:ext cx="427080" cy="427080"/>
            </a:xfrm>
            <a:prstGeom prst="rect">
              <a:avLst/>
            </a:prstGeom>
          </p:spPr>
        </p:pic>
      </p:grpSp>
      <p:grpSp>
        <p:nvGrpSpPr>
          <p:cNvPr id="53" name="Group 52">
            <a:extLst>
              <a:ext uri="{FF2B5EF4-FFF2-40B4-BE49-F238E27FC236}">
                <a16:creationId xmlns:a16="http://schemas.microsoft.com/office/drawing/2014/main" id="{F61785F1-FADB-C8D7-3257-CF28CAE0D621}"/>
              </a:ext>
            </a:extLst>
          </p:cNvPr>
          <p:cNvGrpSpPr/>
          <p:nvPr/>
        </p:nvGrpSpPr>
        <p:grpSpPr>
          <a:xfrm>
            <a:off x="-5058034" y="4490951"/>
            <a:ext cx="484800" cy="484800"/>
            <a:chOff x="4822571" y="4490951"/>
            <a:chExt cx="484800" cy="484800"/>
          </a:xfrm>
        </p:grpSpPr>
        <p:sp>
          <p:nvSpPr>
            <p:cNvPr id="50" name="Oval 49">
              <a:extLst>
                <a:ext uri="{FF2B5EF4-FFF2-40B4-BE49-F238E27FC236}">
                  <a16:creationId xmlns:a16="http://schemas.microsoft.com/office/drawing/2014/main" id="{4FBF373E-18AD-5005-9567-62A48A922E9E}"/>
                </a:ext>
              </a:extLst>
            </p:cNvPr>
            <p:cNvSpPr/>
            <p:nvPr/>
          </p:nvSpPr>
          <p:spPr>
            <a:xfrm>
              <a:off x="4822571" y="4490951"/>
              <a:ext cx="484800" cy="484800"/>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2" name="Graphic 51" descr="Male profile with solid fill">
              <a:extLst>
                <a:ext uri="{FF2B5EF4-FFF2-40B4-BE49-F238E27FC236}">
                  <a16:creationId xmlns:a16="http://schemas.microsoft.com/office/drawing/2014/main" id="{94DCEDE8-64BD-2410-09BB-849FBC3A72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44336" y="4498713"/>
              <a:ext cx="434441" cy="434441"/>
            </a:xfrm>
            <a:prstGeom prst="rect">
              <a:avLst/>
            </a:prstGeom>
          </p:spPr>
        </p:pic>
      </p:grpSp>
      <p:cxnSp>
        <p:nvCxnSpPr>
          <p:cNvPr id="55" name="Straight Connector 54">
            <a:extLst>
              <a:ext uri="{FF2B5EF4-FFF2-40B4-BE49-F238E27FC236}">
                <a16:creationId xmlns:a16="http://schemas.microsoft.com/office/drawing/2014/main" id="{74704DC5-03F9-C61E-FD44-880D07413F28}"/>
              </a:ext>
            </a:extLst>
          </p:cNvPr>
          <p:cNvCxnSpPr>
            <a:cxnSpLocks/>
          </p:cNvCxnSpPr>
          <p:nvPr/>
        </p:nvCxnSpPr>
        <p:spPr>
          <a:xfrm>
            <a:off x="-5914303" y="3996907"/>
            <a:ext cx="242338" cy="41634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3EBE977-4DA3-B045-8ED6-E84A95DCC9FA}"/>
              </a:ext>
            </a:extLst>
          </p:cNvPr>
          <p:cNvCxnSpPr>
            <a:cxnSpLocks/>
          </p:cNvCxnSpPr>
          <p:nvPr/>
        </p:nvCxnSpPr>
        <p:spPr>
          <a:xfrm>
            <a:off x="-5737269" y="3809450"/>
            <a:ext cx="735114" cy="59151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Google Shape;1684;p59">
            <a:extLst>
              <a:ext uri="{FF2B5EF4-FFF2-40B4-BE49-F238E27FC236}">
                <a16:creationId xmlns:a16="http://schemas.microsoft.com/office/drawing/2014/main" id="{7EBC0846-E8AB-C4B0-35CF-01133CCCC009}"/>
              </a:ext>
            </a:extLst>
          </p:cNvPr>
          <p:cNvSpPr txBox="1">
            <a:spLocks/>
          </p:cNvSpPr>
          <p:nvPr/>
        </p:nvSpPr>
        <p:spPr>
          <a:xfrm>
            <a:off x="-9090758" y="30374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Manager</a:t>
            </a:r>
          </a:p>
        </p:txBody>
      </p:sp>
      <p:sp>
        <p:nvSpPr>
          <p:cNvPr id="10" name="Google Shape;1684;p59">
            <a:extLst>
              <a:ext uri="{FF2B5EF4-FFF2-40B4-BE49-F238E27FC236}">
                <a16:creationId xmlns:a16="http://schemas.microsoft.com/office/drawing/2014/main" id="{68B36837-B50E-BB59-EC6E-6455EA828996}"/>
              </a:ext>
            </a:extLst>
          </p:cNvPr>
          <p:cNvSpPr txBox="1">
            <a:spLocks/>
          </p:cNvSpPr>
          <p:nvPr/>
        </p:nvSpPr>
        <p:spPr>
          <a:xfrm>
            <a:off x="-8955768" y="30235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Portfolio</a:t>
            </a:r>
          </a:p>
        </p:txBody>
      </p:sp>
      <p:sp>
        <p:nvSpPr>
          <p:cNvPr id="11" name="Google Shape;1684;p59">
            <a:extLst>
              <a:ext uri="{FF2B5EF4-FFF2-40B4-BE49-F238E27FC236}">
                <a16:creationId xmlns:a16="http://schemas.microsoft.com/office/drawing/2014/main" id="{0954A1F7-0998-4966-8152-C8CD979914EF}"/>
              </a:ext>
            </a:extLst>
          </p:cNvPr>
          <p:cNvSpPr txBox="1">
            <a:spLocks/>
          </p:cNvSpPr>
          <p:nvPr/>
        </p:nvSpPr>
        <p:spPr>
          <a:xfrm>
            <a:off x="-3295251" y="1606916"/>
            <a:ext cx="229571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Brokerage</a:t>
            </a:r>
          </a:p>
        </p:txBody>
      </p:sp>
      <p:sp>
        <p:nvSpPr>
          <p:cNvPr id="20" name="Google Shape;1684;p59">
            <a:extLst>
              <a:ext uri="{FF2B5EF4-FFF2-40B4-BE49-F238E27FC236}">
                <a16:creationId xmlns:a16="http://schemas.microsoft.com/office/drawing/2014/main" id="{581A351D-94FB-90A7-5FB6-FDBE5E568656}"/>
              </a:ext>
            </a:extLst>
          </p:cNvPr>
          <p:cNvSpPr txBox="1">
            <a:spLocks/>
          </p:cNvSpPr>
          <p:nvPr/>
        </p:nvSpPr>
        <p:spPr>
          <a:xfrm>
            <a:off x="-10186706" y="4113970"/>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Investing</a:t>
            </a:r>
          </a:p>
          <a:p>
            <a:pPr marL="457200" algn="l" fontAlgn="base"/>
            <a:r>
              <a:rPr lang="en-US" sz="2300" b="1">
                <a:solidFill>
                  <a:schemeClr val="bg2"/>
                </a:solidFill>
                <a:latin typeface="Poppins" panose="00000500000000000000" pitchFamily="2" charset="0"/>
                <a:cs typeface="Poppins" panose="00000500000000000000" pitchFamily="2" charset="0"/>
              </a:rPr>
              <a:t>Public</a:t>
            </a:r>
          </a:p>
        </p:txBody>
      </p:sp>
      <p:cxnSp>
        <p:nvCxnSpPr>
          <p:cNvPr id="23" name="Straight Connector 22">
            <a:extLst>
              <a:ext uri="{FF2B5EF4-FFF2-40B4-BE49-F238E27FC236}">
                <a16:creationId xmlns:a16="http://schemas.microsoft.com/office/drawing/2014/main" id="{1432F6ED-AD89-7E0C-7F87-B10C36C57DE4}"/>
              </a:ext>
            </a:extLst>
          </p:cNvPr>
          <p:cNvCxnSpPr>
            <a:cxnSpLocks/>
          </p:cNvCxnSpPr>
          <p:nvPr/>
        </p:nvCxnSpPr>
        <p:spPr>
          <a:xfrm>
            <a:off x="-3502998" y="2721822"/>
            <a:ext cx="53635" cy="2067688"/>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A398122-8681-C4E6-7D5E-36750B780F6E}"/>
              </a:ext>
            </a:extLst>
          </p:cNvPr>
          <p:cNvCxnSpPr>
            <a:cxnSpLocks/>
          </p:cNvCxnSpPr>
          <p:nvPr/>
        </p:nvCxnSpPr>
        <p:spPr>
          <a:xfrm flipH="1">
            <a:off x="-4416464" y="4789510"/>
            <a:ext cx="96501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6DFFA73-36CA-EE7E-5DF1-274CF09C758B}"/>
              </a:ext>
            </a:extLst>
          </p:cNvPr>
          <p:cNvCxnSpPr>
            <a:cxnSpLocks/>
          </p:cNvCxnSpPr>
          <p:nvPr/>
        </p:nvCxnSpPr>
        <p:spPr>
          <a:xfrm>
            <a:off x="-3817380" y="2737582"/>
            <a:ext cx="47805" cy="1850077"/>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E98D4757-E56C-C834-A69B-57F47689B75D}"/>
              </a:ext>
            </a:extLst>
          </p:cNvPr>
          <p:cNvCxnSpPr>
            <a:cxnSpLocks/>
          </p:cNvCxnSpPr>
          <p:nvPr/>
        </p:nvCxnSpPr>
        <p:spPr>
          <a:xfrm flipH="1">
            <a:off x="-4410114" y="4571199"/>
            <a:ext cx="624468" cy="85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7568CD0-C4D4-FD00-0546-BCD4984F26BC}"/>
              </a:ext>
            </a:extLst>
          </p:cNvPr>
          <p:cNvCxnSpPr>
            <a:cxnSpLocks/>
          </p:cNvCxnSpPr>
          <p:nvPr/>
        </p:nvCxnSpPr>
        <p:spPr>
          <a:xfrm>
            <a:off x="-6532192" y="1537320"/>
            <a:ext cx="22948" cy="120627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B91D8D3C-FCF3-6C77-E15A-8AA5329EEEC5}"/>
              </a:ext>
            </a:extLst>
          </p:cNvPr>
          <p:cNvCxnSpPr>
            <a:cxnSpLocks/>
          </p:cNvCxnSpPr>
          <p:nvPr/>
        </p:nvCxnSpPr>
        <p:spPr>
          <a:xfrm flipH="1" flipV="1">
            <a:off x="-6199624" y="1518801"/>
            <a:ext cx="33371" cy="115250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A0A35BD-76A4-402B-DEF6-68FF4FD73CA9}"/>
              </a:ext>
            </a:extLst>
          </p:cNvPr>
          <p:cNvCxnSpPr>
            <a:cxnSpLocks/>
          </p:cNvCxnSpPr>
          <p:nvPr/>
        </p:nvCxnSpPr>
        <p:spPr>
          <a:xfrm flipV="1">
            <a:off x="-5584819" y="2559954"/>
            <a:ext cx="1503697" cy="684088"/>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4EA5920F-112C-9E61-DB83-2B4E2DCE566E}"/>
              </a:ext>
            </a:extLst>
          </p:cNvPr>
          <p:cNvCxnSpPr>
            <a:cxnSpLocks/>
          </p:cNvCxnSpPr>
          <p:nvPr/>
        </p:nvCxnSpPr>
        <p:spPr>
          <a:xfrm flipH="1">
            <a:off x="-5771085" y="2346815"/>
            <a:ext cx="1572394" cy="6930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Google Shape;1684;p59">
            <a:extLst>
              <a:ext uri="{FF2B5EF4-FFF2-40B4-BE49-F238E27FC236}">
                <a16:creationId xmlns:a16="http://schemas.microsoft.com/office/drawing/2014/main" id="{E2572AF0-6D64-BD86-4FE1-C8FA7C79C9B7}"/>
              </a:ext>
            </a:extLst>
          </p:cNvPr>
          <p:cNvSpPr txBox="1">
            <a:spLocks/>
          </p:cNvSpPr>
          <p:nvPr/>
        </p:nvSpPr>
        <p:spPr>
          <a:xfrm rot="16200000">
            <a:off x="-7855612" y="181875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Management</a:t>
            </a:r>
          </a:p>
        </p:txBody>
      </p:sp>
      <p:sp>
        <p:nvSpPr>
          <p:cNvPr id="67" name="Google Shape;1684;p59">
            <a:extLst>
              <a:ext uri="{FF2B5EF4-FFF2-40B4-BE49-F238E27FC236}">
                <a16:creationId xmlns:a16="http://schemas.microsoft.com/office/drawing/2014/main" id="{ADB788DD-A3D0-B32D-EAFA-5FD8EB3A1B56}"/>
              </a:ext>
            </a:extLst>
          </p:cNvPr>
          <p:cNvSpPr txBox="1">
            <a:spLocks/>
          </p:cNvSpPr>
          <p:nvPr/>
        </p:nvSpPr>
        <p:spPr>
          <a:xfrm rot="16200000">
            <a:off x="-6555165" y="1884321"/>
            <a:ext cx="115521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Fee</a:t>
            </a:r>
          </a:p>
        </p:txBody>
      </p:sp>
      <p:sp>
        <p:nvSpPr>
          <p:cNvPr id="68" name="Google Shape;1684;p59">
            <a:extLst>
              <a:ext uri="{FF2B5EF4-FFF2-40B4-BE49-F238E27FC236}">
                <a16:creationId xmlns:a16="http://schemas.microsoft.com/office/drawing/2014/main" id="{6C47C165-1B00-29AF-6CEA-29A9F2CA6AB6}"/>
              </a:ext>
            </a:extLst>
          </p:cNvPr>
          <p:cNvSpPr txBox="1">
            <a:spLocks/>
          </p:cNvSpPr>
          <p:nvPr/>
        </p:nvSpPr>
        <p:spPr>
          <a:xfrm rot="20163057">
            <a:off x="-6427121" y="213374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Portfolio Execution</a:t>
            </a:r>
          </a:p>
        </p:txBody>
      </p:sp>
      <p:sp>
        <p:nvSpPr>
          <p:cNvPr id="69" name="Google Shape;1684;p59">
            <a:extLst>
              <a:ext uri="{FF2B5EF4-FFF2-40B4-BE49-F238E27FC236}">
                <a16:creationId xmlns:a16="http://schemas.microsoft.com/office/drawing/2014/main" id="{9B8184B7-840C-F557-1091-1EC0F2C194D7}"/>
              </a:ext>
            </a:extLst>
          </p:cNvPr>
          <p:cNvSpPr txBox="1">
            <a:spLocks/>
          </p:cNvSpPr>
          <p:nvPr/>
        </p:nvSpPr>
        <p:spPr>
          <a:xfrm rot="20074919">
            <a:off x="-5963103" y="2528113"/>
            <a:ext cx="268452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Commission</a:t>
            </a:r>
          </a:p>
        </p:txBody>
      </p:sp>
      <p:sp>
        <p:nvSpPr>
          <p:cNvPr id="70" name="Google Shape;1684;p59">
            <a:extLst>
              <a:ext uri="{FF2B5EF4-FFF2-40B4-BE49-F238E27FC236}">
                <a16:creationId xmlns:a16="http://schemas.microsoft.com/office/drawing/2014/main" id="{B8950F7D-E72A-C75D-F34E-CEB071DF64B3}"/>
              </a:ext>
            </a:extLst>
          </p:cNvPr>
          <p:cNvSpPr txBox="1">
            <a:spLocks/>
          </p:cNvSpPr>
          <p:nvPr/>
        </p:nvSpPr>
        <p:spPr>
          <a:xfrm rot="16200000">
            <a:off x="-5017501" y="3413402"/>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Load</a:t>
            </a:r>
          </a:p>
        </p:txBody>
      </p:sp>
      <p:sp>
        <p:nvSpPr>
          <p:cNvPr id="71" name="Google Shape;1684;p59">
            <a:extLst>
              <a:ext uri="{FF2B5EF4-FFF2-40B4-BE49-F238E27FC236}">
                <a16:creationId xmlns:a16="http://schemas.microsoft.com/office/drawing/2014/main" id="{E643C55B-05B8-AF48-C663-39C0062A8801}"/>
              </a:ext>
            </a:extLst>
          </p:cNvPr>
          <p:cNvSpPr txBox="1">
            <a:spLocks/>
          </p:cNvSpPr>
          <p:nvPr/>
        </p:nvSpPr>
        <p:spPr>
          <a:xfrm rot="5400000">
            <a:off x="-4417126" y="3372851"/>
            <a:ext cx="2192686"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Sales Effort</a:t>
            </a:r>
          </a:p>
        </p:txBody>
      </p:sp>
      <p:cxnSp>
        <p:nvCxnSpPr>
          <p:cNvPr id="74" name="Straight Connector 73">
            <a:extLst>
              <a:ext uri="{FF2B5EF4-FFF2-40B4-BE49-F238E27FC236}">
                <a16:creationId xmlns:a16="http://schemas.microsoft.com/office/drawing/2014/main" id="{2477DCE4-4E67-7A70-0B88-C4DAC3D8D9CF}"/>
              </a:ext>
            </a:extLst>
          </p:cNvPr>
          <p:cNvCxnSpPr>
            <a:cxnSpLocks/>
          </p:cNvCxnSpPr>
          <p:nvPr/>
        </p:nvCxnSpPr>
        <p:spPr>
          <a:xfrm flipV="1">
            <a:off x="-3817380" y="2641453"/>
            <a:ext cx="0" cy="17312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Google Shape;1684;p59">
            <a:extLst>
              <a:ext uri="{FF2B5EF4-FFF2-40B4-BE49-F238E27FC236}">
                <a16:creationId xmlns:a16="http://schemas.microsoft.com/office/drawing/2014/main" id="{618B47FC-8B36-D730-7DDD-14C0464EDF50}"/>
              </a:ext>
            </a:extLst>
          </p:cNvPr>
          <p:cNvSpPr txBox="1">
            <a:spLocks/>
          </p:cNvSpPr>
          <p:nvPr/>
        </p:nvSpPr>
        <p:spPr>
          <a:xfrm>
            <a:off x="-7929031" y="324980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Prioritization of Sales Over Best Execution</a:t>
            </a:r>
            <a:r>
              <a:rPr lang="en-US" sz="1800" b="1">
                <a:solidFill>
                  <a:schemeClr val="bg2"/>
                </a:solidFill>
                <a:latin typeface="Poppins" panose="00000500000000000000" pitchFamily="2" charset="0"/>
                <a:cs typeface="Poppins" panose="00000500000000000000" pitchFamily="2" charset="0"/>
              </a:rPr>
              <a:t>: Directed brokerage arrangements </a:t>
            </a:r>
            <a:r>
              <a:rPr lang="en-US" sz="1800" b="1">
                <a:solidFill>
                  <a:schemeClr val="accent3"/>
                </a:solidFill>
                <a:latin typeface="Poppins" panose="00000500000000000000" pitchFamily="2" charset="0"/>
                <a:cs typeface="Poppins" panose="00000500000000000000" pitchFamily="2" charset="0"/>
              </a:rPr>
              <a:t>incentivize advisers to direct trades to brokers based on their sales efforts rather than the quality of trade execution</a:t>
            </a:r>
            <a:r>
              <a:rPr lang="en-US" sz="1800" b="1">
                <a:solidFill>
                  <a:schemeClr val="bg2"/>
                </a:solidFill>
                <a:latin typeface="Poppins" panose="00000500000000000000" pitchFamily="2" charset="0"/>
                <a:cs typeface="Poppins" panose="00000500000000000000" pitchFamily="2" charset="0"/>
              </a:rPr>
              <a:t>. This can compromise the principle of best execution, potentially harming investors by not ensuring the best possible trading outcomes.</a:t>
            </a:r>
          </a:p>
        </p:txBody>
      </p:sp>
      <p:sp>
        <p:nvSpPr>
          <p:cNvPr id="48" name="Double Wave 47">
            <a:extLst>
              <a:ext uri="{FF2B5EF4-FFF2-40B4-BE49-F238E27FC236}">
                <a16:creationId xmlns:a16="http://schemas.microsoft.com/office/drawing/2014/main" id="{A51B611D-5494-C58E-BDFA-7986D145B63D}"/>
              </a:ext>
            </a:extLst>
          </p:cNvPr>
          <p:cNvSpPr/>
          <p:nvPr/>
        </p:nvSpPr>
        <p:spPr>
          <a:xfrm rot="9493547">
            <a:off x="-3188542" y="-11419931"/>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Google Shape;1695;p59">
            <a:extLst>
              <a:ext uri="{FF2B5EF4-FFF2-40B4-BE49-F238E27FC236}">
                <a16:creationId xmlns:a16="http://schemas.microsoft.com/office/drawing/2014/main" id="{4D649FE1-2779-25D5-385D-5AEF67B56165}"/>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Compensation</a:t>
            </a:r>
          </a:p>
          <a:p>
            <a:pPr algn="ctr"/>
            <a:r>
              <a:rPr lang="en-CA" sz="4400" b="1">
                <a:solidFill>
                  <a:schemeClr val="bg2"/>
                </a:solidFill>
                <a:latin typeface="Montserrat ExtraBold" panose="00000900000000000000" pitchFamily="2" charset="0"/>
                <a:cs typeface="Times New Roman" panose="02020603050405020304" pitchFamily="18" charset="0"/>
              </a:rPr>
              <a:t>Structure</a:t>
            </a:r>
          </a:p>
        </p:txBody>
      </p:sp>
      <p:pic>
        <p:nvPicPr>
          <p:cNvPr id="56" name="Graphic 55" descr="Office worker male with solid fill">
            <a:extLst>
              <a:ext uri="{FF2B5EF4-FFF2-40B4-BE49-F238E27FC236}">
                <a16:creationId xmlns:a16="http://schemas.microsoft.com/office/drawing/2014/main" id="{A005126B-F9C5-AEBD-740D-EAFDC8F5B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4266" y="1821822"/>
            <a:ext cx="2003641" cy="2003641"/>
          </a:xfrm>
          <a:prstGeom prst="rect">
            <a:avLst/>
          </a:prstGeom>
        </p:spPr>
      </p:pic>
      <p:sp>
        <p:nvSpPr>
          <p:cNvPr id="59" name="Google Shape;1684;p59">
            <a:extLst>
              <a:ext uri="{FF2B5EF4-FFF2-40B4-BE49-F238E27FC236}">
                <a16:creationId xmlns:a16="http://schemas.microsoft.com/office/drawing/2014/main" id="{4A4D6514-A486-5EA1-0C7B-41F330840BE4}"/>
              </a:ext>
            </a:extLst>
          </p:cNvPr>
          <p:cNvSpPr txBox="1">
            <a:spLocks/>
          </p:cNvSpPr>
          <p:nvPr/>
        </p:nvSpPr>
        <p:spPr>
          <a:xfrm>
            <a:off x="362068" y="355028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sp>
        <p:nvSpPr>
          <p:cNvPr id="60" name="Google Shape;1684;p59">
            <a:extLst>
              <a:ext uri="{FF2B5EF4-FFF2-40B4-BE49-F238E27FC236}">
                <a16:creationId xmlns:a16="http://schemas.microsoft.com/office/drawing/2014/main" id="{5162E2AA-E759-8204-0039-E902FD269FA1}"/>
              </a:ext>
            </a:extLst>
          </p:cNvPr>
          <p:cNvSpPr txBox="1">
            <a:spLocks/>
          </p:cNvSpPr>
          <p:nvPr/>
        </p:nvSpPr>
        <p:spPr>
          <a:xfrm>
            <a:off x="6355308" y="3593719"/>
            <a:ext cx="283722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Retail Brokers</a:t>
            </a:r>
          </a:p>
        </p:txBody>
      </p:sp>
      <p:pic>
        <p:nvPicPr>
          <p:cNvPr id="92" name="Graphic 91" descr="Document with solid fill">
            <a:extLst>
              <a:ext uri="{FF2B5EF4-FFF2-40B4-BE49-F238E27FC236}">
                <a16:creationId xmlns:a16="http://schemas.microsoft.com/office/drawing/2014/main" id="{359E6CED-194B-82B7-3845-E7FCB1782E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48715" y="2516745"/>
            <a:ext cx="604756" cy="604756"/>
          </a:xfrm>
          <a:prstGeom prst="rect">
            <a:avLst/>
          </a:prstGeom>
        </p:spPr>
      </p:pic>
      <p:pic>
        <p:nvPicPr>
          <p:cNvPr id="94" name="Graphic 93" descr="Document with solid fill">
            <a:extLst>
              <a:ext uri="{FF2B5EF4-FFF2-40B4-BE49-F238E27FC236}">
                <a16:creationId xmlns:a16="http://schemas.microsoft.com/office/drawing/2014/main" id="{3724E47F-9763-85A0-8A76-9FC3940046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62145" y="2516745"/>
            <a:ext cx="604756" cy="604756"/>
          </a:xfrm>
          <a:prstGeom prst="rect">
            <a:avLst/>
          </a:prstGeom>
        </p:spPr>
      </p:pic>
      <p:pic>
        <p:nvPicPr>
          <p:cNvPr id="98" name="Graphic 97" descr="Document with solid fill">
            <a:extLst>
              <a:ext uri="{FF2B5EF4-FFF2-40B4-BE49-F238E27FC236}">
                <a16:creationId xmlns:a16="http://schemas.microsoft.com/office/drawing/2014/main" id="{38AADAA9-5D16-E0C0-253A-19CB0259374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14765" y="2517637"/>
            <a:ext cx="604756" cy="604756"/>
          </a:xfrm>
          <a:prstGeom prst="rect">
            <a:avLst/>
          </a:prstGeom>
        </p:spPr>
      </p:pic>
      <p:pic>
        <p:nvPicPr>
          <p:cNvPr id="99" name="Graphic 98" descr="Document with solid fill">
            <a:extLst>
              <a:ext uri="{FF2B5EF4-FFF2-40B4-BE49-F238E27FC236}">
                <a16:creationId xmlns:a16="http://schemas.microsoft.com/office/drawing/2014/main" id="{8321E397-E6F7-E1F8-1D01-867C83CA15B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28195" y="2517637"/>
            <a:ext cx="604756" cy="604756"/>
          </a:xfrm>
          <a:prstGeom prst="rect">
            <a:avLst/>
          </a:prstGeom>
        </p:spPr>
      </p:pic>
      <p:pic>
        <p:nvPicPr>
          <p:cNvPr id="100" name="Graphic 99" descr="Document with solid fill">
            <a:extLst>
              <a:ext uri="{FF2B5EF4-FFF2-40B4-BE49-F238E27FC236}">
                <a16:creationId xmlns:a16="http://schemas.microsoft.com/office/drawing/2014/main" id="{A90763EB-5D2A-2E79-3882-4AE791BABC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01064" y="2514216"/>
            <a:ext cx="604756" cy="604756"/>
          </a:xfrm>
          <a:prstGeom prst="rect">
            <a:avLst/>
          </a:prstGeom>
        </p:spPr>
      </p:pic>
      <p:pic>
        <p:nvPicPr>
          <p:cNvPr id="101" name="Graphic 100" descr="Document with solid fill">
            <a:extLst>
              <a:ext uri="{FF2B5EF4-FFF2-40B4-BE49-F238E27FC236}">
                <a16:creationId xmlns:a16="http://schemas.microsoft.com/office/drawing/2014/main" id="{6ABF6FDA-F4D9-2A31-0D6C-B8C1A93CE38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14494" y="2514216"/>
            <a:ext cx="604756" cy="604756"/>
          </a:xfrm>
          <a:prstGeom prst="rect">
            <a:avLst/>
          </a:prstGeom>
        </p:spPr>
      </p:pic>
      <p:pic>
        <p:nvPicPr>
          <p:cNvPr id="103" name="Graphic 102" descr="Document with solid fill">
            <a:extLst>
              <a:ext uri="{FF2B5EF4-FFF2-40B4-BE49-F238E27FC236}">
                <a16:creationId xmlns:a16="http://schemas.microsoft.com/office/drawing/2014/main" id="{EB973B7B-6091-C1F2-637C-ABF59F12C9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80544" y="2515108"/>
            <a:ext cx="604756" cy="604756"/>
          </a:xfrm>
          <a:prstGeom prst="rect">
            <a:avLst/>
          </a:prstGeom>
        </p:spPr>
      </p:pic>
      <p:sp>
        <p:nvSpPr>
          <p:cNvPr id="47" name="Google Shape;1684;p59">
            <a:extLst>
              <a:ext uri="{FF2B5EF4-FFF2-40B4-BE49-F238E27FC236}">
                <a16:creationId xmlns:a16="http://schemas.microsoft.com/office/drawing/2014/main" id="{C63FF0F5-C06A-D76D-2D2E-88CD39C109BB}"/>
              </a:ext>
            </a:extLst>
          </p:cNvPr>
          <p:cNvSpPr txBox="1">
            <a:spLocks/>
          </p:cNvSpPr>
          <p:nvPr/>
        </p:nvSpPr>
        <p:spPr>
          <a:xfrm>
            <a:off x="1320552" y="1839127"/>
            <a:ext cx="3048804"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For the sale of fund shares</a:t>
            </a:r>
          </a:p>
        </p:txBody>
      </p:sp>
      <p:cxnSp>
        <p:nvCxnSpPr>
          <p:cNvPr id="3" name="Straight Connector 2">
            <a:extLst>
              <a:ext uri="{FF2B5EF4-FFF2-40B4-BE49-F238E27FC236}">
                <a16:creationId xmlns:a16="http://schemas.microsoft.com/office/drawing/2014/main" id="{005B8FC9-7D44-D740-48F2-5B78805CF2A7}"/>
              </a:ext>
            </a:extLst>
          </p:cNvPr>
          <p:cNvCxnSpPr>
            <a:cxnSpLocks/>
          </p:cNvCxnSpPr>
          <p:nvPr/>
        </p:nvCxnSpPr>
        <p:spPr>
          <a:xfrm>
            <a:off x="3922705"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E5FDC4-1BEC-E889-49B0-017157E55224}"/>
              </a:ext>
            </a:extLst>
          </p:cNvPr>
          <p:cNvCxnSpPr>
            <a:cxnSpLocks/>
          </p:cNvCxnSpPr>
          <p:nvPr/>
        </p:nvCxnSpPr>
        <p:spPr>
          <a:xfrm>
            <a:off x="4351552"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695BAF-0840-25E8-700E-0A82C77A8B4F}"/>
              </a:ext>
            </a:extLst>
          </p:cNvPr>
          <p:cNvCxnSpPr>
            <a:cxnSpLocks/>
          </p:cNvCxnSpPr>
          <p:nvPr/>
        </p:nvCxnSpPr>
        <p:spPr>
          <a:xfrm>
            <a:off x="4776854" y="242914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2C3D3EB-9A03-3795-8021-6FD0721F0F7A}"/>
              </a:ext>
            </a:extLst>
          </p:cNvPr>
          <p:cNvCxnSpPr>
            <a:cxnSpLocks/>
          </p:cNvCxnSpPr>
          <p:nvPr/>
        </p:nvCxnSpPr>
        <p:spPr>
          <a:xfrm>
            <a:off x="5237598"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A8626C-2D10-D940-9BF9-94178DE8E5C9}"/>
              </a:ext>
            </a:extLst>
          </p:cNvPr>
          <p:cNvCxnSpPr>
            <a:cxnSpLocks/>
          </p:cNvCxnSpPr>
          <p:nvPr/>
        </p:nvCxnSpPr>
        <p:spPr>
          <a:xfrm>
            <a:off x="5654624" y="242751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BEF313-2BC2-8CF9-5D63-DADA5926B8C1}"/>
              </a:ext>
            </a:extLst>
          </p:cNvPr>
          <p:cNvCxnSpPr>
            <a:cxnSpLocks/>
          </p:cNvCxnSpPr>
          <p:nvPr/>
        </p:nvCxnSpPr>
        <p:spPr>
          <a:xfrm>
            <a:off x="6139822" y="2427512"/>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C36FF59-02C0-7E7B-4741-6D2D47162E1D}"/>
              </a:ext>
            </a:extLst>
          </p:cNvPr>
          <p:cNvCxnSpPr>
            <a:cxnSpLocks/>
          </p:cNvCxnSpPr>
          <p:nvPr/>
        </p:nvCxnSpPr>
        <p:spPr>
          <a:xfrm>
            <a:off x="1751005"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F6575A4-FDA9-3BDB-1B1E-DA10AE7872D4}"/>
              </a:ext>
            </a:extLst>
          </p:cNvPr>
          <p:cNvCxnSpPr>
            <a:cxnSpLocks/>
          </p:cNvCxnSpPr>
          <p:nvPr/>
        </p:nvCxnSpPr>
        <p:spPr>
          <a:xfrm>
            <a:off x="2179852"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9B19153-7D7A-307F-E3B7-A229DA109FC9}"/>
              </a:ext>
            </a:extLst>
          </p:cNvPr>
          <p:cNvCxnSpPr>
            <a:cxnSpLocks/>
          </p:cNvCxnSpPr>
          <p:nvPr/>
        </p:nvCxnSpPr>
        <p:spPr>
          <a:xfrm>
            <a:off x="2605154" y="2418396"/>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BE1F2D-E28B-BA94-1008-4284AB999A32}"/>
              </a:ext>
            </a:extLst>
          </p:cNvPr>
          <p:cNvCxnSpPr>
            <a:cxnSpLocks/>
          </p:cNvCxnSpPr>
          <p:nvPr/>
        </p:nvCxnSpPr>
        <p:spPr>
          <a:xfrm>
            <a:off x="3065898"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D62774-8F9B-3BE4-81DC-4E625D314700}"/>
              </a:ext>
            </a:extLst>
          </p:cNvPr>
          <p:cNvCxnSpPr>
            <a:cxnSpLocks/>
          </p:cNvCxnSpPr>
          <p:nvPr/>
        </p:nvCxnSpPr>
        <p:spPr>
          <a:xfrm>
            <a:off x="3482924" y="2416759"/>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Google Shape;1684;p59">
            <a:extLst>
              <a:ext uri="{FF2B5EF4-FFF2-40B4-BE49-F238E27FC236}">
                <a16:creationId xmlns:a16="http://schemas.microsoft.com/office/drawing/2014/main" id="{151866AB-31B1-B934-F8CC-C520334C8716}"/>
              </a:ext>
            </a:extLst>
          </p:cNvPr>
          <p:cNvSpPr txBox="1">
            <a:spLocks/>
          </p:cNvSpPr>
          <p:nvPr/>
        </p:nvSpPr>
        <p:spPr>
          <a:xfrm>
            <a:off x="3758819" y="1833530"/>
            <a:ext cx="3846558"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400" b="1">
                <a:solidFill>
                  <a:schemeClr val="bg2"/>
                </a:solidFill>
                <a:latin typeface="Poppins" panose="00000500000000000000" pitchFamily="2" charset="0"/>
                <a:cs typeface="Poppins" panose="00000500000000000000" pitchFamily="2" charset="0"/>
              </a:rPr>
              <a:t>MFS would pay 15 to 25 basis points</a:t>
            </a:r>
          </a:p>
        </p:txBody>
      </p:sp>
      <p:pic>
        <p:nvPicPr>
          <p:cNvPr id="58" name="Graphic 57" descr="Bull with solid fill">
            <a:extLst>
              <a:ext uri="{FF2B5EF4-FFF2-40B4-BE49-F238E27FC236}">
                <a16:creationId xmlns:a16="http://schemas.microsoft.com/office/drawing/2014/main" id="{E2C0C462-0CA7-B0B7-E7AD-70077078DB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695275" y="2034860"/>
            <a:ext cx="2124669" cy="2027407"/>
          </a:xfrm>
          <a:prstGeom prst="rect">
            <a:avLst/>
          </a:prstGeom>
        </p:spPr>
      </p:pic>
      <p:sp>
        <p:nvSpPr>
          <p:cNvPr id="80" name="Google Shape;1684;p59">
            <a:extLst>
              <a:ext uri="{FF2B5EF4-FFF2-40B4-BE49-F238E27FC236}">
                <a16:creationId xmlns:a16="http://schemas.microsoft.com/office/drawing/2014/main" id="{DA43BD91-BCBE-8F1B-653D-758322748A1F}"/>
              </a:ext>
            </a:extLst>
          </p:cNvPr>
          <p:cNvSpPr txBox="1">
            <a:spLocks/>
          </p:cNvSpPr>
          <p:nvPr/>
        </p:nvSpPr>
        <p:spPr>
          <a:xfrm>
            <a:off x="1727335" y="3446233"/>
            <a:ext cx="4892540" cy="3978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fontAlgn="base"/>
            <a:r>
              <a:rPr lang="en-US" sz="1400" b="1">
                <a:solidFill>
                  <a:schemeClr val="bg2"/>
                </a:solidFill>
                <a:latin typeface="Poppins" panose="00000500000000000000" pitchFamily="2" charset="0"/>
                <a:cs typeface="Poppins" panose="00000500000000000000" pitchFamily="2" charset="0"/>
              </a:rPr>
              <a:t>3 to 20 basis points annually in trailing fees for shares held over a year</a:t>
            </a:r>
          </a:p>
        </p:txBody>
      </p:sp>
      <p:pic>
        <p:nvPicPr>
          <p:cNvPr id="85" name="Graphic 84" descr="Hourglass 30% with solid fill">
            <a:extLst>
              <a:ext uri="{FF2B5EF4-FFF2-40B4-BE49-F238E27FC236}">
                <a16:creationId xmlns:a16="http://schemas.microsoft.com/office/drawing/2014/main" id="{68FF723A-7F68-B383-C305-7486DF1B261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28796" y="3889413"/>
            <a:ext cx="572268" cy="572268"/>
          </a:xfrm>
          <a:prstGeom prst="rect">
            <a:avLst/>
          </a:prstGeom>
        </p:spPr>
      </p:pic>
      <p:pic>
        <p:nvPicPr>
          <p:cNvPr id="86" name="Graphic 85" descr="Hourglass 30% with solid fill">
            <a:extLst>
              <a:ext uri="{FF2B5EF4-FFF2-40B4-BE49-F238E27FC236}">
                <a16:creationId xmlns:a16="http://schemas.microsoft.com/office/drawing/2014/main" id="{58D13FA1-22F0-6D34-A5D7-976E5F961E7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084668" y="3909223"/>
            <a:ext cx="572268" cy="572268"/>
          </a:xfrm>
          <a:prstGeom prst="rect">
            <a:avLst/>
          </a:prstGeom>
        </p:spPr>
      </p:pic>
      <p:pic>
        <p:nvPicPr>
          <p:cNvPr id="87" name="Graphic 86" descr="Hourglass 30% with solid fill">
            <a:extLst>
              <a:ext uri="{FF2B5EF4-FFF2-40B4-BE49-F238E27FC236}">
                <a16:creationId xmlns:a16="http://schemas.microsoft.com/office/drawing/2014/main" id="{C9A2AE8C-2E82-9CCF-75CB-609CF07D1B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4479" y="3909468"/>
            <a:ext cx="572268" cy="572268"/>
          </a:xfrm>
          <a:prstGeom prst="rect">
            <a:avLst/>
          </a:prstGeom>
        </p:spPr>
      </p:pic>
      <p:pic>
        <p:nvPicPr>
          <p:cNvPr id="88" name="Graphic 87" descr="Hourglass 30% with solid fill">
            <a:extLst>
              <a:ext uri="{FF2B5EF4-FFF2-40B4-BE49-F238E27FC236}">
                <a16:creationId xmlns:a16="http://schemas.microsoft.com/office/drawing/2014/main" id="{89D082CB-4C47-3652-B9EE-3870B4E0340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445356" y="3900331"/>
            <a:ext cx="572268" cy="572268"/>
          </a:xfrm>
          <a:prstGeom prst="rect">
            <a:avLst/>
          </a:prstGeom>
        </p:spPr>
      </p:pic>
      <p:cxnSp>
        <p:nvCxnSpPr>
          <p:cNvPr id="89" name="Straight Connector 88">
            <a:extLst>
              <a:ext uri="{FF2B5EF4-FFF2-40B4-BE49-F238E27FC236}">
                <a16:creationId xmlns:a16="http://schemas.microsoft.com/office/drawing/2014/main" id="{E45DD9DF-E44E-2F0C-8DEB-F920B90DF55E}"/>
              </a:ext>
            </a:extLst>
          </p:cNvPr>
          <p:cNvCxnSpPr>
            <a:cxnSpLocks/>
          </p:cNvCxnSpPr>
          <p:nvPr/>
        </p:nvCxnSpPr>
        <p:spPr>
          <a:xfrm>
            <a:off x="3922705" y="3313348"/>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765A72-40E8-7764-A802-B62D75FF184C}"/>
              </a:ext>
            </a:extLst>
          </p:cNvPr>
          <p:cNvCxnSpPr>
            <a:cxnSpLocks/>
          </p:cNvCxnSpPr>
          <p:nvPr/>
        </p:nvCxnSpPr>
        <p:spPr>
          <a:xfrm>
            <a:off x="4351552" y="3313348"/>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F7D074C-B972-8B7E-DA3E-0BEC5BE818D1}"/>
              </a:ext>
            </a:extLst>
          </p:cNvPr>
          <p:cNvCxnSpPr>
            <a:cxnSpLocks/>
          </p:cNvCxnSpPr>
          <p:nvPr/>
        </p:nvCxnSpPr>
        <p:spPr>
          <a:xfrm>
            <a:off x="4776854" y="331498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1A5FC59-4492-60E3-92D6-84367618605D}"/>
              </a:ext>
            </a:extLst>
          </p:cNvPr>
          <p:cNvCxnSpPr>
            <a:cxnSpLocks/>
          </p:cNvCxnSpPr>
          <p:nvPr/>
        </p:nvCxnSpPr>
        <p:spPr>
          <a:xfrm>
            <a:off x="5237598" y="3313348"/>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8C4C6A1-7A09-999D-C2FF-6BD355302626}"/>
              </a:ext>
            </a:extLst>
          </p:cNvPr>
          <p:cNvCxnSpPr>
            <a:cxnSpLocks/>
          </p:cNvCxnSpPr>
          <p:nvPr/>
        </p:nvCxnSpPr>
        <p:spPr>
          <a:xfrm>
            <a:off x="5654624" y="3313348"/>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C0C1E2C-43C6-A5BF-4334-6D5ECADB68B9}"/>
              </a:ext>
            </a:extLst>
          </p:cNvPr>
          <p:cNvCxnSpPr>
            <a:cxnSpLocks/>
          </p:cNvCxnSpPr>
          <p:nvPr/>
        </p:nvCxnSpPr>
        <p:spPr>
          <a:xfrm>
            <a:off x="6139822" y="3313348"/>
            <a:ext cx="361536"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DD7D5CC-6924-8A4E-E02F-4B91973B9698}"/>
              </a:ext>
            </a:extLst>
          </p:cNvPr>
          <p:cNvCxnSpPr>
            <a:cxnSpLocks/>
          </p:cNvCxnSpPr>
          <p:nvPr/>
        </p:nvCxnSpPr>
        <p:spPr>
          <a:xfrm>
            <a:off x="2179852" y="330259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60638B-BA81-C83D-0C99-301F88487EC2}"/>
              </a:ext>
            </a:extLst>
          </p:cNvPr>
          <p:cNvCxnSpPr>
            <a:cxnSpLocks/>
          </p:cNvCxnSpPr>
          <p:nvPr/>
        </p:nvCxnSpPr>
        <p:spPr>
          <a:xfrm>
            <a:off x="2605154" y="3304232"/>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8A46C1B-2B80-7339-079B-AEC6968309E7}"/>
              </a:ext>
            </a:extLst>
          </p:cNvPr>
          <p:cNvCxnSpPr>
            <a:cxnSpLocks/>
          </p:cNvCxnSpPr>
          <p:nvPr/>
        </p:nvCxnSpPr>
        <p:spPr>
          <a:xfrm>
            <a:off x="3065898" y="330259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550B422-E8D0-4CA0-8F22-062E403D5AEF}"/>
              </a:ext>
            </a:extLst>
          </p:cNvPr>
          <p:cNvCxnSpPr>
            <a:cxnSpLocks/>
          </p:cNvCxnSpPr>
          <p:nvPr/>
        </p:nvCxnSpPr>
        <p:spPr>
          <a:xfrm>
            <a:off x="3482924" y="3302595"/>
            <a:ext cx="248093" cy="0"/>
          </a:xfrm>
          <a:prstGeom prst="line">
            <a:avLst/>
          </a:prstGeom>
          <a:ln w="63500">
            <a:solidFill>
              <a:schemeClr val="bg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5234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Payment Methods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0764" y="1437613"/>
            <a:ext cx="2802469" cy="2802469"/>
          </a:xfrm>
          <a:prstGeom prst="rect">
            <a:avLst/>
          </a:prstGeom>
        </p:spPr>
      </p:pic>
      <p:sp>
        <p:nvSpPr>
          <p:cNvPr id="13" name="Google Shape;1684;p59">
            <a:extLst>
              <a:ext uri="{FF2B5EF4-FFF2-40B4-BE49-F238E27FC236}">
                <a16:creationId xmlns:a16="http://schemas.microsoft.com/office/drawing/2014/main" id="{46E27581-3B8D-B4DC-B396-E515F6B74C77}"/>
              </a:ext>
            </a:extLst>
          </p:cNvPr>
          <p:cNvSpPr txBox="1">
            <a:spLocks/>
          </p:cNvSpPr>
          <p:nvPr/>
        </p:nvSpPr>
        <p:spPr>
          <a:xfrm>
            <a:off x="3707779" y="3864894"/>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2105" y="2309291"/>
            <a:ext cx="1459299" cy="1459299"/>
          </a:xfrm>
          <a:prstGeom prst="rect">
            <a:avLst/>
          </a:prstGeom>
        </p:spPr>
      </p:pic>
    </p:spTree>
    <p:extLst>
      <p:ext uri="{BB962C8B-B14F-4D97-AF65-F5344CB8AC3E}">
        <p14:creationId xmlns:p14="http://schemas.microsoft.com/office/powerpoint/2010/main" val="32368419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Payment Methods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5652" y="1509824"/>
            <a:ext cx="2297868" cy="2297868"/>
          </a:xfrm>
          <a:prstGeom prst="rect">
            <a:avLst/>
          </a:prstGeom>
        </p:spPr>
      </p:pic>
      <p:sp>
        <p:nvSpPr>
          <p:cNvPr id="13" name="Google Shape;1684;p59">
            <a:extLst>
              <a:ext uri="{FF2B5EF4-FFF2-40B4-BE49-F238E27FC236}">
                <a16:creationId xmlns:a16="http://schemas.microsoft.com/office/drawing/2014/main" id="{46E27581-3B8D-B4DC-B396-E515F6B74C77}"/>
              </a:ext>
            </a:extLst>
          </p:cNvPr>
          <p:cNvSpPr txBox="1">
            <a:spLocks/>
          </p:cNvSpPr>
          <p:nvPr/>
        </p:nvSpPr>
        <p:spPr>
          <a:xfrm>
            <a:off x="6252505" y="3448822"/>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96672" y="1569011"/>
            <a:ext cx="2189734" cy="2189734"/>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445558" y="3670993"/>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Directly in cash from MFS’s own accounts</a:t>
            </a:r>
          </a:p>
        </p:txBody>
      </p:sp>
    </p:spTree>
    <p:extLst>
      <p:ext uri="{BB962C8B-B14F-4D97-AF65-F5344CB8AC3E}">
        <p14:creationId xmlns:p14="http://schemas.microsoft.com/office/powerpoint/2010/main" val="4374686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Payment Methods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7274" y="1752871"/>
            <a:ext cx="2297868" cy="2297868"/>
          </a:xfrm>
          <a:prstGeom prst="rect">
            <a:avLst/>
          </a:prstGeom>
        </p:spPr>
      </p:pic>
      <p:sp>
        <p:nvSpPr>
          <p:cNvPr id="13" name="Google Shape;1684;p59">
            <a:extLst>
              <a:ext uri="{FF2B5EF4-FFF2-40B4-BE49-F238E27FC236}">
                <a16:creationId xmlns:a16="http://schemas.microsoft.com/office/drawing/2014/main" id="{46E27581-3B8D-B4DC-B396-E515F6B74C77}"/>
              </a:ext>
            </a:extLst>
          </p:cNvPr>
          <p:cNvSpPr txBox="1">
            <a:spLocks/>
          </p:cNvSpPr>
          <p:nvPr/>
        </p:nvSpPr>
        <p:spPr>
          <a:xfrm>
            <a:off x="2374127" y="3691869"/>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5543" y="1616902"/>
            <a:ext cx="1284903" cy="1284903"/>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5339929"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69268"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36420" y="2032975"/>
            <a:ext cx="738185" cy="738185"/>
          </a:xfrm>
          <a:prstGeom prst="rect">
            <a:avLst/>
          </a:prstGeom>
        </p:spPr>
      </p:pic>
    </p:spTree>
    <p:extLst>
      <p:ext uri="{BB962C8B-B14F-4D97-AF65-F5344CB8AC3E}">
        <p14:creationId xmlns:p14="http://schemas.microsoft.com/office/powerpoint/2010/main" val="3377313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phic 16" descr="Comment Heart with solid fill">
            <a:extLst>
              <a:ext uri="{FF2B5EF4-FFF2-40B4-BE49-F238E27FC236}">
                <a16:creationId xmlns:a16="http://schemas.microsoft.com/office/drawing/2014/main" id="{97F5DD51-280C-5E44-8DD1-48D581440C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5557" y="2227384"/>
            <a:ext cx="1059846"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Payment Methods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1030" y="1752871"/>
            <a:ext cx="2297868" cy="2297868"/>
          </a:xfrm>
          <a:prstGeom prst="rect">
            <a:avLst/>
          </a:prstGeom>
        </p:spPr>
      </p:pic>
      <p:sp>
        <p:nvSpPr>
          <p:cNvPr id="13" name="Google Shape;1684;p59">
            <a:extLst>
              <a:ext uri="{FF2B5EF4-FFF2-40B4-BE49-F238E27FC236}">
                <a16:creationId xmlns:a16="http://schemas.microsoft.com/office/drawing/2014/main" id="{46E27581-3B8D-B4DC-B396-E515F6B74C77}"/>
              </a:ext>
            </a:extLst>
          </p:cNvPr>
          <p:cNvSpPr txBox="1">
            <a:spLocks/>
          </p:cNvSpPr>
          <p:nvPr/>
        </p:nvSpPr>
        <p:spPr>
          <a:xfrm>
            <a:off x="3484911" y="3670993"/>
            <a:ext cx="2197873"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MFS</a:t>
            </a:r>
          </a:p>
        </p:txBody>
      </p:sp>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241"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5339929"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69268"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6420" y="2032975"/>
            <a:ext cx="738185" cy="738185"/>
          </a:xfrm>
          <a:prstGeom prst="rect">
            <a:avLst/>
          </a:prstGeom>
        </p:spPr>
      </p:pic>
      <p:sp>
        <p:nvSpPr>
          <p:cNvPr id="14" name="Google Shape;1684;p59">
            <a:extLst>
              <a:ext uri="{FF2B5EF4-FFF2-40B4-BE49-F238E27FC236}">
                <a16:creationId xmlns:a16="http://schemas.microsoft.com/office/drawing/2014/main" id="{6E1221C3-1706-6CBB-1319-172681DFD77C}"/>
              </a:ext>
            </a:extLst>
          </p:cNvPr>
          <p:cNvSpPr txBox="1">
            <a:spLocks/>
          </p:cNvSpPr>
          <p:nvPr/>
        </p:nvSpPr>
        <p:spPr>
          <a:xfrm>
            <a:off x="0" y="3848665"/>
            <a:ext cx="2914688"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Own Accounts</a:t>
            </a:r>
          </a:p>
        </p:txBody>
      </p:sp>
    </p:spTree>
    <p:extLst>
      <p:ext uri="{BB962C8B-B14F-4D97-AF65-F5344CB8AC3E}">
        <p14:creationId xmlns:p14="http://schemas.microsoft.com/office/powerpoint/2010/main" val="1880037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Comment Heart with solid fill">
            <a:extLst>
              <a:ext uri="{FF2B5EF4-FFF2-40B4-BE49-F238E27FC236}">
                <a16:creationId xmlns:a16="http://schemas.microsoft.com/office/drawing/2014/main" id="{43DBD1C6-9B72-FC92-22FB-996527C5F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5557" y="1674493"/>
            <a:ext cx="1059846"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717086"/>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Payment Methods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30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241"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5339929"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69268"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6420" y="2032975"/>
            <a:ext cx="738185" cy="738185"/>
          </a:xfrm>
          <a:prstGeom prst="rect">
            <a:avLst/>
          </a:prstGeom>
        </p:spPr>
      </p:pic>
      <p:pic>
        <p:nvPicPr>
          <p:cNvPr id="17" name="Graphic 16" descr="Teacher with solid fill">
            <a:extLst>
              <a:ext uri="{FF2B5EF4-FFF2-40B4-BE49-F238E27FC236}">
                <a16:creationId xmlns:a16="http://schemas.microsoft.com/office/drawing/2014/main" id="{E1B19DB3-A35E-7ADF-35B5-F515FBE85E4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2130" y="12151854"/>
            <a:ext cx="2649052" cy="2649052"/>
          </a:xfrm>
          <a:prstGeom prst="rect">
            <a:avLst/>
          </a:prstGeom>
        </p:spPr>
      </p:pic>
      <p:pic>
        <p:nvPicPr>
          <p:cNvPr id="18" name="Graphic 17" descr="Meeting with solid fill">
            <a:extLst>
              <a:ext uri="{FF2B5EF4-FFF2-40B4-BE49-F238E27FC236}">
                <a16:creationId xmlns:a16="http://schemas.microsoft.com/office/drawing/2014/main" id="{2BAC5B0F-3BB6-AA19-D3BC-3C0651F633F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49547" y="6263631"/>
            <a:ext cx="2540495" cy="2540495"/>
          </a:xfrm>
          <a:prstGeom prst="rect">
            <a:avLst/>
          </a:prstGeom>
        </p:spPr>
      </p:pic>
      <p:sp>
        <p:nvSpPr>
          <p:cNvPr id="19" name="Google Shape;1695;p59">
            <a:extLst>
              <a:ext uri="{FF2B5EF4-FFF2-40B4-BE49-F238E27FC236}">
                <a16:creationId xmlns:a16="http://schemas.microsoft.com/office/drawing/2014/main" id="{A6A44ED2-98DD-03C3-275F-BD2DE28FB6A7}"/>
              </a:ext>
            </a:extLst>
          </p:cNvPr>
          <p:cNvSpPr txBox="1">
            <a:spLocks/>
          </p:cNvSpPr>
          <p:nvPr/>
        </p:nvSpPr>
        <p:spPr>
          <a:xfrm>
            <a:off x="2265757" y="-1665639"/>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spTree>
    <p:extLst>
      <p:ext uri="{BB962C8B-B14F-4D97-AF65-F5344CB8AC3E}">
        <p14:creationId xmlns:p14="http://schemas.microsoft.com/office/powerpoint/2010/main" val="1393163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Speech with solid fill">
            <a:extLst>
              <a:ext uri="{FF2B5EF4-FFF2-40B4-BE49-F238E27FC236}">
                <a16:creationId xmlns:a16="http://schemas.microsoft.com/office/drawing/2014/main" id="{CC062D64-36B2-A4A0-6E34-547F1C8E3D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06090" y="780778"/>
            <a:ext cx="2708937" cy="1966326"/>
          </a:xfrm>
          <a:prstGeom prst="rect">
            <a:avLst/>
          </a:prstGeom>
        </p:spPr>
      </p:pic>
      <p:pic>
        <p:nvPicPr>
          <p:cNvPr id="11" name="Graphic 10" descr="Clock with solid fill">
            <a:extLst>
              <a:ext uri="{FF2B5EF4-FFF2-40B4-BE49-F238E27FC236}">
                <a16:creationId xmlns:a16="http://schemas.microsoft.com/office/drawing/2014/main" id="{D409CBE6-593D-46B7-5E2A-4FAAB3423D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5099" y="1107373"/>
            <a:ext cx="1002514" cy="1002514"/>
          </a:xfrm>
          <a:prstGeom prst="rect">
            <a:avLst/>
          </a:prstGeom>
        </p:spPr>
      </p:pic>
      <p:pic>
        <p:nvPicPr>
          <p:cNvPr id="12" name="Graphic 11" descr="Dollar with solid fill">
            <a:extLst>
              <a:ext uri="{FF2B5EF4-FFF2-40B4-BE49-F238E27FC236}">
                <a16:creationId xmlns:a16="http://schemas.microsoft.com/office/drawing/2014/main" id="{9B09AC00-69F1-476D-9A96-AA88E050C8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12900" y="1153398"/>
            <a:ext cx="429426" cy="429426"/>
          </a:xfrm>
          <a:prstGeom prst="rect">
            <a:avLst/>
          </a:prstGeom>
        </p:spPr>
      </p:pic>
      <p:pic>
        <p:nvPicPr>
          <p:cNvPr id="15" name="Graphic 14" descr="Question Mark with solid fill">
            <a:extLst>
              <a:ext uri="{FF2B5EF4-FFF2-40B4-BE49-F238E27FC236}">
                <a16:creationId xmlns:a16="http://schemas.microsoft.com/office/drawing/2014/main" id="{A0E225F1-A303-CC4B-E8D1-3715661227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00316" y="1236518"/>
            <a:ext cx="692612" cy="692612"/>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58671" y="1767313"/>
            <a:ext cx="2143070" cy="2143070"/>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flipH="1">
            <a:off x="5335666" y="1715620"/>
            <a:ext cx="2542656" cy="2426260"/>
          </a:xfrm>
          <a:prstGeom prst="rect">
            <a:avLst/>
          </a:prstGeom>
        </p:spPr>
      </p:pic>
      <p:sp>
        <p:nvSpPr>
          <p:cNvPr id="9" name="Google Shape;1684;p59">
            <a:extLst>
              <a:ext uri="{FF2B5EF4-FFF2-40B4-BE49-F238E27FC236}">
                <a16:creationId xmlns:a16="http://schemas.microsoft.com/office/drawing/2014/main" id="{7C11F904-7EF4-6E57-6B30-4E060782F477}"/>
              </a:ext>
            </a:extLst>
          </p:cNvPr>
          <p:cNvSpPr txBox="1">
            <a:spLocks/>
          </p:cNvSpPr>
          <p:nvPr/>
        </p:nvSpPr>
        <p:spPr>
          <a:xfrm>
            <a:off x="471272" y="4059786"/>
            <a:ext cx="1588812" cy="442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$0.04</a:t>
            </a:r>
          </a:p>
        </p:txBody>
      </p:sp>
      <p:cxnSp>
        <p:nvCxnSpPr>
          <p:cNvPr id="14" name="Straight Arrow Connector 13">
            <a:extLst>
              <a:ext uri="{FF2B5EF4-FFF2-40B4-BE49-F238E27FC236}">
                <a16:creationId xmlns:a16="http://schemas.microsoft.com/office/drawing/2014/main" id="{57A527BE-473F-90AE-3BFA-DAD53757483C}"/>
              </a:ext>
            </a:extLst>
          </p:cNvPr>
          <p:cNvCxnSpPr>
            <a:cxnSpLocks/>
          </p:cNvCxnSpPr>
          <p:nvPr/>
        </p:nvCxnSpPr>
        <p:spPr>
          <a:xfrm>
            <a:off x="-2717329" y="4274685"/>
            <a:ext cx="1231429"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Google Shape;1684;p59">
            <a:extLst>
              <a:ext uri="{FF2B5EF4-FFF2-40B4-BE49-F238E27FC236}">
                <a16:creationId xmlns:a16="http://schemas.microsoft.com/office/drawing/2014/main" id="{F22E0735-1E64-6C0D-B732-8C8F8DD36E83}"/>
              </a:ext>
            </a:extLst>
          </p:cNvPr>
          <p:cNvSpPr txBox="1">
            <a:spLocks/>
          </p:cNvSpPr>
          <p:nvPr/>
        </p:nvSpPr>
        <p:spPr>
          <a:xfrm>
            <a:off x="-1922923" y="4059786"/>
            <a:ext cx="1588812" cy="442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$0.07</a:t>
            </a:r>
          </a:p>
        </p:txBody>
      </p:sp>
      <p:sp>
        <p:nvSpPr>
          <p:cNvPr id="16" name="Google Shape;1684;p59">
            <a:extLst>
              <a:ext uri="{FF2B5EF4-FFF2-40B4-BE49-F238E27FC236}">
                <a16:creationId xmlns:a16="http://schemas.microsoft.com/office/drawing/2014/main" id="{FBC8F06D-BF4F-8DF2-A861-64E0D04BAC9B}"/>
              </a:ext>
            </a:extLst>
          </p:cNvPr>
          <p:cNvSpPr txBox="1">
            <a:spLocks/>
          </p:cNvSpPr>
          <p:nvPr/>
        </p:nvSpPr>
        <p:spPr>
          <a:xfrm>
            <a:off x="957357" y="-1376095"/>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Prior to 2004: </a:t>
            </a:r>
            <a:r>
              <a:rPr lang="en-US" sz="1800" b="1">
                <a:solidFill>
                  <a:schemeClr val="bg2">
                    <a:lumMod val="50000"/>
                    <a:lumOff val="50000"/>
                  </a:schemeClr>
                </a:solidFill>
                <a:latin typeface="Poppins" panose="00000500000000000000" pitchFamily="2" charset="0"/>
                <a:cs typeface="Poppins" panose="00000500000000000000" pitchFamily="2" charset="0"/>
              </a:rPr>
              <a:t>Directed brokerage </a:t>
            </a:r>
            <a:r>
              <a:rPr lang="en-US" sz="1800" b="1">
                <a:solidFill>
                  <a:schemeClr val="bg2"/>
                </a:solidFill>
                <a:latin typeface="Poppins" panose="00000500000000000000" pitchFamily="2" charset="0"/>
                <a:cs typeface="Poppins" panose="00000500000000000000" pitchFamily="2" charset="0"/>
              </a:rPr>
              <a:t>was used as a </a:t>
            </a:r>
            <a:r>
              <a:rPr lang="en-US" sz="1800" b="1">
                <a:solidFill>
                  <a:schemeClr val="accent3"/>
                </a:solidFill>
                <a:latin typeface="Poppins" panose="00000500000000000000" pitchFamily="2" charset="0"/>
                <a:cs typeface="Poppins" panose="00000500000000000000" pitchFamily="2" charset="0"/>
              </a:rPr>
              <a:t>no-load method to compensate brokers</a:t>
            </a:r>
            <a:r>
              <a:rPr lang="en-US" sz="1800" b="1">
                <a:solidFill>
                  <a:schemeClr val="bg2"/>
                </a:solidFill>
                <a:latin typeface="Poppins" panose="00000500000000000000" pitchFamily="2" charset="0"/>
                <a:cs typeface="Poppins" panose="00000500000000000000" pitchFamily="2" charset="0"/>
              </a:rPr>
              <a:t>, akin to paying for shelf space in retail</a:t>
            </a:r>
          </a:p>
        </p:txBody>
      </p:sp>
    </p:spTree>
    <p:extLst>
      <p:ext uri="{BB962C8B-B14F-4D97-AF65-F5344CB8AC3E}">
        <p14:creationId xmlns:p14="http://schemas.microsoft.com/office/powerpoint/2010/main" val="1729541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12130" y="1930394"/>
            <a:ext cx="2649052" cy="2649052"/>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5339" y="6479849"/>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instructed its trading desk that </a:t>
            </a:r>
            <a:r>
              <a:rPr lang="en-US" sz="1800" b="1">
                <a:solidFill>
                  <a:schemeClr val="accent3"/>
                </a:solidFill>
                <a:latin typeface="Poppins" panose="00000500000000000000" pitchFamily="2" charset="0"/>
                <a:cs typeface="Poppins" panose="00000500000000000000" pitchFamily="2" charset="0"/>
              </a:rPr>
              <a:t>sales of fund shares could influence brokerage allocation</a:t>
            </a:r>
            <a:r>
              <a:rPr lang="en-US" sz="1800" b="1">
                <a:solidFill>
                  <a:schemeClr val="bg2"/>
                </a:solidFill>
                <a:latin typeface="Poppins" panose="00000500000000000000" pitchFamily="2" charset="0"/>
                <a:cs typeface="Poppins" panose="00000500000000000000" pitchFamily="2" charset="0"/>
              </a:rPr>
              <a:t>, but </a:t>
            </a:r>
            <a:r>
              <a:rPr lang="en-US" sz="1800" b="1">
                <a:solidFill>
                  <a:schemeClr val="bg2">
                    <a:lumMod val="50000"/>
                    <a:lumOff val="50000"/>
                  </a:schemeClr>
                </a:solidFill>
                <a:latin typeface="Poppins" panose="00000500000000000000" pitchFamily="2" charset="0"/>
                <a:cs typeface="Poppins" panose="00000500000000000000" pitchFamily="2" charset="0"/>
              </a:rPr>
              <a:t>best execution must not be compromised</a:t>
            </a:r>
          </a:p>
        </p:txBody>
      </p:sp>
      <p:sp>
        <p:nvSpPr>
          <p:cNvPr id="20" name="Google Shape;1695;p59">
            <a:extLst>
              <a:ext uri="{FF2B5EF4-FFF2-40B4-BE49-F238E27FC236}">
                <a16:creationId xmlns:a16="http://schemas.microsoft.com/office/drawing/2014/main" id="{FA6DF0A1-F90B-5803-A6F2-4248F1B1539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pic>
        <p:nvPicPr>
          <p:cNvPr id="21" name="Graphic 20" descr="Comment Heart with solid fill">
            <a:extLst>
              <a:ext uri="{FF2B5EF4-FFF2-40B4-BE49-F238E27FC236}">
                <a16:creationId xmlns:a16="http://schemas.microsoft.com/office/drawing/2014/main" id="{05EBE104-90EB-0CB2-D5EE-0E0B5D82A71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109477" y="1674493"/>
            <a:ext cx="1059846" cy="914400"/>
          </a:xfrm>
          <a:prstGeom prst="rect">
            <a:avLst/>
          </a:prstGeom>
        </p:spPr>
      </p:pic>
    </p:spTree>
    <p:extLst>
      <p:ext uri="{BB962C8B-B14F-4D97-AF65-F5344CB8AC3E}">
        <p14:creationId xmlns:p14="http://schemas.microsoft.com/office/powerpoint/2010/main" val="30338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12130" y="1930394"/>
            <a:ext cx="2649052" cy="2649052"/>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5339" y="2893125"/>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instructed its trading desk that </a:t>
            </a:r>
            <a:r>
              <a:rPr lang="en-US" sz="1800" b="1">
                <a:solidFill>
                  <a:schemeClr val="accent3"/>
                </a:solidFill>
                <a:latin typeface="Poppins" panose="00000500000000000000" pitchFamily="2" charset="0"/>
                <a:cs typeface="Poppins" panose="00000500000000000000" pitchFamily="2" charset="0"/>
              </a:rPr>
              <a:t>sales of fund shares could influence brokerage allocation</a:t>
            </a:r>
            <a:r>
              <a:rPr lang="en-US" sz="1800" b="1">
                <a:solidFill>
                  <a:schemeClr val="bg2"/>
                </a:solidFill>
                <a:latin typeface="Poppins" panose="00000500000000000000" pitchFamily="2" charset="0"/>
                <a:cs typeface="Poppins" panose="00000500000000000000" pitchFamily="2" charset="0"/>
              </a:rPr>
              <a:t>, but </a:t>
            </a:r>
            <a:r>
              <a:rPr lang="en-US" sz="1800" b="1">
                <a:solidFill>
                  <a:schemeClr val="bg2">
                    <a:lumMod val="50000"/>
                    <a:lumOff val="50000"/>
                  </a:schemeClr>
                </a:solidFill>
                <a:latin typeface="Poppins" panose="00000500000000000000" pitchFamily="2" charset="0"/>
                <a:cs typeface="Poppins" panose="00000500000000000000" pitchFamily="2" charset="0"/>
              </a:rPr>
              <a:t>best execution must not be compromised</a:t>
            </a:r>
          </a:p>
        </p:txBody>
      </p:sp>
      <p:sp>
        <p:nvSpPr>
          <p:cNvPr id="20" name="Google Shape;1695;p59">
            <a:extLst>
              <a:ext uri="{FF2B5EF4-FFF2-40B4-BE49-F238E27FC236}">
                <a16:creationId xmlns:a16="http://schemas.microsoft.com/office/drawing/2014/main" id="{FA6DF0A1-F90B-5803-A6F2-4248F1B1539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sp>
        <p:nvSpPr>
          <p:cNvPr id="11" name="Google Shape;1684;p59">
            <a:extLst>
              <a:ext uri="{FF2B5EF4-FFF2-40B4-BE49-F238E27FC236}">
                <a16:creationId xmlns:a16="http://schemas.microsoft.com/office/drawing/2014/main" id="{1999C688-E077-C86C-E43D-FE85BD6ABD2A}"/>
              </a:ext>
            </a:extLst>
          </p:cNvPr>
          <p:cNvSpPr txBox="1">
            <a:spLocks/>
          </p:cNvSpPr>
          <p:nvPr/>
        </p:nvSpPr>
        <p:spPr>
          <a:xfrm>
            <a:off x="18572" y="6806777"/>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a:t>
            </a:r>
            <a:r>
              <a:rPr lang="en-US" sz="1800" b="1">
                <a:solidFill>
                  <a:schemeClr val="accent3"/>
                </a:solidFill>
                <a:latin typeface="Poppins" panose="00000500000000000000" pitchFamily="2" charset="0"/>
                <a:cs typeface="Poppins" panose="00000500000000000000" pitchFamily="2" charset="0"/>
              </a:rPr>
              <a:t>advised against legally binding commitments </a:t>
            </a:r>
            <a:r>
              <a:rPr lang="en-US" sz="1800" b="1">
                <a:solidFill>
                  <a:schemeClr val="bg2"/>
                </a:solidFill>
                <a:latin typeface="Poppins" panose="00000500000000000000" pitchFamily="2" charset="0"/>
                <a:cs typeface="Poppins" panose="00000500000000000000" pitchFamily="2" charset="0"/>
              </a:rPr>
              <a:t>with partners on specific commission amounts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48752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12130" y="1930394"/>
            <a:ext cx="2649052" cy="2649052"/>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18572" y="2794749"/>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a:t>
            </a:r>
            <a:r>
              <a:rPr lang="en-US" sz="1800" b="1">
                <a:solidFill>
                  <a:schemeClr val="accent3"/>
                </a:solidFill>
                <a:latin typeface="Poppins" panose="00000500000000000000" pitchFamily="2" charset="0"/>
                <a:cs typeface="Poppins" panose="00000500000000000000" pitchFamily="2" charset="0"/>
              </a:rPr>
              <a:t>advised against legally binding commitments </a:t>
            </a:r>
            <a:r>
              <a:rPr lang="en-US" sz="1800" b="1">
                <a:solidFill>
                  <a:schemeClr val="bg2"/>
                </a:solidFill>
                <a:latin typeface="Poppins" panose="00000500000000000000" pitchFamily="2" charset="0"/>
                <a:cs typeface="Poppins" panose="00000500000000000000" pitchFamily="2" charset="0"/>
              </a:rPr>
              <a:t>with partners on specific commission amounts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3" name="Google Shape;1695;p59">
            <a:extLst>
              <a:ext uri="{FF2B5EF4-FFF2-40B4-BE49-F238E27FC236}">
                <a16:creationId xmlns:a16="http://schemas.microsoft.com/office/drawing/2014/main" id="{97079B75-8BA0-CD50-633C-0E495FA88318}"/>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sp>
        <p:nvSpPr>
          <p:cNvPr id="16" name="Google Shape;1684;p59">
            <a:extLst>
              <a:ext uri="{FF2B5EF4-FFF2-40B4-BE49-F238E27FC236}">
                <a16:creationId xmlns:a16="http://schemas.microsoft.com/office/drawing/2014/main" id="{E1DF4A3E-88E9-0EB1-8932-B52D79EA6182}"/>
              </a:ext>
            </a:extLst>
          </p:cNvPr>
          <p:cNvSpPr txBox="1">
            <a:spLocks/>
          </p:cNvSpPr>
          <p:nvPr/>
        </p:nvSpPr>
        <p:spPr>
          <a:xfrm>
            <a:off x="18572" y="621134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41573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12130" y="1930394"/>
            <a:ext cx="2649052" cy="2649052"/>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9547" y="2038951"/>
            <a:ext cx="2540495" cy="2540495"/>
          </a:xfrm>
          <a:prstGeom prst="rect">
            <a:avLst/>
          </a:prstGeom>
        </p:spPr>
      </p:pic>
      <p:sp>
        <p:nvSpPr>
          <p:cNvPr id="13" name="Google Shape;1695;p59">
            <a:extLst>
              <a:ext uri="{FF2B5EF4-FFF2-40B4-BE49-F238E27FC236}">
                <a16:creationId xmlns:a16="http://schemas.microsoft.com/office/drawing/2014/main" id="{50E992A1-EBBC-D95E-753B-AEEEC78ED922}"/>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sp>
        <p:nvSpPr>
          <p:cNvPr id="16" name="Google Shape;1684;p59">
            <a:extLst>
              <a:ext uri="{FF2B5EF4-FFF2-40B4-BE49-F238E27FC236}">
                <a16:creationId xmlns:a16="http://schemas.microsoft.com/office/drawing/2014/main" id="{69BC6E14-E9D6-A03D-6170-E8015A1FD055}"/>
              </a:ext>
            </a:extLst>
          </p:cNvPr>
          <p:cNvSpPr txBox="1">
            <a:spLocks/>
          </p:cNvSpPr>
          <p:nvPr/>
        </p:nvSpPr>
        <p:spPr>
          <a:xfrm>
            <a:off x="18572" y="304992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pic>
        <p:nvPicPr>
          <p:cNvPr id="17" name="Graphic 16" descr="Speech with solid fill">
            <a:extLst>
              <a:ext uri="{FF2B5EF4-FFF2-40B4-BE49-F238E27FC236}">
                <a16:creationId xmlns:a16="http://schemas.microsoft.com/office/drawing/2014/main" id="{39346E88-68AA-524C-9E5B-25405290E6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36240" y="2129169"/>
            <a:ext cx="2540494" cy="914400"/>
          </a:xfrm>
          <a:prstGeom prst="rect">
            <a:avLst/>
          </a:prstGeom>
        </p:spPr>
      </p:pic>
      <p:sp>
        <p:nvSpPr>
          <p:cNvPr id="20" name="Google Shape;1684;p59">
            <a:extLst>
              <a:ext uri="{FF2B5EF4-FFF2-40B4-BE49-F238E27FC236}">
                <a16:creationId xmlns:a16="http://schemas.microsoft.com/office/drawing/2014/main" id="{25C8383B-9A62-EEE9-2131-28E6C2398F90}"/>
              </a:ext>
            </a:extLst>
          </p:cNvPr>
          <p:cNvSpPr txBox="1">
            <a:spLocks/>
          </p:cNvSpPr>
          <p:nvPr/>
        </p:nvSpPr>
        <p:spPr>
          <a:xfrm>
            <a:off x="2059507" y="2201632"/>
            <a:ext cx="2439354" cy="617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1"/>
                </a:solidFill>
                <a:latin typeface="Poppins" panose="00000500000000000000" pitchFamily="2" charset="0"/>
                <a:cs typeface="Poppins" panose="00000500000000000000" pitchFamily="2" charset="0"/>
              </a:rPr>
              <a:t>“Obligations”</a:t>
            </a:r>
          </a:p>
        </p:txBody>
      </p:sp>
    </p:spTree>
    <p:extLst>
      <p:ext uri="{BB962C8B-B14F-4D97-AF65-F5344CB8AC3E}">
        <p14:creationId xmlns:p14="http://schemas.microsoft.com/office/powerpoint/2010/main" val="9792747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phic 19" descr="Speech with solid fill">
            <a:extLst>
              <a:ext uri="{FF2B5EF4-FFF2-40B4-BE49-F238E27FC236}">
                <a16:creationId xmlns:a16="http://schemas.microsoft.com/office/drawing/2014/main" id="{81C8B984-E414-B469-42AE-984D4D45D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4505" y="1643638"/>
            <a:ext cx="3052138" cy="1098556"/>
          </a:xfrm>
          <a:prstGeom prst="rect">
            <a:avLst/>
          </a:prstGeom>
        </p:spPr>
      </p:pic>
      <p:sp>
        <p:nvSpPr>
          <p:cNvPr id="23" name="Google Shape;1684;p59">
            <a:extLst>
              <a:ext uri="{FF2B5EF4-FFF2-40B4-BE49-F238E27FC236}">
                <a16:creationId xmlns:a16="http://schemas.microsoft.com/office/drawing/2014/main" id="{D87ADF5E-861E-987A-2A86-45F16D99B539}"/>
              </a:ext>
            </a:extLst>
          </p:cNvPr>
          <p:cNvSpPr txBox="1">
            <a:spLocks/>
          </p:cNvSpPr>
          <p:nvPr/>
        </p:nvSpPr>
        <p:spPr>
          <a:xfrm>
            <a:off x="3086235" y="1669320"/>
            <a:ext cx="26490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1"/>
                </a:solidFill>
                <a:latin typeface="Poppins" panose="00000500000000000000" pitchFamily="2" charset="0"/>
                <a:cs typeface="Poppins" panose="00000500000000000000" pitchFamily="2" charset="0"/>
              </a:rPr>
              <a:t>“Commitments”</a:t>
            </a:r>
          </a:p>
        </p:txBody>
      </p:sp>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2130" y="1930394"/>
            <a:ext cx="2649052" cy="2649052"/>
          </a:xfrm>
          <a:prstGeom prst="rect">
            <a:avLst/>
          </a:prstGeom>
        </p:spPr>
      </p:pic>
      <p:pic>
        <p:nvPicPr>
          <p:cNvPr id="21" name="Graphic 20" descr="Speech with solid fill">
            <a:extLst>
              <a:ext uri="{FF2B5EF4-FFF2-40B4-BE49-F238E27FC236}">
                <a16:creationId xmlns:a16="http://schemas.microsoft.com/office/drawing/2014/main" id="{18C5E977-F452-27B9-4B56-BC61EC0EA9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6240" y="1987404"/>
            <a:ext cx="2540494"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090216" y="2032975"/>
            <a:ext cx="738185" cy="738185"/>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18572" y="304992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3" name="Google Shape;1684;p59">
            <a:extLst>
              <a:ext uri="{FF2B5EF4-FFF2-40B4-BE49-F238E27FC236}">
                <a16:creationId xmlns:a16="http://schemas.microsoft.com/office/drawing/2014/main" id="{463E888F-32E4-B232-041A-C27FC6D159FC}"/>
              </a:ext>
            </a:extLst>
          </p:cNvPr>
          <p:cNvSpPr txBox="1">
            <a:spLocks/>
          </p:cNvSpPr>
          <p:nvPr/>
        </p:nvSpPr>
        <p:spPr>
          <a:xfrm>
            <a:off x="2059507" y="2059867"/>
            <a:ext cx="2439354" cy="617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90000"/>
                    <a:lumOff val="10000"/>
                  </a:schemeClr>
                </a:solidFill>
                <a:latin typeface="Poppins" panose="00000500000000000000" pitchFamily="2" charset="0"/>
                <a:cs typeface="Poppins" panose="00000500000000000000" pitchFamily="2" charset="0"/>
              </a:rPr>
              <a:t>“Obligations”</a:t>
            </a:r>
          </a:p>
        </p:txBody>
      </p:sp>
    </p:spTree>
    <p:extLst>
      <p:ext uri="{BB962C8B-B14F-4D97-AF65-F5344CB8AC3E}">
        <p14:creationId xmlns:p14="http://schemas.microsoft.com/office/powerpoint/2010/main" val="335480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Speech with solid fill">
            <a:extLst>
              <a:ext uri="{FF2B5EF4-FFF2-40B4-BE49-F238E27FC236}">
                <a16:creationId xmlns:a16="http://schemas.microsoft.com/office/drawing/2014/main" id="{176E7E22-B9BD-2402-E901-AD9B46DEB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579581" y="1907977"/>
            <a:ext cx="1787909" cy="914400"/>
          </a:xfrm>
          <a:prstGeom prst="rect">
            <a:avLst/>
          </a:prstGeom>
        </p:spPr>
      </p:pic>
      <p:pic>
        <p:nvPicPr>
          <p:cNvPr id="26" name="Graphic 25" descr="Speech with solid fill">
            <a:extLst>
              <a:ext uri="{FF2B5EF4-FFF2-40B4-BE49-F238E27FC236}">
                <a16:creationId xmlns:a16="http://schemas.microsoft.com/office/drawing/2014/main" id="{62BEDA59-ED1A-5E05-8625-C2AD3FE3F0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4505" y="1353017"/>
            <a:ext cx="3052138" cy="1098556"/>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2130" y="1930394"/>
            <a:ext cx="2649052" cy="2649052"/>
          </a:xfrm>
          <a:prstGeom prst="rect">
            <a:avLst/>
          </a:prstGeom>
        </p:spPr>
      </p:pic>
      <p:pic>
        <p:nvPicPr>
          <p:cNvPr id="21" name="Graphic 20" descr="Speech with solid fill">
            <a:extLst>
              <a:ext uri="{FF2B5EF4-FFF2-40B4-BE49-F238E27FC236}">
                <a16:creationId xmlns:a16="http://schemas.microsoft.com/office/drawing/2014/main" id="{18C5E977-F452-27B9-4B56-BC61EC0EA9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6240" y="1987404"/>
            <a:ext cx="2540494"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090216" y="2032975"/>
            <a:ext cx="738185" cy="738185"/>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18572" y="304992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3" name="Google Shape;1684;p59">
            <a:extLst>
              <a:ext uri="{FF2B5EF4-FFF2-40B4-BE49-F238E27FC236}">
                <a16:creationId xmlns:a16="http://schemas.microsoft.com/office/drawing/2014/main" id="{463E888F-32E4-B232-041A-C27FC6D159FC}"/>
              </a:ext>
            </a:extLst>
          </p:cNvPr>
          <p:cNvSpPr txBox="1">
            <a:spLocks/>
          </p:cNvSpPr>
          <p:nvPr/>
        </p:nvSpPr>
        <p:spPr>
          <a:xfrm>
            <a:off x="2059507" y="2059867"/>
            <a:ext cx="2439354" cy="617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90000"/>
                    <a:lumOff val="10000"/>
                  </a:schemeClr>
                </a:solidFill>
                <a:latin typeface="Poppins" panose="00000500000000000000" pitchFamily="2" charset="0"/>
                <a:cs typeface="Poppins" panose="00000500000000000000" pitchFamily="2" charset="0"/>
              </a:rPr>
              <a:t>“Obligations”</a:t>
            </a:r>
          </a:p>
        </p:txBody>
      </p:sp>
      <p:sp>
        <p:nvSpPr>
          <p:cNvPr id="16" name="Google Shape;1684;p59">
            <a:extLst>
              <a:ext uri="{FF2B5EF4-FFF2-40B4-BE49-F238E27FC236}">
                <a16:creationId xmlns:a16="http://schemas.microsoft.com/office/drawing/2014/main" id="{5BA2B003-4E9E-1744-36CD-E44E479D271F}"/>
              </a:ext>
            </a:extLst>
          </p:cNvPr>
          <p:cNvSpPr txBox="1">
            <a:spLocks/>
          </p:cNvSpPr>
          <p:nvPr/>
        </p:nvSpPr>
        <p:spPr>
          <a:xfrm>
            <a:off x="3086235" y="1378699"/>
            <a:ext cx="26490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a:t>
            </a:r>
            <a:r>
              <a:rPr lang="en-US" sz="1800" b="1">
                <a:solidFill>
                  <a:schemeClr val="bg2">
                    <a:lumMod val="90000"/>
                    <a:lumOff val="10000"/>
                  </a:schemeClr>
                </a:solidFill>
                <a:latin typeface="Poppins" panose="00000500000000000000" pitchFamily="2" charset="0"/>
                <a:cs typeface="Poppins" panose="00000500000000000000" pitchFamily="2" charset="0"/>
              </a:rPr>
              <a:t>Commitments</a:t>
            </a:r>
            <a:r>
              <a:rPr lang="en-US" sz="1800" b="1">
                <a:solidFill>
                  <a:schemeClr val="bg2"/>
                </a:solidFill>
                <a:latin typeface="Poppins" panose="00000500000000000000" pitchFamily="2" charset="0"/>
                <a:cs typeface="Poppins" panose="00000500000000000000" pitchFamily="2" charset="0"/>
              </a:rPr>
              <a:t>”</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28" name="Google Shape;1684;p59">
            <a:extLst>
              <a:ext uri="{FF2B5EF4-FFF2-40B4-BE49-F238E27FC236}">
                <a16:creationId xmlns:a16="http://schemas.microsoft.com/office/drawing/2014/main" id="{6890FBB9-CA08-7C41-E5B4-AF5E9647E14A}"/>
              </a:ext>
            </a:extLst>
          </p:cNvPr>
          <p:cNvSpPr txBox="1">
            <a:spLocks/>
          </p:cNvSpPr>
          <p:nvPr/>
        </p:nvSpPr>
        <p:spPr>
          <a:xfrm>
            <a:off x="5463919" y="2092682"/>
            <a:ext cx="1595641" cy="427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1"/>
                </a:solidFill>
                <a:latin typeface="Poppins" panose="00000500000000000000" pitchFamily="2" charset="0"/>
                <a:cs typeface="Poppins" panose="00000500000000000000" pitchFamily="2" charset="0"/>
              </a:rPr>
              <a:t>“Owed”</a:t>
            </a:r>
          </a:p>
        </p:txBody>
      </p:sp>
    </p:spTree>
    <p:extLst>
      <p:ext uri="{BB962C8B-B14F-4D97-AF65-F5344CB8AC3E}">
        <p14:creationId xmlns:p14="http://schemas.microsoft.com/office/powerpoint/2010/main" val="3634982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Clipboard Mixed with solid fill">
            <a:extLst>
              <a:ext uri="{FF2B5EF4-FFF2-40B4-BE49-F238E27FC236}">
                <a16:creationId xmlns:a16="http://schemas.microsoft.com/office/drawing/2014/main" id="{8FB46373-0BEF-5683-EBC4-B915035860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0143" y="6847367"/>
            <a:ext cx="308875" cy="308875"/>
          </a:xfrm>
          <a:prstGeom prst="rect">
            <a:avLst/>
          </a:prstGeom>
        </p:spPr>
      </p:pic>
      <p:pic>
        <p:nvPicPr>
          <p:cNvPr id="26" name="Graphic 25" descr="Speech with solid fill">
            <a:extLst>
              <a:ext uri="{FF2B5EF4-FFF2-40B4-BE49-F238E27FC236}">
                <a16:creationId xmlns:a16="http://schemas.microsoft.com/office/drawing/2014/main" id="{62BEDA59-ED1A-5E05-8625-C2AD3FE3F0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4505" y="1353017"/>
            <a:ext cx="3052138" cy="1098556"/>
          </a:xfrm>
          <a:prstGeom prst="rect">
            <a:avLst/>
          </a:prstGeom>
        </p:spPr>
      </p:pic>
      <p:pic>
        <p:nvPicPr>
          <p:cNvPr id="14" name="Graphic 13" descr="Teacher with solid fill">
            <a:extLst>
              <a:ext uri="{FF2B5EF4-FFF2-40B4-BE49-F238E27FC236}">
                <a16:creationId xmlns:a16="http://schemas.microsoft.com/office/drawing/2014/main" id="{A9E1C8BE-E5BE-DD94-87E1-433E3FF08E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2130" y="1930394"/>
            <a:ext cx="2649052" cy="2649052"/>
          </a:xfrm>
          <a:prstGeom prst="rect">
            <a:avLst/>
          </a:prstGeom>
        </p:spPr>
      </p:pic>
      <p:pic>
        <p:nvPicPr>
          <p:cNvPr id="25" name="Graphic 24" descr="Speech with solid fill">
            <a:extLst>
              <a:ext uri="{FF2B5EF4-FFF2-40B4-BE49-F238E27FC236}">
                <a16:creationId xmlns:a16="http://schemas.microsoft.com/office/drawing/2014/main" id="{B70AB50D-1B7B-B5AA-3F49-D580B2B507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5579581" y="1702237"/>
            <a:ext cx="1787909" cy="914400"/>
          </a:xfrm>
          <a:prstGeom prst="rect">
            <a:avLst/>
          </a:prstGeom>
        </p:spPr>
      </p:pic>
      <p:pic>
        <p:nvPicPr>
          <p:cNvPr id="21" name="Graphic 20" descr="Speech with solid fill">
            <a:extLst>
              <a:ext uri="{FF2B5EF4-FFF2-40B4-BE49-F238E27FC236}">
                <a16:creationId xmlns:a16="http://schemas.microsoft.com/office/drawing/2014/main" id="{18C5E977-F452-27B9-4B56-BC61EC0EA9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6240" y="1987404"/>
            <a:ext cx="2540494"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Internal Practices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2114" y="1823022"/>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2090216" y="2032975"/>
            <a:ext cx="738185" cy="738185"/>
          </a:xfrm>
          <a:prstGeom prst="rect">
            <a:avLst/>
          </a:prstGeom>
        </p:spPr>
      </p:pic>
      <p:pic>
        <p:nvPicPr>
          <p:cNvPr id="18" name="Graphic 17" descr="Meeting with solid fill">
            <a:extLst>
              <a:ext uri="{FF2B5EF4-FFF2-40B4-BE49-F238E27FC236}">
                <a16:creationId xmlns:a16="http://schemas.microsoft.com/office/drawing/2014/main" id="{27E193B7-C7D0-4DA4-1BAA-F3B8D6D5AE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949547" y="2038951"/>
            <a:ext cx="2540495" cy="2540495"/>
          </a:xfrm>
          <a:prstGeom prst="rect">
            <a:avLst/>
          </a:prstGeom>
        </p:spPr>
      </p:pic>
      <p:sp>
        <p:nvSpPr>
          <p:cNvPr id="19" name="Google Shape;1684;p59">
            <a:extLst>
              <a:ext uri="{FF2B5EF4-FFF2-40B4-BE49-F238E27FC236}">
                <a16:creationId xmlns:a16="http://schemas.microsoft.com/office/drawing/2014/main" id="{949DB69D-519C-0B14-5FB0-332F8390AB79}"/>
              </a:ext>
            </a:extLst>
          </p:cNvPr>
          <p:cNvSpPr txBox="1">
            <a:spLocks/>
          </p:cNvSpPr>
          <p:nvPr/>
        </p:nvSpPr>
        <p:spPr>
          <a:xfrm>
            <a:off x="18572" y="304992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3" name="Google Shape;1684;p59">
            <a:extLst>
              <a:ext uri="{FF2B5EF4-FFF2-40B4-BE49-F238E27FC236}">
                <a16:creationId xmlns:a16="http://schemas.microsoft.com/office/drawing/2014/main" id="{463E888F-32E4-B232-041A-C27FC6D159FC}"/>
              </a:ext>
            </a:extLst>
          </p:cNvPr>
          <p:cNvSpPr txBox="1">
            <a:spLocks/>
          </p:cNvSpPr>
          <p:nvPr/>
        </p:nvSpPr>
        <p:spPr>
          <a:xfrm>
            <a:off x="2059507" y="2059867"/>
            <a:ext cx="2439354" cy="617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90000"/>
                    <a:lumOff val="10000"/>
                  </a:schemeClr>
                </a:solidFill>
                <a:latin typeface="Poppins" panose="00000500000000000000" pitchFamily="2" charset="0"/>
                <a:cs typeface="Poppins" panose="00000500000000000000" pitchFamily="2" charset="0"/>
              </a:rPr>
              <a:t>“Obligations”</a:t>
            </a:r>
          </a:p>
        </p:txBody>
      </p:sp>
      <p:sp>
        <p:nvSpPr>
          <p:cNvPr id="16" name="Google Shape;1684;p59">
            <a:extLst>
              <a:ext uri="{FF2B5EF4-FFF2-40B4-BE49-F238E27FC236}">
                <a16:creationId xmlns:a16="http://schemas.microsoft.com/office/drawing/2014/main" id="{5BA2B003-4E9E-1744-36CD-E44E479D271F}"/>
              </a:ext>
            </a:extLst>
          </p:cNvPr>
          <p:cNvSpPr txBox="1">
            <a:spLocks/>
          </p:cNvSpPr>
          <p:nvPr/>
        </p:nvSpPr>
        <p:spPr>
          <a:xfrm>
            <a:off x="3086235" y="1378699"/>
            <a:ext cx="26490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a:t>
            </a:r>
            <a:r>
              <a:rPr lang="en-US" sz="1800" b="1">
                <a:solidFill>
                  <a:schemeClr val="bg2">
                    <a:lumMod val="90000"/>
                    <a:lumOff val="10000"/>
                  </a:schemeClr>
                </a:solidFill>
                <a:latin typeface="Poppins" panose="00000500000000000000" pitchFamily="2" charset="0"/>
                <a:cs typeface="Poppins" panose="00000500000000000000" pitchFamily="2" charset="0"/>
              </a:rPr>
              <a:t>Commitments</a:t>
            </a:r>
            <a:r>
              <a:rPr lang="en-US" sz="1800" b="1">
                <a:solidFill>
                  <a:schemeClr val="bg2"/>
                </a:solidFill>
                <a:latin typeface="Poppins" panose="00000500000000000000" pitchFamily="2" charset="0"/>
                <a:cs typeface="Poppins" panose="00000500000000000000" pitchFamily="2" charset="0"/>
              </a:rPr>
              <a:t>”</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7" name="Google Shape;1684;p59">
            <a:extLst>
              <a:ext uri="{FF2B5EF4-FFF2-40B4-BE49-F238E27FC236}">
                <a16:creationId xmlns:a16="http://schemas.microsoft.com/office/drawing/2014/main" id="{4A86C3E0-D766-8203-2849-C51E2716D3F2}"/>
              </a:ext>
            </a:extLst>
          </p:cNvPr>
          <p:cNvSpPr txBox="1">
            <a:spLocks/>
          </p:cNvSpPr>
          <p:nvPr/>
        </p:nvSpPr>
        <p:spPr>
          <a:xfrm>
            <a:off x="5463919" y="1886942"/>
            <a:ext cx="1595641" cy="427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a:t>
            </a:r>
            <a:r>
              <a:rPr lang="en-US" sz="1800" b="1">
                <a:solidFill>
                  <a:schemeClr val="bg2">
                    <a:lumMod val="90000"/>
                    <a:lumOff val="10000"/>
                  </a:schemeClr>
                </a:solidFill>
                <a:latin typeface="Poppins" panose="00000500000000000000" pitchFamily="2" charset="0"/>
                <a:cs typeface="Poppins" panose="00000500000000000000" pitchFamily="2" charset="0"/>
              </a:rPr>
              <a:t>Owed</a:t>
            </a:r>
            <a:r>
              <a:rPr lang="en-US" sz="1800" b="1">
                <a:solidFill>
                  <a:schemeClr val="bg2"/>
                </a:solidFill>
                <a:latin typeface="Poppins" panose="00000500000000000000" pitchFamily="2" charset="0"/>
                <a:cs typeface="Poppins" panose="00000500000000000000" pitchFamily="2" charset="0"/>
              </a:rPr>
              <a:t>”</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pic>
        <p:nvPicPr>
          <p:cNvPr id="20" name="Graphic 19" descr="Office worker male with solid fill">
            <a:extLst>
              <a:ext uri="{FF2B5EF4-FFF2-40B4-BE49-F238E27FC236}">
                <a16:creationId xmlns:a16="http://schemas.microsoft.com/office/drawing/2014/main" id="{2D9EF211-DEE0-AC94-FE20-1434F6B4B03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3766" y="5560174"/>
            <a:ext cx="2297868" cy="2297868"/>
          </a:xfrm>
          <a:prstGeom prst="rect">
            <a:avLst/>
          </a:prstGeom>
        </p:spPr>
      </p:pic>
      <p:pic>
        <p:nvPicPr>
          <p:cNvPr id="23" name="Graphic 22" descr="User with solid fill">
            <a:extLst>
              <a:ext uri="{FF2B5EF4-FFF2-40B4-BE49-F238E27FC236}">
                <a16:creationId xmlns:a16="http://schemas.microsoft.com/office/drawing/2014/main" id="{F24D2784-D4AA-58E1-BAFE-0C3369E771B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802265" y="5521842"/>
            <a:ext cx="1382717" cy="1382717"/>
          </a:xfrm>
          <a:prstGeom prst="rect">
            <a:avLst/>
          </a:prstGeom>
        </p:spPr>
      </p:pic>
      <p:pic>
        <p:nvPicPr>
          <p:cNvPr id="24" name="Graphic 23" descr="User with solid fill">
            <a:extLst>
              <a:ext uri="{FF2B5EF4-FFF2-40B4-BE49-F238E27FC236}">
                <a16:creationId xmlns:a16="http://schemas.microsoft.com/office/drawing/2014/main" id="{B63167BD-80B5-A6AC-0D11-A504EBB0469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992325" y="8934954"/>
            <a:ext cx="1382717" cy="1382717"/>
          </a:xfrm>
          <a:prstGeom prst="rect">
            <a:avLst/>
          </a:prstGeom>
        </p:spPr>
      </p:pic>
      <p:pic>
        <p:nvPicPr>
          <p:cNvPr id="27" name="Graphic 26" descr="User with solid fill">
            <a:extLst>
              <a:ext uri="{FF2B5EF4-FFF2-40B4-BE49-F238E27FC236}">
                <a16:creationId xmlns:a16="http://schemas.microsoft.com/office/drawing/2014/main" id="{282D6D14-BCA1-B7B4-3C26-EE99A70D417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118533" y="13088750"/>
            <a:ext cx="1965245" cy="1965245"/>
          </a:xfrm>
          <a:prstGeom prst="rect">
            <a:avLst/>
          </a:prstGeom>
        </p:spPr>
      </p:pic>
    </p:spTree>
    <p:extLst>
      <p:ext uri="{BB962C8B-B14F-4D97-AF65-F5344CB8AC3E}">
        <p14:creationId xmlns:p14="http://schemas.microsoft.com/office/powerpoint/2010/main" val="19020425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6488" y="2977116"/>
            <a:ext cx="308875" cy="308875"/>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Disclosure &amp; Transparency</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766"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226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99232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11853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2820599" y="6993626"/>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a:t>
            </a:r>
            <a:r>
              <a:rPr lang="en-US" sz="1800" b="1">
                <a:solidFill>
                  <a:schemeClr val="accent3"/>
                </a:solidFill>
                <a:latin typeface="Poppins" panose="00000500000000000000" pitchFamily="2" charset="0"/>
                <a:cs typeface="Poppins" panose="00000500000000000000" pitchFamily="2" charset="0"/>
              </a:rPr>
              <a:t>informed fund boards that sales of fund shares were considered in brokerage allocation</a:t>
            </a:r>
            <a:r>
              <a:rPr lang="en-US" sz="1800" b="1">
                <a:solidFill>
                  <a:schemeClr val="bg2"/>
                </a:solidFill>
                <a:latin typeface="Poppins" panose="00000500000000000000" pitchFamily="2" charset="0"/>
                <a:cs typeface="Poppins" panose="00000500000000000000" pitchFamily="2" charset="0"/>
              </a:rPr>
              <a:t>, displaying the exact commission amounts for brokers influenced by fund sales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pic>
        <p:nvPicPr>
          <p:cNvPr id="31" name="Graphic 30" descr="Speech with solid fill">
            <a:extLst>
              <a:ext uri="{FF2B5EF4-FFF2-40B4-BE49-F238E27FC236}">
                <a16:creationId xmlns:a16="http://schemas.microsoft.com/office/drawing/2014/main" id="{207018D3-C542-D93C-282E-1B4E638278A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10625" y="1353017"/>
            <a:ext cx="3052138" cy="1098556"/>
          </a:xfrm>
          <a:prstGeom prst="rect">
            <a:avLst/>
          </a:prstGeom>
        </p:spPr>
      </p:pic>
      <p:pic>
        <p:nvPicPr>
          <p:cNvPr id="32" name="Graphic 31" descr="Teacher with solid fill">
            <a:extLst>
              <a:ext uri="{FF2B5EF4-FFF2-40B4-BE49-F238E27FC236}">
                <a16:creationId xmlns:a16="http://schemas.microsoft.com/office/drawing/2014/main" id="{BA73092D-F799-79EA-7FDF-34D6DCC6E4C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3168250" y="1930394"/>
            <a:ext cx="2649052" cy="2649052"/>
          </a:xfrm>
          <a:prstGeom prst="rect">
            <a:avLst/>
          </a:prstGeom>
        </p:spPr>
      </p:pic>
      <p:pic>
        <p:nvPicPr>
          <p:cNvPr id="33" name="Graphic 32" descr="Speech with solid fill">
            <a:extLst>
              <a:ext uri="{FF2B5EF4-FFF2-40B4-BE49-F238E27FC236}">
                <a16:creationId xmlns:a16="http://schemas.microsoft.com/office/drawing/2014/main" id="{241C183E-F1BD-5F3F-D45A-24AB9D844EB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12635701" y="1702237"/>
            <a:ext cx="1787909" cy="914400"/>
          </a:xfrm>
          <a:prstGeom prst="rect">
            <a:avLst/>
          </a:prstGeom>
        </p:spPr>
      </p:pic>
      <p:pic>
        <p:nvPicPr>
          <p:cNvPr id="34" name="Graphic 33" descr="Speech with solid fill">
            <a:extLst>
              <a:ext uri="{FF2B5EF4-FFF2-40B4-BE49-F238E27FC236}">
                <a16:creationId xmlns:a16="http://schemas.microsoft.com/office/drawing/2014/main" id="{141AF9F1-EAEC-8506-4451-0543C41614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192360" y="1987404"/>
            <a:ext cx="2540494" cy="914400"/>
          </a:xfrm>
          <a:prstGeom prst="rect">
            <a:avLst/>
          </a:prstGeom>
        </p:spPr>
      </p:pic>
      <p:pic>
        <p:nvPicPr>
          <p:cNvPr id="35" name="Graphic 34" descr="Meeting with solid fill">
            <a:extLst>
              <a:ext uri="{FF2B5EF4-FFF2-40B4-BE49-F238E27FC236}">
                <a16:creationId xmlns:a16="http://schemas.microsoft.com/office/drawing/2014/main" id="{E17D3864-FDA4-6DCA-6A38-A5569764F6A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005667" y="2038951"/>
            <a:ext cx="2540495" cy="2540495"/>
          </a:xfrm>
          <a:prstGeom prst="rect">
            <a:avLst/>
          </a:prstGeom>
        </p:spPr>
      </p:pic>
      <p:sp>
        <p:nvSpPr>
          <p:cNvPr id="36" name="Google Shape;1684;p59">
            <a:extLst>
              <a:ext uri="{FF2B5EF4-FFF2-40B4-BE49-F238E27FC236}">
                <a16:creationId xmlns:a16="http://schemas.microsoft.com/office/drawing/2014/main" id="{D5B21F7E-01D1-7A30-5C2A-E4657C7A6000}"/>
              </a:ext>
            </a:extLst>
          </p:cNvPr>
          <p:cNvSpPr txBox="1">
            <a:spLocks/>
          </p:cNvSpPr>
          <p:nvPr/>
        </p:nvSpPr>
        <p:spPr>
          <a:xfrm>
            <a:off x="9115627" y="2059867"/>
            <a:ext cx="2439354" cy="617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90000"/>
                    <a:lumOff val="10000"/>
                  </a:schemeClr>
                </a:solidFill>
                <a:latin typeface="Poppins" panose="00000500000000000000" pitchFamily="2" charset="0"/>
                <a:cs typeface="Poppins" panose="00000500000000000000" pitchFamily="2" charset="0"/>
              </a:rPr>
              <a:t>“Obligations”</a:t>
            </a:r>
          </a:p>
        </p:txBody>
      </p:sp>
      <p:sp>
        <p:nvSpPr>
          <p:cNvPr id="37" name="Google Shape;1684;p59">
            <a:extLst>
              <a:ext uri="{FF2B5EF4-FFF2-40B4-BE49-F238E27FC236}">
                <a16:creationId xmlns:a16="http://schemas.microsoft.com/office/drawing/2014/main" id="{45C33826-E014-EB98-53AA-7310019A9938}"/>
              </a:ext>
            </a:extLst>
          </p:cNvPr>
          <p:cNvSpPr txBox="1">
            <a:spLocks/>
          </p:cNvSpPr>
          <p:nvPr/>
        </p:nvSpPr>
        <p:spPr>
          <a:xfrm>
            <a:off x="10142355" y="1378699"/>
            <a:ext cx="2649051"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a:t>
            </a:r>
            <a:r>
              <a:rPr lang="en-US" sz="1800" b="1">
                <a:solidFill>
                  <a:schemeClr val="bg2">
                    <a:lumMod val="90000"/>
                    <a:lumOff val="10000"/>
                  </a:schemeClr>
                </a:solidFill>
                <a:latin typeface="Poppins" panose="00000500000000000000" pitchFamily="2" charset="0"/>
                <a:cs typeface="Poppins" panose="00000500000000000000" pitchFamily="2" charset="0"/>
              </a:rPr>
              <a:t>Commitments</a:t>
            </a:r>
            <a:r>
              <a:rPr lang="en-US" sz="1800" b="1">
                <a:solidFill>
                  <a:schemeClr val="bg2"/>
                </a:solidFill>
                <a:latin typeface="Poppins" panose="00000500000000000000" pitchFamily="2" charset="0"/>
                <a:cs typeface="Poppins" panose="00000500000000000000" pitchFamily="2" charset="0"/>
              </a:rPr>
              <a:t>”</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38" name="Google Shape;1684;p59">
            <a:extLst>
              <a:ext uri="{FF2B5EF4-FFF2-40B4-BE49-F238E27FC236}">
                <a16:creationId xmlns:a16="http://schemas.microsoft.com/office/drawing/2014/main" id="{2F4E50DE-24DF-E193-CCBB-A9FB3FB2FB5A}"/>
              </a:ext>
            </a:extLst>
          </p:cNvPr>
          <p:cNvSpPr txBox="1">
            <a:spLocks/>
          </p:cNvSpPr>
          <p:nvPr/>
        </p:nvSpPr>
        <p:spPr>
          <a:xfrm>
            <a:off x="12520039" y="1886942"/>
            <a:ext cx="1595641" cy="427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a:t>
            </a:r>
            <a:r>
              <a:rPr lang="en-US" sz="1800" b="1">
                <a:solidFill>
                  <a:schemeClr val="bg2">
                    <a:lumMod val="90000"/>
                    <a:lumOff val="10000"/>
                  </a:schemeClr>
                </a:solidFill>
                <a:latin typeface="Poppins" panose="00000500000000000000" pitchFamily="2" charset="0"/>
                <a:cs typeface="Poppins" panose="00000500000000000000" pitchFamily="2" charset="0"/>
              </a:rPr>
              <a:t>Owed</a:t>
            </a:r>
            <a:r>
              <a:rPr lang="en-US" sz="1800" b="1">
                <a:solidFill>
                  <a:schemeClr val="bg2"/>
                </a:solidFill>
                <a:latin typeface="Poppins" panose="00000500000000000000" pitchFamily="2" charset="0"/>
                <a:cs typeface="Poppins" panose="00000500000000000000" pitchFamily="2" charset="0"/>
              </a:rPr>
              <a:t>”</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39" name="Google Shape;1684;p59">
            <a:extLst>
              <a:ext uri="{FF2B5EF4-FFF2-40B4-BE49-F238E27FC236}">
                <a16:creationId xmlns:a16="http://schemas.microsoft.com/office/drawing/2014/main" id="{6E149687-4AA3-02C0-7EEF-39A36C34C0D0}"/>
              </a:ext>
            </a:extLst>
          </p:cNvPr>
          <p:cNvSpPr txBox="1">
            <a:spLocks/>
          </p:cNvSpPr>
          <p:nvPr/>
        </p:nvSpPr>
        <p:spPr>
          <a:xfrm>
            <a:off x="-4294348" y="3049928"/>
            <a:ext cx="3808799"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Despite formal policies, </a:t>
            </a:r>
            <a:r>
              <a:rPr lang="en-US" sz="1800" b="1">
                <a:solidFill>
                  <a:schemeClr val="accent3"/>
                </a:solidFill>
                <a:latin typeface="Poppins" panose="00000500000000000000" pitchFamily="2" charset="0"/>
                <a:cs typeface="Poppins" panose="00000500000000000000" pitchFamily="2" charset="0"/>
              </a:rPr>
              <a:t>MFS staff informally </a:t>
            </a:r>
            <a:r>
              <a:rPr lang="en-US" sz="1800" b="1">
                <a:solidFill>
                  <a:schemeClr val="bg2"/>
                </a:solidFill>
                <a:latin typeface="Poppins" panose="00000500000000000000" pitchFamily="2" charset="0"/>
                <a:cs typeface="Poppins" panose="00000500000000000000" pitchFamily="2" charset="0"/>
              </a:rPr>
              <a:t>referred to commission allocations as: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13262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Disclosure &amp; Transparency</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766"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2027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226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99232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11853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2820599"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MFS </a:t>
            </a:r>
            <a:r>
              <a:rPr lang="en-US" sz="1800" b="1">
                <a:solidFill>
                  <a:schemeClr val="accent3"/>
                </a:solidFill>
                <a:latin typeface="Poppins" panose="00000500000000000000" pitchFamily="2" charset="0"/>
                <a:cs typeface="Poppins" panose="00000500000000000000" pitchFamily="2" charset="0"/>
              </a:rPr>
              <a:t>informed fund boards that sales of fund shares were considered in brokerage allocation</a:t>
            </a:r>
            <a:r>
              <a:rPr lang="en-US" sz="1800" b="1">
                <a:solidFill>
                  <a:schemeClr val="bg2"/>
                </a:solidFill>
                <a:latin typeface="Poppins" panose="00000500000000000000" pitchFamily="2" charset="0"/>
                <a:cs typeface="Poppins" panose="00000500000000000000" pitchFamily="2" charset="0"/>
              </a:rPr>
              <a:t>, displaying the exact commission amounts for brokers influenced by fund sales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pic>
        <p:nvPicPr>
          <p:cNvPr id="13" name="Graphic 12" descr="Magnifying glass with solid fill">
            <a:extLst>
              <a:ext uri="{FF2B5EF4-FFF2-40B4-BE49-F238E27FC236}">
                <a16:creationId xmlns:a16="http://schemas.microsoft.com/office/drawing/2014/main" id="{0687BF2B-2555-A177-3D13-2D2282CADBE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69313" y="8646255"/>
            <a:ext cx="1493251" cy="1631756"/>
          </a:xfrm>
          <a:prstGeom prst="rect">
            <a:avLst/>
          </a:prstGeom>
        </p:spPr>
      </p:pic>
      <p:sp>
        <p:nvSpPr>
          <p:cNvPr id="14" name="Google Shape;1684;p59">
            <a:extLst>
              <a:ext uri="{FF2B5EF4-FFF2-40B4-BE49-F238E27FC236}">
                <a16:creationId xmlns:a16="http://schemas.microsoft.com/office/drawing/2014/main" id="{73891842-5075-85FA-7CFD-718B2FDAD5EB}"/>
              </a:ext>
            </a:extLst>
          </p:cNvPr>
          <p:cNvSpPr txBox="1">
            <a:spLocks/>
          </p:cNvSpPr>
          <p:nvPr/>
        </p:nvSpPr>
        <p:spPr>
          <a:xfrm>
            <a:off x="1729119" y="724469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determined that MFS had:</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6" name="Google Shape;1695;p59">
            <a:extLst>
              <a:ext uri="{FF2B5EF4-FFF2-40B4-BE49-F238E27FC236}">
                <a16:creationId xmlns:a16="http://schemas.microsoft.com/office/drawing/2014/main" id="{FF8C8A71-93CC-4788-89D4-A234E6673255}"/>
              </a:ext>
            </a:extLst>
          </p:cNvPr>
          <p:cNvSpPr txBox="1">
            <a:spLocks/>
          </p:cNvSpPr>
          <p:nvPr/>
        </p:nvSpPr>
        <p:spPr>
          <a:xfrm>
            <a:off x="2418157" y="-2420019"/>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SEC Findings</a:t>
            </a:r>
          </a:p>
        </p:txBody>
      </p:sp>
    </p:spTree>
    <p:extLst>
      <p:ext uri="{BB962C8B-B14F-4D97-AF65-F5344CB8AC3E}">
        <p14:creationId xmlns:p14="http://schemas.microsoft.com/office/powerpoint/2010/main" val="403355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SEC Findings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393"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172911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determined that MFS had:</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94654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Entered into </a:t>
            </a:r>
            <a:r>
              <a:rPr lang="en-US" sz="1800" b="1">
                <a:solidFill>
                  <a:schemeClr val="accent3"/>
                </a:solidFill>
                <a:latin typeface="Poppins" panose="00000500000000000000" pitchFamily="2" charset="0"/>
                <a:cs typeface="Poppins" panose="00000500000000000000" pitchFamily="2" charset="0"/>
              </a:rPr>
              <a:t>bilateral arrangements for brokerage</a:t>
            </a:r>
            <a:r>
              <a:rPr lang="en-US" sz="1800" b="1">
                <a:solidFill>
                  <a:schemeClr val="bg2"/>
                </a:solidFill>
                <a:latin typeface="Poppins" panose="00000500000000000000" pitchFamily="2" charset="0"/>
                <a:cs typeface="Poppins" panose="00000500000000000000" pitchFamily="2" charset="0"/>
              </a:rPr>
              <a:t> commissions </a:t>
            </a:r>
            <a:r>
              <a:rPr lang="en-US" sz="1800" b="1">
                <a:solidFill>
                  <a:schemeClr val="accent3"/>
                </a:solidFill>
                <a:latin typeface="Poppins" panose="00000500000000000000" pitchFamily="2" charset="0"/>
                <a:cs typeface="Poppins" panose="00000500000000000000" pitchFamily="2" charset="0"/>
              </a:rPr>
              <a:t>in exchange for shelf space</a:t>
            </a:r>
            <a:r>
              <a:rPr lang="en-US" sz="1800" b="1">
                <a:solidFill>
                  <a:schemeClr val="bg2"/>
                </a:solidFill>
                <a:latin typeface="Poppins" panose="00000500000000000000" pitchFamily="2" charset="0"/>
                <a:cs typeface="Poppins" panose="00000500000000000000" pitchFamily="2" charset="0"/>
              </a:rPr>
              <a:t> and </a:t>
            </a:r>
            <a:r>
              <a:rPr lang="en-US" sz="1800" b="1">
                <a:solidFill>
                  <a:schemeClr val="accent3"/>
                </a:solidFill>
                <a:latin typeface="Poppins" panose="00000500000000000000" pitchFamily="2" charset="0"/>
                <a:cs typeface="Poppins" panose="00000500000000000000" pitchFamily="2" charset="0"/>
              </a:rPr>
              <a:t>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90832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Financed the sale of fund shares using directed brokerage </a:t>
            </a:r>
            <a:r>
              <a:rPr lang="en-US" sz="1800" b="1">
                <a:solidFill>
                  <a:schemeClr val="accent3"/>
                </a:solidFill>
                <a:latin typeface="Poppins" panose="00000500000000000000" pitchFamily="2" charset="0"/>
                <a:cs typeface="Poppins" panose="00000500000000000000" pitchFamily="2" charset="0"/>
              </a:rPr>
              <a:t>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939565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Failed to adequately communicate </a:t>
            </a:r>
            <a:r>
              <a:rPr lang="en-US" sz="1800" b="1">
                <a:solidFill>
                  <a:schemeClr val="bg2"/>
                </a:solidFill>
                <a:latin typeface="Poppins" panose="00000500000000000000" pitchFamily="2" charset="0"/>
                <a:cs typeface="Poppins" panose="00000500000000000000" pitchFamily="2" charset="0"/>
              </a:rPr>
              <a:t>its reliance on directed brokerage to fund boards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529237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Speech with solid fill">
            <a:extLst>
              <a:ext uri="{FF2B5EF4-FFF2-40B4-BE49-F238E27FC236}">
                <a16:creationId xmlns:a16="http://schemas.microsoft.com/office/drawing/2014/main" id="{CC062D64-36B2-A4A0-6E34-547F1C8E3D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06090" y="780778"/>
            <a:ext cx="2708937" cy="1966326"/>
          </a:xfrm>
          <a:prstGeom prst="rect">
            <a:avLst/>
          </a:prstGeom>
        </p:spPr>
      </p:pic>
      <p:pic>
        <p:nvPicPr>
          <p:cNvPr id="11" name="Graphic 10" descr="Clock with solid fill">
            <a:extLst>
              <a:ext uri="{FF2B5EF4-FFF2-40B4-BE49-F238E27FC236}">
                <a16:creationId xmlns:a16="http://schemas.microsoft.com/office/drawing/2014/main" id="{D409CBE6-593D-46B7-5E2A-4FAAB3423D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5099" y="1107373"/>
            <a:ext cx="1002514" cy="1002514"/>
          </a:xfrm>
          <a:prstGeom prst="rect">
            <a:avLst/>
          </a:prstGeom>
        </p:spPr>
      </p:pic>
      <p:pic>
        <p:nvPicPr>
          <p:cNvPr id="12" name="Graphic 11" descr="Dollar with solid fill">
            <a:extLst>
              <a:ext uri="{FF2B5EF4-FFF2-40B4-BE49-F238E27FC236}">
                <a16:creationId xmlns:a16="http://schemas.microsoft.com/office/drawing/2014/main" id="{9B09AC00-69F1-476D-9A96-AA88E050C8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12900" y="1153398"/>
            <a:ext cx="429426" cy="429426"/>
          </a:xfrm>
          <a:prstGeom prst="rect">
            <a:avLst/>
          </a:prstGeom>
        </p:spPr>
      </p:pic>
      <p:pic>
        <p:nvPicPr>
          <p:cNvPr id="15" name="Graphic 14" descr="Question Mark with solid fill">
            <a:extLst>
              <a:ext uri="{FF2B5EF4-FFF2-40B4-BE49-F238E27FC236}">
                <a16:creationId xmlns:a16="http://schemas.microsoft.com/office/drawing/2014/main" id="{A0E225F1-A303-CC4B-E8D1-3715661227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00316" y="1236518"/>
            <a:ext cx="692612" cy="692612"/>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58671" y="1767313"/>
            <a:ext cx="2143070" cy="2143070"/>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flipH="1">
            <a:off x="5335666" y="1715620"/>
            <a:ext cx="2542656" cy="2426260"/>
          </a:xfrm>
          <a:prstGeom prst="rect">
            <a:avLst/>
          </a:prstGeom>
        </p:spPr>
      </p:pic>
      <p:sp>
        <p:nvSpPr>
          <p:cNvPr id="9" name="Google Shape;1684;p59">
            <a:extLst>
              <a:ext uri="{FF2B5EF4-FFF2-40B4-BE49-F238E27FC236}">
                <a16:creationId xmlns:a16="http://schemas.microsoft.com/office/drawing/2014/main" id="{7C11F904-7EF4-6E57-6B30-4E060782F477}"/>
              </a:ext>
            </a:extLst>
          </p:cNvPr>
          <p:cNvSpPr txBox="1">
            <a:spLocks/>
          </p:cNvSpPr>
          <p:nvPr/>
        </p:nvSpPr>
        <p:spPr>
          <a:xfrm>
            <a:off x="471272" y="4059786"/>
            <a:ext cx="1588812" cy="442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$0.04</a:t>
            </a:r>
          </a:p>
        </p:txBody>
      </p:sp>
      <p:cxnSp>
        <p:nvCxnSpPr>
          <p:cNvPr id="14" name="Straight Arrow Connector 13">
            <a:extLst>
              <a:ext uri="{FF2B5EF4-FFF2-40B4-BE49-F238E27FC236}">
                <a16:creationId xmlns:a16="http://schemas.microsoft.com/office/drawing/2014/main" id="{57A527BE-473F-90AE-3BFA-DAD53757483C}"/>
              </a:ext>
            </a:extLst>
          </p:cNvPr>
          <p:cNvCxnSpPr>
            <a:cxnSpLocks/>
          </p:cNvCxnSpPr>
          <p:nvPr/>
        </p:nvCxnSpPr>
        <p:spPr>
          <a:xfrm>
            <a:off x="1824191" y="4274685"/>
            <a:ext cx="1231429" cy="0"/>
          </a:xfrm>
          <a:prstGeom prst="straightConnector1">
            <a:avLst/>
          </a:prstGeom>
          <a:ln w="6350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Google Shape;1684;p59">
            <a:extLst>
              <a:ext uri="{FF2B5EF4-FFF2-40B4-BE49-F238E27FC236}">
                <a16:creationId xmlns:a16="http://schemas.microsoft.com/office/drawing/2014/main" id="{F22E0735-1E64-6C0D-B732-8C8F8DD36E83}"/>
              </a:ext>
            </a:extLst>
          </p:cNvPr>
          <p:cNvSpPr txBox="1">
            <a:spLocks/>
          </p:cNvSpPr>
          <p:nvPr/>
        </p:nvSpPr>
        <p:spPr>
          <a:xfrm>
            <a:off x="2618597" y="4059786"/>
            <a:ext cx="1789942" cy="4423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800" b="1">
                <a:solidFill>
                  <a:schemeClr val="accent3"/>
                </a:solidFill>
                <a:latin typeface="Poppins" panose="00000500000000000000" pitchFamily="2" charset="0"/>
                <a:cs typeface="Poppins" panose="00000500000000000000" pitchFamily="2" charset="0"/>
              </a:rPr>
              <a:t>$0.07</a:t>
            </a:r>
          </a:p>
        </p:txBody>
      </p:sp>
      <p:pic>
        <p:nvPicPr>
          <p:cNvPr id="20" name="Graphic 19" descr="Close outline">
            <a:extLst>
              <a:ext uri="{FF2B5EF4-FFF2-40B4-BE49-F238E27FC236}">
                <a16:creationId xmlns:a16="http://schemas.microsoft.com/office/drawing/2014/main" id="{EED017FD-0727-2AB5-807C-F12CB887E99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53420" y="3932354"/>
            <a:ext cx="684661" cy="684661"/>
          </a:xfrm>
          <a:prstGeom prst="rect">
            <a:avLst/>
          </a:prstGeom>
        </p:spPr>
      </p:pic>
    </p:spTree>
    <p:extLst>
      <p:ext uri="{BB962C8B-B14F-4D97-AF65-F5344CB8AC3E}">
        <p14:creationId xmlns:p14="http://schemas.microsoft.com/office/powerpoint/2010/main" val="31912484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SEC Findings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393"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172911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determined that MFS had:</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271415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Entered into </a:t>
            </a:r>
            <a:r>
              <a:rPr lang="en-US" sz="1800" b="1">
                <a:solidFill>
                  <a:schemeClr val="accent3"/>
                </a:solidFill>
                <a:latin typeface="Poppins" panose="00000500000000000000" pitchFamily="2" charset="0"/>
                <a:cs typeface="Poppins" panose="00000500000000000000" pitchFamily="2" charset="0"/>
              </a:rPr>
              <a:t>bilateral arrangements for brokerage</a:t>
            </a:r>
            <a:r>
              <a:rPr lang="en-US" sz="1800" b="1">
                <a:solidFill>
                  <a:schemeClr val="bg2"/>
                </a:solidFill>
                <a:latin typeface="Poppins" panose="00000500000000000000" pitchFamily="2" charset="0"/>
                <a:cs typeface="Poppins" panose="00000500000000000000" pitchFamily="2" charset="0"/>
              </a:rPr>
              <a:t> commissions </a:t>
            </a:r>
            <a:r>
              <a:rPr lang="en-US" sz="1800" b="1">
                <a:solidFill>
                  <a:schemeClr val="accent3"/>
                </a:solidFill>
                <a:latin typeface="Poppins" panose="00000500000000000000" pitchFamily="2" charset="0"/>
                <a:cs typeface="Poppins" panose="00000500000000000000" pitchFamily="2" charset="0"/>
              </a:rPr>
              <a:t>in exchange for shelf space</a:t>
            </a:r>
            <a:r>
              <a:rPr lang="en-US" sz="1800" b="1">
                <a:solidFill>
                  <a:schemeClr val="bg2"/>
                </a:solidFill>
                <a:latin typeface="Poppins" panose="00000500000000000000" pitchFamily="2" charset="0"/>
                <a:cs typeface="Poppins" panose="00000500000000000000" pitchFamily="2" charset="0"/>
              </a:rPr>
              <a:t> and </a:t>
            </a:r>
            <a:r>
              <a:rPr lang="en-US" sz="1800" b="1">
                <a:solidFill>
                  <a:schemeClr val="accent3"/>
                </a:solidFill>
                <a:latin typeface="Poppins" panose="00000500000000000000" pitchFamily="2" charset="0"/>
                <a:cs typeface="Poppins" panose="00000500000000000000" pitchFamily="2" charset="0"/>
              </a:rPr>
              <a:t>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90832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Financed the sale of fund shares using directed brokerage </a:t>
            </a:r>
            <a:r>
              <a:rPr lang="en-US" sz="1800" b="1">
                <a:solidFill>
                  <a:schemeClr val="accent3"/>
                </a:solidFill>
                <a:latin typeface="Poppins" panose="00000500000000000000" pitchFamily="2" charset="0"/>
                <a:cs typeface="Poppins" panose="00000500000000000000" pitchFamily="2" charset="0"/>
              </a:rPr>
              <a:t>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939565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Failed to adequately communicate </a:t>
            </a:r>
            <a:r>
              <a:rPr lang="en-US" sz="1800" b="1">
                <a:solidFill>
                  <a:schemeClr val="bg2"/>
                </a:solidFill>
                <a:latin typeface="Poppins" panose="00000500000000000000" pitchFamily="2" charset="0"/>
                <a:cs typeface="Poppins" panose="00000500000000000000" pitchFamily="2" charset="0"/>
              </a:rPr>
              <a:t>its reliance on directed brokerage to fund boards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559588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SEC Findings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393"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172911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determined that MFS had:</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271415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271291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Financed the sale of fund shares using directed brokerage </a:t>
            </a:r>
            <a:r>
              <a:rPr lang="en-US" sz="1800" b="1">
                <a:solidFill>
                  <a:schemeClr val="accent3"/>
                </a:solidFill>
                <a:latin typeface="Poppins" panose="00000500000000000000" pitchFamily="2" charset="0"/>
                <a:cs typeface="Poppins" panose="00000500000000000000" pitchFamily="2" charset="0"/>
              </a:rPr>
              <a:t>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99214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Failed to adequately communicate </a:t>
            </a:r>
            <a:r>
              <a:rPr lang="en-US" sz="1800" b="1">
                <a:solidFill>
                  <a:schemeClr val="bg2"/>
                </a:solidFill>
                <a:latin typeface="Poppins" panose="00000500000000000000" pitchFamily="2" charset="0"/>
                <a:cs typeface="Poppins" panose="00000500000000000000" pitchFamily="2" charset="0"/>
              </a:rPr>
              <a:t>its reliance on directed brokerage to fund boards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88235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SEC Findings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393"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172911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The SEC determined that MFS had:</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271415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271291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271291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Failed to adequately communicate </a:t>
            </a:r>
            <a:r>
              <a:rPr lang="en-US" sz="1800" b="1">
                <a:solidFill>
                  <a:schemeClr val="bg2"/>
                </a:solidFill>
                <a:latin typeface="Poppins" panose="00000500000000000000" pitchFamily="2" charset="0"/>
                <a:cs typeface="Poppins" panose="00000500000000000000" pitchFamily="2" charset="0"/>
              </a:rPr>
              <a:t>its reliance on directed brokerage to fund boards</a:t>
            </a:r>
            <a:endParaRPr lang="en-US" sz="1800" b="1">
              <a:solidFill>
                <a:schemeClr val="bg2">
                  <a:lumMod val="50000"/>
                  <a:lumOff val="50000"/>
                </a:schemeClr>
              </a:solidFill>
              <a:latin typeface="Poppins" panose="00000500000000000000" pitchFamily="2" charset="0"/>
              <a:cs typeface="Poppins" panose="00000500000000000000" pitchFamily="2" charset="0"/>
            </a:endParaRPr>
          </a:p>
        </p:txBody>
      </p:sp>
      <p:sp>
        <p:nvSpPr>
          <p:cNvPr id="20" name="Google Shape;1695;p59">
            <a:extLst>
              <a:ext uri="{FF2B5EF4-FFF2-40B4-BE49-F238E27FC236}">
                <a16:creationId xmlns:a16="http://schemas.microsoft.com/office/drawing/2014/main" id="{A022ACD0-4970-F53C-EEBD-C34E4513C3E0}"/>
              </a:ext>
            </a:extLst>
          </p:cNvPr>
          <p:cNvSpPr txBox="1">
            <a:spLocks/>
          </p:cNvSpPr>
          <p:nvPr/>
        </p:nvSpPr>
        <p:spPr>
          <a:xfrm>
            <a:off x="2418157" y="-1353219"/>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21" name="Graphic 20" descr="Truck with solid fill">
            <a:extLst>
              <a:ext uri="{FF2B5EF4-FFF2-40B4-BE49-F238E27FC236}">
                <a16:creationId xmlns:a16="http://schemas.microsoft.com/office/drawing/2014/main" id="{82D48885-8E98-0156-FC2E-6FD92AB7B16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2871939" y="5345823"/>
            <a:ext cx="3254401" cy="3018730"/>
          </a:xfrm>
          <a:prstGeom prst="rect">
            <a:avLst/>
          </a:prstGeom>
        </p:spPr>
      </p:pic>
      <p:pic>
        <p:nvPicPr>
          <p:cNvPr id="24" name="Graphic 23" descr="Gold bars with solid fill">
            <a:extLst>
              <a:ext uri="{FF2B5EF4-FFF2-40B4-BE49-F238E27FC236}">
                <a16:creationId xmlns:a16="http://schemas.microsoft.com/office/drawing/2014/main" id="{3B1EAFC4-3E9A-16A8-10C4-6CDEBF3A862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332646" y="6855188"/>
            <a:ext cx="914400" cy="914400"/>
          </a:xfrm>
          <a:prstGeom prst="rect">
            <a:avLst/>
          </a:prstGeom>
        </p:spPr>
      </p:pic>
      <p:pic>
        <p:nvPicPr>
          <p:cNvPr id="25" name="Graphic 24" descr="Gold bars with solid fill">
            <a:extLst>
              <a:ext uri="{FF2B5EF4-FFF2-40B4-BE49-F238E27FC236}">
                <a16:creationId xmlns:a16="http://schemas.microsoft.com/office/drawing/2014/main" id="{AC354387-1B35-6213-D69D-E40D8E77DA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139405" y="6855188"/>
            <a:ext cx="914400" cy="914400"/>
          </a:xfrm>
          <a:prstGeom prst="rect">
            <a:avLst/>
          </a:prstGeom>
        </p:spPr>
      </p:pic>
      <p:pic>
        <p:nvPicPr>
          <p:cNvPr id="26" name="Graphic 25" descr="Gold bars with solid fill">
            <a:extLst>
              <a:ext uri="{FF2B5EF4-FFF2-40B4-BE49-F238E27FC236}">
                <a16:creationId xmlns:a16="http://schemas.microsoft.com/office/drawing/2014/main" id="{6874D608-AA59-1BA3-C72A-11EBD4FBA81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0800000">
            <a:off x="6718136" y="6633151"/>
            <a:ext cx="914400" cy="914400"/>
          </a:xfrm>
          <a:prstGeom prst="rect">
            <a:avLst/>
          </a:prstGeom>
        </p:spPr>
      </p:pic>
      <p:pic>
        <p:nvPicPr>
          <p:cNvPr id="31" name="Graphic 30" descr="Gold bars with solid fill">
            <a:extLst>
              <a:ext uri="{FF2B5EF4-FFF2-40B4-BE49-F238E27FC236}">
                <a16:creationId xmlns:a16="http://schemas.microsoft.com/office/drawing/2014/main" id="{7A0F1E8B-DC06-2F4B-C721-B3B56658FA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724875" y="6029330"/>
            <a:ext cx="914400" cy="914400"/>
          </a:xfrm>
          <a:prstGeom prst="rect">
            <a:avLst/>
          </a:prstGeom>
        </p:spPr>
      </p:pic>
    </p:spTree>
    <p:extLst>
      <p:ext uri="{BB962C8B-B14F-4D97-AF65-F5344CB8AC3E}">
        <p14:creationId xmlns:p14="http://schemas.microsoft.com/office/powerpoint/2010/main" val="3073356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26" name="Graphic 25" descr="Walk with solid fill">
            <a:extLst>
              <a:ext uri="{FF2B5EF4-FFF2-40B4-BE49-F238E27FC236}">
                <a16:creationId xmlns:a16="http://schemas.microsoft.com/office/drawing/2014/main" id="{39DEA675-F86B-A11C-B35F-36C42D1CBD2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9097363" y="3178308"/>
            <a:ext cx="1804005" cy="1850858"/>
          </a:xfrm>
          <a:prstGeom prst="rect">
            <a:avLst/>
          </a:prstGeom>
        </p:spPr>
      </p:pic>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2871939" y="2633103"/>
            <a:ext cx="3254401" cy="3018730"/>
          </a:xfrm>
          <a:prstGeom prst="rect">
            <a:avLst/>
          </a:prstGeom>
        </p:spPr>
      </p:pic>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332646" y="4142468"/>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139405" y="4142468"/>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10800000">
            <a:off x="6718136" y="3920431"/>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724875" y="3316610"/>
            <a:ext cx="914400" cy="914400"/>
          </a:xfrm>
          <a:prstGeom prst="rect">
            <a:avLst/>
          </a:prstGeom>
        </p:spPr>
      </p:pic>
      <p:sp>
        <p:nvSpPr>
          <p:cNvPr id="38" name="Google Shape;1684;p59">
            <a:extLst>
              <a:ext uri="{FF2B5EF4-FFF2-40B4-BE49-F238E27FC236}">
                <a16:creationId xmlns:a16="http://schemas.microsoft.com/office/drawing/2014/main" id="{748AE1BF-B9AD-0352-56C1-4B75516F4FA1}"/>
              </a:ext>
            </a:extLst>
          </p:cNvPr>
          <p:cNvSpPr txBox="1">
            <a:spLocks/>
          </p:cNvSpPr>
          <p:nvPr/>
        </p:nvSpPr>
        <p:spPr>
          <a:xfrm>
            <a:off x="-599022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$50 million </a:t>
            </a:r>
            <a:r>
              <a:rPr lang="en-US" sz="1800" b="1">
                <a:solidFill>
                  <a:schemeClr val="bg2"/>
                </a:solidFill>
                <a:latin typeface="Poppins" panose="00000500000000000000" pitchFamily="2" charset="0"/>
                <a:cs typeface="Poppins" panose="00000500000000000000" pitchFamily="2" charset="0"/>
              </a:rPr>
              <a:t>in disgorgement and penalties</a:t>
            </a:r>
          </a:p>
        </p:txBody>
      </p:sp>
    </p:spTree>
    <p:extLst>
      <p:ext uri="{BB962C8B-B14F-4D97-AF65-F5344CB8AC3E}">
        <p14:creationId xmlns:p14="http://schemas.microsoft.com/office/powerpoint/2010/main" val="1216206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537" y="3237130"/>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537" y="3254920"/>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459537" y="3366567"/>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537" y="3291170"/>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26" name="Graphic 25" descr="Walk with solid fill">
            <a:extLst>
              <a:ext uri="{FF2B5EF4-FFF2-40B4-BE49-F238E27FC236}">
                <a16:creationId xmlns:a16="http://schemas.microsoft.com/office/drawing/2014/main" id="{39DEA675-F86B-A11C-B35F-36C42D1CBD2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6644477" y="3130164"/>
            <a:ext cx="1804005" cy="1850858"/>
          </a:xfrm>
          <a:prstGeom prst="rect">
            <a:avLst/>
          </a:prstGeom>
        </p:spPr>
      </p:pic>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2871939" y="2633103"/>
            <a:ext cx="3254401" cy="3018730"/>
          </a:xfrm>
          <a:prstGeom prst="rect">
            <a:avLst/>
          </a:prstGeom>
        </p:spPr>
      </p:pic>
      <p:sp>
        <p:nvSpPr>
          <p:cNvPr id="13" name="Google Shape;1684;p59">
            <a:extLst>
              <a:ext uri="{FF2B5EF4-FFF2-40B4-BE49-F238E27FC236}">
                <a16:creationId xmlns:a16="http://schemas.microsoft.com/office/drawing/2014/main" id="{B19D6963-8402-62DB-51FA-647D97B04269}"/>
              </a:ext>
            </a:extLst>
          </p:cNvPr>
          <p:cNvSpPr txBox="1">
            <a:spLocks/>
          </p:cNvSpPr>
          <p:nvPr/>
        </p:nvSpPr>
        <p:spPr>
          <a:xfrm>
            <a:off x="7529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$50 million </a:t>
            </a:r>
            <a:r>
              <a:rPr lang="en-US" sz="1800" b="1">
                <a:solidFill>
                  <a:schemeClr val="bg2"/>
                </a:solidFill>
                <a:latin typeface="Poppins" panose="00000500000000000000" pitchFamily="2" charset="0"/>
                <a:cs typeface="Poppins" panose="00000500000000000000" pitchFamily="2" charset="0"/>
              </a:rPr>
              <a:t>in disgorgement and penalties</a:t>
            </a:r>
          </a:p>
        </p:txBody>
      </p:sp>
      <p:sp>
        <p:nvSpPr>
          <p:cNvPr id="20" name="Google Shape;1684;p59">
            <a:extLst>
              <a:ext uri="{FF2B5EF4-FFF2-40B4-BE49-F238E27FC236}">
                <a16:creationId xmlns:a16="http://schemas.microsoft.com/office/drawing/2014/main" id="{022FCABA-4F78-006B-8E70-EA399C823963}"/>
              </a:ext>
            </a:extLst>
          </p:cNvPr>
          <p:cNvSpPr txBox="1">
            <a:spLocks/>
          </p:cNvSpPr>
          <p:nvPr/>
        </p:nvSpPr>
        <p:spPr>
          <a:xfrm>
            <a:off x="-5409929" y="1686900"/>
            <a:ext cx="5728727"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Censures </a:t>
            </a:r>
            <a:r>
              <a:rPr lang="en-US" sz="1800" b="1">
                <a:solidFill>
                  <a:schemeClr val="bg2"/>
                </a:solidFill>
                <a:latin typeface="Poppins" panose="00000500000000000000" pitchFamily="2" charset="0"/>
                <a:cs typeface="Poppins" panose="00000500000000000000" pitchFamily="2" charset="0"/>
              </a:rPr>
              <a:t>on MFS</a:t>
            </a:r>
          </a:p>
        </p:txBody>
      </p:sp>
      <p:sp>
        <p:nvSpPr>
          <p:cNvPr id="21" name="Google Shape;1684;p59">
            <a:extLst>
              <a:ext uri="{FF2B5EF4-FFF2-40B4-BE49-F238E27FC236}">
                <a16:creationId xmlns:a16="http://schemas.microsoft.com/office/drawing/2014/main" id="{8864F90F-86E2-290A-B51F-A070E32FCF03}"/>
              </a:ext>
            </a:extLst>
          </p:cNvPr>
          <p:cNvSpPr txBox="1">
            <a:spLocks/>
          </p:cNvSpPr>
          <p:nvPr/>
        </p:nvSpPr>
        <p:spPr>
          <a:xfrm>
            <a:off x="-6807855" y="2024966"/>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Various </a:t>
            </a:r>
            <a:r>
              <a:rPr lang="en-US" sz="1800" b="1">
                <a:solidFill>
                  <a:schemeClr val="accent3"/>
                </a:solidFill>
                <a:latin typeface="Poppins" panose="00000500000000000000" pitchFamily="2" charset="0"/>
                <a:cs typeface="Poppins" panose="00000500000000000000" pitchFamily="2" charset="0"/>
              </a:rPr>
              <a:t>remedial and compliance undertakings</a:t>
            </a:r>
          </a:p>
        </p:txBody>
      </p:sp>
      <p:sp>
        <p:nvSpPr>
          <p:cNvPr id="24" name="Google Shape;1684;p59">
            <a:extLst>
              <a:ext uri="{FF2B5EF4-FFF2-40B4-BE49-F238E27FC236}">
                <a16:creationId xmlns:a16="http://schemas.microsoft.com/office/drawing/2014/main" id="{9C88D647-BF2D-84FF-074B-28DE56C0E80F}"/>
              </a:ext>
            </a:extLst>
          </p:cNvPr>
          <p:cNvSpPr txBox="1">
            <a:spLocks/>
          </p:cNvSpPr>
          <p:nvPr/>
        </p:nvSpPr>
        <p:spPr>
          <a:xfrm>
            <a:off x="-6797127" y="2523649"/>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No direct mention of actual injury to MFS clients </a:t>
            </a:r>
            <a:r>
              <a:rPr lang="en-US" sz="1800" b="1">
                <a:solidFill>
                  <a:schemeClr val="bg2"/>
                </a:solidFill>
                <a:latin typeface="Poppins" panose="00000500000000000000" pitchFamily="2" charset="0"/>
                <a:cs typeface="Poppins" panose="00000500000000000000" pitchFamily="2" charset="0"/>
              </a:rPr>
              <a:t>was noted in the SEC release</a:t>
            </a:r>
          </a:p>
        </p:txBody>
      </p:sp>
    </p:spTree>
    <p:extLst>
      <p:ext uri="{BB962C8B-B14F-4D97-AF65-F5344CB8AC3E}">
        <p14:creationId xmlns:p14="http://schemas.microsoft.com/office/powerpoint/2010/main" val="19200770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37130"/>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54920"/>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291783" y="3366567"/>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91170"/>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26" name="Graphic 25" descr="Walk with solid fill">
            <a:extLst>
              <a:ext uri="{FF2B5EF4-FFF2-40B4-BE49-F238E27FC236}">
                <a16:creationId xmlns:a16="http://schemas.microsoft.com/office/drawing/2014/main" id="{39DEA675-F86B-A11C-B35F-36C42D1CBD2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5431122" y="3125812"/>
            <a:ext cx="1804005" cy="1850858"/>
          </a:xfrm>
          <a:prstGeom prst="rect">
            <a:avLst/>
          </a:prstGeom>
        </p:spPr>
      </p:pic>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879381" y="2633103"/>
            <a:ext cx="3254401" cy="3018730"/>
          </a:xfrm>
          <a:prstGeom prst="rect">
            <a:avLst/>
          </a:prstGeom>
        </p:spPr>
      </p:pic>
      <p:sp>
        <p:nvSpPr>
          <p:cNvPr id="13" name="Google Shape;1684;p59">
            <a:extLst>
              <a:ext uri="{FF2B5EF4-FFF2-40B4-BE49-F238E27FC236}">
                <a16:creationId xmlns:a16="http://schemas.microsoft.com/office/drawing/2014/main" id="{CB95F159-746D-AC5D-FAFF-85846062EB80}"/>
              </a:ext>
            </a:extLst>
          </p:cNvPr>
          <p:cNvSpPr txBox="1">
            <a:spLocks/>
          </p:cNvSpPr>
          <p:nvPr/>
        </p:nvSpPr>
        <p:spPr>
          <a:xfrm>
            <a:off x="7529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$50 million in disgorgement and penalties</a:t>
            </a:r>
          </a:p>
        </p:txBody>
      </p:sp>
      <p:sp>
        <p:nvSpPr>
          <p:cNvPr id="20" name="Google Shape;1684;p59">
            <a:extLst>
              <a:ext uri="{FF2B5EF4-FFF2-40B4-BE49-F238E27FC236}">
                <a16:creationId xmlns:a16="http://schemas.microsoft.com/office/drawing/2014/main" id="{8BDC31FF-201C-1E46-4C57-DFD7E5CB33BB}"/>
              </a:ext>
            </a:extLst>
          </p:cNvPr>
          <p:cNvSpPr txBox="1">
            <a:spLocks/>
          </p:cNvSpPr>
          <p:nvPr/>
        </p:nvSpPr>
        <p:spPr>
          <a:xfrm>
            <a:off x="91711" y="1686900"/>
            <a:ext cx="5728727"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Censures </a:t>
            </a:r>
            <a:r>
              <a:rPr lang="en-US" sz="1800" b="1">
                <a:solidFill>
                  <a:schemeClr val="bg2"/>
                </a:solidFill>
                <a:latin typeface="Poppins" panose="00000500000000000000" pitchFamily="2" charset="0"/>
                <a:cs typeface="Poppins" panose="00000500000000000000" pitchFamily="2" charset="0"/>
              </a:rPr>
              <a:t>on MFS</a:t>
            </a:r>
          </a:p>
        </p:txBody>
      </p:sp>
    </p:spTree>
    <p:extLst>
      <p:ext uri="{BB962C8B-B14F-4D97-AF65-F5344CB8AC3E}">
        <p14:creationId xmlns:p14="http://schemas.microsoft.com/office/powerpoint/2010/main" val="27742507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37130"/>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54920"/>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291783" y="3366567"/>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91170"/>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3879381" y="2633103"/>
            <a:ext cx="3254401" cy="3018730"/>
          </a:xfrm>
          <a:prstGeom prst="rect">
            <a:avLst/>
          </a:prstGeom>
        </p:spPr>
      </p:pic>
      <p:pic>
        <p:nvPicPr>
          <p:cNvPr id="13" name="Graphic 12" descr="Crawl with solid fill">
            <a:extLst>
              <a:ext uri="{FF2B5EF4-FFF2-40B4-BE49-F238E27FC236}">
                <a16:creationId xmlns:a16="http://schemas.microsoft.com/office/drawing/2014/main" id="{0F073878-D9DD-57F0-18B0-F8B75527D85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5001055" y="3342039"/>
            <a:ext cx="2011882" cy="1975560"/>
          </a:xfrm>
          <a:prstGeom prst="rect">
            <a:avLst/>
          </a:prstGeom>
        </p:spPr>
      </p:pic>
      <p:pic>
        <p:nvPicPr>
          <p:cNvPr id="20" name="Graphic 19" descr="Comment Heart Break with solid fill">
            <a:extLst>
              <a:ext uri="{FF2B5EF4-FFF2-40B4-BE49-F238E27FC236}">
                <a16:creationId xmlns:a16="http://schemas.microsoft.com/office/drawing/2014/main" id="{DD48B53C-6FB1-7786-774A-49E68EC5B87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473089" y="3147216"/>
            <a:ext cx="914400" cy="914400"/>
          </a:xfrm>
          <a:prstGeom prst="rect">
            <a:avLst/>
          </a:prstGeom>
        </p:spPr>
      </p:pic>
      <p:sp>
        <p:nvSpPr>
          <p:cNvPr id="21" name="Google Shape;1684;p59">
            <a:extLst>
              <a:ext uri="{FF2B5EF4-FFF2-40B4-BE49-F238E27FC236}">
                <a16:creationId xmlns:a16="http://schemas.microsoft.com/office/drawing/2014/main" id="{812496D1-DC91-34CA-2DCA-84BD5AEC61D2}"/>
              </a:ext>
            </a:extLst>
          </p:cNvPr>
          <p:cNvSpPr txBox="1">
            <a:spLocks/>
          </p:cNvSpPr>
          <p:nvPr/>
        </p:nvSpPr>
        <p:spPr>
          <a:xfrm>
            <a:off x="7529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$50 million in disgorgement and penalties</a:t>
            </a:r>
          </a:p>
        </p:txBody>
      </p:sp>
      <p:sp>
        <p:nvSpPr>
          <p:cNvPr id="24" name="Google Shape;1684;p59">
            <a:extLst>
              <a:ext uri="{FF2B5EF4-FFF2-40B4-BE49-F238E27FC236}">
                <a16:creationId xmlns:a16="http://schemas.microsoft.com/office/drawing/2014/main" id="{BB7E182B-83DF-38C6-9D33-26B6CF8554F6}"/>
              </a:ext>
            </a:extLst>
          </p:cNvPr>
          <p:cNvSpPr txBox="1">
            <a:spLocks/>
          </p:cNvSpPr>
          <p:nvPr/>
        </p:nvSpPr>
        <p:spPr>
          <a:xfrm>
            <a:off x="91711" y="1686900"/>
            <a:ext cx="5728727"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accent3"/>
                </a:solidFill>
                <a:latin typeface="Poppins" panose="00000500000000000000" pitchFamily="2" charset="0"/>
                <a:cs typeface="Poppins" panose="00000500000000000000" pitchFamily="2" charset="0"/>
              </a:rPr>
              <a:t>Censures </a:t>
            </a:r>
            <a:r>
              <a:rPr lang="en-US" sz="1800" b="1">
                <a:solidFill>
                  <a:schemeClr val="bg2"/>
                </a:solidFill>
                <a:latin typeface="Poppins" panose="00000500000000000000" pitchFamily="2" charset="0"/>
                <a:cs typeface="Poppins" panose="00000500000000000000" pitchFamily="2" charset="0"/>
              </a:rPr>
              <a:t>on MFS</a:t>
            </a:r>
          </a:p>
        </p:txBody>
      </p:sp>
      <p:sp>
        <p:nvSpPr>
          <p:cNvPr id="31" name="Google Shape;1684;p59">
            <a:extLst>
              <a:ext uri="{FF2B5EF4-FFF2-40B4-BE49-F238E27FC236}">
                <a16:creationId xmlns:a16="http://schemas.microsoft.com/office/drawing/2014/main" id="{32D2E329-560D-F06E-F2C3-C0F6DAE5E9E6}"/>
              </a:ext>
            </a:extLst>
          </p:cNvPr>
          <p:cNvSpPr txBox="1">
            <a:spLocks/>
          </p:cNvSpPr>
          <p:nvPr/>
        </p:nvSpPr>
        <p:spPr>
          <a:xfrm>
            <a:off x="-6731655" y="2024966"/>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Various </a:t>
            </a:r>
            <a:r>
              <a:rPr lang="en-US" sz="1800" b="1">
                <a:solidFill>
                  <a:schemeClr val="accent3"/>
                </a:solidFill>
                <a:latin typeface="Poppins" panose="00000500000000000000" pitchFamily="2" charset="0"/>
                <a:cs typeface="Poppins" panose="00000500000000000000" pitchFamily="2" charset="0"/>
              </a:rPr>
              <a:t>remedial and compliance undertakings</a:t>
            </a:r>
          </a:p>
        </p:txBody>
      </p:sp>
    </p:spTree>
    <p:extLst>
      <p:ext uri="{BB962C8B-B14F-4D97-AF65-F5344CB8AC3E}">
        <p14:creationId xmlns:p14="http://schemas.microsoft.com/office/powerpoint/2010/main" val="3102575689"/>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37130"/>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54920"/>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291783" y="3366567"/>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91170"/>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3879381" y="2633103"/>
            <a:ext cx="3254401" cy="3018730"/>
          </a:xfrm>
          <a:prstGeom prst="rect">
            <a:avLst/>
          </a:prstGeom>
        </p:spPr>
      </p:pic>
      <p:pic>
        <p:nvPicPr>
          <p:cNvPr id="13" name="Graphic 12" descr="Crawl with solid fill">
            <a:extLst>
              <a:ext uri="{FF2B5EF4-FFF2-40B4-BE49-F238E27FC236}">
                <a16:creationId xmlns:a16="http://schemas.microsoft.com/office/drawing/2014/main" id="{0F073878-D9DD-57F0-18B0-F8B75527D85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5001055" y="3342039"/>
            <a:ext cx="2011882" cy="1975560"/>
          </a:xfrm>
          <a:prstGeom prst="rect">
            <a:avLst/>
          </a:prstGeom>
        </p:spPr>
      </p:pic>
      <p:pic>
        <p:nvPicPr>
          <p:cNvPr id="20" name="Graphic 19" descr="Comment Heart Break with solid fill">
            <a:extLst>
              <a:ext uri="{FF2B5EF4-FFF2-40B4-BE49-F238E27FC236}">
                <a16:creationId xmlns:a16="http://schemas.microsoft.com/office/drawing/2014/main" id="{CF5536C0-D0DF-775B-B029-510FF9581B0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473089" y="2971956"/>
            <a:ext cx="914400" cy="914400"/>
          </a:xfrm>
          <a:prstGeom prst="rect">
            <a:avLst/>
          </a:prstGeom>
        </p:spPr>
      </p:pic>
      <p:sp>
        <p:nvSpPr>
          <p:cNvPr id="21" name="Google Shape;1684;p59">
            <a:extLst>
              <a:ext uri="{FF2B5EF4-FFF2-40B4-BE49-F238E27FC236}">
                <a16:creationId xmlns:a16="http://schemas.microsoft.com/office/drawing/2014/main" id="{9F5E0889-861E-56B4-3A23-464AA2444D36}"/>
              </a:ext>
            </a:extLst>
          </p:cNvPr>
          <p:cNvSpPr txBox="1">
            <a:spLocks/>
          </p:cNvSpPr>
          <p:nvPr/>
        </p:nvSpPr>
        <p:spPr>
          <a:xfrm>
            <a:off x="7529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$50 million in disgorgement and penalties</a:t>
            </a:r>
          </a:p>
        </p:txBody>
      </p:sp>
      <p:sp>
        <p:nvSpPr>
          <p:cNvPr id="24" name="Google Shape;1684;p59">
            <a:extLst>
              <a:ext uri="{FF2B5EF4-FFF2-40B4-BE49-F238E27FC236}">
                <a16:creationId xmlns:a16="http://schemas.microsoft.com/office/drawing/2014/main" id="{F6403160-D26F-B916-951B-1D20ACA8FBBE}"/>
              </a:ext>
            </a:extLst>
          </p:cNvPr>
          <p:cNvSpPr txBox="1">
            <a:spLocks/>
          </p:cNvSpPr>
          <p:nvPr/>
        </p:nvSpPr>
        <p:spPr>
          <a:xfrm>
            <a:off x="91711" y="1686900"/>
            <a:ext cx="5728727"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Censures on MFS</a:t>
            </a:r>
          </a:p>
        </p:txBody>
      </p:sp>
      <p:sp>
        <p:nvSpPr>
          <p:cNvPr id="25" name="Google Shape;1684;p59">
            <a:extLst>
              <a:ext uri="{FF2B5EF4-FFF2-40B4-BE49-F238E27FC236}">
                <a16:creationId xmlns:a16="http://schemas.microsoft.com/office/drawing/2014/main" id="{2536DCE2-04C7-D260-2BD0-D151F625D539}"/>
              </a:ext>
            </a:extLst>
          </p:cNvPr>
          <p:cNvSpPr txBox="1">
            <a:spLocks/>
          </p:cNvSpPr>
          <p:nvPr/>
        </p:nvSpPr>
        <p:spPr>
          <a:xfrm>
            <a:off x="95865" y="2024966"/>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solidFill>
                <a:latin typeface="Poppins" panose="00000500000000000000" pitchFamily="2" charset="0"/>
                <a:cs typeface="Poppins" panose="00000500000000000000" pitchFamily="2" charset="0"/>
              </a:rPr>
              <a:t>Various </a:t>
            </a:r>
            <a:r>
              <a:rPr lang="en-US" sz="1800" b="1">
                <a:solidFill>
                  <a:schemeClr val="accent3"/>
                </a:solidFill>
                <a:latin typeface="Poppins" panose="00000500000000000000" pitchFamily="2" charset="0"/>
                <a:cs typeface="Poppins" panose="00000500000000000000" pitchFamily="2" charset="0"/>
              </a:rPr>
              <a:t>remedial and compliance undertakings</a:t>
            </a:r>
          </a:p>
        </p:txBody>
      </p:sp>
      <p:sp>
        <p:nvSpPr>
          <p:cNvPr id="26" name="Google Shape;1684;p59">
            <a:extLst>
              <a:ext uri="{FF2B5EF4-FFF2-40B4-BE49-F238E27FC236}">
                <a16:creationId xmlns:a16="http://schemas.microsoft.com/office/drawing/2014/main" id="{56EB24CC-BF04-438E-8B6A-B4999857ED22}"/>
              </a:ext>
            </a:extLst>
          </p:cNvPr>
          <p:cNvSpPr txBox="1">
            <a:spLocks/>
          </p:cNvSpPr>
          <p:nvPr/>
        </p:nvSpPr>
        <p:spPr>
          <a:xfrm>
            <a:off x="-6339927" y="2523649"/>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No direct mention of actual injury to MFS clients </a:t>
            </a:r>
            <a:r>
              <a:rPr lang="en-US" sz="1800" b="1">
                <a:solidFill>
                  <a:schemeClr val="bg2"/>
                </a:solidFill>
                <a:latin typeface="Poppins" panose="00000500000000000000" pitchFamily="2" charset="0"/>
                <a:cs typeface="Poppins" panose="00000500000000000000" pitchFamily="2" charset="0"/>
              </a:rPr>
              <a:t>was noted in the SEC release</a:t>
            </a:r>
          </a:p>
        </p:txBody>
      </p:sp>
    </p:spTree>
    <p:extLst>
      <p:ext uri="{BB962C8B-B14F-4D97-AF65-F5344CB8AC3E}">
        <p14:creationId xmlns:p14="http://schemas.microsoft.com/office/powerpoint/2010/main" val="10000722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Gold bars with solid fill">
            <a:extLst>
              <a:ext uri="{FF2B5EF4-FFF2-40B4-BE49-F238E27FC236}">
                <a16:creationId xmlns:a16="http://schemas.microsoft.com/office/drawing/2014/main" id="{9BB4F4E5-1987-0DA7-F00B-284849299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37130"/>
            <a:ext cx="914400" cy="914400"/>
          </a:xfrm>
          <a:prstGeom prst="rect">
            <a:avLst/>
          </a:prstGeom>
        </p:spPr>
      </p:pic>
      <p:pic>
        <p:nvPicPr>
          <p:cNvPr id="35" name="Graphic 34" descr="Gold bars with solid fill">
            <a:extLst>
              <a:ext uri="{FF2B5EF4-FFF2-40B4-BE49-F238E27FC236}">
                <a16:creationId xmlns:a16="http://schemas.microsoft.com/office/drawing/2014/main" id="{F0182CFD-648B-1BB3-EADE-FD5FF868A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54920"/>
            <a:ext cx="914400" cy="914400"/>
          </a:xfrm>
          <a:prstGeom prst="rect">
            <a:avLst/>
          </a:prstGeom>
        </p:spPr>
      </p:pic>
      <p:pic>
        <p:nvPicPr>
          <p:cNvPr id="36" name="Graphic 35" descr="Gold bars with solid fill">
            <a:extLst>
              <a:ext uri="{FF2B5EF4-FFF2-40B4-BE49-F238E27FC236}">
                <a16:creationId xmlns:a16="http://schemas.microsoft.com/office/drawing/2014/main" id="{A2F2B3D5-6C2B-D739-A1E6-ED9180D9E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291783" y="3366567"/>
            <a:ext cx="914400" cy="914400"/>
          </a:xfrm>
          <a:prstGeom prst="rect">
            <a:avLst/>
          </a:prstGeom>
        </p:spPr>
      </p:pic>
      <p:pic>
        <p:nvPicPr>
          <p:cNvPr id="37" name="Graphic 36" descr="Gold bars with solid fill">
            <a:extLst>
              <a:ext uri="{FF2B5EF4-FFF2-40B4-BE49-F238E27FC236}">
                <a16:creationId xmlns:a16="http://schemas.microsoft.com/office/drawing/2014/main" id="{7435D34C-FC9F-3A82-D825-BD2E1B348F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1783" y="3291170"/>
            <a:ext cx="914400" cy="914400"/>
          </a:xfrm>
          <a:prstGeom prst="rect">
            <a:avLst/>
          </a:prstGeom>
        </p:spPr>
      </p:pic>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sp>
        <p:nvSpPr>
          <p:cNvPr id="11" name="Google Shape;1695;p59">
            <a:extLst>
              <a:ext uri="{FF2B5EF4-FFF2-40B4-BE49-F238E27FC236}">
                <a16:creationId xmlns:a16="http://schemas.microsoft.com/office/drawing/2014/main" id="{F07B9D23-FDD0-9C64-7D1B-755B24C93747}"/>
              </a:ext>
            </a:extLst>
          </p:cNvPr>
          <p:cNvSpPr txBox="1">
            <a:spLocks/>
          </p:cNvSpPr>
          <p:nvPr/>
        </p:nvSpPr>
        <p:spPr>
          <a:xfrm>
            <a:off x="2265757" y="521301"/>
            <a:ext cx="4612485"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2"/>
                </a:solidFill>
                <a:latin typeface="Montserrat ExtraBold" panose="00000900000000000000" pitchFamily="2" charset="0"/>
                <a:cs typeface="Times New Roman" panose="02020603050405020304" pitchFamily="18" charset="0"/>
              </a:rPr>
              <a:t>Penalties</a:t>
            </a:r>
          </a:p>
        </p:txBody>
      </p:sp>
      <p:pic>
        <p:nvPicPr>
          <p:cNvPr id="12" name="Graphic 11" descr="Office worker male with solid fill">
            <a:extLst>
              <a:ext uri="{FF2B5EF4-FFF2-40B4-BE49-F238E27FC236}">
                <a16:creationId xmlns:a16="http://schemas.microsoft.com/office/drawing/2014/main" id="{E6488F1F-A9AE-9D72-06AF-42D94CA5F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554" y="1689914"/>
            <a:ext cx="2297868" cy="2297868"/>
          </a:xfrm>
          <a:prstGeom prst="rect">
            <a:avLst/>
          </a:prstGeom>
        </p:spPr>
      </p:pic>
      <p:pic>
        <p:nvPicPr>
          <p:cNvPr id="15" name="Graphic 14" descr="Piggy Bank with solid fill">
            <a:extLst>
              <a:ext uri="{FF2B5EF4-FFF2-40B4-BE49-F238E27FC236}">
                <a16:creationId xmlns:a16="http://schemas.microsoft.com/office/drawing/2014/main" id="{C74837E9-1C86-38C1-740B-68F7AE4F10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7903" y="1823022"/>
            <a:ext cx="2297868" cy="2297868"/>
          </a:xfrm>
          <a:prstGeom prst="rect">
            <a:avLst/>
          </a:prstGeom>
        </p:spPr>
      </p:pic>
      <p:sp>
        <p:nvSpPr>
          <p:cNvPr id="2" name="Google Shape;1684;p59">
            <a:extLst>
              <a:ext uri="{FF2B5EF4-FFF2-40B4-BE49-F238E27FC236}">
                <a16:creationId xmlns:a16="http://schemas.microsoft.com/office/drawing/2014/main" id="{F9B8B57F-A183-C272-4679-F9CCAC21C88C}"/>
              </a:ext>
            </a:extLst>
          </p:cNvPr>
          <p:cNvSpPr txBox="1">
            <a:spLocks/>
          </p:cNvSpPr>
          <p:nvPr/>
        </p:nvSpPr>
        <p:spPr>
          <a:xfrm>
            <a:off x="9493725" y="3812841"/>
            <a:ext cx="4126442" cy="47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2300" b="1">
                <a:solidFill>
                  <a:schemeClr val="bg2">
                    <a:lumMod val="10000"/>
                    <a:lumOff val="90000"/>
                  </a:schemeClr>
                </a:solidFill>
                <a:latin typeface="Poppins" panose="00000500000000000000" pitchFamily="2" charset="0"/>
                <a:cs typeface="Poppins" panose="00000500000000000000" pitchFamily="2" charset="0"/>
              </a:rPr>
              <a:t> Directed brokerage</a:t>
            </a:r>
          </a:p>
        </p:txBody>
      </p:sp>
      <p:pic>
        <p:nvPicPr>
          <p:cNvPr id="8" name="Graphic 7" descr="Clock with solid fill">
            <a:extLst>
              <a:ext uri="{FF2B5EF4-FFF2-40B4-BE49-F238E27FC236}">
                <a16:creationId xmlns:a16="http://schemas.microsoft.com/office/drawing/2014/main" id="{F6E89B29-C512-73CB-E9A9-8E066811E0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064" y="1823022"/>
            <a:ext cx="2157565" cy="2157565"/>
          </a:xfrm>
          <a:prstGeom prst="rect">
            <a:avLst/>
          </a:prstGeom>
        </p:spPr>
      </p:pic>
      <p:pic>
        <p:nvPicPr>
          <p:cNvPr id="9" name="Graphic 8" descr="Dollar with solid fill">
            <a:extLst>
              <a:ext uri="{FF2B5EF4-FFF2-40B4-BE49-F238E27FC236}">
                <a16:creationId xmlns:a16="http://schemas.microsoft.com/office/drawing/2014/main" id="{0436B001-6D88-FDD9-D2B7-95C9E0873C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90216" y="2032975"/>
            <a:ext cx="738185" cy="738185"/>
          </a:xfrm>
          <a:prstGeom prst="rect">
            <a:avLst/>
          </a:prstGeom>
        </p:spPr>
      </p:pic>
      <p:pic>
        <p:nvPicPr>
          <p:cNvPr id="23" name="Graphic 22" descr="Clipboard Mixed with solid fill">
            <a:extLst>
              <a:ext uri="{FF2B5EF4-FFF2-40B4-BE49-F238E27FC236}">
                <a16:creationId xmlns:a16="http://schemas.microsoft.com/office/drawing/2014/main" id="{BD800751-FEB2-41B3-C362-E042F998B5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0045" y="1731417"/>
            <a:ext cx="1382718" cy="1382718"/>
          </a:xfrm>
          <a:prstGeom prst="rect">
            <a:avLst/>
          </a:prstGeom>
        </p:spPr>
      </p:pic>
      <p:pic>
        <p:nvPicPr>
          <p:cNvPr id="27" name="Graphic 26" descr="User with solid fill">
            <a:extLst>
              <a:ext uri="{FF2B5EF4-FFF2-40B4-BE49-F238E27FC236}">
                <a16:creationId xmlns:a16="http://schemas.microsoft.com/office/drawing/2014/main" id="{7469189F-B9F4-587A-DFB7-C71A4C528B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08505" y="1935118"/>
            <a:ext cx="1382717" cy="1382717"/>
          </a:xfrm>
          <a:prstGeom prst="rect">
            <a:avLst/>
          </a:prstGeom>
        </p:spPr>
      </p:pic>
      <p:pic>
        <p:nvPicPr>
          <p:cNvPr id="28" name="Graphic 27" descr="User with solid fill">
            <a:extLst>
              <a:ext uri="{FF2B5EF4-FFF2-40B4-BE49-F238E27FC236}">
                <a16:creationId xmlns:a16="http://schemas.microsoft.com/office/drawing/2014/main" id="{03CE179B-6970-3A1E-C492-8D367C5D87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198565" y="1903274"/>
            <a:ext cx="1382717" cy="1382717"/>
          </a:xfrm>
          <a:prstGeom prst="rect">
            <a:avLst/>
          </a:prstGeom>
        </p:spPr>
      </p:pic>
      <p:pic>
        <p:nvPicPr>
          <p:cNvPr id="29" name="Graphic 28" descr="User with solid fill">
            <a:extLst>
              <a:ext uri="{FF2B5EF4-FFF2-40B4-BE49-F238E27FC236}">
                <a16:creationId xmlns:a16="http://schemas.microsoft.com/office/drawing/2014/main" id="{FACCB1E3-9795-DE50-5630-258CE44724D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24773" y="1903274"/>
            <a:ext cx="1965245" cy="1965245"/>
          </a:xfrm>
          <a:prstGeom prst="rect">
            <a:avLst/>
          </a:prstGeom>
        </p:spPr>
      </p:pic>
      <p:sp>
        <p:nvSpPr>
          <p:cNvPr id="30" name="Google Shape;1684;p59">
            <a:extLst>
              <a:ext uri="{FF2B5EF4-FFF2-40B4-BE49-F238E27FC236}">
                <a16:creationId xmlns:a16="http://schemas.microsoft.com/office/drawing/2014/main" id="{4EEA745D-79D8-55AD-F50B-D78990E951D4}"/>
              </a:ext>
            </a:extLst>
          </p:cNvPr>
          <p:cNvSpPr txBox="1">
            <a:spLocks/>
          </p:cNvSpPr>
          <p:nvPr/>
        </p:nvSpPr>
        <p:spPr>
          <a:xfrm>
            <a:off x="-3549721" y="2698062"/>
            <a:ext cx="3182080"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MFS informed fund boards that sales of fund shares were considered in brokerage allocation, displaying the exact commission amounts for brokers influenced by fund sales</a:t>
            </a:r>
          </a:p>
        </p:txBody>
      </p:sp>
      <p:pic>
        <p:nvPicPr>
          <p:cNvPr id="14" name="Graphic 13" descr="Magnifying glass with solid fill">
            <a:extLst>
              <a:ext uri="{FF2B5EF4-FFF2-40B4-BE49-F238E27FC236}">
                <a16:creationId xmlns:a16="http://schemas.microsoft.com/office/drawing/2014/main" id="{38D1085E-821E-6B06-6590-9633408A138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665727" y="1475604"/>
            <a:ext cx="2992702" cy="3270287"/>
          </a:xfrm>
          <a:prstGeom prst="rect">
            <a:avLst/>
          </a:prstGeom>
        </p:spPr>
      </p:pic>
      <p:sp>
        <p:nvSpPr>
          <p:cNvPr id="16" name="Google Shape;1684;p59">
            <a:extLst>
              <a:ext uri="{FF2B5EF4-FFF2-40B4-BE49-F238E27FC236}">
                <a16:creationId xmlns:a16="http://schemas.microsoft.com/office/drawing/2014/main" id="{A60261DA-D482-7991-8729-8C0B2377E490}"/>
              </a:ext>
            </a:extLst>
          </p:cNvPr>
          <p:cNvSpPr txBox="1">
            <a:spLocks/>
          </p:cNvSpPr>
          <p:nvPr/>
        </p:nvSpPr>
        <p:spPr>
          <a:xfrm>
            <a:off x="9166239" y="1102973"/>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The SEC determined that MFS had:</a:t>
            </a:r>
          </a:p>
        </p:txBody>
      </p:sp>
      <p:sp>
        <p:nvSpPr>
          <p:cNvPr id="17" name="Google Shape;1684;p59">
            <a:extLst>
              <a:ext uri="{FF2B5EF4-FFF2-40B4-BE49-F238E27FC236}">
                <a16:creationId xmlns:a16="http://schemas.microsoft.com/office/drawing/2014/main" id="{F7410AF6-66A2-F38E-33FC-392827F38A08}"/>
              </a:ext>
            </a:extLst>
          </p:cNvPr>
          <p:cNvSpPr txBox="1">
            <a:spLocks/>
          </p:cNvSpPr>
          <p:nvPr/>
        </p:nvSpPr>
        <p:spPr>
          <a:xfrm>
            <a:off x="10151271" y="1910935"/>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Entered into bilateral arrangements for brokerage commissions in exchange for shelf space and visibility</a:t>
            </a:r>
          </a:p>
        </p:txBody>
      </p:sp>
      <p:sp>
        <p:nvSpPr>
          <p:cNvPr id="18" name="Google Shape;1684;p59">
            <a:extLst>
              <a:ext uri="{FF2B5EF4-FFF2-40B4-BE49-F238E27FC236}">
                <a16:creationId xmlns:a16="http://schemas.microsoft.com/office/drawing/2014/main" id="{ABD3B13E-5DAE-FE7E-4740-4C47FC43000E}"/>
              </a:ext>
            </a:extLst>
          </p:cNvPr>
          <p:cNvSpPr txBox="1">
            <a:spLocks/>
          </p:cNvSpPr>
          <p:nvPr/>
        </p:nvSpPr>
        <p:spPr>
          <a:xfrm>
            <a:off x="10150038" y="2885896"/>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Financed the sale of fund shares using directed brokerage instead of its own assets</a:t>
            </a:r>
          </a:p>
        </p:txBody>
      </p:sp>
      <p:sp>
        <p:nvSpPr>
          <p:cNvPr id="19" name="Google Shape;1684;p59">
            <a:extLst>
              <a:ext uri="{FF2B5EF4-FFF2-40B4-BE49-F238E27FC236}">
                <a16:creationId xmlns:a16="http://schemas.microsoft.com/office/drawing/2014/main" id="{0084C245-A3B9-4E28-1AC8-0C8FF2946B7D}"/>
              </a:ext>
            </a:extLst>
          </p:cNvPr>
          <p:cNvSpPr txBox="1">
            <a:spLocks/>
          </p:cNvSpPr>
          <p:nvPr/>
        </p:nvSpPr>
        <p:spPr>
          <a:xfrm>
            <a:off x="10150038" y="3913747"/>
            <a:ext cx="5728727"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Failed to adequately communicate its reliance on directed brokerage to fund boards</a:t>
            </a:r>
          </a:p>
        </p:txBody>
      </p:sp>
      <p:pic>
        <p:nvPicPr>
          <p:cNvPr id="32" name="Graphic 31" descr="Truck with solid fill">
            <a:extLst>
              <a:ext uri="{FF2B5EF4-FFF2-40B4-BE49-F238E27FC236}">
                <a16:creationId xmlns:a16="http://schemas.microsoft.com/office/drawing/2014/main" id="{D871FD0D-215B-6808-B559-78547BF8E9A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flipH="1">
            <a:off x="-3879381" y="2633103"/>
            <a:ext cx="3254401" cy="3018730"/>
          </a:xfrm>
          <a:prstGeom prst="rect">
            <a:avLst/>
          </a:prstGeom>
        </p:spPr>
      </p:pic>
      <p:pic>
        <p:nvPicPr>
          <p:cNvPr id="13" name="Graphic 12" descr="Crawl with solid fill">
            <a:extLst>
              <a:ext uri="{FF2B5EF4-FFF2-40B4-BE49-F238E27FC236}">
                <a16:creationId xmlns:a16="http://schemas.microsoft.com/office/drawing/2014/main" id="{0F073878-D9DD-57F0-18B0-F8B75527D85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5001055" y="3342039"/>
            <a:ext cx="2011882" cy="1975560"/>
          </a:xfrm>
          <a:prstGeom prst="rect">
            <a:avLst/>
          </a:prstGeom>
        </p:spPr>
      </p:pic>
      <p:pic>
        <p:nvPicPr>
          <p:cNvPr id="20" name="Graphic 19" descr="Comment Heart Break with solid fill">
            <a:extLst>
              <a:ext uri="{FF2B5EF4-FFF2-40B4-BE49-F238E27FC236}">
                <a16:creationId xmlns:a16="http://schemas.microsoft.com/office/drawing/2014/main" id="{CF5536C0-D0DF-775B-B029-510FF9581B0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473089" y="2971956"/>
            <a:ext cx="914400" cy="914400"/>
          </a:xfrm>
          <a:prstGeom prst="rect">
            <a:avLst/>
          </a:prstGeom>
        </p:spPr>
      </p:pic>
      <p:sp>
        <p:nvSpPr>
          <p:cNvPr id="21" name="Google Shape;1684;p59">
            <a:extLst>
              <a:ext uri="{FF2B5EF4-FFF2-40B4-BE49-F238E27FC236}">
                <a16:creationId xmlns:a16="http://schemas.microsoft.com/office/drawing/2014/main" id="{9F5E0889-861E-56B4-3A23-464AA2444D36}"/>
              </a:ext>
            </a:extLst>
          </p:cNvPr>
          <p:cNvSpPr txBox="1">
            <a:spLocks/>
          </p:cNvSpPr>
          <p:nvPr/>
        </p:nvSpPr>
        <p:spPr>
          <a:xfrm>
            <a:off x="75295" y="1235988"/>
            <a:ext cx="5728727" cy="4509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$50 million in disgorgement and penalties</a:t>
            </a:r>
          </a:p>
        </p:txBody>
      </p:sp>
      <p:sp>
        <p:nvSpPr>
          <p:cNvPr id="24" name="Google Shape;1684;p59">
            <a:extLst>
              <a:ext uri="{FF2B5EF4-FFF2-40B4-BE49-F238E27FC236}">
                <a16:creationId xmlns:a16="http://schemas.microsoft.com/office/drawing/2014/main" id="{F6403160-D26F-B916-951B-1D20ACA8FBBE}"/>
              </a:ext>
            </a:extLst>
          </p:cNvPr>
          <p:cNvSpPr txBox="1">
            <a:spLocks/>
          </p:cNvSpPr>
          <p:nvPr/>
        </p:nvSpPr>
        <p:spPr>
          <a:xfrm>
            <a:off x="91711" y="1686900"/>
            <a:ext cx="5728727"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Censures on MFS</a:t>
            </a:r>
          </a:p>
        </p:txBody>
      </p:sp>
      <p:sp>
        <p:nvSpPr>
          <p:cNvPr id="25" name="Google Shape;1684;p59">
            <a:extLst>
              <a:ext uri="{FF2B5EF4-FFF2-40B4-BE49-F238E27FC236}">
                <a16:creationId xmlns:a16="http://schemas.microsoft.com/office/drawing/2014/main" id="{2536DCE2-04C7-D260-2BD0-D151F625D539}"/>
              </a:ext>
            </a:extLst>
          </p:cNvPr>
          <p:cNvSpPr txBox="1">
            <a:spLocks/>
          </p:cNvSpPr>
          <p:nvPr/>
        </p:nvSpPr>
        <p:spPr>
          <a:xfrm>
            <a:off x="95865" y="2024966"/>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Various remedial and compliance undertakings</a:t>
            </a:r>
          </a:p>
        </p:txBody>
      </p:sp>
      <p:sp>
        <p:nvSpPr>
          <p:cNvPr id="26" name="Google Shape;1684;p59">
            <a:extLst>
              <a:ext uri="{FF2B5EF4-FFF2-40B4-BE49-F238E27FC236}">
                <a16:creationId xmlns:a16="http://schemas.microsoft.com/office/drawing/2014/main" id="{56EB24CC-BF04-438E-8B6A-B4999857ED22}"/>
              </a:ext>
            </a:extLst>
          </p:cNvPr>
          <p:cNvSpPr txBox="1">
            <a:spLocks/>
          </p:cNvSpPr>
          <p:nvPr/>
        </p:nvSpPr>
        <p:spPr>
          <a:xfrm>
            <a:off x="106593" y="2523649"/>
            <a:ext cx="6396144" cy="288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50000"/>
                    <a:lumOff val="50000"/>
                  </a:schemeClr>
                </a:solidFill>
                <a:latin typeface="Poppins" panose="00000500000000000000" pitchFamily="2" charset="0"/>
                <a:cs typeface="Poppins" panose="00000500000000000000" pitchFamily="2" charset="0"/>
              </a:rPr>
              <a:t>No direct mention of actual injury to MFS clients </a:t>
            </a:r>
            <a:r>
              <a:rPr lang="en-US" sz="1800" b="1">
                <a:solidFill>
                  <a:schemeClr val="bg2"/>
                </a:solidFill>
                <a:latin typeface="Poppins" panose="00000500000000000000" pitchFamily="2" charset="0"/>
                <a:cs typeface="Poppins" panose="00000500000000000000" pitchFamily="2" charset="0"/>
              </a:rPr>
              <a:t>was noted in the SEC release</a:t>
            </a:r>
          </a:p>
        </p:txBody>
      </p:sp>
      <p:sp>
        <p:nvSpPr>
          <p:cNvPr id="31" name="Double Wave 30">
            <a:extLst>
              <a:ext uri="{FF2B5EF4-FFF2-40B4-BE49-F238E27FC236}">
                <a16:creationId xmlns:a16="http://schemas.microsoft.com/office/drawing/2014/main" id="{A31C8CD6-D9A7-6FB1-61CC-F1A5E8BEF3FD}"/>
              </a:ext>
            </a:extLst>
          </p:cNvPr>
          <p:cNvSpPr/>
          <p:nvPr/>
        </p:nvSpPr>
        <p:spPr>
          <a:xfrm rot="9875308">
            <a:off x="1826778" y="5783633"/>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70603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9171" y="26979"/>
            <a:ext cx="2544771" cy="2544771"/>
          </a:xfrm>
          <a:prstGeom prst="rect">
            <a:avLst/>
          </a:prstGeom>
        </p:spPr>
      </p:pic>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58671" y="1767313"/>
            <a:ext cx="2143070" cy="2143070"/>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35666" y="1715620"/>
            <a:ext cx="2542656" cy="2426260"/>
          </a:xfrm>
          <a:prstGeom prst="rect">
            <a:avLst/>
          </a:prstGeom>
        </p:spPr>
      </p:pic>
      <p:pic>
        <p:nvPicPr>
          <p:cNvPr id="13" name="Graphic 12" descr="Speech with solid fill">
            <a:extLst>
              <a:ext uri="{FF2B5EF4-FFF2-40B4-BE49-F238E27FC236}">
                <a16:creationId xmlns:a16="http://schemas.microsoft.com/office/drawing/2014/main" id="{CC062D64-36B2-A4A0-6E34-547F1C8E3D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2106090" y="559798"/>
            <a:ext cx="2708937" cy="1966326"/>
          </a:xfrm>
          <a:prstGeom prst="rect">
            <a:avLst/>
          </a:prstGeom>
        </p:spPr>
      </p:pic>
      <p:pic>
        <p:nvPicPr>
          <p:cNvPr id="11" name="Graphic 10" descr="Clock with solid fill">
            <a:extLst>
              <a:ext uri="{FF2B5EF4-FFF2-40B4-BE49-F238E27FC236}">
                <a16:creationId xmlns:a16="http://schemas.microsoft.com/office/drawing/2014/main" id="{D409CBE6-593D-46B7-5E2A-4FAAB342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25099" y="886393"/>
            <a:ext cx="1002514" cy="1002514"/>
          </a:xfrm>
          <a:prstGeom prst="rect">
            <a:avLst/>
          </a:prstGeom>
        </p:spPr>
      </p:pic>
      <p:pic>
        <p:nvPicPr>
          <p:cNvPr id="12" name="Graphic 11" descr="Dollar with solid fill">
            <a:extLst>
              <a:ext uri="{FF2B5EF4-FFF2-40B4-BE49-F238E27FC236}">
                <a16:creationId xmlns:a16="http://schemas.microsoft.com/office/drawing/2014/main" id="{9B09AC00-69F1-476D-9A96-AA88E050C8C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12900" y="932418"/>
            <a:ext cx="429426" cy="429426"/>
          </a:xfrm>
          <a:prstGeom prst="rect">
            <a:avLst/>
          </a:prstGeom>
        </p:spPr>
      </p:pic>
      <p:pic>
        <p:nvPicPr>
          <p:cNvPr id="15" name="Graphic 14" descr="Question Mark with solid fill">
            <a:extLst>
              <a:ext uri="{FF2B5EF4-FFF2-40B4-BE49-F238E27FC236}">
                <a16:creationId xmlns:a16="http://schemas.microsoft.com/office/drawing/2014/main" id="{A0E225F1-A303-CC4B-E8D1-3715661227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00316" y="1015538"/>
            <a:ext cx="692612" cy="692612"/>
          </a:xfrm>
          <a:prstGeom prst="rect">
            <a:avLst/>
          </a:prstGeom>
        </p:spPr>
      </p:pic>
      <p:pic>
        <p:nvPicPr>
          <p:cNvPr id="9" name="Graphic 8" descr="Speech with solid fill">
            <a:extLst>
              <a:ext uri="{FF2B5EF4-FFF2-40B4-BE49-F238E27FC236}">
                <a16:creationId xmlns:a16="http://schemas.microsoft.com/office/drawing/2014/main" id="{37D3C7B5-43B6-4A42-718A-C67A1F0BC72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80458" y="-741126"/>
            <a:ext cx="2850902" cy="2041144"/>
          </a:xfrm>
          <a:prstGeom prst="rect">
            <a:avLst/>
          </a:prstGeom>
        </p:spPr>
      </p:pic>
      <p:pic>
        <p:nvPicPr>
          <p:cNvPr id="14" name="Graphic 13" descr="Thumbs up sign with solid fill">
            <a:extLst>
              <a:ext uri="{FF2B5EF4-FFF2-40B4-BE49-F238E27FC236}">
                <a16:creationId xmlns:a16="http://schemas.microsoft.com/office/drawing/2014/main" id="{9FD587C8-A604-E0FD-AD33-56C43F18DC1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244781" y="-344234"/>
            <a:ext cx="914400" cy="914400"/>
          </a:xfrm>
          <a:prstGeom prst="rect">
            <a:avLst/>
          </a:prstGeom>
        </p:spPr>
      </p:pic>
    </p:spTree>
    <p:extLst>
      <p:ext uri="{BB962C8B-B14F-4D97-AF65-F5344CB8AC3E}">
        <p14:creationId xmlns:p14="http://schemas.microsoft.com/office/powerpoint/2010/main" val="1704233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E9F71ED-785D-DB1F-8925-8B34352600E0}"/>
              </a:ext>
            </a:extLst>
          </p:cNvPr>
          <p:cNvGrpSpPr/>
          <p:nvPr/>
        </p:nvGrpSpPr>
        <p:grpSpPr>
          <a:xfrm>
            <a:off x="2714894" y="3391174"/>
            <a:ext cx="267546" cy="267546"/>
            <a:chOff x="3559837" y="682865"/>
            <a:chExt cx="1643027" cy="1643027"/>
          </a:xfrm>
        </p:grpSpPr>
        <p:sp>
          <p:nvSpPr>
            <p:cNvPr id="20" name="Oval 19">
              <a:extLst>
                <a:ext uri="{FF2B5EF4-FFF2-40B4-BE49-F238E27FC236}">
                  <a16:creationId xmlns:a16="http://schemas.microsoft.com/office/drawing/2014/main" id="{98981BA7-572A-A182-98BA-689A71F3AB71}"/>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10F3CF2F-102A-4245-1843-1DCAFEC9C1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58671" y="1767313"/>
            <a:ext cx="2143070" cy="2143070"/>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35666" y="1715620"/>
            <a:ext cx="2542656" cy="2426260"/>
          </a:xfrm>
          <a:prstGeom prst="rect">
            <a:avLst/>
          </a:prstGeom>
        </p:spPr>
      </p:pic>
      <p:pic>
        <p:nvPicPr>
          <p:cNvPr id="13" name="Graphic 12" descr="Speech with solid fill">
            <a:extLst>
              <a:ext uri="{FF2B5EF4-FFF2-40B4-BE49-F238E27FC236}">
                <a16:creationId xmlns:a16="http://schemas.microsoft.com/office/drawing/2014/main" id="{CC062D64-36B2-A4A0-6E34-547F1C8E3D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2106090" y="559798"/>
            <a:ext cx="2708937" cy="1966326"/>
          </a:xfrm>
          <a:prstGeom prst="rect">
            <a:avLst/>
          </a:prstGeom>
        </p:spPr>
      </p:pic>
      <p:pic>
        <p:nvPicPr>
          <p:cNvPr id="11" name="Graphic 10" descr="Clock with solid fill">
            <a:extLst>
              <a:ext uri="{FF2B5EF4-FFF2-40B4-BE49-F238E27FC236}">
                <a16:creationId xmlns:a16="http://schemas.microsoft.com/office/drawing/2014/main" id="{D409CBE6-593D-46B7-5E2A-4FAAB342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25099" y="886393"/>
            <a:ext cx="1002514" cy="1002514"/>
          </a:xfrm>
          <a:prstGeom prst="rect">
            <a:avLst/>
          </a:prstGeom>
        </p:spPr>
      </p:pic>
      <p:pic>
        <p:nvPicPr>
          <p:cNvPr id="12" name="Graphic 11" descr="Dollar with solid fill">
            <a:extLst>
              <a:ext uri="{FF2B5EF4-FFF2-40B4-BE49-F238E27FC236}">
                <a16:creationId xmlns:a16="http://schemas.microsoft.com/office/drawing/2014/main" id="{9B09AC00-69F1-476D-9A96-AA88E050C8C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12900" y="932418"/>
            <a:ext cx="429426" cy="429426"/>
          </a:xfrm>
          <a:prstGeom prst="rect">
            <a:avLst/>
          </a:prstGeom>
        </p:spPr>
      </p:pic>
      <p:pic>
        <p:nvPicPr>
          <p:cNvPr id="15" name="Graphic 14" descr="Question Mark with solid fill">
            <a:extLst>
              <a:ext uri="{FF2B5EF4-FFF2-40B4-BE49-F238E27FC236}">
                <a16:creationId xmlns:a16="http://schemas.microsoft.com/office/drawing/2014/main" id="{A0E225F1-A303-CC4B-E8D1-3715661227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00316" y="1015538"/>
            <a:ext cx="692612" cy="692612"/>
          </a:xfrm>
          <a:prstGeom prst="rect">
            <a:avLst/>
          </a:prstGeom>
        </p:spPr>
      </p:pic>
      <p:pic>
        <p:nvPicPr>
          <p:cNvPr id="14" name="Graphic 13" descr="Speech with solid fill">
            <a:extLst>
              <a:ext uri="{FF2B5EF4-FFF2-40B4-BE49-F238E27FC236}">
                <a16:creationId xmlns:a16="http://schemas.microsoft.com/office/drawing/2014/main" id="{4270AF90-0240-F4E4-B8C6-2E1A59676FE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80458" y="295194"/>
            <a:ext cx="2850902" cy="2041144"/>
          </a:xfrm>
          <a:prstGeom prst="rect">
            <a:avLst/>
          </a:prstGeom>
        </p:spPr>
      </p:pic>
      <p:pic>
        <p:nvPicPr>
          <p:cNvPr id="17" name="Graphic 16" descr="Thumbs up sign with solid fill">
            <a:extLst>
              <a:ext uri="{FF2B5EF4-FFF2-40B4-BE49-F238E27FC236}">
                <a16:creationId xmlns:a16="http://schemas.microsoft.com/office/drawing/2014/main" id="{5AFE278F-1FBF-5F50-8996-82DBF91FF8E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244781" y="692086"/>
            <a:ext cx="914400" cy="914400"/>
          </a:xfrm>
          <a:prstGeom prst="rect">
            <a:avLst/>
          </a:prstGeom>
        </p:spPr>
      </p:pic>
      <p:pic>
        <p:nvPicPr>
          <p:cNvPr id="23" name="Graphic 22">
            <a:extLst>
              <a:ext uri="{FF2B5EF4-FFF2-40B4-BE49-F238E27FC236}">
                <a16:creationId xmlns:a16="http://schemas.microsoft.com/office/drawing/2014/main" id="{43C56C30-9B03-1C79-5BED-118495CD85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7441" y="-4123317"/>
            <a:ext cx="3511374" cy="3511374"/>
          </a:xfrm>
          <a:prstGeom prst="rect">
            <a:avLst/>
          </a:prstGeom>
        </p:spPr>
      </p:pic>
      <p:grpSp>
        <p:nvGrpSpPr>
          <p:cNvPr id="24" name="Group 23">
            <a:extLst>
              <a:ext uri="{FF2B5EF4-FFF2-40B4-BE49-F238E27FC236}">
                <a16:creationId xmlns:a16="http://schemas.microsoft.com/office/drawing/2014/main" id="{F90727EA-18FC-380C-AEB9-4ECC86FACC99}"/>
              </a:ext>
            </a:extLst>
          </p:cNvPr>
          <p:cNvGrpSpPr/>
          <p:nvPr/>
        </p:nvGrpSpPr>
        <p:grpSpPr>
          <a:xfrm>
            <a:off x="5464629" y="-3716445"/>
            <a:ext cx="617594" cy="617594"/>
            <a:chOff x="3559837" y="682865"/>
            <a:chExt cx="1643027" cy="1643027"/>
          </a:xfrm>
        </p:grpSpPr>
        <p:sp>
          <p:nvSpPr>
            <p:cNvPr id="25" name="Oval 24">
              <a:extLst>
                <a:ext uri="{FF2B5EF4-FFF2-40B4-BE49-F238E27FC236}">
                  <a16:creationId xmlns:a16="http://schemas.microsoft.com/office/drawing/2014/main" id="{238892DD-4BC5-3DEB-96BE-3CA8B52A5E0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Graphic 25" descr="Open folder with solid fill">
              <a:extLst>
                <a:ext uri="{FF2B5EF4-FFF2-40B4-BE49-F238E27FC236}">
                  <a16:creationId xmlns:a16="http://schemas.microsoft.com/office/drawing/2014/main" id="{0783537F-A20D-AB83-A555-3A4C9CC75E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27" name="Group 26">
            <a:extLst>
              <a:ext uri="{FF2B5EF4-FFF2-40B4-BE49-F238E27FC236}">
                <a16:creationId xmlns:a16="http://schemas.microsoft.com/office/drawing/2014/main" id="{A69D5F14-A504-E1B1-797C-239D16FFF224}"/>
              </a:ext>
            </a:extLst>
          </p:cNvPr>
          <p:cNvGrpSpPr/>
          <p:nvPr/>
        </p:nvGrpSpPr>
        <p:grpSpPr>
          <a:xfrm>
            <a:off x="6374331" y="-3701790"/>
            <a:ext cx="617594" cy="617594"/>
            <a:chOff x="3559837" y="682865"/>
            <a:chExt cx="1643027" cy="1643027"/>
          </a:xfrm>
        </p:grpSpPr>
        <p:sp>
          <p:nvSpPr>
            <p:cNvPr id="28" name="Oval 27">
              <a:extLst>
                <a:ext uri="{FF2B5EF4-FFF2-40B4-BE49-F238E27FC236}">
                  <a16:creationId xmlns:a16="http://schemas.microsoft.com/office/drawing/2014/main" id="{70125660-7BE5-6F4C-FE23-286D9E641F7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Graphic 28" descr="Open folder with solid fill">
              <a:extLst>
                <a:ext uri="{FF2B5EF4-FFF2-40B4-BE49-F238E27FC236}">
                  <a16:creationId xmlns:a16="http://schemas.microsoft.com/office/drawing/2014/main" id="{E1DE7A32-DB58-430F-8EBE-7DA2453B51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0" name="Group 39">
            <a:extLst>
              <a:ext uri="{FF2B5EF4-FFF2-40B4-BE49-F238E27FC236}">
                <a16:creationId xmlns:a16="http://schemas.microsoft.com/office/drawing/2014/main" id="{A644F1C1-12A1-6847-1CF7-F9CB02B5D517}"/>
              </a:ext>
            </a:extLst>
          </p:cNvPr>
          <p:cNvGrpSpPr/>
          <p:nvPr/>
        </p:nvGrpSpPr>
        <p:grpSpPr>
          <a:xfrm>
            <a:off x="7284033" y="-3701790"/>
            <a:ext cx="617594" cy="617594"/>
            <a:chOff x="3559837" y="682865"/>
            <a:chExt cx="1643027" cy="1643027"/>
          </a:xfrm>
        </p:grpSpPr>
        <p:sp>
          <p:nvSpPr>
            <p:cNvPr id="41" name="Oval 40">
              <a:extLst>
                <a:ext uri="{FF2B5EF4-FFF2-40B4-BE49-F238E27FC236}">
                  <a16:creationId xmlns:a16="http://schemas.microsoft.com/office/drawing/2014/main" id="{57290C4C-8199-0AEC-DB5C-B6B91562892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Graphic 41" descr="Open folder with solid fill">
              <a:extLst>
                <a:ext uri="{FF2B5EF4-FFF2-40B4-BE49-F238E27FC236}">
                  <a16:creationId xmlns:a16="http://schemas.microsoft.com/office/drawing/2014/main" id="{73E78FAB-32EB-6158-5EEA-6339199051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8" name="Group 57">
            <a:extLst>
              <a:ext uri="{FF2B5EF4-FFF2-40B4-BE49-F238E27FC236}">
                <a16:creationId xmlns:a16="http://schemas.microsoft.com/office/drawing/2014/main" id="{05DACA13-C396-1923-399E-2B559DCE708D}"/>
              </a:ext>
            </a:extLst>
          </p:cNvPr>
          <p:cNvGrpSpPr/>
          <p:nvPr/>
        </p:nvGrpSpPr>
        <p:grpSpPr>
          <a:xfrm>
            <a:off x="6390880" y="-2689787"/>
            <a:ext cx="617594" cy="617594"/>
            <a:chOff x="3559837" y="682865"/>
            <a:chExt cx="1643027" cy="1643027"/>
          </a:xfrm>
        </p:grpSpPr>
        <p:sp>
          <p:nvSpPr>
            <p:cNvPr id="59" name="Oval 58">
              <a:extLst>
                <a:ext uri="{FF2B5EF4-FFF2-40B4-BE49-F238E27FC236}">
                  <a16:creationId xmlns:a16="http://schemas.microsoft.com/office/drawing/2014/main" id="{EB4618A8-E2EB-85D0-1112-598336AE271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0" name="Graphic 59" descr="Open folder with solid fill">
              <a:extLst>
                <a:ext uri="{FF2B5EF4-FFF2-40B4-BE49-F238E27FC236}">
                  <a16:creationId xmlns:a16="http://schemas.microsoft.com/office/drawing/2014/main" id="{845D542F-4000-82C2-2949-9E70C5214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1" name="Group 60">
            <a:extLst>
              <a:ext uri="{FF2B5EF4-FFF2-40B4-BE49-F238E27FC236}">
                <a16:creationId xmlns:a16="http://schemas.microsoft.com/office/drawing/2014/main" id="{518F1806-93D4-45BD-20AB-ACEAAC32CBE7}"/>
              </a:ext>
            </a:extLst>
          </p:cNvPr>
          <p:cNvGrpSpPr/>
          <p:nvPr/>
        </p:nvGrpSpPr>
        <p:grpSpPr>
          <a:xfrm>
            <a:off x="7300582" y="-2689787"/>
            <a:ext cx="617594" cy="617594"/>
            <a:chOff x="3559837" y="682865"/>
            <a:chExt cx="1643027" cy="1643027"/>
          </a:xfrm>
        </p:grpSpPr>
        <p:sp>
          <p:nvSpPr>
            <p:cNvPr id="62" name="Oval 61">
              <a:extLst>
                <a:ext uri="{FF2B5EF4-FFF2-40B4-BE49-F238E27FC236}">
                  <a16:creationId xmlns:a16="http://schemas.microsoft.com/office/drawing/2014/main" id="{D8772680-900F-98AF-CEEE-B6AE8374872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3" name="Graphic 62" descr="Open folder with solid fill">
              <a:extLst>
                <a:ext uri="{FF2B5EF4-FFF2-40B4-BE49-F238E27FC236}">
                  <a16:creationId xmlns:a16="http://schemas.microsoft.com/office/drawing/2014/main" id="{9EF0FEB1-ABDC-FF82-9267-CA3C861839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4" name="Group 63">
            <a:extLst>
              <a:ext uri="{FF2B5EF4-FFF2-40B4-BE49-F238E27FC236}">
                <a16:creationId xmlns:a16="http://schemas.microsoft.com/office/drawing/2014/main" id="{7BEE98A0-6106-925B-549C-2D3E39CFE380}"/>
              </a:ext>
            </a:extLst>
          </p:cNvPr>
          <p:cNvGrpSpPr/>
          <p:nvPr/>
        </p:nvGrpSpPr>
        <p:grpSpPr>
          <a:xfrm>
            <a:off x="5480851" y="-1733960"/>
            <a:ext cx="617594" cy="617594"/>
            <a:chOff x="3559837" y="682865"/>
            <a:chExt cx="1643027" cy="1643027"/>
          </a:xfrm>
        </p:grpSpPr>
        <p:sp>
          <p:nvSpPr>
            <p:cNvPr id="65" name="Oval 64">
              <a:extLst>
                <a:ext uri="{FF2B5EF4-FFF2-40B4-BE49-F238E27FC236}">
                  <a16:creationId xmlns:a16="http://schemas.microsoft.com/office/drawing/2014/main" id="{F1BD6612-6F56-DD42-9940-68171E2D30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6" name="Graphic 65" descr="Open folder with solid fill">
              <a:extLst>
                <a:ext uri="{FF2B5EF4-FFF2-40B4-BE49-F238E27FC236}">
                  <a16:creationId xmlns:a16="http://schemas.microsoft.com/office/drawing/2014/main" id="{7BC3E7A5-CF3B-5569-5809-84FB83BC6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7" name="Group 66">
            <a:extLst>
              <a:ext uri="{FF2B5EF4-FFF2-40B4-BE49-F238E27FC236}">
                <a16:creationId xmlns:a16="http://schemas.microsoft.com/office/drawing/2014/main" id="{0D095000-9D07-CE3D-8E68-0395051D5FAF}"/>
              </a:ext>
            </a:extLst>
          </p:cNvPr>
          <p:cNvGrpSpPr/>
          <p:nvPr/>
        </p:nvGrpSpPr>
        <p:grpSpPr>
          <a:xfrm>
            <a:off x="6390553" y="-1719305"/>
            <a:ext cx="617594" cy="617594"/>
            <a:chOff x="3559837" y="682865"/>
            <a:chExt cx="1643027" cy="1643027"/>
          </a:xfrm>
        </p:grpSpPr>
        <p:sp>
          <p:nvSpPr>
            <p:cNvPr id="68" name="Oval 67">
              <a:extLst>
                <a:ext uri="{FF2B5EF4-FFF2-40B4-BE49-F238E27FC236}">
                  <a16:creationId xmlns:a16="http://schemas.microsoft.com/office/drawing/2014/main" id="{DA1C2B6E-B300-115F-9A32-0F52C65B0C02}"/>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9" name="Graphic 68" descr="Open folder with solid fill">
              <a:extLst>
                <a:ext uri="{FF2B5EF4-FFF2-40B4-BE49-F238E27FC236}">
                  <a16:creationId xmlns:a16="http://schemas.microsoft.com/office/drawing/2014/main" id="{8F9F19E2-5683-38B1-0581-E8749BE9D4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70" name="Group 69">
            <a:extLst>
              <a:ext uri="{FF2B5EF4-FFF2-40B4-BE49-F238E27FC236}">
                <a16:creationId xmlns:a16="http://schemas.microsoft.com/office/drawing/2014/main" id="{F51767E2-5FA9-B28C-22DA-3A243C9AC652}"/>
              </a:ext>
            </a:extLst>
          </p:cNvPr>
          <p:cNvGrpSpPr/>
          <p:nvPr/>
        </p:nvGrpSpPr>
        <p:grpSpPr>
          <a:xfrm>
            <a:off x="7300255" y="-1719305"/>
            <a:ext cx="617594" cy="617594"/>
            <a:chOff x="3559837" y="682865"/>
            <a:chExt cx="1643027" cy="1643027"/>
          </a:xfrm>
        </p:grpSpPr>
        <p:sp>
          <p:nvSpPr>
            <p:cNvPr id="71" name="Oval 70">
              <a:extLst>
                <a:ext uri="{FF2B5EF4-FFF2-40B4-BE49-F238E27FC236}">
                  <a16:creationId xmlns:a16="http://schemas.microsoft.com/office/drawing/2014/main" id="{DA3D34ED-6FF6-7A4A-1E8D-ECD21A1ECB2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2" name="Graphic 71" descr="Open folder with solid fill">
              <a:extLst>
                <a:ext uri="{FF2B5EF4-FFF2-40B4-BE49-F238E27FC236}">
                  <a16:creationId xmlns:a16="http://schemas.microsoft.com/office/drawing/2014/main" id="{A7804DC8-FA06-EB08-D24E-1E298E3E47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pic>
        <p:nvPicPr>
          <p:cNvPr id="16" name="Graphic 15" descr="Speech with solid fill">
            <a:extLst>
              <a:ext uri="{FF2B5EF4-FFF2-40B4-BE49-F238E27FC236}">
                <a16:creationId xmlns:a16="http://schemas.microsoft.com/office/drawing/2014/main" id="{E148C9DA-265B-8DD3-53B1-536FDF3BA24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5497834" y="-86520"/>
            <a:ext cx="2542656" cy="2041144"/>
          </a:xfrm>
          <a:prstGeom prst="rect">
            <a:avLst/>
          </a:prstGeom>
        </p:spPr>
      </p:pic>
      <p:pic>
        <p:nvPicPr>
          <p:cNvPr id="75" name="Graphic 74" descr="Connections with solid fill">
            <a:extLst>
              <a:ext uri="{FF2B5EF4-FFF2-40B4-BE49-F238E27FC236}">
                <a16:creationId xmlns:a16="http://schemas.microsoft.com/office/drawing/2014/main" id="{62162CEF-B079-1A7E-485A-1B73C33CDE4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298350" y="345168"/>
            <a:ext cx="878964" cy="878964"/>
          </a:xfrm>
          <a:prstGeom prst="rect">
            <a:avLst/>
          </a:prstGeom>
        </p:spPr>
      </p:pic>
      <p:sp>
        <p:nvSpPr>
          <p:cNvPr id="76" name="Rectangle 75">
            <a:extLst>
              <a:ext uri="{FF2B5EF4-FFF2-40B4-BE49-F238E27FC236}">
                <a16:creationId xmlns:a16="http://schemas.microsoft.com/office/drawing/2014/main" id="{8EF5A417-A1FD-4ABC-9689-149B7DB469F5}"/>
              </a:ext>
            </a:extLst>
          </p:cNvPr>
          <p:cNvSpPr/>
          <p:nvPr/>
        </p:nvSpPr>
        <p:spPr>
          <a:xfrm>
            <a:off x="6678219" y="817701"/>
            <a:ext cx="183451" cy="1694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1F549044-2643-E708-2BAC-D502D14EAFEA}"/>
              </a:ext>
            </a:extLst>
          </p:cNvPr>
          <p:cNvSpPr/>
          <p:nvPr/>
        </p:nvSpPr>
        <p:spPr>
          <a:xfrm>
            <a:off x="6402215" y="684196"/>
            <a:ext cx="124193" cy="1147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8" name="Graphic 77" descr="Bull with solid fill">
            <a:extLst>
              <a:ext uri="{FF2B5EF4-FFF2-40B4-BE49-F238E27FC236}">
                <a16:creationId xmlns:a16="http://schemas.microsoft.com/office/drawing/2014/main" id="{906D4B99-BE19-C1D9-6160-9414529302D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flipH="1">
            <a:off x="6668584" y="816150"/>
            <a:ext cx="201156" cy="191948"/>
          </a:xfrm>
          <a:prstGeom prst="rect">
            <a:avLst/>
          </a:prstGeom>
        </p:spPr>
      </p:pic>
      <p:pic>
        <p:nvPicPr>
          <p:cNvPr id="79" name="Graphic 78" descr="Office worker male with solid fill">
            <a:extLst>
              <a:ext uri="{FF2B5EF4-FFF2-40B4-BE49-F238E27FC236}">
                <a16:creationId xmlns:a16="http://schemas.microsoft.com/office/drawing/2014/main" id="{DA73201C-FFE6-CF57-0FA4-2809BEA7D636}"/>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377752" y="643538"/>
            <a:ext cx="174998" cy="174998"/>
          </a:xfrm>
          <a:prstGeom prst="rect">
            <a:avLst/>
          </a:prstGeom>
        </p:spPr>
      </p:pic>
    </p:spTree>
    <p:extLst>
      <p:ext uri="{BB962C8B-B14F-4D97-AF65-F5344CB8AC3E}">
        <p14:creationId xmlns:p14="http://schemas.microsoft.com/office/powerpoint/2010/main" val="1482843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E9F71ED-785D-DB1F-8925-8B34352600E0}"/>
              </a:ext>
            </a:extLst>
          </p:cNvPr>
          <p:cNvGrpSpPr/>
          <p:nvPr/>
        </p:nvGrpSpPr>
        <p:grpSpPr>
          <a:xfrm>
            <a:off x="2714894" y="3391174"/>
            <a:ext cx="267546" cy="267546"/>
            <a:chOff x="3559837" y="682865"/>
            <a:chExt cx="1643027" cy="1643027"/>
          </a:xfrm>
        </p:grpSpPr>
        <p:sp>
          <p:nvSpPr>
            <p:cNvPr id="20" name="Oval 19">
              <a:extLst>
                <a:ext uri="{FF2B5EF4-FFF2-40B4-BE49-F238E27FC236}">
                  <a16:creationId xmlns:a16="http://schemas.microsoft.com/office/drawing/2014/main" id="{98981BA7-572A-A182-98BA-689A71F3AB71}"/>
                </a:ext>
              </a:extLst>
            </p:cNvPr>
            <p:cNvSpPr/>
            <p:nvPr/>
          </p:nvSpPr>
          <p:spPr>
            <a:xfrm>
              <a:off x="3559837" y="682865"/>
              <a:ext cx="1643027" cy="1643027"/>
            </a:xfrm>
            <a:prstGeom prst="ellipse">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Graphic 20" descr="Open folder with solid fill">
              <a:extLst>
                <a:ext uri="{FF2B5EF4-FFF2-40B4-BE49-F238E27FC236}">
                  <a16:creationId xmlns:a16="http://schemas.microsoft.com/office/drawing/2014/main" id="{10F3CF2F-102A-4245-1843-1DCAFEC9C1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sp>
        <p:nvSpPr>
          <p:cNvPr id="19" name="Double Wave 18">
            <a:extLst>
              <a:ext uri="{FF2B5EF4-FFF2-40B4-BE49-F238E27FC236}">
                <a16:creationId xmlns:a16="http://schemas.microsoft.com/office/drawing/2014/main" id="{8FE22659-261E-4348-918D-11FD1AA3D607}"/>
              </a:ext>
            </a:extLst>
          </p:cNvPr>
          <p:cNvSpPr/>
          <p:nvPr/>
        </p:nvSpPr>
        <p:spPr>
          <a:xfrm rot="20529483">
            <a:off x="93981" y="5689982"/>
            <a:ext cx="13662154" cy="10997575"/>
          </a:xfrm>
          <a:prstGeom prst="doubleWave">
            <a:avLst>
              <a:gd name="adj1" fmla="val 6250"/>
              <a:gd name="adj2" fmla="val -97"/>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Google Shape;338;p52">
            <a:extLst>
              <a:ext uri="{FF2B5EF4-FFF2-40B4-BE49-F238E27FC236}">
                <a16:creationId xmlns:a16="http://schemas.microsoft.com/office/drawing/2014/main" id="{55D202FE-8BA2-5E1B-1C45-8010F2C04AB7}"/>
              </a:ext>
            </a:extLst>
          </p:cNvPr>
          <p:cNvSpPr txBox="1">
            <a:spLocks/>
          </p:cNvSpPr>
          <p:nvPr/>
        </p:nvSpPr>
        <p:spPr>
          <a:xfrm>
            <a:off x="179615" y="-4342826"/>
            <a:ext cx="6590330" cy="37399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CA" sz="1600">
                <a:latin typeface="+mn-lt"/>
                <a:cs typeface="Times New Roman" panose="02020603050405020304" pitchFamily="18" charset="0"/>
              </a:rPr>
            </a:br>
            <a:endParaRPr lang="en-CA" sz="1600">
              <a:solidFill>
                <a:schemeClr val="bg1"/>
              </a:solidFill>
              <a:latin typeface="+mn-lt"/>
              <a:cs typeface="Times New Roman" panose="02020603050405020304" pitchFamily="18" charset="0"/>
            </a:endParaRPr>
          </a:p>
        </p:txBody>
      </p:sp>
      <p:sp>
        <p:nvSpPr>
          <p:cNvPr id="3" name="Google Shape;1684;p59">
            <a:extLst>
              <a:ext uri="{FF2B5EF4-FFF2-40B4-BE49-F238E27FC236}">
                <a16:creationId xmlns:a16="http://schemas.microsoft.com/office/drawing/2014/main" id="{D6D5776F-D110-7761-8989-96B502074718}"/>
              </a:ext>
            </a:extLst>
          </p:cNvPr>
          <p:cNvSpPr txBox="1">
            <a:spLocks/>
          </p:cNvSpPr>
          <p:nvPr/>
        </p:nvSpPr>
        <p:spPr>
          <a:xfrm>
            <a:off x="9279128" y="1200830"/>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Directed Brokerage: An arrangement in which a mutual fund adviser commits future premium commission business to a brokerage firm in return for that firm's effort to sell the fund's shares</a:t>
            </a:r>
          </a:p>
        </p:txBody>
      </p:sp>
      <p:sp>
        <p:nvSpPr>
          <p:cNvPr id="5" name="Google Shape;1684;p59">
            <a:extLst>
              <a:ext uri="{FF2B5EF4-FFF2-40B4-BE49-F238E27FC236}">
                <a16:creationId xmlns:a16="http://schemas.microsoft.com/office/drawing/2014/main" id="{55069AAE-70C2-36C7-F5F7-5785D77D5F09}"/>
              </a:ext>
            </a:extLst>
          </p:cNvPr>
          <p:cNvSpPr txBox="1">
            <a:spLocks/>
          </p:cNvSpPr>
          <p:nvPr/>
        </p:nvSpPr>
        <p:spPr>
          <a:xfrm>
            <a:off x="9535879" y="1299548"/>
            <a:ext cx="683341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p:txBody>
      </p:sp>
      <p:sp>
        <p:nvSpPr>
          <p:cNvPr id="6" name="Google Shape;1684;p59">
            <a:extLst>
              <a:ext uri="{FF2B5EF4-FFF2-40B4-BE49-F238E27FC236}">
                <a16:creationId xmlns:a16="http://schemas.microsoft.com/office/drawing/2014/main" id="{514D5A12-AD6C-31FA-F489-CA1AD5753DA4}"/>
              </a:ext>
            </a:extLst>
          </p:cNvPr>
          <p:cNvSpPr txBox="1">
            <a:spLocks/>
          </p:cNvSpPr>
          <p:nvPr/>
        </p:nvSpPr>
        <p:spPr>
          <a:xfrm>
            <a:off x="10036583" y="2309291"/>
            <a:ext cx="674918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endParaRPr lang="en-US" sz="2300" b="1">
              <a:solidFill>
                <a:schemeClr val="accent3"/>
              </a:solidFill>
              <a:latin typeface="Poppins" panose="00000500000000000000" pitchFamily="2" charset="0"/>
              <a:cs typeface="Poppins" panose="00000500000000000000" pitchFamily="2" charset="0"/>
            </a:endParaRPr>
          </a:p>
          <a:p>
            <a:pPr marL="457200" algn="l" fontAlgn="base"/>
            <a:r>
              <a:rPr lang="en-US" sz="2300" b="1">
                <a:solidFill>
                  <a:schemeClr val="accent3"/>
                </a:solidFill>
                <a:latin typeface="Poppins" panose="00000500000000000000" pitchFamily="2" charset="0"/>
                <a:cs typeface="Poppins" panose="00000500000000000000" pitchFamily="2" charset="0"/>
              </a:rPr>
              <a:t>          </a:t>
            </a:r>
            <a:endParaRPr lang="en-US" sz="2300" b="1">
              <a:solidFill>
                <a:schemeClr val="bg2"/>
              </a:solidFill>
              <a:latin typeface="Poppins" panose="00000500000000000000" pitchFamily="2" charset="0"/>
              <a:cs typeface="Poppins" panose="00000500000000000000" pitchFamily="2" charset="0"/>
            </a:endParaRPr>
          </a:p>
        </p:txBody>
      </p:sp>
      <p:sp>
        <p:nvSpPr>
          <p:cNvPr id="7" name="Google Shape;1684;p59">
            <a:extLst>
              <a:ext uri="{FF2B5EF4-FFF2-40B4-BE49-F238E27FC236}">
                <a16:creationId xmlns:a16="http://schemas.microsoft.com/office/drawing/2014/main" id="{5A752F73-56BC-E482-C2E4-84456E8C2E52}"/>
              </a:ext>
            </a:extLst>
          </p:cNvPr>
          <p:cNvSpPr txBox="1">
            <a:spLocks/>
          </p:cNvSpPr>
          <p:nvPr/>
        </p:nvSpPr>
        <p:spPr>
          <a:xfrm>
            <a:off x="11497448" y="3731721"/>
            <a:ext cx="5212703" cy="1098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endParaRPr lang="en-US" sz="2300" b="1">
              <a:solidFill>
                <a:schemeClr val="bg2"/>
              </a:solidFill>
              <a:latin typeface="Poppins" panose="00000500000000000000" pitchFamily="2" charset="0"/>
              <a:cs typeface="Poppins" panose="00000500000000000000" pitchFamily="2" charset="0"/>
            </a:endParaRPr>
          </a:p>
          <a:p>
            <a:pPr marL="457200" algn="l" fontAlgn="base"/>
            <a:r>
              <a:rPr lang="en-US" sz="2300" b="1">
                <a:solidFill>
                  <a:schemeClr val="bg2"/>
                </a:solidFill>
                <a:latin typeface="Poppins" panose="00000500000000000000" pitchFamily="2" charset="0"/>
                <a:cs typeface="Poppins" panose="00000500000000000000" pitchFamily="2" charset="0"/>
              </a:rPr>
              <a:t>      professionals and the </a:t>
            </a:r>
          </a:p>
          <a:p>
            <a:pPr marL="457200" algn="l" fontAlgn="base"/>
            <a:r>
              <a:rPr lang="en-US" sz="2300" b="1">
                <a:solidFill>
                  <a:schemeClr val="bg2"/>
                </a:solidFill>
                <a:latin typeface="Poppins" panose="00000500000000000000" pitchFamily="2" charset="0"/>
                <a:cs typeface="Poppins" panose="00000500000000000000" pitchFamily="2" charset="0"/>
              </a:rPr>
              <a:t>      profession as a whole</a:t>
            </a:r>
            <a:br>
              <a:rPr lang="en-US" sz="2300" b="1">
                <a:solidFill>
                  <a:schemeClr val="bg2"/>
                </a:solidFill>
                <a:latin typeface="Poppins" panose="00000500000000000000" pitchFamily="2" charset="0"/>
                <a:cs typeface="Poppins" panose="00000500000000000000" pitchFamily="2" charset="0"/>
              </a:rPr>
            </a:br>
            <a:endParaRPr lang="en-US" sz="2300" b="1">
              <a:solidFill>
                <a:schemeClr val="bg2"/>
              </a:solidFill>
              <a:latin typeface="Poppins" panose="00000500000000000000" pitchFamily="2" charset="0"/>
              <a:cs typeface="Poppins" panose="00000500000000000000" pitchFamily="2" charset="0"/>
            </a:endParaRPr>
          </a:p>
        </p:txBody>
      </p:sp>
      <p:pic>
        <p:nvPicPr>
          <p:cNvPr id="4" name="Graphic 3" descr="Money envelope with solid fill">
            <a:extLst>
              <a:ext uri="{FF2B5EF4-FFF2-40B4-BE49-F238E27FC236}">
                <a16:creationId xmlns:a16="http://schemas.microsoft.com/office/drawing/2014/main" id="{AE89821D-1ABF-68A7-399B-CF26021F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171" y="26979"/>
            <a:ext cx="2544771" cy="2544771"/>
          </a:xfrm>
          <a:prstGeom prst="rect">
            <a:avLst/>
          </a:prstGeom>
        </p:spPr>
      </p:pic>
      <p:sp>
        <p:nvSpPr>
          <p:cNvPr id="9" name="Google Shape;1695;p59">
            <a:extLst>
              <a:ext uri="{FF2B5EF4-FFF2-40B4-BE49-F238E27FC236}">
                <a16:creationId xmlns:a16="http://schemas.microsoft.com/office/drawing/2014/main" id="{6D0ED011-C441-8776-9469-F466E71ADB97}"/>
              </a:ext>
            </a:extLst>
          </p:cNvPr>
          <p:cNvSpPr txBox="1">
            <a:spLocks/>
          </p:cNvSpPr>
          <p:nvPr/>
        </p:nvSpPr>
        <p:spPr>
          <a:xfrm>
            <a:off x="5294687" y="6109973"/>
            <a:ext cx="5367058"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4400" b="1">
                <a:solidFill>
                  <a:schemeClr val="bg1"/>
                </a:solidFill>
                <a:latin typeface="Montserrat ExtraBold" panose="00000900000000000000" pitchFamily="2" charset="0"/>
                <a:cs typeface="Times New Roman" panose="02020603050405020304" pitchFamily="18" charset="0"/>
              </a:rPr>
              <a:t>Mechanism</a:t>
            </a:r>
          </a:p>
        </p:txBody>
      </p:sp>
      <p:sp>
        <p:nvSpPr>
          <p:cNvPr id="10" name="Google Shape;1684;p59">
            <a:extLst>
              <a:ext uri="{FF2B5EF4-FFF2-40B4-BE49-F238E27FC236}">
                <a16:creationId xmlns:a16="http://schemas.microsoft.com/office/drawing/2014/main" id="{ED3E1F31-821F-1178-67C1-38A42D65B12E}"/>
              </a:ext>
            </a:extLst>
          </p:cNvPr>
          <p:cNvSpPr txBox="1">
            <a:spLocks/>
          </p:cNvSpPr>
          <p:nvPr/>
        </p:nvSpPr>
        <p:spPr>
          <a:xfrm>
            <a:off x="16243466" y="2838848"/>
            <a:ext cx="5298132" cy="8321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ExtraBold"/>
              <a:buNone/>
              <a:defRPr sz="4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algn="l" fontAlgn="base"/>
            <a:r>
              <a:rPr lang="en-US" sz="1800" b="1">
                <a:solidFill>
                  <a:schemeClr val="bg2">
                    <a:lumMod val="10000"/>
                    <a:lumOff val="90000"/>
                  </a:schemeClr>
                </a:solidFill>
                <a:latin typeface="Poppins" panose="00000500000000000000" pitchFamily="2" charset="0"/>
                <a:cs typeface="Poppins" panose="00000500000000000000" pitchFamily="2" charset="0"/>
              </a:rPr>
              <a:t>Premium Commission Payments: Similar to soft dollars, but used for marketing the fund's shares rather than for research</a:t>
            </a:r>
          </a:p>
        </p:txBody>
      </p:sp>
      <p:pic>
        <p:nvPicPr>
          <p:cNvPr id="30" name="Graphic 29">
            <a:extLst>
              <a:ext uri="{FF2B5EF4-FFF2-40B4-BE49-F238E27FC236}">
                <a16:creationId xmlns:a16="http://schemas.microsoft.com/office/drawing/2014/main" id="{751DAA4C-2E8D-8DB1-C767-D502CE57C3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269906" y="285214"/>
            <a:ext cx="3511374" cy="3511374"/>
          </a:xfrm>
          <a:prstGeom prst="rect">
            <a:avLst/>
          </a:prstGeom>
        </p:spPr>
      </p:pic>
      <p:grpSp>
        <p:nvGrpSpPr>
          <p:cNvPr id="31" name="Group 30">
            <a:extLst>
              <a:ext uri="{FF2B5EF4-FFF2-40B4-BE49-F238E27FC236}">
                <a16:creationId xmlns:a16="http://schemas.microsoft.com/office/drawing/2014/main" id="{CE356CFD-1FF2-085C-D2D5-ADBB962A7B1F}"/>
              </a:ext>
            </a:extLst>
          </p:cNvPr>
          <p:cNvGrpSpPr/>
          <p:nvPr/>
        </p:nvGrpSpPr>
        <p:grpSpPr>
          <a:xfrm>
            <a:off x="12807094" y="692086"/>
            <a:ext cx="617594" cy="617594"/>
            <a:chOff x="3559837" y="682865"/>
            <a:chExt cx="1643027" cy="1643027"/>
          </a:xfrm>
        </p:grpSpPr>
        <p:sp>
          <p:nvSpPr>
            <p:cNvPr id="32" name="Oval 31">
              <a:extLst>
                <a:ext uri="{FF2B5EF4-FFF2-40B4-BE49-F238E27FC236}">
                  <a16:creationId xmlns:a16="http://schemas.microsoft.com/office/drawing/2014/main" id="{4876FAEA-A4CA-2500-32D1-C44B0F4CE30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Graphic 32" descr="Open folder with solid fill">
              <a:extLst>
                <a:ext uri="{FF2B5EF4-FFF2-40B4-BE49-F238E27FC236}">
                  <a16:creationId xmlns:a16="http://schemas.microsoft.com/office/drawing/2014/main" id="{158282BC-254A-DFC7-69CD-8DE6764F2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34" name="Group 33">
            <a:extLst>
              <a:ext uri="{FF2B5EF4-FFF2-40B4-BE49-F238E27FC236}">
                <a16:creationId xmlns:a16="http://schemas.microsoft.com/office/drawing/2014/main" id="{B4A12D93-BE4A-4ED0-2448-ECEC32851AFB}"/>
              </a:ext>
            </a:extLst>
          </p:cNvPr>
          <p:cNvGrpSpPr/>
          <p:nvPr/>
        </p:nvGrpSpPr>
        <p:grpSpPr>
          <a:xfrm>
            <a:off x="13716796" y="706741"/>
            <a:ext cx="617594" cy="617594"/>
            <a:chOff x="3559837" y="682865"/>
            <a:chExt cx="1643027" cy="1643027"/>
          </a:xfrm>
        </p:grpSpPr>
        <p:sp>
          <p:nvSpPr>
            <p:cNvPr id="35" name="Oval 34">
              <a:extLst>
                <a:ext uri="{FF2B5EF4-FFF2-40B4-BE49-F238E27FC236}">
                  <a16:creationId xmlns:a16="http://schemas.microsoft.com/office/drawing/2014/main" id="{75820BD7-99DD-FF74-B92B-5D138827766B}"/>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Graphic 35" descr="Open folder with solid fill">
              <a:extLst>
                <a:ext uri="{FF2B5EF4-FFF2-40B4-BE49-F238E27FC236}">
                  <a16:creationId xmlns:a16="http://schemas.microsoft.com/office/drawing/2014/main" id="{F1098E28-C773-EB3A-AAAD-7212C1262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37" name="Group 36">
            <a:extLst>
              <a:ext uri="{FF2B5EF4-FFF2-40B4-BE49-F238E27FC236}">
                <a16:creationId xmlns:a16="http://schemas.microsoft.com/office/drawing/2014/main" id="{77405478-709E-001E-4E0A-A3469C3FA315}"/>
              </a:ext>
            </a:extLst>
          </p:cNvPr>
          <p:cNvGrpSpPr/>
          <p:nvPr/>
        </p:nvGrpSpPr>
        <p:grpSpPr>
          <a:xfrm>
            <a:off x="14626498" y="706741"/>
            <a:ext cx="617594" cy="617594"/>
            <a:chOff x="3559837" y="682865"/>
            <a:chExt cx="1643027" cy="1643027"/>
          </a:xfrm>
        </p:grpSpPr>
        <p:sp>
          <p:nvSpPr>
            <p:cNvPr id="38" name="Oval 37">
              <a:extLst>
                <a:ext uri="{FF2B5EF4-FFF2-40B4-BE49-F238E27FC236}">
                  <a16:creationId xmlns:a16="http://schemas.microsoft.com/office/drawing/2014/main" id="{66AD2692-64CC-FA98-D732-2BB648E47CD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Open folder with solid fill">
              <a:extLst>
                <a:ext uri="{FF2B5EF4-FFF2-40B4-BE49-F238E27FC236}">
                  <a16:creationId xmlns:a16="http://schemas.microsoft.com/office/drawing/2014/main" id="{71E3C426-B755-D3B2-F42D-DEA20871A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3" name="Group 42">
            <a:extLst>
              <a:ext uri="{FF2B5EF4-FFF2-40B4-BE49-F238E27FC236}">
                <a16:creationId xmlns:a16="http://schemas.microsoft.com/office/drawing/2014/main" id="{D74EA660-7286-3287-92C6-94A6685A106E}"/>
              </a:ext>
            </a:extLst>
          </p:cNvPr>
          <p:cNvGrpSpPr/>
          <p:nvPr/>
        </p:nvGrpSpPr>
        <p:grpSpPr>
          <a:xfrm>
            <a:off x="13733345" y="1718744"/>
            <a:ext cx="617594" cy="617594"/>
            <a:chOff x="3559837" y="682865"/>
            <a:chExt cx="1643027" cy="1643027"/>
          </a:xfrm>
        </p:grpSpPr>
        <p:sp>
          <p:nvSpPr>
            <p:cNvPr id="44" name="Oval 43">
              <a:extLst>
                <a:ext uri="{FF2B5EF4-FFF2-40B4-BE49-F238E27FC236}">
                  <a16:creationId xmlns:a16="http://schemas.microsoft.com/office/drawing/2014/main" id="{59646F50-45EB-32D9-F95B-C4885979BAF8}"/>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Graphic 44" descr="Open folder with solid fill">
              <a:extLst>
                <a:ext uri="{FF2B5EF4-FFF2-40B4-BE49-F238E27FC236}">
                  <a16:creationId xmlns:a16="http://schemas.microsoft.com/office/drawing/2014/main" id="{2F8EC98C-B459-F466-2C8C-C65EC7B4CE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6" name="Group 45">
            <a:extLst>
              <a:ext uri="{FF2B5EF4-FFF2-40B4-BE49-F238E27FC236}">
                <a16:creationId xmlns:a16="http://schemas.microsoft.com/office/drawing/2014/main" id="{AA2A3EBB-2A18-3FFC-9162-C833D686981B}"/>
              </a:ext>
            </a:extLst>
          </p:cNvPr>
          <p:cNvGrpSpPr/>
          <p:nvPr/>
        </p:nvGrpSpPr>
        <p:grpSpPr>
          <a:xfrm>
            <a:off x="14643047" y="1718744"/>
            <a:ext cx="617594" cy="617594"/>
            <a:chOff x="3559837" y="682865"/>
            <a:chExt cx="1643027" cy="1643027"/>
          </a:xfrm>
        </p:grpSpPr>
        <p:sp>
          <p:nvSpPr>
            <p:cNvPr id="47" name="Oval 46">
              <a:extLst>
                <a:ext uri="{FF2B5EF4-FFF2-40B4-BE49-F238E27FC236}">
                  <a16:creationId xmlns:a16="http://schemas.microsoft.com/office/drawing/2014/main" id="{67198C8D-3D56-2245-34D0-7544E5325F03}"/>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Graphic 47" descr="Open folder with solid fill">
              <a:extLst>
                <a:ext uri="{FF2B5EF4-FFF2-40B4-BE49-F238E27FC236}">
                  <a16:creationId xmlns:a16="http://schemas.microsoft.com/office/drawing/2014/main" id="{C4054601-BC08-1B06-ABB5-FA9184C48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9" name="Group 48">
            <a:extLst>
              <a:ext uri="{FF2B5EF4-FFF2-40B4-BE49-F238E27FC236}">
                <a16:creationId xmlns:a16="http://schemas.microsoft.com/office/drawing/2014/main" id="{69C89D61-73EA-AAA5-0E6D-1187A82AE26F}"/>
              </a:ext>
            </a:extLst>
          </p:cNvPr>
          <p:cNvGrpSpPr/>
          <p:nvPr/>
        </p:nvGrpSpPr>
        <p:grpSpPr>
          <a:xfrm>
            <a:off x="12823316" y="2674571"/>
            <a:ext cx="617594" cy="617594"/>
            <a:chOff x="3559837" y="682865"/>
            <a:chExt cx="1643027" cy="1643027"/>
          </a:xfrm>
        </p:grpSpPr>
        <p:sp>
          <p:nvSpPr>
            <p:cNvPr id="50" name="Oval 49">
              <a:extLst>
                <a:ext uri="{FF2B5EF4-FFF2-40B4-BE49-F238E27FC236}">
                  <a16:creationId xmlns:a16="http://schemas.microsoft.com/office/drawing/2014/main" id="{6BFA1ADB-C299-64DD-5FF6-96C98D749D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Graphic 50" descr="Open folder with solid fill">
              <a:extLst>
                <a:ext uri="{FF2B5EF4-FFF2-40B4-BE49-F238E27FC236}">
                  <a16:creationId xmlns:a16="http://schemas.microsoft.com/office/drawing/2014/main" id="{BF7D1935-3402-E4DB-1BBF-658DB390E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2" name="Group 51">
            <a:extLst>
              <a:ext uri="{FF2B5EF4-FFF2-40B4-BE49-F238E27FC236}">
                <a16:creationId xmlns:a16="http://schemas.microsoft.com/office/drawing/2014/main" id="{050AC679-486B-5E98-CF23-6BC630C9B6EC}"/>
              </a:ext>
            </a:extLst>
          </p:cNvPr>
          <p:cNvGrpSpPr/>
          <p:nvPr/>
        </p:nvGrpSpPr>
        <p:grpSpPr>
          <a:xfrm>
            <a:off x="13733018" y="2689226"/>
            <a:ext cx="617594" cy="617594"/>
            <a:chOff x="3559837" y="682865"/>
            <a:chExt cx="1643027" cy="1643027"/>
          </a:xfrm>
        </p:grpSpPr>
        <p:sp>
          <p:nvSpPr>
            <p:cNvPr id="53" name="Oval 52">
              <a:extLst>
                <a:ext uri="{FF2B5EF4-FFF2-40B4-BE49-F238E27FC236}">
                  <a16:creationId xmlns:a16="http://schemas.microsoft.com/office/drawing/2014/main" id="{C14BA786-B3AF-A5B9-FB4E-4EFF1E0B6AF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Graphic 53" descr="Open folder with solid fill">
              <a:extLst>
                <a:ext uri="{FF2B5EF4-FFF2-40B4-BE49-F238E27FC236}">
                  <a16:creationId xmlns:a16="http://schemas.microsoft.com/office/drawing/2014/main" id="{7AB37A4D-466C-CE6E-4264-0294842FB9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5" name="Group 54">
            <a:extLst>
              <a:ext uri="{FF2B5EF4-FFF2-40B4-BE49-F238E27FC236}">
                <a16:creationId xmlns:a16="http://schemas.microsoft.com/office/drawing/2014/main" id="{B77F2A4B-5372-E918-01C6-F156BDA98A91}"/>
              </a:ext>
            </a:extLst>
          </p:cNvPr>
          <p:cNvGrpSpPr/>
          <p:nvPr/>
        </p:nvGrpSpPr>
        <p:grpSpPr>
          <a:xfrm>
            <a:off x="14642720" y="2689226"/>
            <a:ext cx="617594" cy="617594"/>
            <a:chOff x="3559837" y="682865"/>
            <a:chExt cx="1643027" cy="1643027"/>
          </a:xfrm>
        </p:grpSpPr>
        <p:sp>
          <p:nvSpPr>
            <p:cNvPr id="56" name="Oval 55">
              <a:extLst>
                <a:ext uri="{FF2B5EF4-FFF2-40B4-BE49-F238E27FC236}">
                  <a16:creationId xmlns:a16="http://schemas.microsoft.com/office/drawing/2014/main" id="{0FBF9694-B357-5096-9CF4-4EF6D5B09F90}"/>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Graphic 56" descr="Open folder with solid fill">
              <a:extLst>
                <a:ext uri="{FF2B5EF4-FFF2-40B4-BE49-F238E27FC236}">
                  <a16:creationId xmlns:a16="http://schemas.microsoft.com/office/drawing/2014/main" id="{20C4A26D-88DD-0106-690D-BAA9A74EC1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pic>
        <p:nvPicPr>
          <p:cNvPr id="2" name="Graphic 1" descr="Office worker male with solid fill">
            <a:extLst>
              <a:ext uri="{FF2B5EF4-FFF2-40B4-BE49-F238E27FC236}">
                <a16:creationId xmlns:a16="http://schemas.microsoft.com/office/drawing/2014/main" id="{C4858611-A031-280D-E3E7-413B2315AE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58671" y="1767313"/>
            <a:ext cx="2143070" cy="2143070"/>
          </a:xfrm>
          <a:prstGeom prst="rect">
            <a:avLst/>
          </a:prstGeom>
        </p:spPr>
      </p:pic>
      <p:pic>
        <p:nvPicPr>
          <p:cNvPr id="8" name="Graphic 7" descr="Bull with solid fill">
            <a:extLst>
              <a:ext uri="{FF2B5EF4-FFF2-40B4-BE49-F238E27FC236}">
                <a16:creationId xmlns:a16="http://schemas.microsoft.com/office/drawing/2014/main" id="{7899CB37-1C04-CC87-9FD6-C50E3A56B7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335666" y="1715620"/>
            <a:ext cx="2542656" cy="2426260"/>
          </a:xfrm>
          <a:prstGeom prst="rect">
            <a:avLst/>
          </a:prstGeom>
        </p:spPr>
      </p:pic>
      <p:pic>
        <p:nvPicPr>
          <p:cNvPr id="13" name="Graphic 12" descr="Speech with solid fill">
            <a:extLst>
              <a:ext uri="{FF2B5EF4-FFF2-40B4-BE49-F238E27FC236}">
                <a16:creationId xmlns:a16="http://schemas.microsoft.com/office/drawing/2014/main" id="{CC062D64-36B2-A4A0-6E34-547F1C8E3D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2106090" y="559798"/>
            <a:ext cx="2708937" cy="1966326"/>
          </a:xfrm>
          <a:prstGeom prst="rect">
            <a:avLst/>
          </a:prstGeom>
        </p:spPr>
      </p:pic>
      <p:pic>
        <p:nvPicPr>
          <p:cNvPr id="11" name="Graphic 10" descr="Clock with solid fill">
            <a:extLst>
              <a:ext uri="{FF2B5EF4-FFF2-40B4-BE49-F238E27FC236}">
                <a16:creationId xmlns:a16="http://schemas.microsoft.com/office/drawing/2014/main" id="{D409CBE6-593D-46B7-5E2A-4FAAB342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25099" y="886393"/>
            <a:ext cx="1002514" cy="1002514"/>
          </a:xfrm>
          <a:prstGeom prst="rect">
            <a:avLst/>
          </a:prstGeom>
        </p:spPr>
      </p:pic>
      <p:pic>
        <p:nvPicPr>
          <p:cNvPr id="12" name="Graphic 11" descr="Dollar with solid fill">
            <a:extLst>
              <a:ext uri="{FF2B5EF4-FFF2-40B4-BE49-F238E27FC236}">
                <a16:creationId xmlns:a16="http://schemas.microsoft.com/office/drawing/2014/main" id="{9B09AC00-69F1-476D-9A96-AA88E050C8C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12900" y="932418"/>
            <a:ext cx="429426" cy="429426"/>
          </a:xfrm>
          <a:prstGeom prst="rect">
            <a:avLst/>
          </a:prstGeom>
        </p:spPr>
      </p:pic>
      <p:pic>
        <p:nvPicPr>
          <p:cNvPr id="15" name="Graphic 14" descr="Question Mark with solid fill">
            <a:extLst>
              <a:ext uri="{FF2B5EF4-FFF2-40B4-BE49-F238E27FC236}">
                <a16:creationId xmlns:a16="http://schemas.microsoft.com/office/drawing/2014/main" id="{A0E225F1-A303-CC4B-E8D1-3715661227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600316" y="1015538"/>
            <a:ext cx="692612" cy="692612"/>
          </a:xfrm>
          <a:prstGeom prst="rect">
            <a:avLst/>
          </a:prstGeom>
        </p:spPr>
      </p:pic>
      <p:pic>
        <p:nvPicPr>
          <p:cNvPr id="14" name="Graphic 13" descr="Speech with solid fill">
            <a:extLst>
              <a:ext uri="{FF2B5EF4-FFF2-40B4-BE49-F238E27FC236}">
                <a16:creationId xmlns:a16="http://schemas.microsoft.com/office/drawing/2014/main" id="{4270AF90-0240-F4E4-B8C6-2E1A59676FE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80458" y="295194"/>
            <a:ext cx="2850902" cy="2041144"/>
          </a:xfrm>
          <a:prstGeom prst="rect">
            <a:avLst/>
          </a:prstGeom>
        </p:spPr>
      </p:pic>
      <p:pic>
        <p:nvPicPr>
          <p:cNvPr id="17" name="Graphic 16" descr="Thumbs up sign with solid fill">
            <a:extLst>
              <a:ext uri="{FF2B5EF4-FFF2-40B4-BE49-F238E27FC236}">
                <a16:creationId xmlns:a16="http://schemas.microsoft.com/office/drawing/2014/main" id="{5AFE278F-1FBF-5F50-8996-82DBF91FF8E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244781" y="692086"/>
            <a:ext cx="914400" cy="914400"/>
          </a:xfrm>
          <a:prstGeom prst="rect">
            <a:avLst/>
          </a:prstGeom>
        </p:spPr>
      </p:pic>
      <p:pic>
        <p:nvPicPr>
          <p:cNvPr id="23" name="Graphic 22">
            <a:extLst>
              <a:ext uri="{FF2B5EF4-FFF2-40B4-BE49-F238E27FC236}">
                <a16:creationId xmlns:a16="http://schemas.microsoft.com/office/drawing/2014/main" id="{43C56C30-9B03-1C79-5BED-118495CD85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7441" y="-4123317"/>
            <a:ext cx="3511374" cy="3511374"/>
          </a:xfrm>
          <a:prstGeom prst="rect">
            <a:avLst/>
          </a:prstGeom>
        </p:spPr>
      </p:pic>
      <p:grpSp>
        <p:nvGrpSpPr>
          <p:cNvPr id="24" name="Group 23">
            <a:extLst>
              <a:ext uri="{FF2B5EF4-FFF2-40B4-BE49-F238E27FC236}">
                <a16:creationId xmlns:a16="http://schemas.microsoft.com/office/drawing/2014/main" id="{F90727EA-18FC-380C-AEB9-4ECC86FACC99}"/>
              </a:ext>
            </a:extLst>
          </p:cNvPr>
          <p:cNvGrpSpPr/>
          <p:nvPr/>
        </p:nvGrpSpPr>
        <p:grpSpPr>
          <a:xfrm>
            <a:off x="5464629" y="-3716445"/>
            <a:ext cx="617594" cy="617594"/>
            <a:chOff x="3559837" y="682865"/>
            <a:chExt cx="1643027" cy="1643027"/>
          </a:xfrm>
        </p:grpSpPr>
        <p:sp>
          <p:nvSpPr>
            <p:cNvPr id="25" name="Oval 24">
              <a:extLst>
                <a:ext uri="{FF2B5EF4-FFF2-40B4-BE49-F238E27FC236}">
                  <a16:creationId xmlns:a16="http://schemas.microsoft.com/office/drawing/2014/main" id="{238892DD-4BC5-3DEB-96BE-3CA8B52A5E0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Graphic 25" descr="Open folder with solid fill">
              <a:extLst>
                <a:ext uri="{FF2B5EF4-FFF2-40B4-BE49-F238E27FC236}">
                  <a16:creationId xmlns:a16="http://schemas.microsoft.com/office/drawing/2014/main" id="{0783537F-A20D-AB83-A555-3A4C9CC75E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27" name="Group 26">
            <a:extLst>
              <a:ext uri="{FF2B5EF4-FFF2-40B4-BE49-F238E27FC236}">
                <a16:creationId xmlns:a16="http://schemas.microsoft.com/office/drawing/2014/main" id="{A69D5F14-A504-E1B1-797C-239D16FFF224}"/>
              </a:ext>
            </a:extLst>
          </p:cNvPr>
          <p:cNvGrpSpPr/>
          <p:nvPr/>
        </p:nvGrpSpPr>
        <p:grpSpPr>
          <a:xfrm>
            <a:off x="6374331" y="-3701790"/>
            <a:ext cx="617594" cy="617594"/>
            <a:chOff x="3559837" y="682865"/>
            <a:chExt cx="1643027" cy="1643027"/>
          </a:xfrm>
        </p:grpSpPr>
        <p:sp>
          <p:nvSpPr>
            <p:cNvPr id="28" name="Oval 27">
              <a:extLst>
                <a:ext uri="{FF2B5EF4-FFF2-40B4-BE49-F238E27FC236}">
                  <a16:creationId xmlns:a16="http://schemas.microsoft.com/office/drawing/2014/main" id="{70125660-7BE5-6F4C-FE23-286D9E641F7C}"/>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Graphic 28" descr="Open folder with solid fill">
              <a:extLst>
                <a:ext uri="{FF2B5EF4-FFF2-40B4-BE49-F238E27FC236}">
                  <a16:creationId xmlns:a16="http://schemas.microsoft.com/office/drawing/2014/main" id="{E1DE7A32-DB58-430F-8EBE-7DA2453B51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40" name="Group 39">
            <a:extLst>
              <a:ext uri="{FF2B5EF4-FFF2-40B4-BE49-F238E27FC236}">
                <a16:creationId xmlns:a16="http://schemas.microsoft.com/office/drawing/2014/main" id="{A644F1C1-12A1-6847-1CF7-F9CB02B5D517}"/>
              </a:ext>
            </a:extLst>
          </p:cNvPr>
          <p:cNvGrpSpPr/>
          <p:nvPr/>
        </p:nvGrpSpPr>
        <p:grpSpPr>
          <a:xfrm>
            <a:off x="7284033" y="-3701790"/>
            <a:ext cx="617594" cy="617594"/>
            <a:chOff x="3559837" y="682865"/>
            <a:chExt cx="1643027" cy="1643027"/>
          </a:xfrm>
        </p:grpSpPr>
        <p:sp>
          <p:nvSpPr>
            <p:cNvPr id="41" name="Oval 40">
              <a:extLst>
                <a:ext uri="{FF2B5EF4-FFF2-40B4-BE49-F238E27FC236}">
                  <a16:creationId xmlns:a16="http://schemas.microsoft.com/office/drawing/2014/main" id="{57290C4C-8199-0AEC-DB5C-B6B91562892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Graphic 41" descr="Open folder with solid fill">
              <a:extLst>
                <a:ext uri="{FF2B5EF4-FFF2-40B4-BE49-F238E27FC236}">
                  <a16:creationId xmlns:a16="http://schemas.microsoft.com/office/drawing/2014/main" id="{73E78FAB-32EB-6158-5EEA-6339199051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58" name="Group 57">
            <a:extLst>
              <a:ext uri="{FF2B5EF4-FFF2-40B4-BE49-F238E27FC236}">
                <a16:creationId xmlns:a16="http://schemas.microsoft.com/office/drawing/2014/main" id="{05DACA13-C396-1923-399E-2B559DCE708D}"/>
              </a:ext>
            </a:extLst>
          </p:cNvPr>
          <p:cNvGrpSpPr/>
          <p:nvPr/>
        </p:nvGrpSpPr>
        <p:grpSpPr>
          <a:xfrm>
            <a:off x="6390880" y="-2689787"/>
            <a:ext cx="617594" cy="617594"/>
            <a:chOff x="3559837" y="682865"/>
            <a:chExt cx="1643027" cy="1643027"/>
          </a:xfrm>
        </p:grpSpPr>
        <p:sp>
          <p:nvSpPr>
            <p:cNvPr id="59" name="Oval 58">
              <a:extLst>
                <a:ext uri="{FF2B5EF4-FFF2-40B4-BE49-F238E27FC236}">
                  <a16:creationId xmlns:a16="http://schemas.microsoft.com/office/drawing/2014/main" id="{EB4618A8-E2EB-85D0-1112-598336AE2714}"/>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0" name="Graphic 59" descr="Open folder with solid fill">
              <a:extLst>
                <a:ext uri="{FF2B5EF4-FFF2-40B4-BE49-F238E27FC236}">
                  <a16:creationId xmlns:a16="http://schemas.microsoft.com/office/drawing/2014/main" id="{845D542F-4000-82C2-2949-9E70C5214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1" name="Group 60">
            <a:extLst>
              <a:ext uri="{FF2B5EF4-FFF2-40B4-BE49-F238E27FC236}">
                <a16:creationId xmlns:a16="http://schemas.microsoft.com/office/drawing/2014/main" id="{518F1806-93D4-45BD-20AB-ACEAAC32CBE7}"/>
              </a:ext>
            </a:extLst>
          </p:cNvPr>
          <p:cNvGrpSpPr/>
          <p:nvPr/>
        </p:nvGrpSpPr>
        <p:grpSpPr>
          <a:xfrm>
            <a:off x="7300582" y="-2689787"/>
            <a:ext cx="617594" cy="617594"/>
            <a:chOff x="3559837" y="682865"/>
            <a:chExt cx="1643027" cy="1643027"/>
          </a:xfrm>
        </p:grpSpPr>
        <p:sp>
          <p:nvSpPr>
            <p:cNvPr id="62" name="Oval 61">
              <a:extLst>
                <a:ext uri="{FF2B5EF4-FFF2-40B4-BE49-F238E27FC236}">
                  <a16:creationId xmlns:a16="http://schemas.microsoft.com/office/drawing/2014/main" id="{D8772680-900F-98AF-CEEE-B6AE83748721}"/>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3" name="Graphic 62" descr="Open folder with solid fill">
              <a:extLst>
                <a:ext uri="{FF2B5EF4-FFF2-40B4-BE49-F238E27FC236}">
                  <a16:creationId xmlns:a16="http://schemas.microsoft.com/office/drawing/2014/main" id="{9EF0FEB1-ABDC-FF82-9267-CA3C861839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4" name="Group 63">
            <a:extLst>
              <a:ext uri="{FF2B5EF4-FFF2-40B4-BE49-F238E27FC236}">
                <a16:creationId xmlns:a16="http://schemas.microsoft.com/office/drawing/2014/main" id="{7BEE98A0-6106-925B-549C-2D3E39CFE380}"/>
              </a:ext>
            </a:extLst>
          </p:cNvPr>
          <p:cNvGrpSpPr/>
          <p:nvPr/>
        </p:nvGrpSpPr>
        <p:grpSpPr>
          <a:xfrm>
            <a:off x="5480851" y="-1733960"/>
            <a:ext cx="617594" cy="617594"/>
            <a:chOff x="3559837" y="682865"/>
            <a:chExt cx="1643027" cy="1643027"/>
          </a:xfrm>
        </p:grpSpPr>
        <p:sp>
          <p:nvSpPr>
            <p:cNvPr id="65" name="Oval 64">
              <a:extLst>
                <a:ext uri="{FF2B5EF4-FFF2-40B4-BE49-F238E27FC236}">
                  <a16:creationId xmlns:a16="http://schemas.microsoft.com/office/drawing/2014/main" id="{F1BD6612-6F56-DD42-9940-68171E2D306E}"/>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6" name="Graphic 65" descr="Open folder with solid fill">
              <a:extLst>
                <a:ext uri="{FF2B5EF4-FFF2-40B4-BE49-F238E27FC236}">
                  <a16:creationId xmlns:a16="http://schemas.microsoft.com/office/drawing/2014/main" id="{7BC3E7A5-CF3B-5569-5809-84FB83BC6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67" name="Group 66">
            <a:extLst>
              <a:ext uri="{FF2B5EF4-FFF2-40B4-BE49-F238E27FC236}">
                <a16:creationId xmlns:a16="http://schemas.microsoft.com/office/drawing/2014/main" id="{0D095000-9D07-CE3D-8E68-0395051D5FAF}"/>
              </a:ext>
            </a:extLst>
          </p:cNvPr>
          <p:cNvGrpSpPr/>
          <p:nvPr/>
        </p:nvGrpSpPr>
        <p:grpSpPr>
          <a:xfrm>
            <a:off x="6390553" y="-1719305"/>
            <a:ext cx="617594" cy="617594"/>
            <a:chOff x="3559837" y="682865"/>
            <a:chExt cx="1643027" cy="1643027"/>
          </a:xfrm>
        </p:grpSpPr>
        <p:sp>
          <p:nvSpPr>
            <p:cNvPr id="68" name="Oval 67">
              <a:extLst>
                <a:ext uri="{FF2B5EF4-FFF2-40B4-BE49-F238E27FC236}">
                  <a16:creationId xmlns:a16="http://schemas.microsoft.com/office/drawing/2014/main" id="{DA1C2B6E-B300-115F-9A32-0F52C65B0C02}"/>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9" name="Graphic 68" descr="Open folder with solid fill">
              <a:extLst>
                <a:ext uri="{FF2B5EF4-FFF2-40B4-BE49-F238E27FC236}">
                  <a16:creationId xmlns:a16="http://schemas.microsoft.com/office/drawing/2014/main" id="{8F9F19E2-5683-38B1-0581-E8749BE9D4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grpSp>
        <p:nvGrpSpPr>
          <p:cNvPr id="70" name="Group 69">
            <a:extLst>
              <a:ext uri="{FF2B5EF4-FFF2-40B4-BE49-F238E27FC236}">
                <a16:creationId xmlns:a16="http://schemas.microsoft.com/office/drawing/2014/main" id="{F51767E2-5FA9-B28C-22DA-3A243C9AC652}"/>
              </a:ext>
            </a:extLst>
          </p:cNvPr>
          <p:cNvGrpSpPr/>
          <p:nvPr/>
        </p:nvGrpSpPr>
        <p:grpSpPr>
          <a:xfrm>
            <a:off x="7300255" y="-1719305"/>
            <a:ext cx="617594" cy="617594"/>
            <a:chOff x="3559837" y="682865"/>
            <a:chExt cx="1643027" cy="1643027"/>
          </a:xfrm>
        </p:grpSpPr>
        <p:sp>
          <p:nvSpPr>
            <p:cNvPr id="71" name="Oval 70">
              <a:extLst>
                <a:ext uri="{FF2B5EF4-FFF2-40B4-BE49-F238E27FC236}">
                  <a16:creationId xmlns:a16="http://schemas.microsoft.com/office/drawing/2014/main" id="{DA3D34ED-6FF6-7A4A-1E8D-ECD21A1ECB26}"/>
                </a:ext>
              </a:extLst>
            </p:cNvPr>
            <p:cNvSpPr/>
            <p:nvPr/>
          </p:nvSpPr>
          <p:spPr>
            <a:xfrm>
              <a:off x="3559837" y="682865"/>
              <a:ext cx="1643027" cy="1643027"/>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2" name="Graphic 71" descr="Open folder with solid fill">
              <a:extLst>
                <a:ext uri="{FF2B5EF4-FFF2-40B4-BE49-F238E27FC236}">
                  <a16:creationId xmlns:a16="http://schemas.microsoft.com/office/drawing/2014/main" id="{A7804DC8-FA06-EB08-D24E-1E298E3E47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045" y="904459"/>
              <a:ext cx="1277814" cy="1277814"/>
            </a:xfrm>
            <a:prstGeom prst="rect">
              <a:avLst/>
            </a:prstGeom>
          </p:spPr>
        </p:pic>
      </p:grpSp>
      <p:pic>
        <p:nvPicPr>
          <p:cNvPr id="16" name="Graphic 15" descr="Speech with solid fill">
            <a:extLst>
              <a:ext uri="{FF2B5EF4-FFF2-40B4-BE49-F238E27FC236}">
                <a16:creationId xmlns:a16="http://schemas.microsoft.com/office/drawing/2014/main" id="{E148C9DA-265B-8DD3-53B1-536FDF3BA24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5497834" y="484980"/>
            <a:ext cx="2542656" cy="2041144"/>
          </a:xfrm>
          <a:prstGeom prst="rect">
            <a:avLst/>
          </a:prstGeom>
        </p:spPr>
      </p:pic>
      <p:pic>
        <p:nvPicPr>
          <p:cNvPr id="75" name="Graphic 74" descr="Connections with solid fill">
            <a:extLst>
              <a:ext uri="{FF2B5EF4-FFF2-40B4-BE49-F238E27FC236}">
                <a16:creationId xmlns:a16="http://schemas.microsoft.com/office/drawing/2014/main" id="{62162CEF-B079-1A7E-485A-1B73C33CDE48}"/>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298350" y="916668"/>
            <a:ext cx="878964" cy="878964"/>
          </a:xfrm>
          <a:prstGeom prst="rect">
            <a:avLst/>
          </a:prstGeom>
        </p:spPr>
      </p:pic>
      <p:sp>
        <p:nvSpPr>
          <p:cNvPr id="76" name="Rectangle 75">
            <a:extLst>
              <a:ext uri="{FF2B5EF4-FFF2-40B4-BE49-F238E27FC236}">
                <a16:creationId xmlns:a16="http://schemas.microsoft.com/office/drawing/2014/main" id="{8EF5A417-A1FD-4ABC-9689-149B7DB469F5}"/>
              </a:ext>
            </a:extLst>
          </p:cNvPr>
          <p:cNvSpPr/>
          <p:nvPr/>
        </p:nvSpPr>
        <p:spPr>
          <a:xfrm>
            <a:off x="6678219" y="1389201"/>
            <a:ext cx="183451" cy="169477"/>
          </a:xfrm>
          <a:prstGeom prst="rect">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1F549044-2643-E708-2BAC-D502D14EAFEA}"/>
              </a:ext>
            </a:extLst>
          </p:cNvPr>
          <p:cNvSpPr/>
          <p:nvPr/>
        </p:nvSpPr>
        <p:spPr>
          <a:xfrm>
            <a:off x="6402215" y="1255696"/>
            <a:ext cx="124193" cy="114733"/>
          </a:xfrm>
          <a:prstGeom prst="rect">
            <a:avLst/>
          </a:prstGeom>
          <a:solidFill>
            <a:schemeClr val="bg2">
              <a:lumMod val="50000"/>
              <a:lumOff val="50000"/>
            </a:schemeClr>
          </a:solid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8" name="Graphic 77" descr="Bull with solid fill">
            <a:extLst>
              <a:ext uri="{FF2B5EF4-FFF2-40B4-BE49-F238E27FC236}">
                <a16:creationId xmlns:a16="http://schemas.microsoft.com/office/drawing/2014/main" id="{906D4B99-BE19-C1D9-6160-9414529302D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flipH="1">
            <a:off x="6668584" y="1387650"/>
            <a:ext cx="201156" cy="191948"/>
          </a:xfrm>
          <a:prstGeom prst="rect">
            <a:avLst/>
          </a:prstGeom>
        </p:spPr>
      </p:pic>
      <p:pic>
        <p:nvPicPr>
          <p:cNvPr id="79" name="Graphic 78" descr="Office worker male with solid fill">
            <a:extLst>
              <a:ext uri="{FF2B5EF4-FFF2-40B4-BE49-F238E27FC236}">
                <a16:creationId xmlns:a16="http://schemas.microsoft.com/office/drawing/2014/main" id="{DA73201C-FFE6-CF57-0FA4-2809BEA7D63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377752" y="1215038"/>
            <a:ext cx="174998" cy="174998"/>
          </a:xfrm>
          <a:prstGeom prst="rect">
            <a:avLst/>
          </a:prstGeom>
        </p:spPr>
      </p:pic>
    </p:spTree>
    <p:extLst>
      <p:ext uri="{BB962C8B-B14F-4D97-AF65-F5344CB8AC3E}">
        <p14:creationId xmlns:p14="http://schemas.microsoft.com/office/powerpoint/2010/main" val="654456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p5cwcrdznm8jx5xno454x58s9vgizg"/>
</p:tagLst>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6006</Words>
  <Application>Microsoft Office PowerPoint</Application>
  <PresentationFormat>On-screen Show (16:9)</PresentationFormat>
  <Paragraphs>988</Paragraphs>
  <Slides>68</Slides>
  <Notes>68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Montserrat ExtraBold</vt:lpstr>
      <vt:lpstr>Arial</vt:lpstr>
      <vt:lpstr>Poppins</vt:lpstr>
      <vt:lpstr>International Banking Day XL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Banking Day</dc:title>
  <dc:creator>Samuel Childerhose</dc:creator>
  <cp:lastModifiedBy>Amay Bhumak</cp:lastModifiedBy>
  <cp:revision>2</cp:revision>
  <dcterms:modified xsi:type="dcterms:W3CDTF">2024-07-03T03:08:49Z</dcterms:modified>
</cp:coreProperties>
</file>