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11" Type="http://schemas.openxmlformats.org/officeDocument/2006/relationships/image" Target="../media/image2.png"/><Relationship Id="rId10" Type="http://schemas.openxmlformats.org/officeDocument/2006/relationships/image" Target="../media/image8.png"/><Relationship Id="rId12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B2E8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7425" y="207225"/>
            <a:ext cx="8886600" cy="777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052" y="270063"/>
            <a:ext cx="740075" cy="6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316375" y="207225"/>
            <a:ext cx="457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P2P Marketplace: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Model-View-Template(MVT) </a:t>
            </a:r>
            <a:r>
              <a:rPr lang="en" sz="1200"/>
              <a:t>Architectural</a:t>
            </a:r>
            <a:r>
              <a:rPr lang="en" sz="1200"/>
              <a:t> Design</a:t>
            </a:r>
            <a:endParaRPr sz="1200"/>
          </a:p>
        </p:txBody>
      </p:sp>
      <p:sp>
        <p:nvSpPr>
          <p:cNvPr id="57" name="Google Shape;57;p13"/>
          <p:cNvSpPr txBox="1"/>
          <p:nvPr/>
        </p:nvSpPr>
        <p:spPr>
          <a:xfrm>
            <a:off x="1287725" y="630225"/>
            <a:ext cx="7533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/>
              <a:t>Presenter</a:t>
            </a:r>
            <a:r>
              <a:rPr lang="en" sz="900"/>
              <a:t>: Samuel Debesai, CSSE	| </a:t>
            </a:r>
            <a:r>
              <a:rPr b="1" lang="en" sz="900"/>
              <a:t>Advisor</a:t>
            </a:r>
            <a:r>
              <a:rPr lang="en" sz="900"/>
              <a:t>: Dr Arnold Lund	| </a:t>
            </a:r>
            <a:r>
              <a:rPr b="1" lang="en" sz="900"/>
              <a:t>Sponsors</a:t>
            </a:r>
            <a:r>
              <a:rPr lang="en" sz="900"/>
              <a:t>: Mr. Mark Kochanski, Dr. Hazeline Asuncion | </a:t>
            </a:r>
            <a:r>
              <a:rPr b="1" lang="en" sz="900"/>
              <a:t>Quarter</a:t>
            </a:r>
            <a:r>
              <a:rPr lang="en" sz="900"/>
              <a:t>: Autumn 2021</a:t>
            </a:r>
            <a:endParaRPr sz="900"/>
          </a:p>
        </p:txBody>
      </p:sp>
      <p:sp>
        <p:nvSpPr>
          <p:cNvPr id="58" name="Google Shape;58;p13"/>
          <p:cNvSpPr/>
          <p:nvPr/>
        </p:nvSpPr>
        <p:spPr>
          <a:xfrm>
            <a:off x="127425" y="1158900"/>
            <a:ext cx="2359200" cy="1614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5754D"/>
                </a:solidFill>
              </a:rPr>
              <a:t>Overview</a:t>
            </a:r>
            <a:endParaRPr sz="600">
              <a:solidFill>
                <a:srgbClr val="85754D"/>
              </a:solidFill>
            </a:endParaRPr>
          </a:p>
          <a:p>
            <a:pPr indent="-107950" lvl="0" marL="11430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Peer-2-Peer Marketplace</a:t>
            </a:r>
            <a:r>
              <a:rPr lang="en" sz="800"/>
              <a:t>:</a:t>
            </a:r>
            <a:endParaRPr sz="800"/>
          </a:p>
          <a:p>
            <a:pPr indent="-107950" lvl="1" marL="2286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lang="en" sz="800"/>
              <a:t>online platform where individual sellers can sell used/crafted animal products to a target audience with a desired need.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107950" lvl="0" marL="57150" rtl="0" algn="l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n" sz="800"/>
              <a:t>Model-View-Template</a:t>
            </a:r>
            <a:r>
              <a:rPr lang="en" sz="800"/>
              <a:t>:</a:t>
            </a:r>
            <a:endParaRPr sz="800"/>
          </a:p>
          <a:p>
            <a:pPr indent="-107950" lvl="1" marL="2286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" sz="800"/>
              <a:t>Model </a:t>
            </a:r>
            <a:r>
              <a:rPr lang="en" sz="800"/>
              <a:t>supports the application data</a:t>
            </a:r>
            <a:endParaRPr sz="800"/>
          </a:p>
          <a:p>
            <a:pPr indent="-107950" lvl="1" marL="2286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" sz="800"/>
              <a:t>View </a:t>
            </a:r>
            <a:r>
              <a:rPr lang="en" sz="800"/>
              <a:t>contains the accessing of data</a:t>
            </a:r>
            <a:endParaRPr sz="800"/>
          </a:p>
          <a:p>
            <a:pPr indent="-107950" lvl="1" marL="228600" rtl="0" algn="l">
              <a:spcBef>
                <a:spcPts val="0"/>
              </a:spcBef>
              <a:spcAft>
                <a:spcPts val="0"/>
              </a:spcAft>
              <a:buSzPts val="800"/>
              <a:buChar char="○"/>
            </a:pPr>
            <a:r>
              <a:rPr b="1" lang="en" sz="800"/>
              <a:t>Template </a:t>
            </a:r>
            <a:r>
              <a:rPr lang="en" sz="800"/>
              <a:t>defines the structure of the model and view. </a:t>
            </a:r>
            <a:endParaRPr sz="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" name="Google Shape;59;p13"/>
          <p:cNvSpPr/>
          <p:nvPr/>
        </p:nvSpPr>
        <p:spPr>
          <a:xfrm>
            <a:off x="6855225" y="2498500"/>
            <a:ext cx="2168400" cy="120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5754D"/>
                </a:solidFill>
              </a:rPr>
              <a:t>Conclusion</a:t>
            </a:r>
            <a:endParaRPr b="1" sz="1200">
              <a:solidFill>
                <a:srgbClr val="85754D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Preliminary Planning</a:t>
            </a:r>
            <a:r>
              <a:rPr b="1" lang="en" sz="800">
                <a:solidFill>
                  <a:schemeClr val="dk1"/>
                </a:solidFill>
              </a:rPr>
              <a:t> </a:t>
            </a:r>
            <a:r>
              <a:rPr lang="en" sz="800">
                <a:solidFill>
                  <a:schemeClr val="dk1"/>
                </a:solidFill>
              </a:rPr>
              <a:t>is very </a:t>
            </a:r>
            <a:r>
              <a:rPr lang="en" sz="800">
                <a:solidFill>
                  <a:schemeClr val="dk1"/>
                </a:solidFill>
              </a:rPr>
              <a:t>useful</a:t>
            </a:r>
            <a:r>
              <a:rPr lang="en" sz="800">
                <a:solidFill>
                  <a:schemeClr val="dk1"/>
                </a:solidFill>
              </a:rPr>
              <a:t> for estimating </a:t>
            </a:r>
            <a:r>
              <a:rPr lang="en" sz="800">
                <a:solidFill>
                  <a:schemeClr val="dk1"/>
                </a:solidFill>
              </a:rPr>
              <a:t>allotted</a:t>
            </a:r>
            <a:r>
              <a:rPr lang="en" sz="800">
                <a:solidFill>
                  <a:schemeClr val="dk1"/>
                </a:solidFill>
              </a:rPr>
              <a:t> time &amp; requirements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Practicing good design helps ease of development progress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Gained more knowledge in full stack development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85754D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845675" y="1158900"/>
            <a:ext cx="2168400" cy="12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5754D"/>
                </a:solidFill>
              </a:rPr>
              <a:t>Relevant</a:t>
            </a:r>
            <a:r>
              <a:rPr b="1" lang="en" sz="1200">
                <a:solidFill>
                  <a:srgbClr val="85754D"/>
                </a:solidFill>
              </a:rPr>
              <a:t> Courses</a:t>
            </a:r>
            <a:endParaRPr b="1" sz="1200">
              <a:solidFill>
                <a:srgbClr val="85754D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CSS 342/343 - Data Struct. &amp; Algo.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CSS 370 - Analysis &amp; Design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CSS 480 - Principles Of Human-Computer Interaction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CSS 475 - Database Systems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CSS 461 - Software Prog. Management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6845625" y="3796400"/>
            <a:ext cx="2168400" cy="11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5754D"/>
                </a:solidFill>
              </a:rPr>
              <a:t>Future Work</a:t>
            </a:r>
            <a:endParaRPr b="1" sz="1200">
              <a:solidFill>
                <a:srgbClr val="85754D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Apply Business Models for revenue generation and competitive strategies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Expand Application boundaries to allow direct buyer/seller interactions on site 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Port web app into a mobile app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85754D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85754D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27425" y="4216250"/>
            <a:ext cx="2359200" cy="712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5754D"/>
                </a:solidFill>
              </a:rPr>
              <a:t>Technologies </a:t>
            </a:r>
            <a:endParaRPr b="1" sz="1200">
              <a:solidFill>
                <a:srgbClr val="85754D"/>
              </a:solidFill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2634225" y="1865750"/>
            <a:ext cx="4063800" cy="306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85754D"/>
                </a:solidFill>
              </a:rPr>
              <a:t>Results</a:t>
            </a:r>
            <a:endParaRPr sz="1200"/>
          </a:p>
        </p:txBody>
      </p:sp>
      <p:sp>
        <p:nvSpPr>
          <p:cNvPr id="64" name="Google Shape;64;p13"/>
          <p:cNvSpPr/>
          <p:nvPr/>
        </p:nvSpPr>
        <p:spPr>
          <a:xfrm>
            <a:off x="127425" y="2869525"/>
            <a:ext cx="2359200" cy="1250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5754D"/>
                </a:solidFill>
              </a:rPr>
              <a:t>Objectives</a:t>
            </a:r>
            <a:endParaRPr sz="600">
              <a:solidFill>
                <a:srgbClr val="85754D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Build web application that supports, maintains, and allows for users to engage with a marketplace 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Use design principles to implement a functional website</a:t>
            </a:r>
            <a:endParaRPr sz="800">
              <a:solidFill>
                <a:schemeClr val="dk1"/>
              </a:solidFill>
            </a:endParaRPr>
          </a:p>
          <a:p>
            <a:pPr indent="-10795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Handle Buyer and Seller interactions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363" y="4527112"/>
            <a:ext cx="343574" cy="350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938" y="4527100"/>
            <a:ext cx="622498" cy="3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6434" y="4530383"/>
            <a:ext cx="343574" cy="343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3205" y="4540624"/>
            <a:ext cx="430482" cy="32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607025" y="4527102"/>
            <a:ext cx="350151" cy="35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/>
          <p:cNvPicPr preferRelativeResize="0"/>
          <p:nvPr/>
        </p:nvPicPr>
        <p:blipFill rotWithShape="1">
          <a:blip r:embed="rId9">
            <a:alphaModFix/>
          </a:blip>
          <a:srcRect b="15184" l="0" r="2047" t="7773"/>
          <a:stretch/>
        </p:blipFill>
        <p:spPr>
          <a:xfrm>
            <a:off x="4728102" y="3592785"/>
            <a:ext cx="1900523" cy="128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/>
          <p:cNvPicPr preferRelativeResize="0"/>
          <p:nvPr/>
        </p:nvPicPr>
        <p:blipFill rotWithShape="1">
          <a:blip r:embed="rId10">
            <a:alphaModFix/>
          </a:blip>
          <a:srcRect b="0" l="0" r="2047" t="7944"/>
          <a:stretch/>
        </p:blipFill>
        <p:spPr>
          <a:xfrm>
            <a:off x="2713225" y="2175300"/>
            <a:ext cx="1900523" cy="128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/>
          <p:cNvPicPr preferRelativeResize="0"/>
          <p:nvPr/>
        </p:nvPicPr>
        <p:blipFill rotWithShape="1">
          <a:blip r:embed="rId11">
            <a:alphaModFix/>
          </a:blip>
          <a:srcRect b="848" l="717" r="2289" t="7893"/>
          <a:stretch/>
        </p:blipFill>
        <p:spPr>
          <a:xfrm>
            <a:off x="4728102" y="2175300"/>
            <a:ext cx="1900523" cy="1284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12">
            <a:alphaModFix/>
          </a:blip>
          <a:srcRect b="24998" l="486" r="2113" t="8089"/>
          <a:stretch/>
        </p:blipFill>
        <p:spPr>
          <a:xfrm>
            <a:off x="2713225" y="3592785"/>
            <a:ext cx="1900523" cy="128446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3"/>
          <p:cNvSpPr/>
          <p:nvPr/>
        </p:nvSpPr>
        <p:spPr>
          <a:xfrm>
            <a:off x="2634225" y="1158900"/>
            <a:ext cx="4063800" cy="5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5754D"/>
                </a:solidFill>
              </a:rPr>
              <a:t>Solutions</a:t>
            </a:r>
            <a:endParaRPr b="1" sz="1200">
              <a:solidFill>
                <a:srgbClr val="8575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- Functionality for Seller, Items, Orders, &amp; Cart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- Seller Dashboard shows all of the seller’s </a:t>
            </a:r>
            <a:r>
              <a:rPr b="1" lang="en" sz="800">
                <a:solidFill>
                  <a:schemeClr val="dk1"/>
                </a:solidFill>
              </a:rPr>
              <a:t>posted items</a:t>
            </a:r>
            <a:r>
              <a:rPr lang="en" sz="800">
                <a:solidFill>
                  <a:schemeClr val="dk1"/>
                </a:solidFill>
              </a:rPr>
              <a:t> and new </a:t>
            </a:r>
            <a:r>
              <a:rPr b="1" lang="en" sz="800">
                <a:solidFill>
                  <a:schemeClr val="dk1"/>
                </a:solidFill>
              </a:rPr>
              <a:t>items ordered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85754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