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5.xml"/><Relationship Id="rId22" Type="http://schemas.openxmlformats.org/officeDocument/2006/relationships/font" Target="fonts/OpenSans-bold.fntdata"/><Relationship Id="rId10" Type="http://schemas.openxmlformats.org/officeDocument/2006/relationships/slide" Target="slides/slide4.xml"/><Relationship Id="rId21" Type="http://schemas.openxmlformats.org/officeDocument/2006/relationships/font" Target="fonts/OpenSans-regular.fntdata"/><Relationship Id="rId13" Type="http://schemas.openxmlformats.org/officeDocument/2006/relationships/slide" Target="slides/slide7.xml"/><Relationship Id="rId24" Type="http://schemas.openxmlformats.org/officeDocument/2006/relationships/font" Target="fonts/OpenSans-boldItalic.fntdata"/><Relationship Id="rId12" Type="http://schemas.openxmlformats.org/officeDocument/2006/relationships/slide" Target="slides/slide6.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Economica-regular.fntdata"/><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Economica-italic.fntdata"/><Relationship Id="rId6" Type="http://schemas.openxmlformats.org/officeDocument/2006/relationships/notesMaster" Target="notesMasters/notesMaster1.xml"/><Relationship Id="rId18" Type="http://schemas.openxmlformats.org/officeDocument/2006/relationships/font" Target="fonts/Economic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5687f7fc8_1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5687f7fc8_1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also want to give my acknowledgement to my faculty advisor </a:t>
            </a:r>
            <a:r>
              <a:rPr lang="en"/>
              <a:t>Prof</a:t>
            </a:r>
            <a:r>
              <a:rPr lang="en"/>
              <a:t> Lund my Sponsors </a:t>
            </a:r>
            <a:r>
              <a:rPr lang="en">
                <a:solidFill>
                  <a:schemeClr val="dk1"/>
                </a:solidFill>
              </a:rPr>
              <a:t>Prof </a:t>
            </a:r>
            <a:r>
              <a:rPr lang="en">
                <a:solidFill>
                  <a:schemeClr val="dk1"/>
                </a:solidFill>
              </a:rPr>
              <a:t>Kochanski and Prof Asuncion (aa · soon · syown), and Ms. McDaniel. They have all been instrumental in my </a:t>
            </a:r>
            <a:endParaRPr>
              <a:solidFill>
                <a:schemeClr val="dk1"/>
              </a:solidFill>
            </a:endParaRPr>
          </a:p>
          <a:p>
            <a:pPr indent="0" lvl="0" marL="0" rtl="0" algn="l">
              <a:spcBef>
                <a:spcPts val="0"/>
              </a:spcBef>
              <a:spcAft>
                <a:spcPts val="0"/>
              </a:spcAft>
              <a:buNone/>
            </a:pPr>
            <a:r>
              <a:rPr lang="en">
                <a:solidFill>
                  <a:schemeClr val="dk1"/>
                </a:solidFill>
              </a:rPr>
              <a:t>Learning progression and capstone. This is the end of my Presentation. Thank you and are there any questions.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5687f7fc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5687f7fc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687f7fc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687f7fc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5687f7fc8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5687f7fc8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rPr lang="en" sz="1200">
                <a:solidFill>
                  <a:schemeClr val="dk1"/>
                </a:solidFill>
                <a:latin typeface="Times New Roman"/>
                <a:ea typeface="Times New Roman"/>
                <a:cs typeface="Times New Roman"/>
                <a:sym typeface="Times New Roman"/>
              </a:rPr>
              <a:t>The context of use and technology.</a:t>
            </a:r>
            <a:endParaRPr sz="1200">
              <a:solidFill>
                <a:schemeClr val="dk1"/>
              </a:solidFill>
              <a:latin typeface="Times New Roman"/>
              <a:ea typeface="Times New Roman"/>
              <a:cs typeface="Times New Roman"/>
              <a:sym typeface="Times New Roman"/>
            </a:endParaRPr>
          </a:p>
          <a:p>
            <a:pPr indent="0" lvl="0" marL="457200" rtl="0" algn="l">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The context is the conditions under which the website application will be used when:</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rPr lang="en" sz="1200">
                <a:solidFill>
                  <a:schemeClr val="dk1"/>
                </a:solidFill>
                <a:latin typeface="Times New Roman"/>
                <a:ea typeface="Times New Roman"/>
                <a:cs typeface="Times New Roman"/>
                <a:sym typeface="Times New Roman"/>
              </a:rPr>
              <a:t>The technology used to engage the user are the: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Form Based Interface - for logging information to display,</a:t>
            </a:r>
            <a:endParaRPr sz="1200">
              <a:solidFill>
                <a:schemeClr val="dk1"/>
              </a:solidFill>
              <a:latin typeface="Times New Roman"/>
              <a:ea typeface="Times New Roman"/>
              <a:cs typeface="Times New Roman"/>
              <a:sym typeface="Times New Roman"/>
            </a:endParaRPr>
          </a:p>
          <a:p>
            <a:pPr indent="-304800" lvl="1" marL="914400" rtl="0" algn="l">
              <a:lnSpc>
                <a:spcPct val="115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Users can fill out all of the form entries to insert a new data or certain entries that are required, in this case the Database</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05687f7fc8_1_1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105687f7fc8_1_1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b="1" lang="en" sz="1600">
                <a:solidFill>
                  <a:schemeClr val="dk1"/>
                </a:solidFill>
                <a:latin typeface="Times New Roman"/>
                <a:ea typeface="Times New Roman"/>
                <a:cs typeface="Times New Roman"/>
                <a:sym typeface="Times New Roman"/>
              </a:rPr>
              <a:t>Here is one of the Top Target Personas which fall under the </a:t>
            </a:r>
            <a:r>
              <a:rPr lang="en" sz="1400">
                <a:solidFill>
                  <a:schemeClr val="dk1"/>
                </a:solidFill>
                <a:latin typeface="Times New Roman"/>
                <a:ea typeface="Times New Roman"/>
                <a:cs typeface="Times New Roman"/>
                <a:sym typeface="Times New Roman"/>
              </a:rPr>
              <a:t>Pet Owners/ Enthusiasts Shoppers. this persona, </a:t>
            </a:r>
            <a:r>
              <a:rPr lang="en" sz="1200">
                <a:solidFill>
                  <a:schemeClr val="dk1"/>
                </a:solidFill>
                <a:latin typeface="Times New Roman"/>
                <a:ea typeface="Times New Roman"/>
                <a:cs typeface="Times New Roman"/>
                <a:sym typeface="Times New Roman"/>
              </a:rPr>
              <a:t>Likes shopping in versatile marketplace for animals especially looking for items at a mark down or finding unique creations by merchants. They also frequently go online shopping for personal clothing as well as for their animal. They also are Domestic animal owner, which would fit in </a:t>
            </a:r>
            <a:r>
              <a:rPr lang="en" sz="1200">
                <a:solidFill>
                  <a:schemeClr val="dk1"/>
                </a:solidFill>
                <a:latin typeface="Times New Roman"/>
                <a:ea typeface="Times New Roman"/>
                <a:cs typeface="Times New Roman"/>
                <a:sym typeface="Times New Roman"/>
              </a:rPr>
              <a:t>categorically</a:t>
            </a:r>
            <a:r>
              <a:rPr lang="en" sz="1200">
                <a:solidFill>
                  <a:schemeClr val="dk1"/>
                </a:solidFill>
                <a:latin typeface="Times New Roman"/>
                <a:ea typeface="Times New Roman"/>
                <a:cs typeface="Times New Roman"/>
                <a:sym typeface="Times New Roman"/>
              </a:rPr>
              <a:t> as dogs, cats, </a:t>
            </a:r>
            <a:r>
              <a:rPr lang="en" sz="1200">
                <a:solidFill>
                  <a:schemeClr val="dk1"/>
                </a:solidFill>
                <a:latin typeface="Times New Roman"/>
                <a:ea typeface="Times New Roman"/>
                <a:cs typeface="Times New Roman"/>
                <a:sym typeface="Times New Roman"/>
              </a:rPr>
              <a:t>ferrets</a:t>
            </a:r>
            <a:r>
              <a:rPr lang="en" sz="1200">
                <a:solidFill>
                  <a:schemeClr val="dk1"/>
                </a:solidFill>
                <a:latin typeface="Times New Roman"/>
                <a:ea typeface="Times New Roman"/>
                <a:cs typeface="Times New Roman"/>
                <a:sym typeface="Times New Roman"/>
              </a:rPr>
              <a:t>, rodents, and birds. They are a Free market enthusiast and They like to look for items that are created by individual merchants that can be found online</a:t>
            </a:r>
            <a:endParaRPr/>
          </a:p>
        </p:txBody>
      </p:sp>
      <p:sp>
        <p:nvSpPr>
          <p:cNvPr id="163" name="Google Shape;163;g105687f7fc8_1_1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5687f7fc8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5687f7fc8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05687f7fc8_1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05687f7fc8_1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05687f7fc8_1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05687f7fc8_1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05687f7fc8_1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05687f7fc8_1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4"/>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67" name="Google Shape;67;p1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9" name="Google Shape;69;p1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0" name="Shape 70"/>
        <p:cNvGrpSpPr/>
        <p:nvPr/>
      </p:nvGrpSpPr>
      <p:grpSpPr>
        <a:xfrm>
          <a:off x="0" y="0"/>
          <a:ext cx="0" cy="0"/>
          <a:chOff x="0" y="0"/>
          <a:chExt cx="0" cy="0"/>
        </a:xfrm>
      </p:grpSpPr>
      <p:sp>
        <p:nvSpPr>
          <p:cNvPr id="71" name="Google Shape;71;p15"/>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2" name="Google Shape;72;p15"/>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rtl="0" algn="ctr">
              <a:spcBef>
                <a:spcPts val="640"/>
              </a:spcBef>
              <a:spcAft>
                <a:spcPts val="0"/>
              </a:spcAft>
              <a:buClr>
                <a:srgbClr val="888888"/>
              </a:buClr>
              <a:buSzPts val="3200"/>
              <a:buNone/>
              <a:defRPr>
                <a:solidFill>
                  <a:srgbClr val="888888"/>
                </a:solidFill>
              </a:defRPr>
            </a:lvl1pPr>
            <a:lvl2pPr lvl="1" rtl="0" algn="ctr">
              <a:spcBef>
                <a:spcPts val="560"/>
              </a:spcBef>
              <a:spcAft>
                <a:spcPts val="0"/>
              </a:spcAft>
              <a:buClr>
                <a:srgbClr val="888888"/>
              </a:buClr>
              <a:buSzPts val="2800"/>
              <a:buNone/>
              <a:defRPr>
                <a:solidFill>
                  <a:srgbClr val="888888"/>
                </a:solidFill>
              </a:defRPr>
            </a:lvl2pPr>
            <a:lvl3pPr lvl="2" rtl="0" algn="ctr">
              <a:spcBef>
                <a:spcPts val="480"/>
              </a:spcBef>
              <a:spcAft>
                <a:spcPts val="0"/>
              </a:spcAft>
              <a:buClr>
                <a:srgbClr val="888888"/>
              </a:buClr>
              <a:buSzPts val="2400"/>
              <a:buNone/>
              <a:defRPr>
                <a:solidFill>
                  <a:srgbClr val="888888"/>
                </a:solidFill>
              </a:defRPr>
            </a:lvl3pPr>
            <a:lvl4pPr lvl="3" rtl="0" algn="ctr">
              <a:spcBef>
                <a:spcPts val="400"/>
              </a:spcBef>
              <a:spcAft>
                <a:spcPts val="0"/>
              </a:spcAft>
              <a:buClr>
                <a:srgbClr val="888888"/>
              </a:buClr>
              <a:buSzPts val="2000"/>
              <a:buNone/>
              <a:defRPr>
                <a:solidFill>
                  <a:srgbClr val="888888"/>
                </a:solidFill>
              </a:defRPr>
            </a:lvl4pPr>
            <a:lvl5pPr lvl="4" rtl="0" algn="ctr">
              <a:spcBef>
                <a:spcPts val="400"/>
              </a:spcBef>
              <a:spcAft>
                <a:spcPts val="0"/>
              </a:spcAft>
              <a:buClr>
                <a:srgbClr val="888888"/>
              </a:buClr>
              <a:buSzPts val="2000"/>
              <a:buNone/>
              <a:defRPr>
                <a:solidFill>
                  <a:srgbClr val="888888"/>
                </a:solidFill>
              </a:defRPr>
            </a:lvl5pPr>
            <a:lvl6pPr lvl="5" rtl="0" algn="ctr">
              <a:spcBef>
                <a:spcPts val="400"/>
              </a:spcBef>
              <a:spcAft>
                <a:spcPts val="0"/>
              </a:spcAft>
              <a:buClr>
                <a:srgbClr val="888888"/>
              </a:buClr>
              <a:buSzPts val="2000"/>
              <a:buNone/>
              <a:defRPr>
                <a:solidFill>
                  <a:srgbClr val="888888"/>
                </a:solidFill>
              </a:defRPr>
            </a:lvl6pPr>
            <a:lvl7pPr lvl="6" rtl="0" algn="ctr">
              <a:spcBef>
                <a:spcPts val="400"/>
              </a:spcBef>
              <a:spcAft>
                <a:spcPts val="0"/>
              </a:spcAft>
              <a:buClr>
                <a:srgbClr val="888888"/>
              </a:buClr>
              <a:buSzPts val="2000"/>
              <a:buNone/>
              <a:defRPr>
                <a:solidFill>
                  <a:srgbClr val="888888"/>
                </a:solidFill>
              </a:defRPr>
            </a:lvl7pPr>
            <a:lvl8pPr lvl="7" rtl="0" algn="ctr">
              <a:spcBef>
                <a:spcPts val="400"/>
              </a:spcBef>
              <a:spcAft>
                <a:spcPts val="0"/>
              </a:spcAft>
              <a:buClr>
                <a:srgbClr val="888888"/>
              </a:buClr>
              <a:buSzPts val="2000"/>
              <a:buNone/>
              <a:defRPr>
                <a:solidFill>
                  <a:srgbClr val="888888"/>
                </a:solidFill>
              </a:defRPr>
            </a:lvl8pPr>
            <a:lvl9pPr lvl="8" rtl="0" algn="ctr">
              <a:spcBef>
                <a:spcPts val="400"/>
              </a:spcBef>
              <a:spcAft>
                <a:spcPts val="0"/>
              </a:spcAft>
              <a:buClr>
                <a:srgbClr val="888888"/>
              </a:buClr>
              <a:buSzPts val="2000"/>
              <a:buNone/>
              <a:defRPr>
                <a:solidFill>
                  <a:srgbClr val="888888"/>
                </a:solidFill>
              </a:defRPr>
            </a:lvl9pPr>
          </a:lstStyle>
          <a:p/>
        </p:txBody>
      </p:sp>
      <p:sp>
        <p:nvSpPr>
          <p:cNvPr id="73" name="Google Shape;73;p1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4" name="Google Shape;74;p1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75" name="Google Shape;75;p1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6" name="Shape 76"/>
        <p:cNvGrpSpPr/>
        <p:nvPr/>
      </p:nvGrpSpPr>
      <p:grpSpPr>
        <a:xfrm>
          <a:off x="0" y="0"/>
          <a:ext cx="0" cy="0"/>
          <a:chOff x="0" y="0"/>
          <a:chExt cx="0" cy="0"/>
        </a:xfrm>
      </p:grpSpPr>
      <p:sp>
        <p:nvSpPr>
          <p:cNvPr id="77" name="Google Shape;77;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rtl="0" algn="l">
              <a:spcBef>
                <a:spcPts val="0"/>
              </a:spcBef>
              <a:spcAft>
                <a:spcPts val="0"/>
              </a:spcAft>
              <a:buClr>
                <a:schemeClr val="dk1"/>
              </a:buClr>
              <a:buSzPts val="4000"/>
              <a:buFont typeface="Calibri"/>
              <a:buNone/>
              <a:defRPr b="1" sz="4000"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8" name="Google Shape;78;p16"/>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rtl="0" algn="l">
              <a:spcBef>
                <a:spcPts val="400"/>
              </a:spcBef>
              <a:spcAft>
                <a:spcPts val="0"/>
              </a:spcAft>
              <a:buClr>
                <a:srgbClr val="888888"/>
              </a:buClr>
              <a:buSzPts val="2000"/>
              <a:buNone/>
              <a:defRPr sz="2000">
                <a:solidFill>
                  <a:srgbClr val="888888"/>
                </a:solidFill>
              </a:defRPr>
            </a:lvl1pPr>
            <a:lvl2pPr indent="-228600" lvl="1" marL="914400" rtl="0" algn="l">
              <a:spcBef>
                <a:spcPts val="360"/>
              </a:spcBef>
              <a:spcAft>
                <a:spcPts val="0"/>
              </a:spcAft>
              <a:buClr>
                <a:srgbClr val="888888"/>
              </a:buClr>
              <a:buSzPts val="1800"/>
              <a:buNone/>
              <a:defRPr sz="1800">
                <a:solidFill>
                  <a:srgbClr val="888888"/>
                </a:solidFill>
              </a:defRPr>
            </a:lvl2pPr>
            <a:lvl3pPr indent="-228600" lvl="2" marL="1371600" rtl="0" algn="l">
              <a:spcBef>
                <a:spcPts val="320"/>
              </a:spcBef>
              <a:spcAft>
                <a:spcPts val="0"/>
              </a:spcAft>
              <a:buClr>
                <a:srgbClr val="888888"/>
              </a:buClr>
              <a:buSzPts val="1600"/>
              <a:buNone/>
              <a:defRPr sz="1600">
                <a:solidFill>
                  <a:srgbClr val="888888"/>
                </a:solidFill>
              </a:defRPr>
            </a:lvl3pPr>
            <a:lvl4pPr indent="-228600" lvl="3" marL="1828800" rtl="0" algn="l">
              <a:spcBef>
                <a:spcPts val="280"/>
              </a:spcBef>
              <a:spcAft>
                <a:spcPts val="0"/>
              </a:spcAft>
              <a:buClr>
                <a:srgbClr val="888888"/>
              </a:buClr>
              <a:buSzPts val="1400"/>
              <a:buNone/>
              <a:defRPr sz="1400">
                <a:solidFill>
                  <a:srgbClr val="888888"/>
                </a:solidFill>
              </a:defRPr>
            </a:lvl4pPr>
            <a:lvl5pPr indent="-228600" lvl="4" marL="2286000" rtl="0" algn="l">
              <a:spcBef>
                <a:spcPts val="280"/>
              </a:spcBef>
              <a:spcAft>
                <a:spcPts val="0"/>
              </a:spcAft>
              <a:buClr>
                <a:srgbClr val="888888"/>
              </a:buClr>
              <a:buSzPts val="1400"/>
              <a:buNone/>
              <a:defRPr sz="1400">
                <a:solidFill>
                  <a:srgbClr val="888888"/>
                </a:solidFill>
              </a:defRPr>
            </a:lvl5pPr>
            <a:lvl6pPr indent="-228600" lvl="5" marL="2743200" rtl="0" algn="l">
              <a:spcBef>
                <a:spcPts val="280"/>
              </a:spcBef>
              <a:spcAft>
                <a:spcPts val="0"/>
              </a:spcAft>
              <a:buClr>
                <a:srgbClr val="888888"/>
              </a:buClr>
              <a:buSzPts val="1400"/>
              <a:buNone/>
              <a:defRPr sz="1400">
                <a:solidFill>
                  <a:srgbClr val="888888"/>
                </a:solidFill>
              </a:defRPr>
            </a:lvl6pPr>
            <a:lvl7pPr indent="-228600" lvl="6" marL="3200400" rtl="0" algn="l">
              <a:spcBef>
                <a:spcPts val="280"/>
              </a:spcBef>
              <a:spcAft>
                <a:spcPts val="0"/>
              </a:spcAft>
              <a:buClr>
                <a:srgbClr val="888888"/>
              </a:buClr>
              <a:buSzPts val="1400"/>
              <a:buNone/>
              <a:defRPr sz="1400">
                <a:solidFill>
                  <a:srgbClr val="888888"/>
                </a:solidFill>
              </a:defRPr>
            </a:lvl7pPr>
            <a:lvl8pPr indent="-228600" lvl="7" marL="3657600" rtl="0" algn="l">
              <a:spcBef>
                <a:spcPts val="280"/>
              </a:spcBef>
              <a:spcAft>
                <a:spcPts val="0"/>
              </a:spcAft>
              <a:buClr>
                <a:srgbClr val="888888"/>
              </a:buClr>
              <a:buSzPts val="1400"/>
              <a:buNone/>
              <a:defRPr sz="1400">
                <a:solidFill>
                  <a:srgbClr val="888888"/>
                </a:solidFill>
              </a:defRPr>
            </a:lvl8pPr>
            <a:lvl9pPr indent="-228600" lvl="8" marL="4114800" rtl="0" algn="l">
              <a:spcBef>
                <a:spcPts val="280"/>
              </a:spcBef>
              <a:spcAft>
                <a:spcPts val="0"/>
              </a:spcAft>
              <a:buClr>
                <a:srgbClr val="888888"/>
              </a:buClr>
              <a:buSzPts val="1400"/>
              <a:buNone/>
              <a:defRPr sz="1400">
                <a:solidFill>
                  <a:srgbClr val="888888"/>
                </a:solidFill>
              </a:defRPr>
            </a:lvl9pPr>
          </a:lstStyle>
          <a:p/>
        </p:txBody>
      </p:sp>
      <p:sp>
        <p:nvSpPr>
          <p:cNvPr id="79" name="Google Shape;79;p1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0" name="Google Shape;80;p1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1" name="Google Shape;81;p1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2" name="Shape 82"/>
        <p:cNvGrpSpPr/>
        <p:nvPr/>
      </p:nvGrpSpPr>
      <p:grpSpPr>
        <a:xfrm>
          <a:off x="0" y="0"/>
          <a:ext cx="0" cy="0"/>
          <a:chOff x="0" y="0"/>
          <a:chExt cx="0" cy="0"/>
        </a:xfrm>
      </p:grpSpPr>
      <p:sp>
        <p:nvSpPr>
          <p:cNvPr id="83" name="Google Shape;83;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84" name="Google Shape;84;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5" name="Google Shape;85;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rtl="0" algn="l">
              <a:spcBef>
                <a:spcPts val="560"/>
              </a:spcBef>
              <a:spcAft>
                <a:spcPts val="0"/>
              </a:spcAft>
              <a:buClr>
                <a:schemeClr val="dk1"/>
              </a:buClr>
              <a:buSzPts val="2800"/>
              <a:buChar char="•"/>
              <a:defRPr sz="2800"/>
            </a:lvl1pPr>
            <a:lvl2pPr indent="-381000" lvl="1" marL="914400" rtl="0" algn="l">
              <a:spcBef>
                <a:spcPts val="480"/>
              </a:spcBef>
              <a:spcAft>
                <a:spcPts val="0"/>
              </a:spcAft>
              <a:buClr>
                <a:schemeClr val="dk1"/>
              </a:buClr>
              <a:buSzPts val="2400"/>
              <a:buChar char="–"/>
              <a:defRPr sz="2400"/>
            </a:lvl2pPr>
            <a:lvl3pPr indent="-355600" lvl="2" marL="1371600" rtl="0" algn="l">
              <a:spcBef>
                <a:spcPts val="400"/>
              </a:spcBef>
              <a:spcAft>
                <a:spcPts val="0"/>
              </a:spcAft>
              <a:buClr>
                <a:schemeClr val="dk1"/>
              </a:buClr>
              <a:buSzPts val="2000"/>
              <a:buChar char="•"/>
              <a:defRPr sz="2000"/>
            </a:lvl3pPr>
            <a:lvl4pPr indent="-342900" lvl="3" marL="1828800" rtl="0" algn="l">
              <a:spcBef>
                <a:spcPts val="360"/>
              </a:spcBef>
              <a:spcAft>
                <a:spcPts val="0"/>
              </a:spcAft>
              <a:buClr>
                <a:schemeClr val="dk1"/>
              </a:buClr>
              <a:buSzPts val="1800"/>
              <a:buChar char="–"/>
              <a:defRPr sz="1800"/>
            </a:lvl4pPr>
            <a:lvl5pPr indent="-342900" lvl="4" marL="2286000" rtl="0" algn="l">
              <a:spcBef>
                <a:spcPts val="360"/>
              </a:spcBef>
              <a:spcAft>
                <a:spcPts val="0"/>
              </a:spcAft>
              <a:buClr>
                <a:schemeClr val="dk1"/>
              </a:buClr>
              <a:buSzPts val="1800"/>
              <a:buChar char="»"/>
              <a:defRPr sz="1800"/>
            </a:lvl5pPr>
            <a:lvl6pPr indent="-342900" lvl="5" marL="2743200" rtl="0" algn="l">
              <a:spcBef>
                <a:spcPts val="360"/>
              </a:spcBef>
              <a:spcAft>
                <a:spcPts val="0"/>
              </a:spcAft>
              <a:buClr>
                <a:schemeClr val="dk1"/>
              </a:buClr>
              <a:buSzPts val="1800"/>
              <a:buChar char="•"/>
              <a:defRPr sz="1800"/>
            </a:lvl6pPr>
            <a:lvl7pPr indent="-342900" lvl="6" marL="3200400" rtl="0" algn="l">
              <a:spcBef>
                <a:spcPts val="360"/>
              </a:spcBef>
              <a:spcAft>
                <a:spcPts val="0"/>
              </a:spcAft>
              <a:buClr>
                <a:schemeClr val="dk1"/>
              </a:buClr>
              <a:buSzPts val="1800"/>
              <a:buChar char="•"/>
              <a:defRPr sz="1800"/>
            </a:lvl7pPr>
            <a:lvl8pPr indent="-342900" lvl="7" marL="3657600" rtl="0" algn="l">
              <a:spcBef>
                <a:spcPts val="360"/>
              </a:spcBef>
              <a:spcAft>
                <a:spcPts val="0"/>
              </a:spcAft>
              <a:buClr>
                <a:schemeClr val="dk1"/>
              </a:buClr>
              <a:buSzPts val="1800"/>
              <a:buChar char="•"/>
              <a:defRPr sz="1800"/>
            </a:lvl8pPr>
            <a:lvl9pPr indent="-342900" lvl="8" marL="4114800" rtl="0" algn="l">
              <a:spcBef>
                <a:spcPts val="360"/>
              </a:spcBef>
              <a:spcAft>
                <a:spcPts val="0"/>
              </a:spcAft>
              <a:buClr>
                <a:schemeClr val="dk1"/>
              </a:buClr>
              <a:buSzPts val="1800"/>
              <a:buChar char="•"/>
              <a:defRPr sz="1800"/>
            </a:lvl9pPr>
          </a:lstStyle>
          <a:p/>
        </p:txBody>
      </p:sp>
      <p:sp>
        <p:nvSpPr>
          <p:cNvPr id="86" name="Google Shape;86;p1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7" name="Google Shape;87;p1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88" name="Google Shape;88;p1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9" name="Shape 89"/>
        <p:cNvGrpSpPr/>
        <p:nvPr/>
      </p:nvGrpSpPr>
      <p:grpSpPr>
        <a:xfrm>
          <a:off x="0" y="0"/>
          <a:ext cx="0" cy="0"/>
          <a:chOff x="0" y="0"/>
          <a:chExt cx="0" cy="0"/>
        </a:xfrm>
      </p:grpSpPr>
      <p:sp>
        <p:nvSpPr>
          <p:cNvPr id="90" name="Google Shape;90;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91" name="Google Shape;91;p18"/>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2" name="Google Shape;92;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3" name="Google Shape;93;p18"/>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rtl="0" algn="l">
              <a:spcBef>
                <a:spcPts val="480"/>
              </a:spcBef>
              <a:spcAft>
                <a:spcPts val="0"/>
              </a:spcAft>
              <a:buClr>
                <a:schemeClr val="dk1"/>
              </a:buClr>
              <a:buSzPts val="2400"/>
              <a:buNone/>
              <a:defRPr b="1" sz="2400"/>
            </a:lvl1pPr>
            <a:lvl2pPr indent="-228600" lvl="1" marL="914400" rtl="0" algn="l">
              <a:spcBef>
                <a:spcPts val="400"/>
              </a:spcBef>
              <a:spcAft>
                <a:spcPts val="0"/>
              </a:spcAft>
              <a:buClr>
                <a:schemeClr val="dk1"/>
              </a:buClr>
              <a:buSzPts val="2000"/>
              <a:buNone/>
              <a:defRPr b="1" sz="2000"/>
            </a:lvl2pPr>
            <a:lvl3pPr indent="-228600" lvl="2" marL="1371600" rtl="0" algn="l">
              <a:spcBef>
                <a:spcPts val="360"/>
              </a:spcBef>
              <a:spcAft>
                <a:spcPts val="0"/>
              </a:spcAft>
              <a:buClr>
                <a:schemeClr val="dk1"/>
              </a:buClr>
              <a:buSzPts val="1800"/>
              <a:buNone/>
              <a:defRPr b="1" sz="1800"/>
            </a:lvl3pPr>
            <a:lvl4pPr indent="-228600" lvl="3" marL="1828800" rtl="0" algn="l">
              <a:spcBef>
                <a:spcPts val="320"/>
              </a:spcBef>
              <a:spcAft>
                <a:spcPts val="0"/>
              </a:spcAft>
              <a:buClr>
                <a:schemeClr val="dk1"/>
              </a:buClr>
              <a:buSzPts val="1600"/>
              <a:buNone/>
              <a:defRPr b="1" sz="1600"/>
            </a:lvl4pPr>
            <a:lvl5pPr indent="-228600" lvl="4" marL="2286000" rtl="0" algn="l">
              <a:spcBef>
                <a:spcPts val="320"/>
              </a:spcBef>
              <a:spcAft>
                <a:spcPts val="0"/>
              </a:spcAft>
              <a:buClr>
                <a:schemeClr val="dk1"/>
              </a:buClr>
              <a:buSzPts val="1600"/>
              <a:buNone/>
              <a:defRPr b="1" sz="1600"/>
            </a:lvl5pPr>
            <a:lvl6pPr indent="-228600" lvl="5" marL="2743200" rtl="0" algn="l">
              <a:spcBef>
                <a:spcPts val="320"/>
              </a:spcBef>
              <a:spcAft>
                <a:spcPts val="0"/>
              </a:spcAft>
              <a:buClr>
                <a:schemeClr val="dk1"/>
              </a:buClr>
              <a:buSzPts val="1600"/>
              <a:buNone/>
              <a:defRPr b="1" sz="1600"/>
            </a:lvl6pPr>
            <a:lvl7pPr indent="-228600" lvl="6" marL="3200400" rtl="0" algn="l">
              <a:spcBef>
                <a:spcPts val="320"/>
              </a:spcBef>
              <a:spcAft>
                <a:spcPts val="0"/>
              </a:spcAft>
              <a:buClr>
                <a:schemeClr val="dk1"/>
              </a:buClr>
              <a:buSzPts val="1600"/>
              <a:buNone/>
              <a:defRPr b="1" sz="1600"/>
            </a:lvl7pPr>
            <a:lvl8pPr indent="-228600" lvl="7" marL="3657600" rtl="0" algn="l">
              <a:spcBef>
                <a:spcPts val="320"/>
              </a:spcBef>
              <a:spcAft>
                <a:spcPts val="0"/>
              </a:spcAft>
              <a:buClr>
                <a:schemeClr val="dk1"/>
              </a:buClr>
              <a:buSzPts val="1600"/>
              <a:buNone/>
              <a:defRPr b="1" sz="1600"/>
            </a:lvl8pPr>
            <a:lvl9pPr indent="-228600" lvl="8" marL="4114800" rtl="0" algn="l">
              <a:spcBef>
                <a:spcPts val="320"/>
              </a:spcBef>
              <a:spcAft>
                <a:spcPts val="0"/>
              </a:spcAft>
              <a:buClr>
                <a:schemeClr val="dk1"/>
              </a:buClr>
              <a:buSzPts val="1600"/>
              <a:buNone/>
              <a:defRPr b="1" sz="1600"/>
            </a:lvl9pPr>
          </a:lstStyle>
          <a:p/>
        </p:txBody>
      </p:sp>
      <p:sp>
        <p:nvSpPr>
          <p:cNvPr id="94" name="Google Shape;94;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rtl="0" algn="l">
              <a:spcBef>
                <a:spcPts val="480"/>
              </a:spcBef>
              <a:spcAft>
                <a:spcPts val="0"/>
              </a:spcAft>
              <a:buClr>
                <a:schemeClr val="dk1"/>
              </a:buClr>
              <a:buSzPts val="2400"/>
              <a:buChar char="•"/>
              <a:defRPr sz="2400"/>
            </a:lvl1pPr>
            <a:lvl2pPr indent="-355600" lvl="1" marL="914400" rtl="0" algn="l">
              <a:spcBef>
                <a:spcPts val="400"/>
              </a:spcBef>
              <a:spcAft>
                <a:spcPts val="0"/>
              </a:spcAft>
              <a:buClr>
                <a:schemeClr val="dk1"/>
              </a:buClr>
              <a:buSzPts val="2000"/>
              <a:buChar char="–"/>
              <a:defRPr sz="2000"/>
            </a:lvl2pPr>
            <a:lvl3pPr indent="-342900" lvl="2" marL="1371600" rtl="0" algn="l">
              <a:spcBef>
                <a:spcPts val="360"/>
              </a:spcBef>
              <a:spcAft>
                <a:spcPts val="0"/>
              </a:spcAft>
              <a:buClr>
                <a:schemeClr val="dk1"/>
              </a:buClr>
              <a:buSzPts val="1800"/>
              <a:buChar char="•"/>
              <a:defRPr sz="1800"/>
            </a:lvl3pPr>
            <a:lvl4pPr indent="-330200" lvl="3" marL="1828800" rtl="0" algn="l">
              <a:spcBef>
                <a:spcPts val="320"/>
              </a:spcBef>
              <a:spcAft>
                <a:spcPts val="0"/>
              </a:spcAft>
              <a:buClr>
                <a:schemeClr val="dk1"/>
              </a:buClr>
              <a:buSzPts val="1600"/>
              <a:buChar char="–"/>
              <a:defRPr sz="1600"/>
            </a:lvl4pPr>
            <a:lvl5pPr indent="-330200" lvl="4" marL="2286000" rtl="0" algn="l">
              <a:spcBef>
                <a:spcPts val="320"/>
              </a:spcBef>
              <a:spcAft>
                <a:spcPts val="0"/>
              </a:spcAft>
              <a:buClr>
                <a:schemeClr val="dk1"/>
              </a:buClr>
              <a:buSzPts val="1600"/>
              <a:buChar char="»"/>
              <a:defRPr sz="1600"/>
            </a:lvl5pPr>
            <a:lvl6pPr indent="-330200" lvl="5" marL="2743200" rtl="0" algn="l">
              <a:spcBef>
                <a:spcPts val="320"/>
              </a:spcBef>
              <a:spcAft>
                <a:spcPts val="0"/>
              </a:spcAft>
              <a:buClr>
                <a:schemeClr val="dk1"/>
              </a:buClr>
              <a:buSzPts val="1600"/>
              <a:buChar char="•"/>
              <a:defRPr sz="1600"/>
            </a:lvl6pPr>
            <a:lvl7pPr indent="-330200" lvl="6" marL="3200400" rtl="0" algn="l">
              <a:spcBef>
                <a:spcPts val="320"/>
              </a:spcBef>
              <a:spcAft>
                <a:spcPts val="0"/>
              </a:spcAft>
              <a:buClr>
                <a:schemeClr val="dk1"/>
              </a:buClr>
              <a:buSzPts val="1600"/>
              <a:buChar char="•"/>
              <a:defRPr sz="1600"/>
            </a:lvl7pPr>
            <a:lvl8pPr indent="-330200" lvl="7" marL="3657600" rtl="0" algn="l">
              <a:spcBef>
                <a:spcPts val="320"/>
              </a:spcBef>
              <a:spcAft>
                <a:spcPts val="0"/>
              </a:spcAft>
              <a:buClr>
                <a:schemeClr val="dk1"/>
              </a:buClr>
              <a:buSzPts val="1600"/>
              <a:buChar char="•"/>
              <a:defRPr sz="1600"/>
            </a:lvl8pPr>
            <a:lvl9pPr indent="-330200" lvl="8" marL="4114800" rtl="0" algn="l">
              <a:spcBef>
                <a:spcPts val="320"/>
              </a:spcBef>
              <a:spcAft>
                <a:spcPts val="0"/>
              </a:spcAft>
              <a:buClr>
                <a:schemeClr val="dk1"/>
              </a:buClr>
              <a:buSzPts val="1600"/>
              <a:buChar char="•"/>
              <a:defRPr sz="1600"/>
            </a:lvl9pPr>
          </a:lstStyle>
          <a:p/>
        </p:txBody>
      </p:sp>
      <p:sp>
        <p:nvSpPr>
          <p:cNvPr id="95" name="Google Shape;95;p1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6" name="Google Shape;96;p1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97" name="Google Shape;97;p1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8" name="Shape 98"/>
        <p:cNvGrpSpPr/>
        <p:nvPr/>
      </p:nvGrpSpPr>
      <p:grpSpPr>
        <a:xfrm>
          <a:off x="0" y="0"/>
          <a:ext cx="0" cy="0"/>
          <a:chOff x="0" y="0"/>
          <a:chExt cx="0" cy="0"/>
        </a:xfrm>
      </p:grpSpPr>
      <p:sp>
        <p:nvSpPr>
          <p:cNvPr id="99" name="Google Shape;99;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0" name="Google Shape;100;p1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1" name="Google Shape;101;p1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2" name="Google Shape;102;p1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5" name="Google Shape;105;p2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06" name="Google Shape;106;p2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7" name="Shape 107"/>
        <p:cNvGrpSpPr/>
        <p:nvPr/>
      </p:nvGrpSpPr>
      <p:grpSpPr>
        <a:xfrm>
          <a:off x="0" y="0"/>
          <a:ext cx="0" cy="0"/>
          <a:chOff x="0" y="0"/>
          <a:chExt cx="0" cy="0"/>
        </a:xfrm>
      </p:grpSpPr>
      <p:sp>
        <p:nvSpPr>
          <p:cNvPr id="108" name="Google Shape;108;p21"/>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9" name="Google Shape;109;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rtl="0" algn="l">
              <a:spcBef>
                <a:spcPts val="640"/>
              </a:spcBef>
              <a:spcAft>
                <a:spcPts val="0"/>
              </a:spcAft>
              <a:buClr>
                <a:schemeClr val="dk1"/>
              </a:buClr>
              <a:buSzPts val="3200"/>
              <a:buChar char="•"/>
              <a:defRPr sz="3200"/>
            </a:lvl1pPr>
            <a:lvl2pPr indent="-406400" lvl="1" marL="914400" rtl="0" algn="l">
              <a:spcBef>
                <a:spcPts val="560"/>
              </a:spcBef>
              <a:spcAft>
                <a:spcPts val="0"/>
              </a:spcAft>
              <a:buClr>
                <a:schemeClr val="dk1"/>
              </a:buClr>
              <a:buSzPts val="2800"/>
              <a:buChar char="–"/>
              <a:defRPr sz="2800"/>
            </a:lvl2pPr>
            <a:lvl3pPr indent="-381000" lvl="2" marL="1371600" rtl="0" algn="l">
              <a:spcBef>
                <a:spcPts val="480"/>
              </a:spcBef>
              <a:spcAft>
                <a:spcPts val="0"/>
              </a:spcAft>
              <a:buClr>
                <a:schemeClr val="dk1"/>
              </a:buClr>
              <a:buSzPts val="2400"/>
              <a:buChar char="•"/>
              <a:defRPr sz="2400"/>
            </a:lvl3pPr>
            <a:lvl4pPr indent="-355600" lvl="3" marL="1828800" rtl="0" algn="l">
              <a:spcBef>
                <a:spcPts val="400"/>
              </a:spcBef>
              <a:spcAft>
                <a:spcPts val="0"/>
              </a:spcAft>
              <a:buClr>
                <a:schemeClr val="dk1"/>
              </a:buClr>
              <a:buSzPts val="2000"/>
              <a:buChar char="–"/>
              <a:defRPr sz="2000"/>
            </a:lvl4pPr>
            <a:lvl5pPr indent="-355600" lvl="4" marL="2286000" rtl="0" algn="l">
              <a:spcBef>
                <a:spcPts val="400"/>
              </a:spcBef>
              <a:spcAft>
                <a:spcPts val="0"/>
              </a:spcAft>
              <a:buClr>
                <a:schemeClr val="dk1"/>
              </a:buClr>
              <a:buSzPts val="2000"/>
              <a:buChar char="»"/>
              <a:defRPr sz="2000"/>
            </a:lvl5pPr>
            <a:lvl6pPr indent="-355600" lvl="5" marL="2743200" rtl="0" algn="l">
              <a:spcBef>
                <a:spcPts val="400"/>
              </a:spcBef>
              <a:spcAft>
                <a:spcPts val="0"/>
              </a:spcAft>
              <a:buClr>
                <a:schemeClr val="dk1"/>
              </a:buClr>
              <a:buSzPts val="2000"/>
              <a:buChar char="•"/>
              <a:defRPr sz="2000"/>
            </a:lvl6pPr>
            <a:lvl7pPr indent="-355600" lvl="6" marL="3200400" rtl="0" algn="l">
              <a:spcBef>
                <a:spcPts val="400"/>
              </a:spcBef>
              <a:spcAft>
                <a:spcPts val="0"/>
              </a:spcAft>
              <a:buClr>
                <a:schemeClr val="dk1"/>
              </a:buClr>
              <a:buSzPts val="2000"/>
              <a:buChar char="•"/>
              <a:defRPr sz="2000"/>
            </a:lvl7pPr>
            <a:lvl8pPr indent="-355600" lvl="7" marL="3657600" rtl="0" algn="l">
              <a:spcBef>
                <a:spcPts val="400"/>
              </a:spcBef>
              <a:spcAft>
                <a:spcPts val="0"/>
              </a:spcAft>
              <a:buClr>
                <a:schemeClr val="dk1"/>
              </a:buClr>
              <a:buSzPts val="2000"/>
              <a:buChar char="•"/>
              <a:defRPr sz="2000"/>
            </a:lvl8pPr>
            <a:lvl9pPr indent="-355600" lvl="8" marL="4114800" rtl="0" algn="l">
              <a:spcBef>
                <a:spcPts val="400"/>
              </a:spcBef>
              <a:spcAft>
                <a:spcPts val="0"/>
              </a:spcAft>
              <a:buClr>
                <a:schemeClr val="dk1"/>
              </a:buClr>
              <a:buSzPts val="2000"/>
              <a:buChar char="•"/>
              <a:defRPr sz="2000"/>
            </a:lvl9pPr>
          </a:lstStyle>
          <a:p/>
        </p:txBody>
      </p:sp>
      <p:sp>
        <p:nvSpPr>
          <p:cNvPr id="110" name="Google Shape;110;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1" name="Google Shape;111;p2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2" name="Google Shape;112;p2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3" name="Google Shape;113;p2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4" name="Shape 114"/>
        <p:cNvGrpSpPr/>
        <p:nvPr/>
      </p:nvGrpSpPr>
      <p:grpSpPr>
        <a:xfrm>
          <a:off x="0" y="0"/>
          <a:ext cx="0" cy="0"/>
          <a:chOff x="0" y="0"/>
          <a:chExt cx="0" cy="0"/>
        </a:xfrm>
      </p:grpSpPr>
      <p:sp>
        <p:nvSpPr>
          <p:cNvPr id="115" name="Google Shape;115;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rtl="0" algn="l">
              <a:spcBef>
                <a:spcPts val="0"/>
              </a:spcBef>
              <a:spcAft>
                <a:spcPts val="0"/>
              </a:spcAft>
              <a:buClr>
                <a:schemeClr val="dk1"/>
              </a:buClr>
              <a:buSzPts val="2000"/>
              <a:buFont typeface="Calibri"/>
              <a:buNone/>
              <a:defRPr b="1" sz="2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22"/>
          <p:cNvSpPr/>
          <p:nvPr>
            <p:ph idx="2" type="pic"/>
          </p:nvPr>
        </p:nvSpPr>
        <p:spPr>
          <a:xfrm>
            <a:off x="1792288" y="459581"/>
            <a:ext cx="5486400" cy="30861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117" name="Google Shape;117;p22"/>
          <p:cNvSpPr txBox="1"/>
          <p:nvPr>
            <p:ph idx="1" type="body"/>
          </p:nvPr>
        </p:nvSpPr>
        <p:spPr>
          <a:xfrm>
            <a:off x="1792288" y="4025503"/>
            <a:ext cx="5486400" cy="603600"/>
          </a:xfrm>
          <a:prstGeom prst="rect">
            <a:avLst/>
          </a:prstGeom>
          <a:noFill/>
          <a:ln>
            <a:noFill/>
          </a:ln>
        </p:spPr>
        <p:txBody>
          <a:bodyPr anchorCtr="0" anchor="t" bIns="45700" lIns="91425" spcFirstLastPara="1" rIns="91425" wrap="square" tIns="45700">
            <a:normAutofit/>
          </a:bodyPr>
          <a:lstStyle>
            <a:lvl1pPr indent="-228600" lvl="0" marL="457200" rtl="0" algn="l">
              <a:spcBef>
                <a:spcPts val="280"/>
              </a:spcBef>
              <a:spcAft>
                <a:spcPts val="0"/>
              </a:spcAft>
              <a:buClr>
                <a:schemeClr val="dk1"/>
              </a:buClr>
              <a:buSzPts val="1400"/>
              <a:buNone/>
              <a:defRPr sz="1400"/>
            </a:lvl1pPr>
            <a:lvl2pPr indent="-228600" lvl="1" marL="914400" rtl="0" algn="l">
              <a:spcBef>
                <a:spcPts val="240"/>
              </a:spcBef>
              <a:spcAft>
                <a:spcPts val="0"/>
              </a:spcAft>
              <a:buClr>
                <a:schemeClr val="dk1"/>
              </a:buClr>
              <a:buSzPts val="1200"/>
              <a:buNone/>
              <a:defRPr sz="1200"/>
            </a:lvl2pPr>
            <a:lvl3pPr indent="-228600" lvl="2" marL="1371600" rtl="0" algn="l">
              <a:spcBef>
                <a:spcPts val="200"/>
              </a:spcBef>
              <a:spcAft>
                <a:spcPts val="0"/>
              </a:spcAft>
              <a:buClr>
                <a:schemeClr val="dk1"/>
              </a:buClr>
              <a:buSzPts val="1000"/>
              <a:buNone/>
              <a:defRPr sz="1000"/>
            </a:lvl3pPr>
            <a:lvl4pPr indent="-228600" lvl="3" marL="1828800" rtl="0" algn="l">
              <a:spcBef>
                <a:spcPts val="180"/>
              </a:spcBef>
              <a:spcAft>
                <a:spcPts val="0"/>
              </a:spcAft>
              <a:buClr>
                <a:schemeClr val="dk1"/>
              </a:buClr>
              <a:buSzPts val="900"/>
              <a:buNone/>
              <a:defRPr sz="900"/>
            </a:lvl4pPr>
            <a:lvl5pPr indent="-228600" lvl="4" marL="2286000" rtl="0" algn="l">
              <a:spcBef>
                <a:spcPts val="180"/>
              </a:spcBef>
              <a:spcAft>
                <a:spcPts val="0"/>
              </a:spcAft>
              <a:buClr>
                <a:schemeClr val="dk1"/>
              </a:buClr>
              <a:buSzPts val="900"/>
              <a:buNone/>
              <a:defRPr sz="900"/>
            </a:lvl5pPr>
            <a:lvl6pPr indent="-228600" lvl="5" marL="2743200" rtl="0" algn="l">
              <a:spcBef>
                <a:spcPts val="180"/>
              </a:spcBef>
              <a:spcAft>
                <a:spcPts val="0"/>
              </a:spcAft>
              <a:buClr>
                <a:schemeClr val="dk1"/>
              </a:buClr>
              <a:buSzPts val="900"/>
              <a:buNone/>
              <a:defRPr sz="900"/>
            </a:lvl6pPr>
            <a:lvl7pPr indent="-228600" lvl="6" marL="3200400" rtl="0" algn="l">
              <a:spcBef>
                <a:spcPts val="180"/>
              </a:spcBef>
              <a:spcAft>
                <a:spcPts val="0"/>
              </a:spcAft>
              <a:buClr>
                <a:schemeClr val="dk1"/>
              </a:buClr>
              <a:buSzPts val="900"/>
              <a:buNone/>
              <a:defRPr sz="900"/>
            </a:lvl7pPr>
            <a:lvl8pPr indent="-228600" lvl="7" marL="3657600" rtl="0" algn="l">
              <a:spcBef>
                <a:spcPts val="180"/>
              </a:spcBef>
              <a:spcAft>
                <a:spcPts val="0"/>
              </a:spcAft>
              <a:buClr>
                <a:schemeClr val="dk1"/>
              </a:buClr>
              <a:buSzPts val="900"/>
              <a:buNone/>
              <a:defRPr sz="900"/>
            </a:lvl8pPr>
            <a:lvl9pPr indent="-228600" lvl="8" marL="4114800" rtl="0" algn="l">
              <a:spcBef>
                <a:spcPts val="180"/>
              </a:spcBef>
              <a:spcAft>
                <a:spcPts val="0"/>
              </a:spcAft>
              <a:buClr>
                <a:schemeClr val="dk1"/>
              </a:buClr>
              <a:buSzPts val="900"/>
              <a:buNone/>
              <a:defRPr sz="900"/>
            </a:lvl9pPr>
          </a:lstStyle>
          <a:p/>
        </p:txBody>
      </p:sp>
      <p:sp>
        <p:nvSpPr>
          <p:cNvPr id="118" name="Google Shape;118;p2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9" name="Google Shape;119;p2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0" name="Google Shape;120;p2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1" name="Shape 121"/>
        <p:cNvGrpSpPr/>
        <p:nvPr/>
      </p:nvGrpSpPr>
      <p:grpSpPr>
        <a:xfrm>
          <a:off x="0" y="0"/>
          <a:ext cx="0" cy="0"/>
          <a:chOff x="0" y="0"/>
          <a:chExt cx="0" cy="0"/>
        </a:xfrm>
      </p:grpSpPr>
      <p:sp>
        <p:nvSpPr>
          <p:cNvPr id="122" name="Google Shape;122;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3" name="Google Shape;123;p2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24" name="Google Shape;124;p2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2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6" name="Google Shape;126;p2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7" name="Shape 127"/>
        <p:cNvGrpSpPr/>
        <p:nvPr/>
      </p:nvGrpSpPr>
      <p:grpSpPr>
        <a:xfrm>
          <a:off x="0" y="0"/>
          <a:ext cx="0" cy="0"/>
          <a:chOff x="0" y="0"/>
          <a:chExt cx="0" cy="0"/>
        </a:xfrm>
      </p:grpSpPr>
      <p:sp>
        <p:nvSpPr>
          <p:cNvPr id="128" name="Google Shape;128;p24"/>
          <p:cNvSpPr txBox="1"/>
          <p:nvPr>
            <p:ph type="title"/>
          </p:nvPr>
        </p:nvSpPr>
        <p:spPr>
          <a:xfrm rot="5400000">
            <a:off x="5463750" y="1371628"/>
            <a:ext cx="4388700" cy="20574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2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360"/>
              </a:spcBef>
              <a:spcAft>
                <a:spcPts val="0"/>
              </a:spcAft>
              <a:buClr>
                <a:schemeClr val="dk1"/>
              </a:buClr>
              <a:buSzPts val="1800"/>
              <a:buChar char="•"/>
              <a:defRPr/>
            </a:lvl7pPr>
            <a:lvl8pPr indent="-342900" lvl="7" marL="3657600" rtl="0" algn="l">
              <a:spcBef>
                <a:spcPts val="360"/>
              </a:spcBef>
              <a:spcAft>
                <a:spcPts val="0"/>
              </a:spcAft>
              <a:buClr>
                <a:schemeClr val="dk1"/>
              </a:buClr>
              <a:buSzPts val="1800"/>
              <a:buChar char="•"/>
              <a:defRPr/>
            </a:lvl8pPr>
            <a:lvl9pPr indent="-342900" lvl="8" marL="4114800" rtl="0" algn="l">
              <a:spcBef>
                <a:spcPts val="360"/>
              </a:spcBef>
              <a:spcAft>
                <a:spcPts val="0"/>
              </a:spcAft>
              <a:buClr>
                <a:schemeClr val="dk1"/>
              </a:buClr>
              <a:buSzPts val="1800"/>
              <a:buChar char="•"/>
              <a:defRPr/>
            </a:lvl9pPr>
          </a:lstStyle>
          <a:p/>
        </p:txBody>
      </p:sp>
      <p:sp>
        <p:nvSpPr>
          <p:cNvPr id="130" name="Google Shape;130;p2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1" name="Google Shape;131;p2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2" name="Google Shape;132;p2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0" name="Google Shape;60;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1" name="Google Shape;61;p1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2" name="Google Shape;62;p1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3" name="Google Shape;63;p1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11" Type="http://schemas.openxmlformats.org/officeDocument/2006/relationships/image" Target="../media/image9.png"/><Relationship Id="rId10" Type="http://schemas.openxmlformats.org/officeDocument/2006/relationships/image" Target="../media/image4.png"/><Relationship Id="rId9"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lang="en" sz="1800">
                <a:latin typeface="Arial"/>
                <a:ea typeface="Arial"/>
                <a:cs typeface="Arial"/>
                <a:sym typeface="Arial"/>
              </a:rPr>
              <a:t>Peer-2-Peer Marketplace:</a:t>
            </a:r>
            <a:endParaRPr sz="18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lang="en" sz="1800">
                <a:latin typeface="Arial"/>
                <a:ea typeface="Arial"/>
                <a:cs typeface="Arial"/>
                <a:sym typeface="Arial"/>
              </a:rPr>
              <a:t>Model-View-Template Architectural Design</a:t>
            </a:r>
            <a:endParaRPr sz="1800">
              <a:latin typeface="Arial"/>
              <a:ea typeface="Arial"/>
              <a:cs typeface="Arial"/>
              <a:sym typeface="Arial"/>
            </a:endParaRPr>
          </a:p>
          <a:p>
            <a:pPr indent="0" lvl="0" marL="0" rtl="0" algn="ctr">
              <a:spcBef>
                <a:spcPts val="0"/>
              </a:spcBef>
              <a:spcAft>
                <a:spcPts val="0"/>
              </a:spcAft>
              <a:buNone/>
            </a:pPr>
            <a:r>
              <a:t/>
            </a:r>
            <a:endParaRPr sz="1800"/>
          </a:p>
        </p:txBody>
      </p:sp>
      <p:sp>
        <p:nvSpPr>
          <p:cNvPr id="138" name="Google Shape;138;p25"/>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1000">
                <a:latin typeface="Arial"/>
                <a:ea typeface="Arial"/>
                <a:cs typeface="Arial"/>
                <a:sym typeface="Arial"/>
              </a:rPr>
              <a:t>Presenter</a:t>
            </a:r>
            <a:r>
              <a:rPr lang="en" sz="1000">
                <a:latin typeface="Arial"/>
                <a:ea typeface="Arial"/>
                <a:cs typeface="Arial"/>
                <a:sym typeface="Arial"/>
              </a:rPr>
              <a:t>: Samuel Debesai, CSSE</a:t>
            </a:r>
            <a:endParaRPr sz="1000">
              <a:latin typeface="Arial"/>
              <a:ea typeface="Arial"/>
              <a:cs typeface="Arial"/>
              <a:sym typeface="Arial"/>
            </a:endParaRPr>
          </a:p>
          <a:p>
            <a:pPr indent="0" lvl="0" marL="0" rtl="0" algn="ctr">
              <a:spcBef>
                <a:spcPts val="0"/>
              </a:spcBef>
              <a:spcAft>
                <a:spcPts val="0"/>
              </a:spcAft>
              <a:buNone/>
            </a:pPr>
            <a:r>
              <a:rPr b="1" lang="en" sz="1000">
                <a:latin typeface="Arial"/>
                <a:ea typeface="Arial"/>
                <a:cs typeface="Arial"/>
                <a:sym typeface="Arial"/>
              </a:rPr>
              <a:t>Advisor</a:t>
            </a:r>
            <a:r>
              <a:rPr lang="en" sz="1000">
                <a:latin typeface="Arial"/>
                <a:ea typeface="Arial"/>
                <a:cs typeface="Arial"/>
                <a:sym typeface="Arial"/>
              </a:rPr>
              <a:t>: Dr Arnold Lund</a:t>
            </a:r>
            <a:endParaRPr sz="1000">
              <a:latin typeface="Arial"/>
              <a:ea typeface="Arial"/>
              <a:cs typeface="Arial"/>
              <a:sym typeface="Arial"/>
            </a:endParaRPr>
          </a:p>
          <a:p>
            <a:pPr indent="0" lvl="0" marL="0" rtl="0" algn="ctr">
              <a:spcBef>
                <a:spcPts val="0"/>
              </a:spcBef>
              <a:spcAft>
                <a:spcPts val="0"/>
              </a:spcAft>
              <a:buNone/>
            </a:pPr>
            <a:r>
              <a:rPr b="1" lang="en" sz="1000">
                <a:latin typeface="Arial"/>
                <a:ea typeface="Arial"/>
                <a:cs typeface="Arial"/>
                <a:sym typeface="Arial"/>
              </a:rPr>
              <a:t>Sponsors</a:t>
            </a:r>
            <a:r>
              <a:rPr lang="en" sz="1000">
                <a:latin typeface="Arial"/>
                <a:ea typeface="Arial"/>
                <a:cs typeface="Arial"/>
                <a:sym typeface="Arial"/>
              </a:rPr>
              <a:t>: Mr. Mark Kochanski, Dr. Hazeline Asuncion</a:t>
            </a:r>
            <a:endParaRPr sz="1000">
              <a:latin typeface="Arial"/>
              <a:ea typeface="Arial"/>
              <a:cs typeface="Arial"/>
              <a:sym typeface="Arial"/>
            </a:endParaRPr>
          </a:p>
          <a:p>
            <a:pPr indent="0" lvl="0" marL="0" rtl="0" algn="ctr">
              <a:spcBef>
                <a:spcPts val="0"/>
              </a:spcBef>
              <a:spcAft>
                <a:spcPts val="0"/>
              </a:spcAft>
              <a:buClr>
                <a:schemeClr val="dk1"/>
              </a:buClr>
              <a:buSzPts val="1100"/>
              <a:buFont typeface="Arial"/>
              <a:buNone/>
            </a:pPr>
            <a:r>
              <a:rPr b="1" lang="en" sz="1000">
                <a:latin typeface="Arial"/>
                <a:ea typeface="Arial"/>
                <a:cs typeface="Arial"/>
                <a:sym typeface="Arial"/>
              </a:rPr>
              <a:t>Quarter</a:t>
            </a:r>
            <a:r>
              <a:rPr lang="en" sz="1000">
                <a:latin typeface="Arial"/>
                <a:ea typeface="Arial"/>
                <a:cs typeface="Arial"/>
                <a:sym typeface="Arial"/>
              </a:rPr>
              <a:t>: Autumn 2021</a:t>
            </a:r>
            <a:endParaRPr sz="1000">
              <a:latin typeface="Arial"/>
              <a:ea typeface="Arial"/>
              <a:cs typeface="Arial"/>
              <a:sym typeface="Arial"/>
            </a:endParaRPr>
          </a:p>
          <a:p>
            <a:pPr indent="0" lvl="0" marL="0" rtl="0" algn="ctr">
              <a:spcBef>
                <a:spcPts val="0"/>
              </a:spcBef>
              <a:spcAft>
                <a:spcPts val="0"/>
              </a:spcAft>
              <a:buNone/>
            </a:pPr>
            <a:r>
              <a:t/>
            </a:r>
            <a:endParaRPr sz="1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type="title"/>
          </p:nvPr>
        </p:nvSpPr>
        <p:spPr>
          <a:xfrm>
            <a:off x="311700" y="215610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a Peer-2-Peer Marketplace?</a:t>
            </a:r>
            <a:endParaRPr/>
          </a:p>
        </p:txBody>
      </p:sp>
      <p:sp>
        <p:nvSpPr>
          <p:cNvPr id="144" name="Google Shape;144;p26"/>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298450" lvl="0" marL="2286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A Peer-2-Peer Marketplace is an online platform where individual sellers can use a decentralized method to sell products to a potential target audience with a desired need. </a:t>
            </a:r>
            <a:endParaRPr sz="1100">
              <a:latin typeface="Times New Roman"/>
              <a:ea typeface="Times New Roman"/>
              <a:cs typeface="Times New Roman"/>
              <a:sym typeface="Times New Roman"/>
            </a:endParaRPr>
          </a:p>
          <a:p>
            <a:pPr indent="-228600" lvl="0" marL="228600" rtl="0" algn="l">
              <a:spcBef>
                <a:spcPts val="0"/>
              </a:spcBef>
              <a:spcAft>
                <a:spcPts val="0"/>
              </a:spcAft>
              <a:buNone/>
            </a:pPr>
            <a:r>
              <a:t/>
            </a:r>
            <a:endParaRPr sz="1100">
              <a:latin typeface="Times New Roman"/>
              <a:ea typeface="Times New Roman"/>
              <a:cs typeface="Times New Roman"/>
              <a:sym typeface="Times New Roman"/>
            </a:endParaRPr>
          </a:p>
          <a:p>
            <a:pPr indent="-298450" lvl="0" marL="2286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The advantage of using a P2P marketplace enables the seller to minimize marketing costs and enter a new avenue for customer relations. </a:t>
            </a:r>
            <a:endParaRPr sz="1100">
              <a:latin typeface="Times New Roman"/>
              <a:ea typeface="Times New Roman"/>
              <a:cs typeface="Times New Roman"/>
              <a:sym typeface="Times New Roman"/>
            </a:endParaRPr>
          </a:p>
          <a:p>
            <a:pPr indent="-228600" lvl="0" marL="228600" rtl="0" algn="l">
              <a:spcBef>
                <a:spcPts val="0"/>
              </a:spcBef>
              <a:spcAft>
                <a:spcPts val="0"/>
              </a:spcAft>
              <a:buNone/>
            </a:pPr>
            <a:r>
              <a:t/>
            </a:r>
            <a:endParaRPr sz="1100">
              <a:latin typeface="Times New Roman"/>
              <a:ea typeface="Times New Roman"/>
              <a:cs typeface="Times New Roman"/>
              <a:sym typeface="Times New Roman"/>
            </a:endParaRPr>
          </a:p>
          <a:p>
            <a:pPr indent="-298450" lvl="0" marL="2286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P2P is usually understood for the sole entity to engage with the system yet the concept of allowing pet owners to sell/buy items on an online platform isn't widely popularized. </a:t>
            </a:r>
            <a:endParaRPr sz="1100">
              <a:latin typeface="Times New Roman"/>
              <a:ea typeface="Times New Roman"/>
              <a:cs typeface="Times New Roman"/>
              <a:sym typeface="Times New Roman"/>
            </a:endParaRPr>
          </a:p>
          <a:p>
            <a:pPr indent="-228600" lvl="0" marL="228600" rtl="0" algn="l">
              <a:spcBef>
                <a:spcPts val="0"/>
              </a:spcBef>
              <a:spcAft>
                <a:spcPts val="0"/>
              </a:spcAft>
              <a:buNone/>
            </a:pPr>
            <a:r>
              <a:t/>
            </a:r>
            <a:endParaRPr sz="1100">
              <a:latin typeface="Times New Roman"/>
              <a:ea typeface="Times New Roman"/>
              <a:cs typeface="Times New Roman"/>
              <a:sym typeface="Times New Roman"/>
            </a:endParaRPr>
          </a:p>
          <a:p>
            <a:pPr indent="-298450" lvl="0" marL="228600" rtl="0" algn="l">
              <a:spcBef>
                <a:spcPts val="0"/>
              </a:spcBef>
              <a:spcAft>
                <a:spcPts val="0"/>
              </a:spcAft>
              <a:buSzPts val="1100"/>
              <a:buFont typeface="Times New Roman"/>
              <a:buChar char="●"/>
            </a:pPr>
            <a:r>
              <a:rPr lang="en" sz="1100">
                <a:latin typeface="Times New Roman"/>
                <a:ea typeface="Times New Roman"/>
                <a:cs typeface="Times New Roman"/>
                <a:sym typeface="Times New Roman"/>
              </a:rPr>
              <a:t>This is why I will be engaging a domain specifically for animals, so people can find a way to discover many listings for a defined marketplace.</a:t>
            </a:r>
            <a:endParaRPr sz="1100">
              <a:latin typeface="Times New Roman"/>
              <a:ea typeface="Times New Roman"/>
              <a:cs typeface="Times New Roman"/>
              <a:sym typeface="Times New Roman"/>
            </a:endParaRPr>
          </a:p>
          <a:p>
            <a:pPr indent="-228600" lvl="0" marL="22860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145" name="Google Shape;145;p26"/>
          <p:cNvPicPr preferRelativeResize="0"/>
          <p:nvPr/>
        </p:nvPicPr>
        <p:blipFill>
          <a:blip r:embed="rId3">
            <a:alphaModFix/>
          </a:blip>
          <a:stretch>
            <a:fillRect/>
          </a:stretch>
        </p:blipFill>
        <p:spPr>
          <a:xfrm>
            <a:off x="4757725" y="1451613"/>
            <a:ext cx="4267200" cy="224028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 - Big Idea</a:t>
            </a:r>
            <a:endParaRPr/>
          </a:p>
        </p:txBody>
      </p:sp>
      <p:sp>
        <p:nvSpPr>
          <p:cNvPr id="151" name="Google Shape;151;p27"/>
          <p:cNvSpPr txBox="1"/>
          <p:nvPr>
            <p:ph idx="1" type="body"/>
          </p:nvPr>
        </p:nvSpPr>
        <p:spPr>
          <a:xfrm>
            <a:off x="311700" y="1225225"/>
            <a:ext cx="42603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The plan is to build a website that can offer sellers and buyers the ability to trade amongst each other with animal products as the central focus of itemization. As a developer it is my focus to maintain a site that effectively allows the users to be able to administer their items, as well as ensuring all products reach their final destination.“</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pic>
        <p:nvPicPr>
          <p:cNvPr id="152" name="Google Shape;152;p27"/>
          <p:cNvPicPr preferRelativeResize="0"/>
          <p:nvPr/>
        </p:nvPicPr>
        <p:blipFill>
          <a:blip r:embed="rId3">
            <a:alphaModFix/>
          </a:blip>
          <a:stretch>
            <a:fillRect/>
          </a:stretch>
        </p:blipFill>
        <p:spPr>
          <a:xfrm>
            <a:off x="4707750" y="1504950"/>
            <a:ext cx="4267203" cy="21336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Context of Use and Technology</a:t>
            </a:r>
            <a:endParaRPr/>
          </a:p>
        </p:txBody>
      </p:sp>
      <p:sp>
        <p:nvSpPr>
          <p:cNvPr id="158" name="Google Shape;158;p28"/>
          <p:cNvSpPr txBox="1"/>
          <p:nvPr>
            <p:ph idx="1" type="body"/>
          </p:nvPr>
        </p:nvSpPr>
        <p:spPr>
          <a:xfrm>
            <a:off x="311700" y="1225225"/>
            <a:ext cx="52017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Context:</a:t>
            </a:r>
            <a:endParaRPr>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Users looking to </a:t>
            </a:r>
            <a:r>
              <a:rPr lang="en" sz="1200">
                <a:latin typeface="Times New Roman"/>
                <a:ea typeface="Times New Roman"/>
                <a:cs typeface="Times New Roman"/>
                <a:sym typeface="Times New Roman"/>
              </a:rPr>
              <a:t>sell/buy </a:t>
            </a:r>
            <a:r>
              <a:rPr lang="en" sz="1200">
                <a:latin typeface="Times New Roman"/>
                <a:ea typeface="Times New Roman"/>
                <a:cs typeface="Times New Roman"/>
                <a:sym typeface="Times New Roman"/>
              </a:rPr>
              <a:t>clothing and toy products for </a:t>
            </a:r>
            <a:r>
              <a:rPr lang="en" sz="1200">
                <a:latin typeface="Times New Roman"/>
                <a:ea typeface="Times New Roman"/>
                <a:cs typeface="Times New Roman"/>
                <a:sym typeface="Times New Roman"/>
              </a:rPr>
              <a:t>domestic</a:t>
            </a:r>
            <a:r>
              <a:rPr lang="en" sz="1200">
                <a:latin typeface="Times New Roman"/>
                <a:ea typeface="Times New Roman"/>
                <a:cs typeface="Times New Roman"/>
                <a:sym typeface="Times New Roman"/>
              </a:rPr>
              <a:t> animals</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Users who would typically sell/buy their clothing items online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Users who are </a:t>
            </a:r>
            <a:r>
              <a:rPr lang="en" sz="1200">
                <a:latin typeface="Times New Roman"/>
                <a:ea typeface="Times New Roman"/>
                <a:cs typeface="Times New Roman"/>
                <a:sym typeface="Times New Roman"/>
              </a:rPr>
              <a:t>trying</a:t>
            </a:r>
            <a:r>
              <a:rPr lang="en" sz="1200">
                <a:latin typeface="Times New Roman"/>
                <a:ea typeface="Times New Roman"/>
                <a:cs typeface="Times New Roman"/>
                <a:sym typeface="Times New Roman"/>
              </a:rPr>
              <a:t> to rid of unused items</a:t>
            </a:r>
            <a:endParaRPr sz="1200">
              <a:latin typeface="Times New Roman"/>
              <a:ea typeface="Times New Roman"/>
              <a:cs typeface="Times New Roman"/>
              <a:sym typeface="Times New Roman"/>
            </a:endParaRPr>
          </a:p>
          <a:p>
            <a:pPr indent="0" lvl="0" marL="0" rtl="0" algn="l">
              <a:spcBef>
                <a:spcPts val="1000"/>
              </a:spcBef>
              <a:spcAft>
                <a:spcPts val="0"/>
              </a:spcAft>
              <a:buNone/>
            </a:pPr>
            <a:r>
              <a:rPr lang="en" sz="1200">
                <a:latin typeface="Times New Roman"/>
                <a:ea typeface="Times New Roman"/>
                <a:cs typeface="Times New Roman"/>
                <a:sym typeface="Times New Roman"/>
              </a:rPr>
              <a:t>Technology</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spcBef>
                <a:spcPts val="1000"/>
              </a:spcBef>
              <a:spcAft>
                <a:spcPts val="0"/>
              </a:spcAft>
              <a:buSzPts val="1200"/>
              <a:buFont typeface="Times New Roman"/>
              <a:buChar char="●"/>
            </a:pPr>
            <a:r>
              <a:rPr lang="en" sz="1200">
                <a:latin typeface="Times New Roman"/>
                <a:ea typeface="Times New Roman"/>
                <a:cs typeface="Times New Roman"/>
                <a:sym typeface="Times New Roman"/>
              </a:rPr>
              <a:t>Django site Admin Interface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Point of Sales integration with Stripe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Photo Collection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Form Based Interface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Internet Connection</a:t>
            </a:r>
            <a:endParaRPr sz="1200">
              <a:latin typeface="Times New Roman"/>
              <a:ea typeface="Times New Roman"/>
              <a:cs typeface="Times New Roman"/>
              <a:sym typeface="Times New Roman"/>
            </a:endParaRPr>
          </a:p>
          <a:p>
            <a:pPr indent="0" lvl="0" marL="0" rtl="0" algn="l">
              <a:spcBef>
                <a:spcPts val="1000"/>
              </a:spcBef>
              <a:spcAft>
                <a:spcPts val="1200"/>
              </a:spcAft>
              <a:buNone/>
            </a:pPr>
            <a:r>
              <a:t/>
            </a:r>
            <a:endParaRPr>
              <a:latin typeface="Times New Roman"/>
              <a:ea typeface="Times New Roman"/>
              <a:cs typeface="Times New Roman"/>
              <a:sym typeface="Times New Roman"/>
            </a:endParaRPr>
          </a:p>
        </p:txBody>
      </p:sp>
      <p:pic>
        <p:nvPicPr>
          <p:cNvPr id="159" name="Google Shape;159;p28"/>
          <p:cNvPicPr preferRelativeResize="0"/>
          <p:nvPr/>
        </p:nvPicPr>
        <p:blipFill rotWithShape="1">
          <a:blip r:embed="rId3">
            <a:alphaModFix/>
          </a:blip>
          <a:srcRect b="912" l="0" r="2524" t="7804"/>
          <a:stretch/>
        </p:blipFill>
        <p:spPr>
          <a:xfrm>
            <a:off x="5513400" y="765350"/>
            <a:ext cx="3497600" cy="39080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p:nvPr/>
        </p:nvSpPr>
        <p:spPr>
          <a:xfrm>
            <a:off x="0" y="2405085"/>
            <a:ext cx="2355600" cy="2744100"/>
          </a:xfrm>
          <a:prstGeom prst="rect">
            <a:avLst/>
          </a:prstGeom>
          <a:solidFill>
            <a:srgbClr val="CFE2F3"/>
          </a:solidFill>
          <a:ln>
            <a:noFill/>
          </a:ln>
          <a:effectLst>
            <a:outerShdw blurRad="40000" rotWithShape="0" dir="5400000" dist="230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66" name="Google Shape;166;p29"/>
          <p:cNvSpPr txBox="1"/>
          <p:nvPr/>
        </p:nvSpPr>
        <p:spPr>
          <a:xfrm>
            <a:off x="-305647" y="2530053"/>
            <a:ext cx="27954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2000">
                <a:latin typeface="Calibri"/>
                <a:ea typeface="Calibri"/>
                <a:cs typeface="Calibri"/>
                <a:sym typeface="Calibri"/>
              </a:rPr>
              <a:t>Jessica Andrew</a:t>
            </a:r>
            <a:endParaRPr sz="2000"/>
          </a:p>
        </p:txBody>
      </p:sp>
      <p:sp>
        <p:nvSpPr>
          <p:cNvPr id="167" name="Google Shape;167;p29"/>
          <p:cNvSpPr txBox="1"/>
          <p:nvPr/>
        </p:nvSpPr>
        <p:spPr>
          <a:xfrm>
            <a:off x="334341" y="2830189"/>
            <a:ext cx="1538400" cy="261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1100">
                <a:latin typeface="Calibri"/>
                <a:ea typeface="Calibri"/>
                <a:cs typeface="Calibri"/>
                <a:sym typeface="Calibri"/>
              </a:rPr>
              <a:t>35</a:t>
            </a:r>
            <a:r>
              <a:rPr b="0" i="0" lang="en" sz="1100" u="none" cap="none" strike="noStrike">
                <a:latin typeface="Calibri"/>
                <a:ea typeface="Calibri"/>
                <a:cs typeface="Calibri"/>
                <a:sym typeface="Calibri"/>
              </a:rPr>
              <a:t>, </a:t>
            </a:r>
            <a:r>
              <a:rPr lang="en" sz="1100">
                <a:latin typeface="Calibri"/>
                <a:ea typeface="Calibri"/>
                <a:cs typeface="Calibri"/>
                <a:sym typeface="Calibri"/>
              </a:rPr>
              <a:t>Seattle</a:t>
            </a:r>
            <a:endParaRPr/>
          </a:p>
        </p:txBody>
      </p:sp>
      <p:sp>
        <p:nvSpPr>
          <p:cNvPr id="168" name="Google Shape;168;p29"/>
          <p:cNvSpPr txBox="1"/>
          <p:nvPr/>
        </p:nvSpPr>
        <p:spPr>
          <a:xfrm>
            <a:off x="335559" y="3105588"/>
            <a:ext cx="1538400" cy="276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1200">
              <a:latin typeface="Times New Roman"/>
              <a:ea typeface="Times New Roman"/>
              <a:cs typeface="Times New Roman"/>
              <a:sym typeface="Times New Roman"/>
            </a:endParaRPr>
          </a:p>
        </p:txBody>
      </p:sp>
      <p:cxnSp>
        <p:nvCxnSpPr>
          <p:cNvPr id="169" name="Google Shape;169;p29"/>
          <p:cNvCxnSpPr/>
          <p:nvPr/>
        </p:nvCxnSpPr>
        <p:spPr>
          <a:xfrm>
            <a:off x="732143" y="3144758"/>
            <a:ext cx="745200" cy="0"/>
          </a:xfrm>
          <a:prstGeom prst="straightConnector1">
            <a:avLst/>
          </a:prstGeom>
          <a:noFill/>
          <a:ln cap="flat" cmpd="sng" w="9525">
            <a:solidFill>
              <a:srgbClr val="000000"/>
            </a:solidFill>
            <a:prstDash val="solid"/>
            <a:round/>
            <a:headEnd len="sm" w="sm" type="none"/>
            <a:tailEnd len="sm" w="sm" type="none"/>
          </a:ln>
        </p:spPr>
      </p:cxnSp>
      <p:sp>
        <p:nvSpPr>
          <p:cNvPr id="170" name="Google Shape;170;p29"/>
          <p:cNvSpPr txBox="1"/>
          <p:nvPr/>
        </p:nvSpPr>
        <p:spPr>
          <a:xfrm>
            <a:off x="96175" y="3282175"/>
            <a:ext cx="1010700" cy="1626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Status</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Single</a:t>
            </a:r>
            <a:endParaRPr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i="0" sz="1700" u="none" cap="none" strike="noStrike">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Job Title</a:t>
            </a:r>
            <a:endParaRPr baseline="30000" i="0" sz="1700" u="none" cap="none" strike="noStrike">
              <a:latin typeface="Times New Roman"/>
              <a:ea typeface="Times New Roman"/>
              <a:cs typeface="Times New Roman"/>
              <a:sym typeface="Times New Roman"/>
            </a:endParaRPr>
          </a:p>
          <a:p>
            <a:pPr indent="0" lvl="0" marL="0" rtl="0" algn="ctr">
              <a:lnSpc>
                <a:spcPct val="115000"/>
              </a:lnSpc>
              <a:spcBef>
                <a:spcPts val="0"/>
              </a:spcBef>
              <a:spcAft>
                <a:spcPts val="0"/>
              </a:spcAft>
              <a:buClr>
                <a:schemeClr val="dk1"/>
              </a:buClr>
              <a:buFont typeface="Arial"/>
              <a:buNone/>
            </a:pPr>
            <a:r>
              <a:rPr lang="en" sz="1000">
                <a:solidFill>
                  <a:schemeClr val="dk1"/>
                </a:solidFill>
                <a:latin typeface="Times New Roman"/>
                <a:ea typeface="Times New Roman"/>
                <a:cs typeface="Times New Roman"/>
                <a:sym typeface="Times New Roman"/>
              </a:rPr>
              <a:t>Local Boutique Owner</a:t>
            </a:r>
            <a:endParaRPr baseline="30000" i="0" sz="1000" u="none" cap="none" strike="noStrike">
              <a:latin typeface="Times New Roman"/>
              <a:ea typeface="Times New Roman"/>
              <a:cs typeface="Times New Roman"/>
              <a:sym typeface="Times New Roman"/>
            </a:endParaRPr>
          </a:p>
        </p:txBody>
      </p:sp>
      <p:sp>
        <p:nvSpPr>
          <p:cNvPr id="171" name="Google Shape;171;p29"/>
          <p:cNvSpPr txBox="1"/>
          <p:nvPr/>
        </p:nvSpPr>
        <p:spPr>
          <a:xfrm>
            <a:off x="1106874" y="3282163"/>
            <a:ext cx="1186800" cy="1876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t>
            </a:r>
            <a:r>
              <a:rPr b="1" baseline="30000" lang="en" sz="1700">
                <a:latin typeface="Times New Roman"/>
                <a:ea typeface="Times New Roman"/>
                <a:cs typeface="Times New Roman"/>
                <a:sym typeface="Times New Roman"/>
              </a:rPr>
              <a:t>Income</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aseline="30000" i="0" lang="en" sz="1700" u="none" cap="none" strike="noStrike">
                <a:latin typeface="Times New Roman"/>
                <a:ea typeface="Times New Roman"/>
                <a:cs typeface="Times New Roman"/>
                <a:sym typeface="Times New Roman"/>
              </a:rPr>
              <a:t> $</a:t>
            </a:r>
            <a:r>
              <a:rPr baseline="30000" lang="en" sz="1700">
                <a:latin typeface="Times New Roman"/>
                <a:ea typeface="Times New Roman"/>
                <a:cs typeface="Times New Roman"/>
                <a:sym typeface="Times New Roman"/>
              </a:rPr>
              <a:t>75K</a:t>
            </a:r>
            <a:endParaRPr sz="19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1" baseline="30000" sz="1700">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rPr b="1" baseline="30000" i="0" lang="en" sz="1700" u="none" cap="none" strike="noStrike">
                <a:latin typeface="Times New Roman"/>
                <a:ea typeface="Times New Roman"/>
                <a:cs typeface="Times New Roman"/>
                <a:sym typeface="Times New Roman"/>
              </a:rPr>
              <a:t>· ARCHETYPE</a:t>
            </a:r>
            <a:r>
              <a:rPr baseline="30000" i="0" lang="en" sz="1700" u="none" cap="none" strike="noStrike">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Font typeface="Arial"/>
              <a:buNone/>
            </a:pPr>
            <a:r>
              <a:rPr baseline="30000" lang="en" sz="1800">
                <a:solidFill>
                  <a:schemeClr val="dk1"/>
                </a:solidFill>
                <a:latin typeface="Times New Roman"/>
                <a:ea typeface="Times New Roman"/>
                <a:cs typeface="Times New Roman"/>
                <a:sym typeface="Times New Roman"/>
              </a:rPr>
              <a:t>The Entrepreneur</a:t>
            </a:r>
            <a:endParaRPr sz="1800">
              <a:solidFill>
                <a:schemeClr val="dk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None/>
            </a:pPr>
            <a:r>
              <a:t/>
            </a:r>
            <a:endParaRPr baseline="30000" sz="1700">
              <a:latin typeface="Times New Roman"/>
              <a:ea typeface="Times New Roman"/>
              <a:cs typeface="Times New Roman"/>
              <a:sym typeface="Times New Roman"/>
            </a:endParaRPr>
          </a:p>
        </p:txBody>
      </p:sp>
      <p:sp>
        <p:nvSpPr>
          <p:cNvPr id="172" name="Google Shape;172;p29"/>
          <p:cNvSpPr txBox="1"/>
          <p:nvPr/>
        </p:nvSpPr>
        <p:spPr>
          <a:xfrm>
            <a:off x="2798686" y="109139"/>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 sz="1200" u="none" cap="none" strike="noStrike">
                <a:solidFill>
                  <a:srgbClr val="1A8CB2"/>
                </a:solidFill>
                <a:latin typeface="Calibri"/>
                <a:ea typeface="Calibri"/>
                <a:cs typeface="Calibri"/>
                <a:sym typeface="Calibri"/>
              </a:rPr>
              <a:t>PERSONALITY</a:t>
            </a:r>
            <a:endParaRPr sz="1200"/>
          </a:p>
        </p:txBody>
      </p:sp>
      <p:sp>
        <p:nvSpPr>
          <p:cNvPr id="173" name="Google Shape;173;p29"/>
          <p:cNvSpPr txBox="1"/>
          <p:nvPr/>
        </p:nvSpPr>
        <p:spPr>
          <a:xfrm>
            <a:off x="4467669" y="11258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BIO</a:t>
            </a:r>
            <a:endParaRPr sz="1200"/>
          </a:p>
        </p:txBody>
      </p:sp>
      <p:sp>
        <p:nvSpPr>
          <p:cNvPr id="174" name="Google Shape;174;p29"/>
          <p:cNvSpPr txBox="1"/>
          <p:nvPr/>
        </p:nvSpPr>
        <p:spPr>
          <a:xfrm>
            <a:off x="4198488" y="337751"/>
            <a:ext cx="2572500" cy="1740900"/>
          </a:xfrm>
          <a:prstGeom prst="rect">
            <a:avLst/>
          </a:prstGeom>
          <a:noFill/>
          <a:ln>
            <a:noFill/>
          </a:ln>
        </p:spPr>
        <p:txBody>
          <a:bodyPr anchorCtr="0" anchor="t" bIns="45700" lIns="91425" spcFirstLastPara="1" rIns="91425" wrap="square" tIns="45700">
            <a:spAutoFit/>
          </a:bodyPr>
          <a:lstStyle/>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Jessica has been a local boutique owner in Seattle for the past 10 years. She focuses mostly on knitted hats and arrangements of coats, but has started to focus on dog and cat clothing as well. She has recently started posting her clothing products she created and does wear on Depop, and her sales has rocketed in the past year.  Being a pet owner herself she loves to focus on giving her pets the best life possible and is seeking ways to better their environments and other animals alike.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rPr lang="en" sz="700">
                <a:latin typeface="Times New Roman"/>
                <a:ea typeface="Times New Roman"/>
                <a:cs typeface="Times New Roman"/>
                <a:sym typeface="Times New Roman"/>
              </a:rPr>
              <a:t>On her off time, Jessica enjoys going to local shops and finding unique and hard to find items that you can't find on the internet.</a:t>
            </a:r>
            <a:endParaRPr sz="700">
              <a:latin typeface="Times New Roman"/>
              <a:ea typeface="Times New Roman"/>
              <a:cs typeface="Times New Roman"/>
              <a:sym typeface="Times New Roman"/>
            </a:endParaRPr>
          </a:p>
          <a:p>
            <a:pPr indent="0" lvl="0" marL="0" marR="0" rtl="0" algn="l">
              <a:lnSpc>
                <a:spcPct val="130000"/>
              </a:lnSpc>
              <a:spcBef>
                <a:spcPts val="0"/>
              </a:spcBef>
              <a:spcAft>
                <a:spcPts val="0"/>
              </a:spcAft>
              <a:buNone/>
            </a:pPr>
            <a:r>
              <a:t/>
            </a:r>
            <a:endParaRPr sz="700">
              <a:latin typeface="Times New Roman"/>
              <a:ea typeface="Times New Roman"/>
              <a:cs typeface="Times New Roman"/>
              <a:sym typeface="Times New Roman"/>
            </a:endParaRPr>
          </a:p>
        </p:txBody>
      </p:sp>
      <p:sp>
        <p:nvSpPr>
          <p:cNvPr id="175" name="Google Shape;175;p29"/>
          <p:cNvSpPr txBox="1"/>
          <p:nvPr/>
        </p:nvSpPr>
        <p:spPr>
          <a:xfrm>
            <a:off x="2585375" y="3408625"/>
            <a:ext cx="1976100" cy="10620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Growing and expanding boutique towards animal focused clothing</a:t>
            </a:r>
            <a:endParaRPr sz="900">
              <a:latin typeface="Times New Roman"/>
              <a:ea typeface="Times New Roman"/>
              <a:cs typeface="Times New Roman"/>
              <a:sym typeface="Times New Roman"/>
            </a:endParaRPr>
          </a:p>
          <a:p>
            <a:pPr indent="-120650" lvl="0" marL="171450" marR="0" rtl="0" algn="l">
              <a:lnSpc>
                <a:spcPct val="100000"/>
              </a:lnSpc>
              <a:spcBef>
                <a:spcPts val="0"/>
              </a:spcBef>
              <a:spcAft>
                <a:spcPts val="0"/>
              </a:spcAft>
              <a:buClr>
                <a:srgbClr val="2BC0BE"/>
              </a:buClr>
              <a:buSzPts val="800"/>
              <a:buFont typeface="Arial"/>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Self-improvement, especially outside of work</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Spend more time with pets</a:t>
            </a:r>
            <a:endParaRPr sz="900">
              <a:latin typeface="Times New Roman"/>
              <a:ea typeface="Times New Roman"/>
              <a:cs typeface="Times New Roman"/>
              <a:sym typeface="Times New Roman"/>
            </a:endParaRPr>
          </a:p>
        </p:txBody>
      </p:sp>
      <p:sp>
        <p:nvSpPr>
          <p:cNvPr id="176" name="Google Shape;176;p29"/>
          <p:cNvSpPr txBox="1"/>
          <p:nvPr/>
        </p:nvSpPr>
        <p:spPr>
          <a:xfrm>
            <a:off x="4853164" y="3413488"/>
            <a:ext cx="1976100" cy="1616100"/>
          </a:xfrm>
          <a:prstGeom prst="rect">
            <a:avLst/>
          </a:prstGeom>
          <a:noFill/>
          <a:ln>
            <a:noFill/>
          </a:ln>
        </p:spPr>
        <p:txBody>
          <a:bodyPr anchorCtr="0" anchor="t" bIns="45700" lIns="91425" spcFirstLastPara="1" rIns="91425" wrap="square" tIns="45700">
            <a:spAutoFit/>
          </a:bodyPr>
          <a:lstStyle/>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Cost of living is high, and trying to tend to animals can be difficult</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Cultivating animal loving communities is hard w/o direct</a:t>
            </a:r>
            <a:endParaRPr sz="9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900">
              <a:latin typeface="Times New Roman"/>
              <a:ea typeface="Times New Roman"/>
              <a:cs typeface="Times New Roman"/>
              <a:sym typeface="Times New Roman"/>
            </a:endParaRPr>
          </a:p>
          <a:p>
            <a:pPr indent="-177800" lvl="0" marL="171450" marR="0" rtl="0" algn="l">
              <a:lnSpc>
                <a:spcPct val="100000"/>
              </a:lnSpc>
              <a:spcBef>
                <a:spcPts val="0"/>
              </a:spcBef>
              <a:spcAft>
                <a:spcPts val="0"/>
              </a:spcAft>
              <a:buSzPts val="900"/>
              <a:buFont typeface="Times New Roman"/>
              <a:buChar char="•"/>
            </a:pPr>
            <a:r>
              <a:rPr lang="en" sz="900">
                <a:latin typeface="Times New Roman"/>
                <a:ea typeface="Times New Roman"/>
                <a:cs typeface="Times New Roman"/>
                <a:sym typeface="Times New Roman"/>
              </a:rPr>
              <a:t>Obtaining animal products takes a lot of effort</a:t>
            </a:r>
            <a:endParaRPr sz="9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rgbClr val="7F7F7F"/>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900">
              <a:solidFill>
                <a:schemeClr val="dk1"/>
              </a:solidFill>
              <a:latin typeface="Times New Roman"/>
              <a:ea typeface="Times New Roman"/>
              <a:cs typeface="Times New Roman"/>
              <a:sym typeface="Times New Roman"/>
            </a:endParaRPr>
          </a:p>
        </p:txBody>
      </p:sp>
      <p:sp>
        <p:nvSpPr>
          <p:cNvPr id="177" name="Google Shape;177;p29"/>
          <p:cNvSpPr txBox="1"/>
          <p:nvPr/>
        </p:nvSpPr>
        <p:spPr>
          <a:xfrm>
            <a:off x="2932822" y="3134863"/>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Goals</a:t>
            </a:r>
            <a:endParaRPr sz="1200"/>
          </a:p>
        </p:txBody>
      </p:sp>
      <p:sp>
        <p:nvSpPr>
          <p:cNvPr id="178" name="Google Shape;178;p29"/>
          <p:cNvSpPr txBox="1"/>
          <p:nvPr/>
        </p:nvSpPr>
        <p:spPr>
          <a:xfrm>
            <a:off x="5141482" y="314245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Frustrations</a:t>
            </a:r>
            <a:endParaRPr sz="1200"/>
          </a:p>
        </p:txBody>
      </p:sp>
      <p:sp>
        <p:nvSpPr>
          <p:cNvPr id="179" name="Google Shape;179;p29"/>
          <p:cNvSpPr txBox="1"/>
          <p:nvPr/>
        </p:nvSpPr>
        <p:spPr>
          <a:xfrm>
            <a:off x="2912749" y="2188717"/>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Motivations</a:t>
            </a:r>
            <a:endParaRPr sz="1200"/>
          </a:p>
        </p:txBody>
      </p:sp>
      <p:sp>
        <p:nvSpPr>
          <p:cNvPr id="180" name="Google Shape;180;p29"/>
          <p:cNvSpPr txBox="1"/>
          <p:nvPr/>
        </p:nvSpPr>
        <p:spPr>
          <a:xfrm>
            <a:off x="2543745" y="364578"/>
            <a:ext cx="1243800" cy="1477500"/>
          </a:xfrm>
          <a:prstGeom prst="rect">
            <a:avLst/>
          </a:prstGeom>
          <a:noFill/>
          <a:ln>
            <a:noFill/>
          </a:ln>
        </p:spPr>
        <p:txBody>
          <a:bodyPr anchorCtr="0" anchor="t" bIns="45700" lIns="91425" spcFirstLastPara="1" rIns="91425" wrap="square" tIns="45700">
            <a:spAutoFit/>
          </a:bodyPr>
          <a:lstStyle/>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Enthusiastic</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Encouraging </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Independent</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Knowledgeable</a:t>
            </a:r>
            <a:endParaRPr sz="1000">
              <a:latin typeface="Times New Roman"/>
              <a:ea typeface="Times New Roman"/>
              <a:cs typeface="Times New Roman"/>
              <a:sym typeface="Times New Roman"/>
            </a:endParaRPr>
          </a:p>
          <a:p>
            <a:pPr indent="-184150" lvl="0" marL="171450" marR="0" rtl="0" algn="l">
              <a:lnSpc>
                <a:spcPct val="200000"/>
              </a:lnSpc>
              <a:spcBef>
                <a:spcPts val="0"/>
              </a:spcBef>
              <a:spcAft>
                <a:spcPts val="0"/>
              </a:spcAft>
              <a:buSzPts val="1000"/>
              <a:buFont typeface="Times New Roman"/>
              <a:buChar char="•"/>
            </a:pPr>
            <a:r>
              <a:rPr lang="en" sz="1000">
                <a:latin typeface="Times New Roman"/>
                <a:ea typeface="Times New Roman"/>
                <a:cs typeface="Times New Roman"/>
                <a:sym typeface="Times New Roman"/>
              </a:rPr>
              <a:t>Helpful</a:t>
            </a:r>
            <a:endParaRPr sz="1000">
              <a:latin typeface="Times New Roman"/>
              <a:ea typeface="Times New Roman"/>
              <a:cs typeface="Times New Roman"/>
              <a:sym typeface="Times New Roman"/>
            </a:endParaRPr>
          </a:p>
        </p:txBody>
      </p:sp>
      <p:sp>
        <p:nvSpPr>
          <p:cNvPr id="181" name="Google Shape;181;p29"/>
          <p:cNvSpPr/>
          <p:nvPr/>
        </p:nvSpPr>
        <p:spPr>
          <a:xfrm>
            <a:off x="7005937" y="-4570"/>
            <a:ext cx="2146800" cy="933600"/>
          </a:xfrm>
          <a:prstGeom prst="rect">
            <a:avLst/>
          </a:prstGeom>
          <a:solidFill>
            <a:srgbClr val="CFE2F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2" name="Google Shape;182;p29"/>
          <p:cNvSpPr/>
          <p:nvPr/>
        </p:nvSpPr>
        <p:spPr>
          <a:xfrm>
            <a:off x="7005938" y="929269"/>
            <a:ext cx="2138100" cy="4220100"/>
          </a:xfrm>
          <a:prstGeom prst="rect">
            <a:avLst/>
          </a:prstGeom>
          <a:solidFill>
            <a:srgbClr val="3F80CD">
              <a:alpha val="149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00"/>
              </a:solidFill>
              <a:latin typeface="Calibri"/>
              <a:ea typeface="Calibri"/>
              <a:cs typeface="Calibri"/>
              <a:sym typeface="Calibri"/>
            </a:endParaRPr>
          </a:p>
        </p:txBody>
      </p:sp>
      <p:cxnSp>
        <p:nvCxnSpPr>
          <p:cNvPr id="183" name="Google Shape;183;p29"/>
          <p:cNvCxnSpPr/>
          <p:nvPr/>
        </p:nvCxnSpPr>
        <p:spPr>
          <a:xfrm>
            <a:off x="3963527" y="0"/>
            <a:ext cx="0" cy="207750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84" name="Google Shape;184;p29"/>
          <p:cNvCxnSpPr/>
          <p:nvPr/>
        </p:nvCxnSpPr>
        <p:spPr>
          <a:xfrm rot="10800000">
            <a:off x="2349058" y="2077345"/>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85" name="Google Shape;185;p29"/>
          <p:cNvCxnSpPr/>
          <p:nvPr/>
        </p:nvCxnSpPr>
        <p:spPr>
          <a:xfrm rot="10800000">
            <a:off x="2355638" y="2986331"/>
            <a:ext cx="4650300" cy="0"/>
          </a:xfrm>
          <a:prstGeom prst="straightConnector1">
            <a:avLst/>
          </a:prstGeom>
          <a:noFill/>
          <a:ln cap="flat" cmpd="sng" w="15875">
            <a:solidFill>
              <a:srgbClr val="26A3A1">
                <a:alpha val="9800"/>
              </a:srgbClr>
            </a:solidFill>
            <a:prstDash val="solid"/>
            <a:round/>
            <a:headEnd len="sm" w="sm" type="none"/>
            <a:tailEnd len="sm" w="sm" type="none"/>
          </a:ln>
        </p:spPr>
      </p:cxnSp>
      <p:cxnSp>
        <p:nvCxnSpPr>
          <p:cNvPr id="186" name="Google Shape;186;p29"/>
          <p:cNvCxnSpPr/>
          <p:nvPr/>
        </p:nvCxnSpPr>
        <p:spPr>
          <a:xfrm>
            <a:off x="4645702" y="2988480"/>
            <a:ext cx="0" cy="2240700"/>
          </a:xfrm>
          <a:prstGeom prst="straightConnector1">
            <a:avLst/>
          </a:prstGeom>
          <a:noFill/>
          <a:ln cap="flat" cmpd="sng" w="15875">
            <a:solidFill>
              <a:srgbClr val="26A3A1">
                <a:alpha val="9800"/>
              </a:srgbClr>
            </a:solidFill>
            <a:prstDash val="solid"/>
            <a:round/>
            <a:headEnd len="sm" w="sm" type="none"/>
            <a:tailEnd len="sm" w="sm" type="none"/>
          </a:ln>
        </p:spPr>
      </p:cxnSp>
      <p:sp>
        <p:nvSpPr>
          <p:cNvPr id="187" name="Google Shape;187;p29"/>
          <p:cNvSpPr txBox="1"/>
          <p:nvPr/>
        </p:nvSpPr>
        <p:spPr>
          <a:xfrm>
            <a:off x="7181945" y="1031641"/>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Behavior</a:t>
            </a:r>
            <a:endParaRPr sz="1200"/>
          </a:p>
        </p:txBody>
      </p:sp>
      <p:sp>
        <p:nvSpPr>
          <p:cNvPr id="188" name="Google Shape;188;p29"/>
          <p:cNvSpPr txBox="1"/>
          <p:nvPr/>
        </p:nvSpPr>
        <p:spPr>
          <a:xfrm>
            <a:off x="7197807" y="2898794"/>
            <a:ext cx="1458000" cy="27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200">
                <a:solidFill>
                  <a:srgbClr val="1A8CB2"/>
                </a:solidFill>
                <a:latin typeface="Calibri"/>
                <a:ea typeface="Calibri"/>
                <a:cs typeface="Calibri"/>
                <a:sym typeface="Calibri"/>
              </a:rPr>
              <a:t>Influences</a:t>
            </a:r>
            <a:endParaRPr sz="1200"/>
          </a:p>
        </p:txBody>
      </p:sp>
      <p:sp>
        <p:nvSpPr>
          <p:cNvPr id="189" name="Google Shape;189;p29"/>
          <p:cNvSpPr txBox="1"/>
          <p:nvPr/>
        </p:nvSpPr>
        <p:spPr>
          <a:xfrm>
            <a:off x="7181153" y="1284256"/>
            <a:ext cx="1197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Tech Savviness </a:t>
            </a:r>
            <a:endParaRPr/>
          </a:p>
        </p:txBody>
      </p:sp>
      <p:sp>
        <p:nvSpPr>
          <p:cNvPr id="190" name="Google Shape;190;p29"/>
          <p:cNvSpPr txBox="1"/>
          <p:nvPr/>
        </p:nvSpPr>
        <p:spPr>
          <a:xfrm>
            <a:off x="7194377" y="1581682"/>
            <a:ext cx="10785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Business Skills</a:t>
            </a:r>
            <a:endParaRPr/>
          </a:p>
        </p:txBody>
      </p:sp>
      <p:sp>
        <p:nvSpPr>
          <p:cNvPr id="191" name="Google Shape;191;p29"/>
          <p:cNvSpPr txBox="1"/>
          <p:nvPr/>
        </p:nvSpPr>
        <p:spPr>
          <a:xfrm>
            <a:off x="7200865" y="1868815"/>
            <a:ext cx="10719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Font typeface="Arial"/>
              <a:buNone/>
            </a:pPr>
            <a:r>
              <a:rPr lang="en" sz="700">
                <a:latin typeface="Calibri"/>
                <a:ea typeface="Calibri"/>
                <a:cs typeface="Calibri"/>
                <a:sym typeface="Calibri"/>
              </a:rPr>
              <a:t>Sociable </a:t>
            </a:r>
            <a:endParaRPr/>
          </a:p>
        </p:txBody>
      </p:sp>
      <p:sp>
        <p:nvSpPr>
          <p:cNvPr id="192" name="Google Shape;192;p29"/>
          <p:cNvSpPr txBox="1"/>
          <p:nvPr/>
        </p:nvSpPr>
        <p:spPr>
          <a:xfrm>
            <a:off x="7194111" y="2170811"/>
            <a:ext cx="890100" cy="2001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Ambition</a:t>
            </a:r>
            <a:endParaRPr/>
          </a:p>
        </p:txBody>
      </p:sp>
      <p:sp>
        <p:nvSpPr>
          <p:cNvPr id="193" name="Google Shape;193;p29"/>
          <p:cNvSpPr txBox="1"/>
          <p:nvPr/>
        </p:nvSpPr>
        <p:spPr>
          <a:xfrm>
            <a:off x="7192094" y="2480057"/>
            <a:ext cx="1186800" cy="3618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700">
                <a:latin typeface="Calibri"/>
                <a:ea typeface="Calibri"/>
                <a:cs typeface="Calibri"/>
                <a:sym typeface="Calibri"/>
              </a:rPr>
              <a:t>Visually Driven</a:t>
            </a:r>
            <a:endParaRPr/>
          </a:p>
          <a:p>
            <a:pPr indent="0" lvl="0" marL="0" marR="0" rtl="0" algn="l">
              <a:lnSpc>
                <a:spcPct val="150000"/>
              </a:lnSpc>
              <a:spcBef>
                <a:spcPts val="0"/>
              </a:spcBef>
              <a:spcAft>
                <a:spcPts val="0"/>
              </a:spcAft>
              <a:buNone/>
            </a:pPr>
            <a:r>
              <a:t/>
            </a:r>
            <a:endParaRPr sz="700">
              <a:solidFill>
                <a:srgbClr val="206D7C"/>
              </a:solidFill>
              <a:latin typeface="Calibri"/>
              <a:ea typeface="Calibri"/>
              <a:cs typeface="Calibri"/>
              <a:sym typeface="Calibri"/>
            </a:endParaRPr>
          </a:p>
        </p:txBody>
      </p:sp>
      <p:sp>
        <p:nvSpPr>
          <p:cNvPr id="194" name="Google Shape;194;p29"/>
          <p:cNvSpPr/>
          <p:nvPr/>
        </p:nvSpPr>
        <p:spPr>
          <a:xfrm>
            <a:off x="7281264" y="176129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5" name="Google Shape;195;p29"/>
          <p:cNvSpPr/>
          <p:nvPr/>
        </p:nvSpPr>
        <p:spPr>
          <a:xfrm>
            <a:off x="7283450" y="1761281"/>
            <a:ext cx="12867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6" name="Google Shape;196;p29"/>
          <p:cNvSpPr/>
          <p:nvPr/>
        </p:nvSpPr>
        <p:spPr>
          <a:xfrm>
            <a:off x="7280280" y="1470341"/>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7" name="Google Shape;197;p29"/>
          <p:cNvSpPr/>
          <p:nvPr/>
        </p:nvSpPr>
        <p:spPr>
          <a:xfrm>
            <a:off x="7282475" y="1470374"/>
            <a:ext cx="1050900" cy="37800"/>
          </a:xfrm>
          <a:prstGeom prst="rect">
            <a:avLst/>
          </a:prstGeom>
          <a:solidFill>
            <a:srgbClr val="1B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8" name="Google Shape;198;p29"/>
          <p:cNvSpPr/>
          <p:nvPr/>
        </p:nvSpPr>
        <p:spPr>
          <a:xfrm>
            <a:off x="7283455" y="2054900"/>
            <a:ext cx="15000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99" name="Google Shape;199;p29"/>
          <p:cNvSpPr/>
          <p:nvPr/>
        </p:nvSpPr>
        <p:spPr>
          <a:xfrm>
            <a:off x="7278089" y="2367367"/>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0" name="Google Shape;200;p29"/>
          <p:cNvSpPr/>
          <p:nvPr/>
        </p:nvSpPr>
        <p:spPr>
          <a:xfrm>
            <a:off x="7280275" y="2367375"/>
            <a:ext cx="12867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1" name="Google Shape;201;p29"/>
          <p:cNvSpPr/>
          <p:nvPr/>
        </p:nvSpPr>
        <p:spPr>
          <a:xfrm>
            <a:off x="7281264" y="2667880"/>
            <a:ext cx="1503000" cy="37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2" name="Google Shape;202;p29"/>
          <p:cNvSpPr/>
          <p:nvPr/>
        </p:nvSpPr>
        <p:spPr>
          <a:xfrm>
            <a:off x="7283444" y="2667881"/>
            <a:ext cx="1310400" cy="37800"/>
          </a:xfrm>
          <a:prstGeom prst="rect">
            <a:avLst/>
          </a:prstGeom>
          <a:solidFill>
            <a:srgbClr val="1A8CB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3" name="Google Shape;203;p29"/>
          <p:cNvSpPr txBox="1"/>
          <p:nvPr/>
        </p:nvSpPr>
        <p:spPr>
          <a:xfrm>
            <a:off x="7179496" y="3153684"/>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Pinterest</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Tiktok</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Animal Youtube</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sp>
        <p:nvSpPr>
          <p:cNvPr id="204" name="Google Shape;204;p29"/>
          <p:cNvSpPr txBox="1"/>
          <p:nvPr/>
        </p:nvSpPr>
        <p:spPr>
          <a:xfrm>
            <a:off x="-1076240" y="787039"/>
            <a:ext cx="184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9"/>
          <p:cNvSpPr txBox="1"/>
          <p:nvPr/>
        </p:nvSpPr>
        <p:spPr>
          <a:xfrm>
            <a:off x="7942658" y="3146677"/>
            <a:ext cx="895800" cy="1008300"/>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 sz="700">
                <a:latin typeface="Calibri"/>
                <a:ea typeface="Calibri"/>
                <a:cs typeface="Calibri"/>
                <a:sym typeface="Calibri"/>
              </a:rPr>
              <a:t>·  Current Events</a:t>
            </a:r>
            <a:endParaRPr sz="700">
              <a:latin typeface="Calibri"/>
              <a:ea typeface="Calibri"/>
              <a:cs typeface="Calibri"/>
              <a:sym typeface="Calibri"/>
            </a:endParaRPr>
          </a:p>
          <a:p>
            <a:pPr indent="0" lvl="0" marL="0" marR="0" rtl="0" algn="l">
              <a:lnSpc>
                <a:spcPct val="250000"/>
              </a:lnSpc>
              <a:spcBef>
                <a:spcPts val="0"/>
              </a:spcBef>
              <a:spcAft>
                <a:spcPts val="0"/>
              </a:spcAft>
              <a:buNone/>
            </a:pPr>
            <a:r>
              <a:rPr lang="en" sz="700">
                <a:latin typeface="Calibri"/>
                <a:ea typeface="Calibri"/>
                <a:cs typeface="Calibri"/>
                <a:sym typeface="Calibri"/>
              </a:rPr>
              <a:t>·  Animals</a:t>
            </a:r>
            <a:endParaRPr sz="700"/>
          </a:p>
          <a:p>
            <a:pPr indent="0" lvl="0" marL="0" marR="0" rtl="0" algn="l">
              <a:lnSpc>
                <a:spcPct val="250000"/>
              </a:lnSpc>
              <a:spcBef>
                <a:spcPts val="0"/>
              </a:spcBef>
              <a:spcAft>
                <a:spcPts val="0"/>
              </a:spcAft>
              <a:buNone/>
            </a:pPr>
            <a:r>
              <a:rPr lang="en" sz="700">
                <a:latin typeface="Calibri"/>
                <a:ea typeface="Calibri"/>
                <a:cs typeface="Calibri"/>
                <a:sym typeface="Calibri"/>
              </a:rPr>
              <a:t>·  National Geo.</a:t>
            </a:r>
            <a:endParaRPr sz="700">
              <a:latin typeface="Calibri"/>
              <a:ea typeface="Calibri"/>
              <a:cs typeface="Calibri"/>
              <a:sym typeface="Calibri"/>
            </a:endParaRPr>
          </a:p>
          <a:p>
            <a:pPr indent="0" lvl="0" marL="0" marR="0" rtl="0" algn="l">
              <a:lnSpc>
                <a:spcPct val="250000"/>
              </a:lnSpc>
              <a:spcBef>
                <a:spcPts val="0"/>
              </a:spcBef>
              <a:spcAft>
                <a:spcPts val="0"/>
              </a:spcAft>
              <a:buNone/>
            </a:pPr>
            <a:r>
              <a:t/>
            </a:r>
            <a:endParaRPr sz="700">
              <a:latin typeface="Calibri"/>
              <a:ea typeface="Calibri"/>
              <a:cs typeface="Calibri"/>
              <a:sym typeface="Calibri"/>
            </a:endParaRPr>
          </a:p>
        </p:txBody>
      </p:sp>
      <p:cxnSp>
        <p:nvCxnSpPr>
          <p:cNvPr id="206" name="Google Shape;206;p29"/>
          <p:cNvCxnSpPr/>
          <p:nvPr/>
        </p:nvCxnSpPr>
        <p:spPr>
          <a:xfrm>
            <a:off x="7278089" y="2888429"/>
            <a:ext cx="1548000" cy="0"/>
          </a:xfrm>
          <a:prstGeom prst="straightConnector1">
            <a:avLst/>
          </a:prstGeom>
          <a:noFill/>
          <a:ln cap="flat" cmpd="sng" w="9525">
            <a:solidFill>
              <a:schemeClr val="lt1"/>
            </a:solidFill>
            <a:prstDash val="solid"/>
            <a:round/>
            <a:headEnd len="sm" w="sm" type="none"/>
            <a:tailEnd len="sm" w="sm" type="none"/>
          </a:ln>
        </p:spPr>
      </p:cxnSp>
      <p:cxnSp>
        <p:nvCxnSpPr>
          <p:cNvPr id="207" name="Google Shape;207;p29"/>
          <p:cNvCxnSpPr/>
          <p:nvPr/>
        </p:nvCxnSpPr>
        <p:spPr>
          <a:xfrm>
            <a:off x="3644193" y="2575707"/>
            <a:ext cx="946500" cy="0"/>
          </a:xfrm>
          <a:prstGeom prst="straightConnector1">
            <a:avLst/>
          </a:prstGeom>
          <a:noFill/>
          <a:ln cap="flat" cmpd="sng" w="25400">
            <a:solidFill>
              <a:srgbClr val="CFEAFA"/>
            </a:solidFill>
            <a:prstDash val="solid"/>
            <a:round/>
            <a:headEnd len="sm" w="sm" type="none"/>
            <a:tailEnd len="sm" w="sm" type="none"/>
          </a:ln>
        </p:spPr>
      </p:cxnSp>
      <p:cxnSp>
        <p:nvCxnSpPr>
          <p:cNvPr id="208" name="Google Shape;208;p29"/>
          <p:cNvCxnSpPr/>
          <p:nvPr/>
        </p:nvCxnSpPr>
        <p:spPr>
          <a:xfrm>
            <a:off x="3644193" y="2742354"/>
            <a:ext cx="946500" cy="0"/>
          </a:xfrm>
          <a:prstGeom prst="straightConnector1">
            <a:avLst/>
          </a:prstGeom>
          <a:noFill/>
          <a:ln cap="flat" cmpd="sng" w="25400">
            <a:solidFill>
              <a:srgbClr val="CFEAFA"/>
            </a:solidFill>
            <a:prstDash val="solid"/>
            <a:round/>
            <a:headEnd len="sm" w="sm" type="none"/>
            <a:tailEnd len="sm" w="sm" type="none"/>
          </a:ln>
        </p:spPr>
      </p:cxnSp>
      <p:cxnSp>
        <p:nvCxnSpPr>
          <p:cNvPr id="209" name="Google Shape;209;p29"/>
          <p:cNvCxnSpPr/>
          <p:nvPr/>
        </p:nvCxnSpPr>
        <p:spPr>
          <a:xfrm>
            <a:off x="5697095" y="2580313"/>
            <a:ext cx="946500" cy="0"/>
          </a:xfrm>
          <a:prstGeom prst="straightConnector1">
            <a:avLst/>
          </a:prstGeom>
          <a:noFill/>
          <a:ln cap="flat" cmpd="sng" w="25400">
            <a:solidFill>
              <a:srgbClr val="CFEAFA"/>
            </a:solidFill>
            <a:prstDash val="solid"/>
            <a:round/>
            <a:headEnd len="sm" w="sm" type="none"/>
            <a:tailEnd len="sm" w="sm" type="none"/>
          </a:ln>
        </p:spPr>
      </p:cxnSp>
      <p:cxnSp>
        <p:nvCxnSpPr>
          <p:cNvPr id="210" name="Google Shape;210;p29"/>
          <p:cNvCxnSpPr/>
          <p:nvPr/>
        </p:nvCxnSpPr>
        <p:spPr>
          <a:xfrm>
            <a:off x="5697095" y="2744453"/>
            <a:ext cx="946500" cy="0"/>
          </a:xfrm>
          <a:prstGeom prst="straightConnector1">
            <a:avLst/>
          </a:prstGeom>
          <a:noFill/>
          <a:ln cap="flat" cmpd="sng" w="25400">
            <a:solidFill>
              <a:srgbClr val="CFEAFA"/>
            </a:solidFill>
            <a:prstDash val="solid"/>
            <a:round/>
            <a:headEnd len="sm" w="sm" type="none"/>
            <a:tailEnd len="sm" w="sm" type="none"/>
          </a:ln>
        </p:spPr>
      </p:cxnSp>
      <p:sp>
        <p:nvSpPr>
          <p:cNvPr id="211" name="Google Shape;211;p29"/>
          <p:cNvSpPr txBox="1"/>
          <p:nvPr/>
        </p:nvSpPr>
        <p:spPr>
          <a:xfrm>
            <a:off x="2678729" y="2464965"/>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Personal Business</a:t>
            </a:r>
            <a:endParaRPr sz="800">
              <a:solidFill>
                <a:schemeClr val="dk1"/>
              </a:solidFill>
              <a:latin typeface="Times New Roman"/>
              <a:ea typeface="Times New Roman"/>
              <a:cs typeface="Times New Roman"/>
              <a:sym typeface="Times New Roman"/>
            </a:endParaRPr>
          </a:p>
        </p:txBody>
      </p:sp>
      <p:sp>
        <p:nvSpPr>
          <p:cNvPr id="212" name="Google Shape;212;p29"/>
          <p:cNvSpPr txBox="1"/>
          <p:nvPr/>
        </p:nvSpPr>
        <p:spPr>
          <a:xfrm>
            <a:off x="2683272" y="2637675"/>
            <a:ext cx="7452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Socializing</a:t>
            </a:r>
            <a:endParaRPr sz="800">
              <a:solidFill>
                <a:schemeClr val="dk1"/>
              </a:solidFill>
              <a:latin typeface="Times New Roman"/>
              <a:ea typeface="Times New Roman"/>
              <a:cs typeface="Times New Roman"/>
              <a:sym typeface="Times New Roman"/>
            </a:endParaRPr>
          </a:p>
        </p:txBody>
      </p:sp>
      <p:sp>
        <p:nvSpPr>
          <p:cNvPr id="213" name="Google Shape;213;p29"/>
          <p:cNvSpPr txBox="1"/>
          <p:nvPr/>
        </p:nvSpPr>
        <p:spPr>
          <a:xfrm>
            <a:off x="4782250" y="2456794"/>
            <a:ext cx="8535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latin typeface="Times New Roman"/>
                <a:ea typeface="Times New Roman"/>
                <a:cs typeface="Times New Roman"/>
                <a:sym typeface="Times New Roman"/>
              </a:rPr>
              <a:t>Growth</a:t>
            </a:r>
            <a:endParaRPr sz="800">
              <a:latin typeface="Times New Roman"/>
              <a:ea typeface="Times New Roman"/>
              <a:cs typeface="Times New Roman"/>
              <a:sym typeface="Times New Roman"/>
            </a:endParaRPr>
          </a:p>
        </p:txBody>
      </p:sp>
      <p:sp>
        <p:nvSpPr>
          <p:cNvPr id="214" name="Google Shape;214;p29"/>
          <p:cNvSpPr txBox="1"/>
          <p:nvPr/>
        </p:nvSpPr>
        <p:spPr>
          <a:xfrm>
            <a:off x="4795946" y="2630098"/>
            <a:ext cx="10107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 sz="800">
                <a:solidFill>
                  <a:schemeClr val="dk1"/>
                </a:solidFill>
                <a:latin typeface="Times New Roman"/>
                <a:ea typeface="Times New Roman"/>
                <a:cs typeface="Times New Roman"/>
                <a:sym typeface="Times New Roman"/>
              </a:rPr>
              <a:t>Pet</a:t>
            </a:r>
            <a:endParaRPr sz="800">
              <a:solidFill>
                <a:schemeClr val="dk1"/>
              </a:solidFill>
              <a:latin typeface="Times New Roman"/>
              <a:ea typeface="Times New Roman"/>
              <a:cs typeface="Times New Roman"/>
              <a:sym typeface="Times New Roman"/>
            </a:endParaRPr>
          </a:p>
        </p:txBody>
      </p:sp>
      <p:pic>
        <p:nvPicPr>
          <p:cNvPr descr="bio-icon.png" id="215" name="Google Shape;215;p29"/>
          <p:cNvPicPr preferRelativeResize="0"/>
          <p:nvPr/>
        </p:nvPicPr>
        <p:blipFill rotWithShape="1">
          <a:blip r:embed="rId3">
            <a:alphaModFix/>
          </a:blip>
          <a:srcRect b="0" l="0" r="0" t="0"/>
          <a:stretch/>
        </p:blipFill>
        <p:spPr>
          <a:xfrm>
            <a:off x="4278357" y="167207"/>
            <a:ext cx="167650" cy="167650"/>
          </a:xfrm>
          <a:prstGeom prst="rect">
            <a:avLst/>
          </a:prstGeom>
          <a:noFill/>
          <a:ln>
            <a:noFill/>
          </a:ln>
        </p:spPr>
      </p:pic>
      <p:pic>
        <p:nvPicPr>
          <p:cNvPr descr="frustrations-icon.png" id="216" name="Google Shape;216;p29"/>
          <p:cNvPicPr preferRelativeResize="0"/>
          <p:nvPr/>
        </p:nvPicPr>
        <p:blipFill rotWithShape="1">
          <a:blip r:embed="rId4">
            <a:alphaModFix/>
          </a:blip>
          <a:srcRect b="0" l="0" r="0" t="0"/>
          <a:stretch/>
        </p:blipFill>
        <p:spPr>
          <a:xfrm>
            <a:off x="4968035" y="3237289"/>
            <a:ext cx="156187" cy="156187"/>
          </a:xfrm>
          <a:prstGeom prst="rect">
            <a:avLst/>
          </a:prstGeom>
          <a:noFill/>
          <a:ln>
            <a:noFill/>
          </a:ln>
        </p:spPr>
      </p:pic>
      <p:pic>
        <p:nvPicPr>
          <p:cNvPr descr="goals-icon.png" id="217" name="Google Shape;217;p29"/>
          <p:cNvPicPr preferRelativeResize="0"/>
          <p:nvPr/>
        </p:nvPicPr>
        <p:blipFill rotWithShape="1">
          <a:blip r:embed="rId5">
            <a:alphaModFix/>
          </a:blip>
          <a:srcRect b="0" l="0" r="0" t="0"/>
          <a:stretch/>
        </p:blipFill>
        <p:spPr>
          <a:xfrm>
            <a:off x="2726668" y="3175107"/>
            <a:ext cx="180320" cy="180320"/>
          </a:xfrm>
          <a:prstGeom prst="rect">
            <a:avLst/>
          </a:prstGeom>
          <a:noFill/>
          <a:ln>
            <a:noFill/>
          </a:ln>
        </p:spPr>
      </p:pic>
      <p:pic>
        <p:nvPicPr>
          <p:cNvPr descr="personality-icon.png" id="218" name="Google Shape;218;p29"/>
          <p:cNvPicPr preferRelativeResize="0"/>
          <p:nvPr/>
        </p:nvPicPr>
        <p:blipFill rotWithShape="1">
          <a:blip r:embed="rId6">
            <a:alphaModFix/>
          </a:blip>
          <a:srcRect b="0" l="0" r="0" t="0"/>
          <a:stretch/>
        </p:blipFill>
        <p:spPr>
          <a:xfrm>
            <a:off x="2596717" y="157430"/>
            <a:ext cx="180320" cy="180320"/>
          </a:xfrm>
          <a:prstGeom prst="rect">
            <a:avLst/>
          </a:prstGeom>
          <a:noFill/>
          <a:ln>
            <a:noFill/>
          </a:ln>
        </p:spPr>
      </p:pic>
      <p:sp>
        <p:nvSpPr>
          <p:cNvPr id="219" name="Google Shape;219;p29"/>
          <p:cNvSpPr txBox="1"/>
          <p:nvPr/>
        </p:nvSpPr>
        <p:spPr>
          <a:xfrm>
            <a:off x="7211797" y="4586411"/>
            <a:ext cx="7146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Times New Roman"/>
                <a:ea typeface="Times New Roman"/>
                <a:cs typeface="Times New Roman"/>
                <a:sym typeface="Times New Roman"/>
              </a:rPr>
              <a:t>Instagram</a:t>
            </a:r>
            <a:endParaRPr sz="1900">
              <a:latin typeface="Times New Roman"/>
              <a:ea typeface="Times New Roman"/>
              <a:cs typeface="Times New Roman"/>
              <a:sym typeface="Times New Roman"/>
            </a:endParaRPr>
          </a:p>
        </p:txBody>
      </p:sp>
      <p:sp>
        <p:nvSpPr>
          <p:cNvPr id="220" name="Google Shape;220;p29"/>
          <p:cNvSpPr txBox="1"/>
          <p:nvPr/>
        </p:nvSpPr>
        <p:spPr>
          <a:xfrm>
            <a:off x="7300597" y="3946679"/>
            <a:ext cx="14580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1100">
                <a:solidFill>
                  <a:srgbClr val="1A8CB2"/>
                </a:solidFill>
                <a:latin typeface="Calibri"/>
                <a:ea typeface="Calibri"/>
                <a:cs typeface="Calibri"/>
                <a:sym typeface="Calibri"/>
              </a:rPr>
              <a:t>Frequently used apps</a:t>
            </a:r>
            <a:endParaRPr sz="1100"/>
          </a:p>
        </p:txBody>
      </p:sp>
      <p:sp>
        <p:nvSpPr>
          <p:cNvPr id="221" name="Google Shape;221;p29"/>
          <p:cNvSpPr txBox="1"/>
          <p:nvPr/>
        </p:nvSpPr>
        <p:spPr>
          <a:xfrm>
            <a:off x="7820645" y="4586411"/>
            <a:ext cx="565500" cy="492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 sz="800">
                <a:latin typeface="Times New Roman"/>
                <a:ea typeface="Times New Roman"/>
                <a:cs typeface="Times New Roman"/>
                <a:sym typeface="Times New Roman"/>
              </a:rPr>
              <a:t>Depop</a:t>
            </a:r>
            <a:endParaRPr sz="800">
              <a:latin typeface="Times New Roman"/>
              <a:ea typeface="Times New Roman"/>
              <a:cs typeface="Times New Roman"/>
              <a:sym typeface="Times New Roman"/>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29"/>
          <p:cNvSpPr txBox="1"/>
          <p:nvPr/>
        </p:nvSpPr>
        <p:spPr>
          <a:xfrm>
            <a:off x="8441375" y="4595975"/>
            <a:ext cx="606000" cy="215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 sz="800">
                <a:latin typeface="Calibri"/>
                <a:ea typeface="Calibri"/>
                <a:cs typeface="Calibri"/>
                <a:sym typeface="Calibri"/>
              </a:rPr>
              <a:t>Pinterest</a:t>
            </a:r>
            <a:endParaRPr sz="1900">
              <a:latin typeface="Calibri"/>
              <a:ea typeface="Calibri"/>
              <a:cs typeface="Calibri"/>
              <a:sym typeface="Calibri"/>
            </a:endParaRPr>
          </a:p>
        </p:txBody>
      </p:sp>
      <p:pic>
        <p:nvPicPr>
          <p:cNvPr descr="motivations-icon.png" id="223" name="Google Shape;223;p29"/>
          <p:cNvPicPr preferRelativeResize="0"/>
          <p:nvPr/>
        </p:nvPicPr>
        <p:blipFill rotWithShape="1">
          <a:blip r:embed="rId7">
            <a:alphaModFix/>
          </a:blip>
          <a:srcRect b="0" l="0" r="0" t="0"/>
          <a:stretch/>
        </p:blipFill>
        <p:spPr>
          <a:xfrm>
            <a:off x="2755199" y="2254991"/>
            <a:ext cx="119106" cy="173124"/>
          </a:xfrm>
          <a:prstGeom prst="rect">
            <a:avLst/>
          </a:prstGeom>
          <a:noFill/>
          <a:ln>
            <a:noFill/>
          </a:ln>
        </p:spPr>
      </p:pic>
      <p:cxnSp>
        <p:nvCxnSpPr>
          <p:cNvPr id="224" name="Google Shape;224;p29"/>
          <p:cNvCxnSpPr/>
          <p:nvPr/>
        </p:nvCxnSpPr>
        <p:spPr>
          <a:xfrm>
            <a:off x="7287789" y="3869510"/>
            <a:ext cx="1548000" cy="0"/>
          </a:xfrm>
          <a:prstGeom prst="straightConnector1">
            <a:avLst/>
          </a:prstGeom>
          <a:noFill/>
          <a:ln cap="flat" cmpd="sng" w="9525">
            <a:solidFill>
              <a:schemeClr val="lt1"/>
            </a:solidFill>
            <a:prstDash val="solid"/>
            <a:round/>
            <a:headEnd len="sm" w="sm" type="none"/>
            <a:tailEnd len="sm" w="sm" type="none"/>
          </a:ln>
        </p:spPr>
      </p:cxnSp>
      <p:pic>
        <p:nvPicPr>
          <p:cNvPr id="225" name="Google Shape;225;p29"/>
          <p:cNvPicPr preferRelativeResize="0"/>
          <p:nvPr/>
        </p:nvPicPr>
        <p:blipFill>
          <a:blip r:embed="rId8">
            <a:alphaModFix/>
          </a:blip>
          <a:stretch>
            <a:fillRect/>
          </a:stretch>
        </p:blipFill>
        <p:spPr>
          <a:xfrm>
            <a:off x="7321824" y="4285443"/>
            <a:ext cx="305906" cy="305906"/>
          </a:xfrm>
          <a:prstGeom prst="rect">
            <a:avLst/>
          </a:prstGeom>
          <a:noFill/>
          <a:ln>
            <a:noFill/>
          </a:ln>
        </p:spPr>
      </p:pic>
      <p:pic>
        <p:nvPicPr>
          <p:cNvPr id="226" name="Google Shape;226;p29"/>
          <p:cNvPicPr preferRelativeResize="0"/>
          <p:nvPr/>
        </p:nvPicPr>
        <p:blipFill>
          <a:blip r:embed="rId9">
            <a:alphaModFix/>
          </a:blip>
          <a:stretch>
            <a:fillRect/>
          </a:stretch>
        </p:blipFill>
        <p:spPr>
          <a:xfrm>
            <a:off x="7948100" y="4285458"/>
            <a:ext cx="330600" cy="330600"/>
          </a:xfrm>
          <a:prstGeom prst="rect">
            <a:avLst/>
          </a:prstGeom>
          <a:noFill/>
          <a:ln>
            <a:noFill/>
          </a:ln>
        </p:spPr>
      </p:pic>
      <p:pic>
        <p:nvPicPr>
          <p:cNvPr id="227" name="Google Shape;227;p29"/>
          <p:cNvPicPr preferRelativeResize="0"/>
          <p:nvPr/>
        </p:nvPicPr>
        <p:blipFill>
          <a:blip r:embed="rId10">
            <a:alphaModFix/>
          </a:blip>
          <a:stretch>
            <a:fillRect/>
          </a:stretch>
        </p:blipFill>
        <p:spPr>
          <a:xfrm>
            <a:off x="8579075" y="4285450"/>
            <a:ext cx="330600" cy="330600"/>
          </a:xfrm>
          <a:prstGeom prst="rect">
            <a:avLst/>
          </a:prstGeom>
          <a:noFill/>
          <a:ln>
            <a:noFill/>
          </a:ln>
        </p:spPr>
      </p:pic>
      <p:cxnSp>
        <p:nvCxnSpPr>
          <p:cNvPr id="228" name="Google Shape;228;p29"/>
          <p:cNvCxnSpPr/>
          <p:nvPr/>
        </p:nvCxnSpPr>
        <p:spPr>
          <a:xfrm>
            <a:off x="3633738" y="2739625"/>
            <a:ext cx="517800" cy="0"/>
          </a:xfrm>
          <a:prstGeom prst="straightConnector1">
            <a:avLst/>
          </a:prstGeom>
          <a:noFill/>
          <a:ln cap="flat" cmpd="sng" w="28575">
            <a:solidFill>
              <a:schemeClr val="dk2"/>
            </a:solidFill>
            <a:prstDash val="solid"/>
            <a:round/>
            <a:headEnd len="med" w="med" type="none"/>
            <a:tailEnd len="med" w="med" type="none"/>
          </a:ln>
        </p:spPr>
      </p:cxnSp>
      <p:cxnSp>
        <p:nvCxnSpPr>
          <p:cNvPr id="229" name="Google Shape;229;p29"/>
          <p:cNvCxnSpPr/>
          <p:nvPr/>
        </p:nvCxnSpPr>
        <p:spPr>
          <a:xfrm>
            <a:off x="3633738" y="2574713"/>
            <a:ext cx="848400" cy="0"/>
          </a:xfrm>
          <a:prstGeom prst="straightConnector1">
            <a:avLst/>
          </a:prstGeom>
          <a:noFill/>
          <a:ln cap="flat" cmpd="sng" w="28575">
            <a:solidFill>
              <a:schemeClr val="dk2"/>
            </a:solidFill>
            <a:prstDash val="solid"/>
            <a:round/>
            <a:headEnd len="med" w="med" type="none"/>
            <a:tailEnd len="med" w="med" type="none"/>
          </a:ln>
        </p:spPr>
      </p:cxnSp>
      <p:cxnSp>
        <p:nvCxnSpPr>
          <p:cNvPr id="230" name="Google Shape;230;p29"/>
          <p:cNvCxnSpPr/>
          <p:nvPr/>
        </p:nvCxnSpPr>
        <p:spPr>
          <a:xfrm>
            <a:off x="5697088" y="2580313"/>
            <a:ext cx="548700" cy="6000"/>
          </a:xfrm>
          <a:prstGeom prst="straightConnector1">
            <a:avLst/>
          </a:prstGeom>
          <a:noFill/>
          <a:ln cap="flat" cmpd="sng" w="28575">
            <a:solidFill>
              <a:schemeClr val="dk2"/>
            </a:solidFill>
            <a:prstDash val="solid"/>
            <a:round/>
            <a:headEnd len="med" w="med" type="none"/>
            <a:tailEnd len="med" w="med" type="none"/>
          </a:ln>
        </p:spPr>
      </p:cxnSp>
      <p:cxnSp>
        <p:nvCxnSpPr>
          <p:cNvPr id="231" name="Google Shape;231;p29"/>
          <p:cNvCxnSpPr/>
          <p:nvPr/>
        </p:nvCxnSpPr>
        <p:spPr>
          <a:xfrm>
            <a:off x="5697088" y="2745363"/>
            <a:ext cx="952800" cy="0"/>
          </a:xfrm>
          <a:prstGeom prst="straightConnector1">
            <a:avLst/>
          </a:prstGeom>
          <a:noFill/>
          <a:ln cap="flat" cmpd="sng" w="28575">
            <a:solidFill>
              <a:schemeClr val="dk2"/>
            </a:solidFill>
            <a:prstDash val="solid"/>
            <a:round/>
            <a:headEnd len="med" w="med" type="none"/>
            <a:tailEnd len="med" w="med" type="none"/>
          </a:ln>
        </p:spPr>
      </p:cxnSp>
      <p:pic>
        <p:nvPicPr>
          <p:cNvPr id="232" name="Google Shape;232;p29"/>
          <p:cNvPicPr preferRelativeResize="0"/>
          <p:nvPr/>
        </p:nvPicPr>
        <p:blipFill rotWithShape="1">
          <a:blip r:embed="rId11">
            <a:alphaModFix/>
          </a:blip>
          <a:srcRect b="0" l="0" r="34400" t="0"/>
          <a:stretch/>
        </p:blipFill>
        <p:spPr>
          <a:xfrm>
            <a:off x="-31073" y="-2375"/>
            <a:ext cx="2386725" cy="2421150"/>
          </a:xfrm>
          <a:prstGeom prst="rect">
            <a:avLst/>
          </a:prstGeom>
          <a:noFill/>
          <a:ln>
            <a:noFill/>
          </a:ln>
        </p:spPr>
      </p:pic>
      <p:grpSp>
        <p:nvGrpSpPr>
          <p:cNvPr id="233" name="Google Shape;233;p29"/>
          <p:cNvGrpSpPr/>
          <p:nvPr/>
        </p:nvGrpSpPr>
        <p:grpSpPr>
          <a:xfrm>
            <a:off x="6999358" y="-235483"/>
            <a:ext cx="2228088" cy="1320858"/>
            <a:chOff x="6999358" y="-235483"/>
            <a:chExt cx="2228088" cy="1320858"/>
          </a:xfrm>
        </p:grpSpPr>
        <p:sp>
          <p:nvSpPr>
            <p:cNvPr id="234" name="Google Shape;234;p29"/>
            <p:cNvSpPr txBox="1"/>
            <p:nvPr/>
          </p:nvSpPr>
          <p:spPr>
            <a:xfrm>
              <a:off x="7406671" y="167181"/>
              <a:ext cx="1503000" cy="732600"/>
            </a:xfrm>
            <a:prstGeom prst="rect">
              <a:avLst/>
            </a:prstGeom>
            <a:noFill/>
            <a:ln>
              <a:noFill/>
            </a:ln>
          </p:spPr>
          <p:txBody>
            <a:bodyPr anchorCtr="0" anchor="t" bIns="45700" lIns="91425" spcFirstLastPara="1" rIns="91425" wrap="square" tIns="45700">
              <a:spAutoFit/>
            </a:bodyPr>
            <a:lstStyle/>
            <a:p>
              <a:pPr indent="0" lvl="0" marL="0" marR="0" rtl="0" algn="l">
                <a:lnSpc>
                  <a:spcPct val="140000"/>
                </a:lnSpc>
                <a:spcBef>
                  <a:spcPts val="0"/>
                </a:spcBef>
                <a:spcAft>
                  <a:spcPts val="0"/>
                </a:spcAft>
                <a:buNone/>
              </a:pPr>
              <a:r>
                <a:rPr lang="en" sz="800">
                  <a:solidFill>
                    <a:srgbClr val="434343"/>
                  </a:solidFill>
                  <a:latin typeface="Calibri"/>
                  <a:ea typeface="Calibri"/>
                  <a:cs typeface="Calibri"/>
                  <a:sym typeface="Calibri"/>
                </a:rPr>
                <a:t>“I love being creative and that what drives me to be the best for my business and my pets longevity”</a:t>
              </a:r>
              <a:endParaRPr sz="800">
                <a:solidFill>
                  <a:srgbClr val="434343"/>
                </a:solidFill>
                <a:latin typeface="Calibri"/>
                <a:ea typeface="Calibri"/>
                <a:cs typeface="Calibri"/>
                <a:sym typeface="Calibri"/>
              </a:endParaRPr>
            </a:p>
          </p:txBody>
        </p:sp>
        <p:sp>
          <p:nvSpPr>
            <p:cNvPr id="235" name="Google Shape;235;p29"/>
            <p:cNvSpPr txBox="1"/>
            <p:nvPr/>
          </p:nvSpPr>
          <p:spPr>
            <a:xfrm>
              <a:off x="6999358" y="238775"/>
              <a:ext cx="8535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sp>
          <p:nvSpPr>
            <p:cNvPr id="236" name="Google Shape;236;p29"/>
            <p:cNvSpPr txBox="1"/>
            <p:nvPr/>
          </p:nvSpPr>
          <p:spPr>
            <a:xfrm rot="10800000">
              <a:off x="7852845" y="-235483"/>
              <a:ext cx="1374600" cy="846600"/>
            </a:xfrm>
            <a:prstGeom prst="rect">
              <a:avLst/>
            </a:prstGeom>
            <a:noFill/>
            <a:ln>
              <a:noFill/>
            </a:ln>
          </p:spPr>
          <p:txBody>
            <a:bodyPr anchorCtr="0" anchor="t" bIns="45700" lIns="91425" spcFirstLastPara="1" rIns="91425" wrap="square" tIns="45700">
              <a:spAutoFit/>
            </a:bodyPr>
            <a:lstStyle/>
            <a:p>
              <a:pPr indent="0" lvl="0" marL="0" marR="0" rtl="0" algn="l">
                <a:lnSpc>
                  <a:spcPct val="50000"/>
                </a:lnSpc>
                <a:spcBef>
                  <a:spcPts val="0"/>
                </a:spcBef>
                <a:spcAft>
                  <a:spcPts val="0"/>
                </a:spcAft>
                <a:buNone/>
              </a:pPr>
              <a:r>
                <a:rPr lang="en" sz="8000">
                  <a:solidFill>
                    <a:schemeClr val="lt1"/>
                  </a:solidFill>
                  <a:latin typeface="Georgia"/>
                  <a:ea typeface="Georgia"/>
                  <a:cs typeface="Georgia"/>
                  <a:sym typeface="Georgia"/>
                </a:rPr>
                <a:t>“</a:t>
              </a:r>
              <a:endParaRPr sz="8000">
                <a:solidFill>
                  <a:schemeClr val="lt1"/>
                </a:solidFill>
                <a:latin typeface="Georgia"/>
                <a:ea typeface="Georgia"/>
                <a:cs typeface="Georgia"/>
                <a:sym typeface="Georgia"/>
              </a:endParaRPr>
            </a:p>
            <a:p>
              <a:pPr indent="0" lvl="0" marL="0" marR="0" rtl="0" algn="l">
                <a:lnSpc>
                  <a:spcPct val="50000"/>
                </a:lnSpc>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Planning</a:t>
            </a:r>
            <a:endParaRPr/>
          </a:p>
        </p:txBody>
      </p:sp>
      <p:sp>
        <p:nvSpPr>
          <p:cNvPr id="242" name="Google Shape;242;p30"/>
          <p:cNvSpPr txBox="1"/>
          <p:nvPr>
            <p:ph idx="1" type="body"/>
          </p:nvPr>
        </p:nvSpPr>
        <p:spPr>
          <a:xfrm>
            <a:off x="311700" y="1225225"/>
            <a:ext cx="38043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Goals</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Build web application that supports, maintains, and allows for users to engage with a marketplace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Maintain the schedule set to establish the release of the project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Use design principles to implement a functional website</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Build a web application that allows buyers and sellers to trade among each other</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b="1" lang="en" sz="1200">
                <a:latin typeface="Times New Roman"/>
                <a:ea typeface="Times New Roman"/>
                <a:cs typeface="Times New Roman"/>
                <a:sym typeface="Times New Roman"/>
              </a:rPr>
              <a:t>Scope</a:t>
            </a:r>
            <a:r>
              <a:rPr lang="en"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Determine time estimate for details of the project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Design the user and system interaction</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 2  months to build project</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2 Sprints divided into: </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Seller, Items, Admin</a:t>
            </a:r>
            <a:endParaRPr sz="1200">
              <a:latin typeface="Times New Roman"/>
              <a:ea typeface="Times New Roman"/>
              <a:cs typeface="Times New Roman"/>
              <a:sym typeface="Times New Roman"/>
            </a:endParaRPr>
          </a:p>
          <a:p>
            <a:pPr indent="-304800" lvl="1" marL="914400" rtl="0" algn="l">
              <a:spcBef>
                <a:spcPts val="0"/>
              </a:spcBef>
              <a:spcAft>
                <a:spcPts val="0"/>
              </a:spcAft>
              <a:buSzPts val="1200"/>
              <a:buFont typeface="Times New Roman"/>
              <a:buChar char="○"/>
            </a:pPr>
            <a:r>
              <a:rPr lang="en" sz="1200">
                <a:latin typeface="Times New Roman"/>
                <a:ea typeface="Times New Roman"/>
                <a:cs typeface="Times New Roman"/>
                <a:sym typeface="Times New Roman"/>
              </a:rPr>
              <a:t>Buyer, Carts, Orders   </a:t>
            </a:r>
            <a:endParaRPr sz="1200">
              <a:latin typeface="Times New Roman"/>
              <a:ea typeface="Times New Roman"/>
              <a:cs typeface="Times New Roman"/>
              <a:sym typeface="Times New Roman"/>
            </a:endParaRPr>
          </a:p>
          <a:p>
            <a:pPr indent="0" lvl="0" marL="45720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200">
              <a:latin typeface="Times New Roman"/>
              <a:ea typeface="Times New Roman"/>
              <a:cs typeface="Times New Roman"/>
              <a:sym typeface="Times New Roman"/>
            </a:endParaRPr>
          </a:p>
          <a:p>
            <a:pPr indent="0" lvl="0" marL="0" rtl="0" algn="l">
              <a:spcBef>
                <a:spcPts val="0"/>
              </a:spcBef>
              <a:spcAft>
                <a:spcPts val="1200"/>
              </a:spcAft>
              <a:buNone/>
            </a:pPr>
            <a:r>
              <a:t/>
            </a:r>
            <a:endParaRPr sz="1200">
              <a:latin typeface="Times New Roman"/>
              <a:ea typeface="Times New Roman"/>
              <a:cs typeface="Times New Roman"/>
              <a:sym typeface="Times New Roman"/>
            </a:endParaRPr>
          </a:p>
        </p:txBody>
      </p:sp>
      <p:pic>
        <p:nvPicPr>
          <p:cNvPr id="243" name="Google Shape;243;p30"/>
          <p:cNvPicPr preferRelativeResize="0"/>
          <p:nvPr/>
        </p:nvPicPr>
        <p:blipFill>
          <a:blip r:embed="rId3">
            <a:alphaModFix/>
          </a:blip>
          <a:stretch>
            <a:fillRect/>
          </a:stretch>
        </p:blipFill>
        <p:spPr>
          <a:xfrm>
            <a:off x="4116000" y="201275"/>
            <a:ext cx="4792149" cy="2272599"/>
          </a:xfrm>
          <a:prstGeom prst="rect">
            <a:avLst/>
          </a:prstGeom>
          <a:noFill/>
          <a:ln>
            <a:noFill/>
          </a:ln>
        </p:spPr>
      </p:pic>
      <p:pic>
        <p:nvPicPr>
          <p:cNvPr id="244" name="Google Shape;244;p30"/>
          <p:cNvPicPr preferRelativeResize="0"/>
          <p:nvPr/>
        </p:nvPicPr>
        <p:blipFill>
          <a:blip r:embed="rId4">
            <a:alphaModFix/>
          </a:blip>
          <a:stretch>
            <a:fillRect/>
          </a:stretch>
        </p:blipFill>
        <p:spPr>
          <a:xfrm>
            <a:off x="4268400" y="2718500"/>
            <a:ext cx="4639751" cy="2272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Deliverables</a:t>
            </a:r>
            <a:endParaRPr/>
          </a:p>
        </p:txBody>
      </p:sp>
      <p:sp>
        <p:nvSpPr>
          <p:cNvPr id="250" name="Google Shape;250;p31"/>
          <p:cNvSpPr txBox="1"/>
          <p:nvPr>
            <p:ph idx="1" type="body"/>
          </p:nvPr>
        </p:nvSpPr>
        <p:spPr>
          <a:xfrm>
            <a:off x="311700" y="1225225"/>
            <a:ext cx="3804300" cy="3638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Project time estimate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Work breakdown structure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Risk and market analysis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Personas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Micro usability testings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Reports</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Design documents</a:t>
            </a:r>
            <a:endParaRPr sz="13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Domain Model</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Use Case Texts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Scenarios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Use Case Diagram</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Robustness Diagrams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Sequence Diagrams</a:t>
            </a:r>
            <a:endParaRPr sz="900">
              <a:latin typeface="Times New Roman"/>
              <a:ea typeface="Times New Roman"/>
              <a:cs typeface="Times New Roman"/>
              <a:sym typeface="Times New Roman"/>
            </a:endParaRPr>
          </a:p>
          <a:p>
            <a:pPr indent="-285750" lvl="1" marL="914400" rtl="0" algn="l">
              <a:spcBef>
                <a:spcPts val="0"/>
              </a:spcBef>
              <a:spcAft>
                <a:spcPts val="0"/>
              </a:spcAft>
              <a:buSzPts val="900"/>
              <a:buFont typeface="Times New Roman"/>
              <a:buChar char="○"/>
            </a:pPr>
            <a:r>
              <a:rPr lang="en" sz="900">
                <a:latin typeface="Times New Roman"/>
                <a:ea typeface="Times New Roman"/>
                <a:cs typeface="Times New Roman"/>
                <a:sym typeface="Times New Roman"/>
              </a:rPr>
              <a:t>Class Diagram</a:t>
            </a:r>
            <a:endParaRPr sz="9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Project codebase</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Poster</a:t>
            </a:r>
            <a:endParaRPr sz="1300">
              <a:latin typeface="Times New Roman"/>
              <a:ea typeface="Times New Roman"/>
              <a:cs typeface="Times New Roman"/>
              <a:sym typeface="Times New Roman"/>
            </a:endParaRPr>
          </a:p>
          <a:p>
            <a:pPr indent="-311150" lvl="0" marL="457200" rtl="0" algn="l">
              <a:spcBef>
                <a:spcPts val="0"/>
              </a:spcBef>
              <a:spcAft>
                <a:spcPts val="0"/>
              </a:spcAft>
              <a:buSzPts val="1300"/>
              <a:buFont typeface="Times New Roman"/>
              <a:buChar char="●"/>
            </a:pPr>
            <a:r>
              <a:rPr lang="en" sz="1300">
                <a:latin typeface="Times New Roman"/>
                <a:ea typeface="Times New Roman"/>
                <a:cs typeface="Times New Roman"/>
                <a:sym typeface="Times New Roman"/>
              </a:rPr>
              <a:t>Presentation</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1300">
              <a:latin typeface="Times New Roman"/>
              <a:ea typeface="Times New Roman"/>
              <a:cs typeface="Times New Roman"/>
              <a:sym typeface="Times New Roman"/>
            </a:endParaRPr>
          </a:p>
          <a:p>
            <a:pPr indent="0" lvl="0" marL="457200" rtl="0" algn="l">
              <a:spcBef>
                <a:spcPts val="0"/>
              </a:spcBef>
              <a:spcAft>
                <a:spcPts val="0"/>
              </a:spcAft>
              <a:buNone/>
            </a:pPr>
            <a:r>
              <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300">
              <a:latin typeface="Times New Roman"/>
              <a:ea typeface="Times New Roman"/>
              <a:cs typeface="Times New Roman"/>
              <a:sym typeface="Times New Roman"/>
            </a:endParaRPr>
          </a:p>
          <a:p>
            <a:pPr indent="0" lvl="0" marL="0" rtl="0" algn="l">
              <a:spcBef>
                <a:spcPts val="0"/>
              </a:spcBef>
              <a:spcAft>
                <a:spcPts val="1200"/>
              </a:spcAft>
              <a:buNone/>
            </a:pPr>
            <a:r>
              <a:t/>
            </a:r>
            <a:endParaRPr sz="1300">
              <a:latin typeface="Times New Roman"/>
              <a:ea typeface="Times New Roman"/>
              <a:cs typeface="Times New Roman"/>
              <a:sym typeface="Times New Roman"/>
            </a:endParaRPr>
          </a:p>
        </p:txBody>
      </p:sp>
      <p:pic>
        <p:nvPicPr>
          <p:cNvPr id="251" name="Google Shape;251;p31"/>
          <p:cNvPicPr preferRelativeResize="0"/>
          <p:nvPr/>
        </p:nvPicPr>
        <p:blipFill>
          <a:blip r:embed="rId3">
            <a:alphaModFix/>
          </a:blip>
          <a:stretch>
            <a:fillRect/>
          </a:stretch>
        </p:blipFill>
        <p:spPr>
          <a:xfrm>
            <a:off x="4733075" y="137950"/>
            <a:ext cx="3746865" cy="4725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311700" y="21561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Demo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Reflections</a:t>
            </a:r>
            <a:endParaRPr/>
          </a:p>
        </p:txBody>
      </p:sp>
      <p:sp>
        <p:nvSpPr>
          <p:cNvPr id="262" name="Google Shape;262;p33"/>
          <p:cNvSpPr txBox="1"/>
          <p:nvPr>
            <p:ph idx="1" type="body"/>
          </p:nvPr>
        </p:nvSpPr>
        <p:spPr>
          <a:xfrm>
            <a:off x="311700" y="1225225"/>
            <a:ext cx="8318100" cy="363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latin typeface="Times New Roman"/>
                <a:ea typeface="Times New Roman"/>
                <a:cs typeface="Times New Roman"/>
                <a:sym typeface="Times New Roman"/>
              </a:rPr>
              <a:t>Highlights</a:t>
            </a:r>
            <a:endParaRPr sz="1600">
              <a:latin typeface="Times New Roman"/>
              <a:ea typeface="Times New Roman"/>
              <a:cs typeface="Times New Roman"/>
              <a:sym typeface="Times New Roman"/>
            </a:endParaRPr>
          </a:p>
          <a:p>
            <a:pPr indent="-330200" lvl="0" marL="457200" rtl="0" algn="l">
              <a:spcBef>
                <a:spcPts val="1200"/>
              </a:spcBef>
              <a:spcAft>
                <a:spcPts val="0"/>
              </a:spcAft>
              <a:buSzPts val="1600"/>
              <a:buFont typeface="Times New Roman"/>
              <a:buChar char="●"/>
            </a:pPr>
            <a:r>
              <a:rPr lang="en" sz="1600">
                <a:latin typeface="Times New Roman"/>
                <a:ea typeface="Times New Roman"/>
                <a:cs typeface="Times New Roman"/>
                <a:sym typeface="Times New Roman"/>
              </a:rPr>
              <a:t>Fulfilled</a:t>
            </a:r>
            <a:r>
              <a:rPr lang="en" sz="1600">
                <a:latin typeface="Times New Roman"/>
                <a:ea typeface="Times New Roman"/>
                <a:cs typeface="Times New Roman"/>
                <a:sym typeface="Times New Roman"/>
              </a:rPr>
              <a:t> Deliverable requirements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Practice Agile SDLC methodology</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Website development using Django </a:t>
            </a:r>
            <a:endParaRPr sz="16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600">
                <a:latin typeface="Times New Roman"/>
                <a:ea typeface="Times New Roman"/>
                <a:cs typeface="Times New Roman"/>
                <a:sym typeface="Times New Roman"/>
              </a:rPr>
              <a:t>Improvements</a:t>
            </a:r>
            <a:endParaRPr sz="1600">
              <a:latin typeface="Times New Roman"/>
              <a:ea typeface="Times New Roman"/>
              <a:cs typeface="Times New Roman"/>
              <a:sym typeface="Times New Roman"/>
            </a:endParaRPr>
          </a:p>
          <a:p>
            <a:pPr indent="-330200" lvl="0" marL="457200" rtl="0" algn="l">
              <a:spcBef>
                <a:spcPts val="1200"/>
              </a:spcBef>
              <a:spcAft>
                <a:spcPts val="0"/>
              </a:spcAft>
              <a:buSzPts val="1600"/>
              <a:buFont typeface="Times New Roman"/>
              <a:buChar char="●"/>
            </a:pPr>
            <a:r>
              <a:rPr lang="en" sz="1600">
                <a:latin typeface="Times New Roman"/>
                <a:ea typeface="Times New Roman"/>
                <a:cs typeface="Times New Roman"/>
                <a:sym typeface="Times New Roman"/>
              </a:rPr>
              <a:t>Apply Business Models for revenue generation and competitive strategies</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Expand Application boundaries to allow direct buyer/seller interactions on site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Port the web application into a mobile </a:t>
            </a:r>
            <a:r>
              <a:rPr lang="en" sz="1600">
                <a:latin typeface="Times New Roman"/>
                <a:ea typeface="Times New Roman"/>
                <a:cs typeface="Times New Roman"/>
                <a:sym typeface="Times New Roman"/>
              </a:rPr>
              <a:t>application </a:t>
            </a:r>
            <a:endParaRPr sz="1600">
              <a:latin typeface="Times New Roman"/>
              <a:ea typeface="Times New Roman"/>
              <a:cs typeface="Times New Roman"/>
              <a:sym typeface="Times New Roman"/>
            </a:endParaRPr>
          </a:p>
          <a:p>
            <a:pPr indent="0" lvl="0" marL="457200" rtl="0" algn="l">
              <a:spcBef>
                <a:spcPts val="1200"/>
              </a:spcBef>
              <a:spcAft>
                <a:spcPts val="0"/>
              </a:spcAft>
              <a:buNone/>
            </a:pPr>
            <a:r>
              <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sz="1600">
              <a:latin typeface="Times New Roman"/>
              <a:ea typeface="Times New Roman"/>
              <a:cs typeface="Times New Roman"/>
              <a:sym typeface="Times New Roman"/>
            </a:endParaRPr>
          </a:p>
        </p:txBody>
      </p:sp>
      <p:pic>
        <p:nvPicPr>
          <p:cNvPr id="263" name="Google Shape;263;p33"/>
          <p:cNvPicPr preferRelativeResize="0"/>
          <p:nvPr/>
        </p:nvPicPr>
        <p:blipFill>
          <a:blip r:embed="rId3">
            <a:alphaModFix/>
          </a:blip>
          <a:stretch>
            <a:fillRect/>
          </a:stretch>
        </p:blipFill>
        <p:spPr>
          <a:xfrm>
            <a:off x="4247475" y="1681645"/>
            <a:ext cx="4203149" cy="990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