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18a53dafd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f18a53dafd_0_2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f18a53dafd_0_2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18a53dafd_0_4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f18a53dafd_0_4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f18a53dafd_0_4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59" name="Google Shape;59;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5"/>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5"/>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p16"/>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1" name="Google Shape;71;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 name="Google Shape;76;p17"/>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7" name="Google Shape;77;p17"/>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78" name="Google Shape;78;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8"/>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84" name="Google Shape;84;p18"/>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85" name="Google Shape;85;p18"/>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86" name="Google Shape;86;p18"/>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87" name="Google Shape;87;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2" name="Google Shape;92;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1" name="Google Shape;101;p21"/>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9" name="Google Shape;109;p22"/>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5" name="Google Shape;115;p23"/>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24"/>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11" Type="http://schemas.openxmlformats.org/officeDocument/2006/relationships/image" Target="../media/image3.png"/><Relationship Id="rId10"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11" Type="http://schemas.openxmlformats.org/officeDocument/2006/relationships/image" Target="../media/image9.png"/><Relationship Id="rId10"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p:nvPr/>
        </p:nvSpPr>
        <p:spPr>
          <a:xfrm>
            <a:off x="0" y="2405085"/>
            <a:ext cx="2355600" cy="2744100"/>
          </a:xfrm>
          <a:prstGeom prst="rect">
            <a:avLst/>
          </a:prstGeom>
          <a:solidFill>
            <a:srgbClr val="CFE2F3"/>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25"/>
          <p:cNvSpPr txBox="1"/>
          <p:nvPr/>
        </p:nvSpPr>
        <p:spPr>
          <a:xfrm>
            <a:off x="-305647" y="2530053"/>
            <a:ext cx="2795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000">
                <a:latin typeface="Calibri"/>
                <a:ea typeface="Calibri"/>
                <a:cs typeface="Calibri"/>
                <a:sym typeface="Calibri"/>
              </a:rPr>
              <a:t>Jessica Andrew</a:t>
            </a:r>
            <a:endParaRPr sz="2000"/>
          </a:p>
        </p:txBody>
      </p:sp>
      <p:sp>
        <p:nvSpPr>
          <p:cNvPr id="132" name="Google Shape;132;p25"/>
          <p:cNvSpPr txBox="1"/>
          <p:nvPr/>
        </p:nvSpPr>
        <p:spPr>
          <a:xfrm>
            <a:off x="334341" y="2830189"/>
            <a:ext cx="1538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latin typeface="Calibri"/>
                <a:ea typeface="Calibri"/>
                <a:cs typeface="Calibri"/>
                <a:sym typeface="Calibri"/>
              </a:rPr>
              <a:t>35</a:t>
            </a:r>
            <a:r>
              <a:rPr b="0" i="0" lang="en" sz="1100" u="none" cap="none" strike="noStrike">
                <a:latin typeface="Calibri"/>
                <a:ea typeface="Calibri"/>
                <a:cs typeface="Calibri"/>
                <a:sym typeface="Calibri"/>
              </a:rPr>
              <a:t>, </a:t>
            </a:r>
            <a:r>
              <a:rPr lang="en" sz="1100">
                <a:latin typeface="Calibri"/>
                <a:ea typeface="Calibri"/>
                <a:cs typeface="Calibri"/>
                <a:sym typeface="Calibri"/>
              </a:rPr>
              <a:t>Seattle</a:t>
            </a:r>
            <a:endParaRPr/>
          </a:p>
        </p:txBody>
      </p:sp>
      <p:sp>
        <p:nvSpPr>
          <p:cNvPr id="133" name="Google Shape;133;p25"/>
          <p:cNvSpPr txBox="1"/>
          <p:nvPr/>
        </p:nvSpPr>
        <p:spPr>
          <a:xfrm>
            <a:off x="335559" y="3105588"/>
            <a:ext cx="15384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200">
              <a:latin typeface="Times New Roman"/>
              <a:ea typeface="Times New Roman"/>
              <a:cs typeface="Times New Roman"/>
              <a:sym typeface="Times New Roman"/>
            </a:endParaRPr>
          </a:p>
        </p:txBody>
      </p:sp>
      <p:cxnSp>
        <p:nvCxnSpPr>
          <p:cNvPr id="134" name="Google Shape;134;p25"/>
          <p:cNvCxnSpPr/>
          <p:nvPr/>
        </p:nvCxnSpPr>
        <p:spPr>
          <a:xfrm>
            <a:off x="732143" y="3144758"/>
            <a:ext cx="745200" cy="0"/>
          </a:xfrm>
          <a:prstGeom prst="straightConnector1">
            <a:avLst/>
          </a:prstGeom>
          <a:noFill/>
          <a:ln cap="flat" cmpd="sng" w="9525">
            <a:solidFill>
              <a:srgbClr val="000000"/>
            </a:solidFill>
            <a:prstDash val="solid"/>
            <a:round/>
            <a:headEnd len="sm" w="sm" type="none"/>
            <a:tailEnd len="sm" w="sm" type="none"/>
          </a:ln>
        </p:spPr>
      </p:cxnSp>
      <p:sp>
        <p:nvSpPr>
          <p:cNvPr id="135" name="Google Shape;135;p25"/>
          <p:cNvSpPr txBox="1"/>
          <p:nvPr/>
        </p:nvSpPr>
        <p:spPr>
          <a:xfrm>
            <a:off x="96175" y="3282175"/>
            <a:ext cx="1010700" cy="1626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t>
            </a:r>
            <a:r>
              <a:rPr b="1" baseline="30000" lang="en" sz="1700">
                <a:latin typeface="Times New Roman"/>
                <a:ea typeface="Times New Roman"/>
                <a:cs typeface="Times New Roman"/>
                <a:sym typeface="Times New Roman"/>
              </a:rPr>
              <a:t>Status</a:t>
            </a:r>
            <a:endParaRPr sz="17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aseline="30000" i="0" lang="en" sz="1700" u="none" cap="none" strike="noStrike">
                <a:latin typeface="Times New Roman"/>
                <a:ea typeface="Times New Roman"/>
                <a:cs typeface="Times New Roman"/>
                <a:sym typeface="Times New Roman"/>
              </a:rPr>
              <a:t>  </a:t>
            </a:r>
            <a:r>
              <a:rPr baseline="30000" lang="en" sz="1700">
                <a:latin typeface="Times New Roman"/>
                <a:ea typeface="Times New Roman"/>
                <a:cs typeface="Times New Roman"/>
                <a:sym typeface="Times New Roman"/>
              </a:rPr>
              <a:t>Single</a:t>
            </a:r>
            <a:endParaRPr sz="17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baseline="30000" i="0" sz="17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t>
            </a:r>
            <a:r>
              <a:rPr b="1" baseline="30000" lang="en" sz="1700">
                <a:latin typeface="Times New Roman"/>
                <a:ea typeface="Times New Roman"/>
                <a:cs typeface="Times New Roman"/>
                <a:sym typeface="Times New Roman"/>
              </a:rPr>
              <a:t>Job Title</a:t>
            </a:r>
            <a:endParaRPr baseline="30000" i="0" sz="1700" u="none" cap="none" strike="noStrike">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Font typeface="Arial"/>
              <a:buNone/>
            </a:pPr>
            <a:r>
              <a:rPr lang="en" sz="1000">
                <a:solidFill>
                  <a:schemeClr val="dk1"/>
                </a:solidFill>
                <a:latin typeface="Times New Roman"/>
                <a:ea typeface="Times New Roman"/>
                <a:cs typeface="Times New Roman"/>
                <a:sym typeface="Times New Roman"/>
              </a:rPr>
              <a:t>Local Boutique Owner</a:t>
            </a:r>
            <a:endParaRPr baseline="30000" i="0" sz="1000" u="none" cap="none" strike="noStrike">
              <a:latin typeface="Times New Roman"/>
              <a:ea typeface="Times New Roman"/>
              <a:cs typeface="Times New Roman"/>
              <a:sym typeface="Times New Roman"/>
            </a:endParaRPr>
          </a:p>
        </p:txBody>
      </p:sp>
      <p:sp>
        <p:nvSpPr>
          <p:cNvPr id="136" name="Google Shape;136;p25"/>
          <p:cNvSpPr txBox="1"/>
          <p:nvPr/>
        </p:nvSpPr>
        <p:spPr>
          <a:xfrm>
            <a:off x="1106874" y="3282163"/>
            <a:ext cx="1186800" cy="1876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t>
            </a:r>
            <a:r>
              <a:rPr b="1" baseline="30000" lang="en" sz="1700">
                <a:latin typeface="Times New Roman"/>
                <a:ea typeface="Times New Roman"/>
                <a:cs typeface="Times New Roman"/>
                <a:sym typeface="Times New Roman"/>
              </a:rPr>
              <a:t>Income</a:t>
            </a:r>
            <a:endParaRPr sz="19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aseline="30000" i="0" lang="en" sz="1700" u="none" cap="none" strike="noStrike">
                <a:latin typeface="Times New Roman"/>
                <a:ea typeface="Times New Roman"/>
                <a:cs typeface="Times New Roman"/>
                <a:sym typeface="Times New Roman"/>
              </a:rPr>
              <a:t> $</a:t>
            </a:r>
            <a:r>
              <a:rPr baseline="30000" lang="en" sz="1700">
                <a:latin typeface="Times New Roman"/>
                <a:ea typeface="Times New Roman"/>
                <a:cs typeface="Times New Roman"/>
                <a:sym typeface="Times New Roman"/>
              </a:rPr>
              <a:t>75K</a:t>
            </a:r>
            <a:endParaRPr sz="19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baseline="30000" sz="17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ARCHETYPE</a:t>
            </a:r>
            <a:r>
              <a:rPr baseline="30000" i="0" lang="en" sz="1700" u="none" cap="none" strike="noStrike">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Font typeface="Arial"/>
              <a:buNone/>
            </a:pPr>
            <a:r>
              <a:rPr baseline="30000" lang="en" sz="1800">
                <a:solidFill>
                  <a:schemeClr val="dk1"/>
                </a:solidFill>
                <a:latin typeface="Times New Roman"/>
                <a:ea typeface="Times New Roman"/>
                <a:cs typeface="Times New Roman"/>
                <a:sym typeface="Times New Roman"/>
              </a:rPr>
              <a:t>The Entrepreneur</a:t>
            </a:r>
            <a:endParaRPr sz="1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aseline="30000" sz="1700">
              <a:latin typeface="Times New Roman"/>
              <a:ea typeface="Times New Roman"/>
              <a:cs typeface="Times New Roman"/>
              <a:sym typeface="Times New Roman"/>
            </a:endParaRPr>
          </a:p>
        </p:txBody>
      </p:sp>
      <p:sp>
        <p:nvSpPr>
          <p:cNvPr id="137" name="Google Shape;137;p25"/>
          <p:cNvSpPr txBox="1"/>
          <p:nvPr/>
        </p:nvSpPr>
        <p:spPr>
          <a:xfrm>
            <a:off x="2798686" y="109139"/>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200" u="none" cap="none" strike="noStrike">
                <a:solidFill>
                  <a:srgbClr val="1A8CB2"/>
                </a:solidFill>
                <a:latin typeface="Calibri"/>
                <a:ea typeface="Calibri"/>
                <a:cs typeface="Calibri"/>
                <a:sym typeface="Calibri"/>
              </a:rPr>
              <a:t>PERSONALITY</a:t>
            </a:r>
            <a:endParaRPr sz="1200"/>
          </a:p>
        </p:txBody>
      </p:sp>
      <p:sp>
        <p:nvSpPr>
          <p:cNvPr id="138" name="Google Shape;138;p25"/>
          <p:cNvSpPr txBox="1"/>
          <p:nvPr/>
        </p:nvSpPr>
        <p:spPr>
          <a:xfrm>
            <a:off x="4467669" y="112584"/>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BIO</a:t>
            </a:r>
            <a:endParaRPr sz="1200"/>
          </a:p>
        </p:txBody>
      </p:sp>
      <p:sp>
        <p:nvSpPr>
          <p:cNvPr id="139" name="Google Shape;139;p25"/>
          <p:cNvSpPr txBox="1"/>
          <p:nvPr/>
        </p:nvSpPr>
        <p:spPr>
          <a:xfrm>
            <a:off x="4198488" y="337751"/>
            <a:ext cx="2572500" cy="17409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 sz="700">
                <a:latin typeface="Times New Roman"/>
                <a:ea typeface="Times New Roman"/>
                <a:cs typeface="Times New Roman"/>
                <a:sym typeface="Times New Roman"/>
              </a:rPr>
              <a:t>Jessica has been a local boutique owner in Seattle for the past 10 years. She focuses mostly on knitted hats and arrangements of coats</a:t>
            </a:r>
            <a:r>
              <a:rPr lang="en" sz="700">
                <a:latin typeface="Times New Roman"/>
                <a:ea typeface="Times New Roman"/>
                <a:cs typeface="Times New Roman"/>
                <a:sym typeface="Times New Roman"/>
              </a:rPr>
              <a:t>, but has started to focus on dog and cat clothing as well. She has recently started posting her clothing products she created and does wear on Depop, and her sales has rocketed in the past year.  Being a pet owner herself she loves to focus on giving her pets the best life possible and is seeking ways to better their environments and other animals alike. </a:t>
            </a:r>
            <a:endParaRPr sz="700">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sz="700">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rPr lang="en" sz="700">
                <a:latin typeface="Times New Roman"/>
                <a:ea typeface="Times New Roman"/>
                <a:cs typeface="Times New Roman"/>
                <a:sym typeface="Times New Roman"/>
              </a:rPr>
              <a:t>On her off time, Jessica enjoys going to local shops and finding unique and hard to find items that you can't find on the internet.</a:t>
            </a:r>
            <a:endParaRPr sz="700">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sz="700">
              <a:latin typeface="Times New Roman"/>
              <a:ea typeface="Times New Roman"/>
              <a:cs typeface="Times New Roman"/>
              <a:sym typeface="Times New Roman"/>
            </a:endParaRPr>
          </a:p>
        </p:txBody>
      </p:sp>
      <p:sp>
        <p:nvSpPr>
          <p:cNvPr id="140" name="Google Shape;140;p25"/>
          <p:cNvSpPr txBox="1"/>
          <p:nvPr/>
        </p:nvSpPr>
        <p:spPr>
          <a:xfrm>
            <a:off x="2585375" y="3408625"/>
            <a:ext cx="1976100" cy="1062000"/>
          </a:xfrm>
          <a:prstGeom prst="rect">
            <a:avLst/>
          </a:prstGeom>
          <a:noFill/>
          <a:ln>
            <a:noFill/>
          </a:ln>
        </p:spPr>
        <p:txBody>
          <a:bodyPr anchorCtr="0" anchor="t" bIns="45700" lIns="91425" spcFirstLastPara="1" rIns="91425" wrap="square" tIns="45700">
            <a:spAutoFit/>
          </a:bodyPr>
          <a:lstStyle/>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Growing and expanding boutique towards animal focused clothing</a:t>
            </a:r>
            <a:endParaRPr sz="900">
              <a:latin typeface="Times New Roman"/>
              <a:ea typeface="Times New Roman"/>
              <a:cs typeface="Times New Roman"/>
              <a:sym typeface="Times New Roman"/>
            </a:endParaRPr>
          </a:p>
          <a:p>
            <a:pPr indent="-120650" lvl="0" marL="171450" marR="0" rtl="0" algn="l">
              <a:lnSpc>
                <a:spcPct val="100000"/>
              </a:lnSpc>
              <a:spcBef>
                <a:spcPts val="0"/>
              </a:spcBef>
              <a:spcAft>
                <a:spcPts val="0"/>
              </a:spcAft>
              <a:buClr>
                <a:srgbClr val="2BC0BE"/>
              </a:buClr>
              <a:buSzPts val="800"/>
              <a:buFont typeface="Arial"/>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Self-improvement, especially outside of work</a:t>
            </a:r>
            <a:endParaRPr sz="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Spend more time with pets</a:t>
            </a:r>
            <a:endParaRPr sz="900">
              <a:latin typeface="Times New Roman"/>
              <a:ea typeface="Times New Roman"/>
              <a:cs typeface="Times New Roman"/>
              <a:sym typeface="Times New Roman"/>
            </a:endParaRPr>
          </a:p>
        </p:txBody>
      </p:sp>
      <p:sp>
        <p:nvSpPr>
          <p:cNvPr id="141" name="Google Shape;141;p25"/>
          <p:cNvSpPr txBox="1"/>
          <p:nvPr/>
        </p:nvSpPr>
        <p:spPr>
          <a:xfrm>
            <a:off x="4853164" y="3413488"/>
            <a:ext cx="1976100" cy="1616100"/>
          </a:xfrm>
          <a:prstGeom prst="rect">
            <a:avLst/>
          </a:prstGeom>
          <a:noFill/>
          <a:ln>
            <a:noFill/>
          </a:ln>
        </p:spPr>
        <p:txBody>
          <a:bodyPr anchorCtr="0" anchor="t" bIns="45700" lIns="91425" spcFirstLastPara="1" rIns="91425" wrap="square" tIns="45700">
            <a:spAutoFit/>
          </a:bodyPr>
          <a:lstStyle/>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Cost of living is high, and trying to tend to animals can be difficult</a:t>
            </a:r>
            <a:endParaRPr sz="9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Cultivating animal loving communities is hard w/o direct</a:t>
            </a:r>
            <a:endParaRPr sz="9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Obtaining animal products takes a lot of effort</a:t>
            </a:r>
            <a:endParaRPr sz="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p:txBody>
      </p:sp>
      <p:sp>
        <p:nvSpPr>
          <p:cNvPr id="142" name="Google Shape;142;p25"/>
          <p:cNvSpPr txBox="1"/>
          <p:nvPr/>
        </p:nvSpPr>
        <p:spPr>
          <a:xfrm>
            <a:off x="2932822" y="3134863"/>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Goals</a:t>
            </a:r>
            <a:endParaRPr sz="1200"/>
          </a:p>
        </p:txBody>
      </p:sp>
      <p:sp>
        <p:nvSpPr>
          <p:cNvPr id="143" name="Google Shape;143;p25"/>
          <p:cNvSpPr txBox="1"/>
          <p:nvPr/>
        </p:nvSpPr>
        <p:spPr>
          <a:xfrm>
            <a:off x="5141482" y="3142454"/>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Frustrations</a:t>
            </a:r>
            <a:endParaRPr sz="1200"/>
          </a:p>
        </p:txBody>
      </p:sp>
      <p:sp>
        <p:nvSpPr>
          <p:cNvPr id="144" name="Google Shape;144;p25"/>
          <p:cNvSpPr txBox="1"/>
          <p:nvPr/>
        </p:nvSpPr>
        <p:spPr>
          <a:xfrm>
            <a:off x="2912749" y="2188717"/>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Motivations</a:t>
            </a:r>
            <a:endParaRPr sz="1200"/>
          </a:p>
        </p:txBody>
      </p:sp>
      <p:sp>
        <p:nvSpPr>
          <p:cNvPr id="145" name="Google Shape;145;p25"/>
          <p:cNvSpPr txBox="1"/>
          <p:nvPr/>
        </p:nvSpPr>
        <p:spPr>
          <a:xfrm>
            <a:off x="2543745" y="364578"/>
            <a:ext cx="1243800" cy="1477500"/>
          </a:xfrm>
          <a:prstGeom prst="rect">
            <a:avLst/>
          </a:prstGeom>
          <a:noFill/>
          <a:ln>
            <a:noFill/>
          </a:ln>
        </p:spPr>
        <p:txBody>
          <a:bodyPr anchorCtr="0" anchor="t" bIns="45700" lIns="91425" spcFirstLastPara="1" rIns="91425" wrap="square" tIns="45700">
            <a:spAutoFit/>
          </a:bodyPr>
          <a:lstStyle/>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Enthusiastic</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Encouraging </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Independent</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Knowledgeable</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Helpful</a:t>
            </a:r>
            <a:endParaRPr sz="1000">
              <a:latin typeface="Times New Roman"/>
              <a:ea typeface="Times New Roman"/>
              <a:cs typeface="Times New Roman"/>
              <a:sym typeface="Times New Roman"/>
            </a:endParaRPr>
          </a:p>
        </p:txBody>
      </p:sp>
      <p:sp>
        <p:nvSpPr>
          <p:cNvPr id="146" name="Google Shape;146;p25"/>
          <p:cNvSpPr/>
          <p:nvPr/>
        </p:nvSpPr>
        <p:spPr>
          <a:xfrm>
            <a:off x="7005937" y="-4570"/>
            <a:ext cx="2146800" cy="933600"/>
          </a:xfrm>
          <a:prstGeom prst="rect">
            <a:avLst/>
          </a:prstGeom>
          <a:solidFill>
            <a:srgbClr val="CF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25"/>
          <p:cNvSpPr/>
          <p:nvPr/>
        </p:nvSpPr>
        <p:spPr>
          <a:xfrm>
            <a:off x="7005938" y="929269"/>
            <a:ext cx="2138100" cy="4220100"/>
          </a:xfrm>
          <a:prstGeom prst="rect">
            <a:avLst/>
          </a:prstGeom>
          <a:solidFill>
            <a:srgbClr val="3F80CD">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00"/>
              </a:solidFill>
              <a:latin typeface="Calibri"/>
              <a:ea typeface="Calibri"/>
              <a:cs typeface="Calibri"/>
              <a:sym typeface="Calibri"/>
            </a:endParaRPr>
          </a:p>
        </p:txBody>
      </p:sp>
      <p:cxnSp>
        <p:nvCxnSpPr>
          <p:cNvPr id="148" name="Google Shape;148;p25"/>
          <p:cNvCxnSpPr/>
          <p:nvPr/>
        </p:nvCxnSpPr>
        <p:spPr>
          <a:xfrm>
            <a:off x="3963527" y="0"/>
            <a:ext cx="0" cy="2077500"/>
          </a:xfrm>
          <a:prstGeom prst="straightConnector1">
            <a:avLst/>
          </a:prstGeom>
          <a:noFill/>
          <a:ln cap="flat" cmpd="sng" w="15875">
            <a:solidFill>
              <a:srgbClr val="26A3A1">
                <a:alpha val="9800"/>
              </a:srgbClr>
            </a:solidFill>
            <a:prstDash val="solid"/>
            <a:round/>
            <a:headEnd len="sm" w="sm" type="none"/>
            <a:tailEnd len="sm" w="sm" type="none"/>
          </a:ln>
        </p:spPr>
      </p:cxnSp>
      <p:cxnSp>
        <p:nvCxnSpPr>
          <p:cNvPr id="149" name="Google Shape;149;p25"/>
          <p:cNvCxnSpPr/>
          <p:nvPr/>
        </p:nvCxnSpPr>
        <p:spPr>
          <a:xfrm rot="10800000">
            <a:off x="2349058" y="2077345"/>
            <a:ext cx="4650300" cy="0"/>
          </a:xfrm>
          <a:prstGeom prst="straightConnector1">
            <a:avLst/>
          </a:prstGeom>
          <a:noFill/>
          <a:ln cap="flat" cmpd="sng" w="15875">
            <a:solidFill>
              <a:srgbClr val="26A3A1">
                <a:alpha val="9800"/>
              </a:srgbClr>
            </a:solidFill>
            <a:prstDash val="solid"/>
            <a:round/>
            <a:headEnd len="sm" w="sm" type="none"/>
            <a:tailEnd len="sm" w="sm" type="none"/>
          </a:ln>
        </p:spPr>
      </p:cxnSp>
      <p:cxnSp>
        <p:nvCxnSpPr>
          <p:cNvPr id="150" name="Google Shape;150;p25"/>
          <p:cNvCxnSpPr/>
          <p:nvPr/>
        </p:nvCxnSpPr>
        <p:spPr>
          <a:xfrm rot="10800000">
            <a:off x="2355638" y="2986331"/>
            <a:ext cx="4650300" cy="0"/>
          </a:xfrm>
          <a:prstGeom prst="straightConnector1">
            <a:avLst/>
          </a:prstGeom>
          <a:noFill/>
          <a:ln cap="flat" cmpd="sng" w="15875">
            <a:solidFill>
              <a:srgbClr val="26A3A1">
                <a:alpha val="9800"/>
              </a:srgbClr>
            </a:solidFill>
            <a:prstDash val="solid"/>
            <a:round/>
            <a:headEnd len="sm" w="sm" type="none"/>
            <a:tailEnd len="sm" w="sm" type="none"/>
          </a:ln>
        </p:spPr>
      </p:cxnSp>
      <p:cxnSp>
        <p:nvCxnSpPr>
          <p:cNvPr id="151" name="Google Shape;151;p25"/>
          <p:cNvCxnSpPr/>
          <p:nvPr/>
        </p:nvCxnSpPr>
        <p:spPr>
          <a:xfrm>
            <a:off x="4645702" y="2988480"/>
            <a:ext cx="0" cy="2240700"/>
          </a:xfrm>
          <a:prstGeom prst="straightConnector1">
            <a:avLst/>
          </a:prstGeom>
          <a:noFill/>
          <a:ln cap="flat" cmpd="sng" w="15875">
            <a:solidFill>
              <a:srgbClr val="26A3A1">
                <a:alpha val="9800"/>
              </a:srgbClr>
            </a:solidFill>
            <a:prstDash val="solid"/>
            <a:round/>
            <a:headEnd len="sm" w="sm" type="none"/>
            <a:tailEnd len="sm" w="sm" type="none"/>
          </a:ln>
        </p:spPr>
      </p:cxnSp>
      <p:sp>
        <p:nvSpPr>
          <p:cNvPr id="152" name="Google Shape;152;p25"/>
          <p:cNvSpPr txBox="1"/>
          <p:nvPr/>
        </p:nvSpPr>
        <p:spPr>
          <a:xfrm>
            <a:off x="7181945" y="1031641"/>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Behavior</a:t>
            </a:r>
            <a:endParaRPr sz="1200"/>
          </a:p>
        </p:txBody>
      </p:sp>
      <p:sp>
        <p:nvSpPr>
          <p:cNvPr id="153" name="Google Shape;153;p25"/>
          <p:cNvSpPr txBox="1"/>
          <p:nvPr/>
        </p:nvSpPr>
        <p:spPr>
          <a:xfrm>
            <a:off x="7197807" y="2898794"/>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Influences</a:t>
            </a:r>
            <a:endParaRPr sz="1200"/>
          </a:p>
        </p:txBody>
      </p:sp>
      <p:sp>
        <p:nvSpPr>
          <p:cNvPr id="154" name="Google Shape;154;p25"/>
          <p:cNvSpPr txBox="1"/>
          <p:nvPr/>
        </p:nvSpPr>
        <p:spPr>
          <a:xfrm>
            <a:off x="7181153" y="1284256"/>
            <a:ext cx="11979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Tech Savviness </a:t>
            </a:r>
            <a:endParaRPr/>
          </a:p>
        </p:txBody>
      </p:sp>
      <p:sp>
        <p:nvSpPr>
          <p:cNvPr id="155" name="Google Shape;155;p25"/>
          <p:cNvSpPr txBox="1"/>
          <p:nvPr/>
        </p:nvSpPr>
        <p:spPr>
          <a:xfrm>
            <a:off x="7194377" y="1581682"/>
            <a:ext cx="10785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Business Skills</a:t>
            </a:r>
            <a:endParaRPr/>
          </a:p>
        </p:txBody>
      </p:sp>
      <p:sp>
        <p:nvSpPr>
          <p:cNvPr id="156" name="Google Shape;156;p25"/>
          <p:cNvSpPr txBox="1"/>
          <p:nvPr/>
        </p:nvSpPr>
        <p:spPr>
          <a:xfrm>
            <a:off x="7200865" y="1868815"/>
            <a:ext cx="10719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Font typeface="Arial"/>
              <a:buNone/>
            </a:pPr>
            <a:r>
              <a:rPr lang="en" sz="700">
                <a:latin typeface="Calibri"/>
                <a:ea typeface="Calibri"/>
                <a:cs typeface="Calibri"/>
                <a:sym typeface="Calibri"/>
              </a:rPr>
              <a:t>Sociable </a:t>
            </a:r>
            <a:endParaRPr/>
          </a:p>
        </p:txBody>
      </p:sp>
      <p:sp>
        <p:nvSpPr>
          <p:cNvPr id="157" name="Google Shape;157;p25"/>
          <p:cNvSpPr txBox="1"/>
          <p:nvPr/>
        </p:nvSpPr>
        <p:spPr>
          <a:xfrm>
            <a:off x="7194111" y="2170811"/>
            <a:ext cx="8901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Ambition</a:t>
            </a:r>
            <a:endParaRPr/>
          </a:p>
        </p:txBody>
      </p:sp>
      <p:sp>
        <p:nvSpPr>
          <p:cNvPr id="158" name="Google Shape;158;p25"/>
          <p:cNvSpPr txBox="1"/>
          <p:nvPr/>
        </p:nvSpPr>
        <p:spPr>
          <a:xfrm>
            <a:off x="7192094" y="2480057"/>
            <a:ext cx="1186800" cy="36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Visually Driven</a:t>
            </a:r>
            <a:endParaRPr/>
          </a:p>
          <a:p>
            <a:pPr indent="0" lvl="0" marL="0" marR="0" rtl="0" algn="l">
              <a:lnSpc>
                <a:spcPct val="150000"/>
              </a:lnSpc>
              <a:spcBef>
                <a:spcPts val="0"/>
              </a:spcBef>
              <a:spcAft>
                <a:spcPts val="0"/>
              </a:spcAft>
              <a:buNone/>
            </a:pPr>
            <a:r>
              <a:t/>
            </a:r>
            <a:endParaRPr sz="700">
              <a:solidFill>
                <a:srgbClr val="206D7C"/>
              </a:solidFill>
              <a:latin typeface="Calibri"/>
              <a:ea typeface="Calibri"/>
              <a:cs typeface="Calibri"/>
              <a:sym typeface="Calibri"/>
            </a:endParaRPr>
          </a:p>
        </p:txBody>
      </p:sp>
      <p:sp>
        <p:nvSpPr>
          <p:cNvPr id="159" name="Google Shape;159;p25"/>
          <p:cNvSpPr/>
          <p:nvPr/>
        </p:nvSpPr>
        <p:spPr>
          <a:xfrm>
            <a:off x="7281264" y="1761290"/>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25"/>
          <p:cNvSpPr/>
          <p:nvPr/>
        </p:nvSpPr>
        <p:spPr>
          <a:xfrm>
            <a:off x="7283450" y="1761281"/>
            <a:ext cx="12867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25"/>
          <p:cNvSpPr/>
          <p:nvPr/>
        </p:nvSpPr>
        <p:spPr>
          <a:xfrm>
            <a:off x="7280280" y="1470341"/>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5"/>
          <p:cNvSpPr/>
          <p:nvPr/>
        </p:nvSpPr>
        <p:spPr>
          <a:xfrm>
            <a:off x="7282475" y="1470374"/>
            <a:ext cx="1050900" cy="37800"/>
          </a:xfrm>
          <a:prstGeom prst="rect">
            <a:avLst/>
          </a:prstGeom>
          <a:solidFill>
            <a:srgbClr val="1B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25"/>
          <p:cNvSpPr/>
          <p:nvPr/>
        </p:nvSpPr>
        <p:spPr>
          <a:xfrm>
            <a:off x="7283455" y="2054900"/>
            <a:ext cx="15000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25"/>
          <p:cNvSpPr/>
          <p:nvPr/>
        </p:nvSpPr>
        <p:spPr>
          <a:xfrm>
            <a:off x="7278089" y="2367367"/>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25"/>
          <p:cNvSpPr/>
          <p:nvPr/>
        </p:nvSpPr>
        <p:spPr>
          <a:xfrm>
            <a:off x="7280275" y="2367375"/>
            <a:ext cx="12867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25"/>
          <p:cNvSpPr/>
          <p:nvPr/>
        </p:nvSpPr>
        <p:spPr>
          <a:xfrm>
            <a:off x="7281264" y="2667880"/>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5"/>
          <p:cNvSpPr/>
          <p:nvPr/>
        </p:nvSpPr>
        <p:spPr>
          <a:xfrm>
            <a:off x="7283444" y="2667881"/>
            <a:ext cx="13104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5"/>
          <p:cNvSpPr txBox="1"/>
          <p:nvPr/>
        </p:nvSpPr>
        <p:spPr>
          <a:xfrm>
            <a:off x="7179496" y="3153684"/>
            <a:ext cx="895800" cy="1008300"/>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lang="en" sz="700">
                <a:latin typeface="Calibri"/>
                <a:ea typeface="Calibri"/>
                <a:cs typeface="Calibri"/>
                <a:sym typeface="Calibri"/>
              </a:rPr>
              <a:t>·  </a:t>
            </a:r>
            <a:r>
              <a:rPr lang="en" sz="700">
                <a:latin typeface="Calibri"/>
                <a:ea typeface="Calibri"/>
                <a:cs typeface="Calibri"/>
                <a:sym typeface="Calibri"/>
              </a:rPr>
              <a:t>Pinterest</a:t>
            </a:r>
            <a:endParaRPr sz="700">
              <a:latin typeface="Calibri"/>
              <a:ea typeface="Calibri"/>
              <a:cs typeface="Calibri"/>
              <a:sym typeface="Calibri"/>
            </a:endParaRPr>
          </a:p>
          <a:p>
            <a:pPr indent="0" lvl="0" marL="0" marR="0" rtl="0" algn="l">
              <a:lnSpc>
                <a:spcPct val="250000"/>
              </a:lnSpc>
              <a:spcBef>
                <a:spcPts val="0"/>
              </a:spcBef>
              <a:spcAft>
                <a:spcPts val="0"/>
              </a:spcAft>
              <a:buNone/>
            </a:pPr>
            <a:r>
              <a:rPr lang="en" sz="700">
                <a:latin typeface="Calibri"/>
                <a:ea typeface="Calibri"/>
                <a:cs typeface="Calibri"/>
                <a:sym typeface="Calibri"/>
              </a:rPr>
              <a:t>·  Tiktok</a:t>
            </a:r>
            <a:endParaRPr sz="700"/>
          </a:p>
          <a:p>
            <a:pPr indent="0" lvl="0" marL="0" marR="0" rtl="0" algn="l">
              <a:lnSpc>
                <a:spcPct val="250000"/>
              </a:lnSpc>
              <a:spcBef>
                <a:spcPts val="0"/>
              </a:spcBef>
              <a:spcAft>
                <a:spcPts val="0"/>
              </a:spcAft>
              <a:buNone/>
            </a:pPr>
            <a:r>
              <a:rPr lang="en" sz="700">
                <a:latin typeface="Calibri"/>
                <a:ea typeface="Calibri"/>
                <a:cs typeface="Calibri"/>
                <a:sym typeface="Calibri"/>
              </a:rPr>
              <a:t>·  Animal Youtube</a:t>
            </a:r>
            <a:endParaRPr sz="700">
              <a:latin typeface="Calibri"/>
              <a:ea typeface="Calibri"/>
              <a:cs typeface="Calibri"/>
              <a:sym typeface="Calibri"/>
            </a:endParaRPr>
          </a:p>
          <a:p>
            <a:pPr indent="0" lvl="0" marL="0" marR="0" rtl="0" algn="l">
              <a:lnSpc>
                <a:spcPct val="250000"/>
              </a:lnSpc>
              <a:spcBef>
                <a:spcPts val="0"/>
              </a:spcBef>
              <a:spcAft>
                <a:spcPts val="0"/>
              </a:spcAft>
              <a:buNone/>
            </a:pPr>
            <a:r>
              <a:t/>
            </a:r>
            <a:endParaRPr sz="700">
              <a:latin typeface="Calibri"/>
              <a:ea typeface="Calibri"/>
              <a:cs typeface="Calibri"/>
              <a:sym typeface="Calibri"/>
            </a:endParaRPr>
          </a:p>
        </p:txBody>
      </p:sp>
      <p:sp>
        <p:nvSpPr>
          <p:cNvPr id="169" name="Google Shape;169;p25"/>
          <p:cNvSpPr txBox="1"/>
          <p:nvPr/>
        </p:nvSpPr>
        <p:spPr>
          <a:xfrm>
            <a:off x="-1076240" y="787039"/>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25"/>
          <p:cNvSpPr txBox="1"/>
          <p:nvPr/>
        </p:nvSpPr>
        <p:spPr>
          <a:xfrm>
            <a:off x="7942658" y="3146677"/>
            <a:ext cx="895800" cy="1008300"/>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lang="en" sz="700">
                <a:latin typeface="Calibri"/>
                <a:ea typeface="Calibri"/>
                <a:cs typeface="Calibri"/>
                <a:sym typeface="Calibri"/>
              </a:rPr>
              <a:t>·  Current Events</a:t>
            </a:r>
            <a:endParaRPr sz="700">
              <a:latin typeface="Calibri"/>
              <a:ea typeface="Calibri"/>
              <a:cs typeface="Calibri"/>
              <a:sym typeface="Calibri"/>
            </a:endParaRPr>
          </a:p>
          <a:p>
            <a:pPr indent="0" lvl="0" marL="0" marR="0" rtl="0" algn="l">
              <a:lnSpc>
                <a:spcPct val="250000"/>
              </a:lnSpc>
              <a:spcBef>
                <a:spcPts val="0"/>
              </a:spcBef>
              <a:spcAft>
                <a:spcPts val="0"/>
              </a:spcAft>
              <a:buNone/>
            </a:pPr>
            <a:r>
              <a:rPr lang="en" sz="700">
                <a:latin typeface="Calibri"/>
                <a:ea typeface="Calibri"/>
                <a:cs typeface="Calibri"/>
                <a:sym typeface="Calibri"/>
              </a:rPr>
              <a:t>·  Animals</a:t>
            </a:r>
            <a:endParaRPr sz="700"/>
          </a:p>
          <a:p>
            <a:pPr indent="0" lvl="0" marL="0" marR="0" rtl="0" algn="l">
              <a:lnSpc>
                <a:spcPct val="250000"/>
              </a:lnSpc>
              <a:spcBef>
                <a:spcPts val="0"/>
              </a:spcBef>
              <a:spcAft>
                <a:spcPts val="0"/>
              </a:spcAft>
              <a:buNone/>
            </a:pPr>
            <a:r>
              <a:rPr lang="en" sz="700">
                <a:latin typeface="Calibri"/>
                <a:ea typeface="Calibri"/>
                <a:cs typeface="Calibri"/>
                <a:sym typeface="Calibri"/>
              </a:rPr>
              <a:t>·  National Geo.</a:t>
            </a:r>
            <a:endParaRPr sz="700">
              <a:latin typeface="Calibri"/>
              <a:ea typeface="Calibri"/>
              <a:cs typeface="Calibri"/>
              <a:sym typeface="Calibri"/>
            </a:endParaRPr>
          </a:p>
          <a:p>
            <a:pPr indent="0" lvl="0" marL="0" marR="0" rtl="0" algn="l">
              <a:lnSpc>
                <a:spcPct val="250000"/>
              </a:lnSpc>
              <a:spcBef>
                <a:spcPts val="0"/>
              </a:spcBef>
              <a:spcAft>
                <a:spcPts val="0"/>
              </a:spcAft>
              <a:buNone/>
            </a:pPr>
            <a:r>
              <a:t/>
            </a:r>
            <a:endParaRPr sz="700">
              <a:latin typeface="Calibri"/>
              <a:ea typeface="Calibri"/>
              <a:cs typeface="Calibri"/>
              <a:sym typeface="Calibri"/>
            </a:endParaRPr>
          </a:p>
        </p:txBody>
      </p:sp>
      <p:cxnSp>
        <p:nvCxnSpPr>
          <p:cNvPr id="171" name="Google Shape;171;p25"/>
          <p:cNvCxnSpPr/>
          <p:nvPr/>
        </p:nvCxnSpPr>
        <p:spPr>
          <a:xfrm>
            <a:off x="7278089" y="2888429"/>
            <a:ext cx="1548000" cy="0"/>
          </a:xfrm>
          <a:prstGeom prst="straightConnector1">
            <a:avLst/>
          </a:prstGeom>
          <a:noFill/>
          <a:ln cap="flat" cmpd="sng" w="9525">
            <a:solidFill>
              <a:schemeClr val="lt1"/>
            </a:solidFill>
            <a:prstDash val="solid"/>
            <a:round/>
            <a:headEnd len="sm" w="sm" type="none"/>
            <a:tailEnd len="sm" w="sm" type="none"/>
          </a:ln>
        </p:spPr>
      </p:cxnSp>
      <p:cxnSp>
        <p:nvCxnSpPr>
          <p:cNvPr id="172" name="Google Shape;172;p25"/>
          <p:cNvCxnSpPr/>
          <p:nvPr/>
        </p:nvCxnSpPr>
        <p:spPr>
          <a:xfrm>
            <a:off x="3644193" y="2575707"/>
            <a:ext cx="946500" cy="0"/>
          </a:xfrm>
          <a:prstGeom prst="straightConnector1">
            <a:avLst/>
          </a:prstGeom>
          <a:noFill/>
          <a:ln cap="flat" cmpd="sng" w="25400">
            <a:solidFill>
              <a:srgbClr val="CFEAFA"/>
            </a:solidFill>
            <a:prstDash val="solid"/>
            <a:round/>
            <a:headEnd len="sm" w="sm" type="none"/>
            <a:tailEnd len="sm" w="sm" type="none"/>
          </a:ln>
        </p:spPr>
      </p:cxnSp>
      <p:cxnSp>
        <p:nvCxnSpPr>
          <p:cNvPr id="173" name="Google Shape;173;p25"/>
          <p:cNvCxnSpPr/>
          <p:nvPr/>
        </p:nvCxnSpPr>
        <p:spPr>
          <a:xfrm>
            <a:off x="3644193" y="2742354"/>
            <a:ext cx="946500" cy="0"/>
          </a:xfrm>
          <a:prstGeom prst="straightConnector1">
            <a:avLst/>
          </a:prstGeom>
          <a:noFill/>
          <a:ln cap="flat" cmpd="sng" w="25400">
            <a:solidFill>
              <a:srgbClr val="CFEAFA"/>
            </a:solidFill>
            <a:prstDash val="solid"/>
            <a:round/>
            <a:headEnd len="sm" w="sm" type="none"/>
            <a:tailEnd len="sm" w="sm" type="none"/>
          </a:ln>
        </p:spPr>
      </p:cxnSp>
      <p:cxnSp>
        <p:nvCxnSpPr>
          <p:cNvPr id="174" name="Google Shape;174;p25"/>
          <p:cNvCxnSpPr/>
          <p:nvPr/>
        </p:nvCxnSpPr>
        <p:spPr>
          <a:xfrm>
            <a:off x="5697095" y="2580313"/>
            <a:ext cx="946500" cy="0"/>
          </a:xfrm>
          <a:prstGeom prst="straightConnector1">
            <a:avLst/>
          </a:prstGeom>
          <a:noFill/>
          <a:ln cap="flat" cmpd="sng" w="25400">
            <a:solidFill>
              <a:srgbClr val="CFEAFA"/>
            </a:solidFill>
            <a:prstDash val="solid"/>
            <a:round/>
            <a:headEnd len="sm" w="sm" type="none"/>
            <a:tailEnd len="sm" w="sm" type="none"/>
          </a:ln>
        </p:spPr>
      </p:cxnSp>
      <p:cxnSp>
        <p:nvCxnSpPr>
          <p:cNvPr id="175" name="Google Shape;175;p25"/>
          <p:cNvCxnSpPr/>
          <p:nvPr/>
        </p:nvCxnSpPr>
        <p:spPr>
          <a:xfrm>
            <a:off x="5697095" y="2744453"/>
            <a:ext cx="946500" cy="0"/>
          </a:xfrm>
          <a:prstGeom prst="straightConnector1">
            <a:avLst/>
          </a:prstGeom>
          <a:noFill/>
          <a:ln cap="flat" cmpd="sng" w="25400">
            <a:solidFill>
              <a:srgbClr val="CFEAFA"/>
            </a:solidFill>
            <a:prstDash val="solid"/>
            <a:round/>
            <a:headEnd len="sm" w="sm" type="none"/>
            <a:tailEnd len="sm" w="sm" type="none"/>
          </a:ln>
        </p:spPr>
      </p:cxnSp>
      <p:sp>
        <p:nvSpPr>
          <p:cNvPr id="176" name="Google Shape;176;p25"/>
          <p:cNvSpPr txBox="1"/>
          <p:nvPr/>
        </p:nvSpPr>
        <p:spPr>
          <a:xfrm>
            <a:off x="2678729" y="2464965"/>
            <a:ext cx="1010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solidFill>
                  <a:schemeClr val="dk1"/>
                </a:solidFill>
                <a:latin typeface="Times New Roman"/>
                <a:ea typeface="Times New Roman"/>
                <a:cs typeface="Times New Roman"/>
                <a:sym typeface="Times New Roman"/>
              </a:rPr>
              <a:t>Personal Business</a:t>
            </a:r>
            <a:endParaRPr sz="800">
              <a:solidFill>
                <a:schemeClr val="dk1"/>
              </a:solidFill>
              <a:latin typeface="Times New Roman"/>
              <a:ea typeface="Times New Roman"/>
              <a:cs typeface="Times New Roman"/>
              <a:sym typeface="Times New Roman"/>
            </a:endParaRPr>
          </a:p>
        </p:txBody>
      </p:sp>
      <p:sp>
        <p:nvSpPr>
          <p:cNvPr id="177" name="Google Shape;177;p25"/>
          <p:cNvSpPr txBox="1"/>
          <p:nvPr/>
        </p:nvSpPr>
        <p:spPr>
          <a:xfrm>
            <a:off x="2683272" y="2637675"/>
            <a:ext cx="7452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solidFill>
                  <a:schemeClr val="dk1"/>
                </a:solidFill>
                <a:latin typeface="Times New Roman"/>
                <a:ea typeface="Times New Roman"/>
                <a:cs typeface="Times New Roman"/>
                <a:sym typeface="Times New Roman"/>
              </a:rPr>
              <a:t>Socializing</a:t>
            </a:r>
            <a:endParaRPr sz="800">
              <a:solidFill>
                <a:schemeClr val="dk1"/>
              </a:solidFill>
              <a:latin typeface="Times New Roman"/>
              <a:ea typeface="Times New Roman"/>
              <a:cs typeface="Times New Roman"/>
              <a:sym typeface="Times New Roman"/>
            </a:endParaRPr>
          </a:p>
        </p:txBody>
      </p:sp>
      <p:sp>
        <p:nvSpPr>
          <p:cNvPr id="178" name="Google Shape;178;p25"/>
          <p:cNvSpPr txBox="1"/>
          <p:nvPr/>
        </p:nvSpPr>
        <p:spPr>
          <a:xfrm>
            <a:off x="4782250" y="2456794"/>
            <a:ext cx="8535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latin typeface="Times New Roman"/>
                <a:ea typeface="Times New Roman"/>
                <a:cs typeface="Times New Roman"/>
                <a:sym typeface="Times New Roman"/>
              </a:rPr>
              <a:t>Growth</a:t>
            </a:r>
            <a:endParaRPr sz="800">
              <a:latin typeface="Times New Roman"/>
              <a:ea typeface="Times New Roman"/>
              <a:cs typeface="Times New Roman"/>
              <a:sym typeface="Times New Roman"/>
            </a:endParaRPr>
          </a:p>
        </p:txBody>
      </p:sp>
      <p:sp>
        <p:nvSpPr>
          <p:cNvPr id="179" name="Google Shape;179;p25"/>
          <p:cNvSpPr txBox="1"/>
          <p:nvPr/>
        </p:nvSpPr>
        <p:spPr>
          <a:xfrm>
            <a:off x="4795946" y="2630098"/>
            <a:ext cx="1010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solidFill>
                  <a:schemeClr val="dk1"/>
                </a:solidFill>
                <a:latin typeface="Times New Roman"/>
                <a:ea typeface="Times New Roman"/>
                <a:cs typeface="Times New Roman"/>
                <a:sym typeface="Times New Roman"/>
              </a:rPr>
              <a:t>Pet</a:t>
            </a:r>
            <a:endParaRPr sz="800">
              <a:solidFill>
                <a:schemeClr val="dk1"/>
              </a:solidFill>
              <a:latin typeface="Times New Roman"/>
              <a:ea typeface="Times New Roman"/>
              <a:cs typeface="Times New Roman"/>
              <a:sym typeface="Times New Roman"/>
            </a:endParaRPr>
          </a:p>
        </p:txBody>
      </p:sp>
      <p:pic>
        <p:nvPicPr>
          <p:cNvPr descr="bio-icon.png" id="180" name="Google Shape;180;p25"/>
          <p:cNvPicPr preferRelativeResize="0"/>
          <p:nvPr/>
        </p:nvPicPr>
        <p:blipFill rotWithShape="1">
          <a:blip r:embed="rId3">
            <a:alphaModFix/>
          </a:blip>
          <a:srcRect b="0" l="0" r="0" t="0"/>
          <a:stretch/>
        </p:blipFill>
        <p:spPr>
          <a:xfrm>
            <a:off x="4278357" y="167207"/>
            <a:ext cx="167650" cy="167650"/>
          </a:xfrm>
          <a:prstGeom prst="rect">
            <a:avLst/>
          </a:prstGeom>
          <a:noFill/>
          <a:ln>
            <a:noFill/>
          </a:ln>
        </p:spPr>
      </p:pic>
      <p:pic>
        <p:nvPicPr>
          <p:cNvPr descr="frustrations-icon.png" id="181" name="Google Shape;181;p25"/>
          <p:cNvPicPr preferRelativeResize="0"/>
          <p:nvPr/>
        </p:nvPicPr>
        <p:blipFill rotWithShape="1">
          <a:blip r:embed="rId4">
            <a:alphaModFix/>
          </a:blip>
          <a:srcRect b="0" l="0" r="0" t="0"/>
          <a:stretch/>
        </p:blipFill>
        <p:spPr>
          <a:xfrm>
            <a:off x="4968035" y="3237289"/>
            <a:ext cx="156187" cy="156187"/>
          </a:xfrm>
          <a:prstGeom prst="rect">
            <a:avLst/>
          </a:prstGeom>
          <a:noFill/>
          <a:ln>
            <a:noFill/>
          </a:ln>
        </p:spPr>
      </p:pic>
      <p:pic>
        <p:nvPicPr>
          <p:cNvPr descr="goals-icon.png" id="182" name="Google Shape;182;p25"/>
          <p:cNvPicPr preferRelativeResize="0"/>
          <p:nvPr/>
        </p:nvPicPr>
        <p:blipFill rotWithShape="1">
          <a:blip r:embed="rId5">
            <a:alphaModFix/>
          </a:blip>
          <a:srcRect b="0" l="0" r="0" t="0"/>
          <a:stretch/>
        </p:blipFill>
        <p:spPr>
          <a:xfrm>
            <a:off x="2726668" y="3175107"/>
            <a:ext cx="180320" cy="180320"/>
          </a:xfrm>
          <a:prstGeom prst="rect">
            <a:avLst/>
          </a:prstGeom>
          <a:noFill/>
          <a:ln>
            <a:noFill/>
          </a:ln>
        </p:spPr>
      </p:pic>
      <p:pic>
        <p:nvPicPr>
          <p:cNvPr descr="personality-icon.png" id="183" name="Google Shape;183;p25"/>
          <p:cNvPicPr preferRelativeResize="0"/>
          <p:nvPr/>
        </p:nvPicPr>
        <p:blipFill rotWithShape="1">
          <a:blip r:embed="rId6">
            <a:alphaModFix/>
          </a:blip>
          <a:srcRect b="0" l="0" r="0" t="0"/>
          <a:stretch/>
        </p:blipFill>
        <p:spPr>
          <a:xfrm>
            <a:off x="2596717" y="157430"/>
            <a:ext cx="180320" cy="180320"/>
          </a:xfrm>
          <a:prstGeom prst="rect">
            <a:avLst/>
          </a:prstGeom>
          <a:noFill/>
          <a:ln>
            <a:noFill/>
          </a:ln>
        </p:spPr>
      </p:pic>
      <p:sp>
        <p:nvSpPr>
          <p:cNvPr id="184" name="Google Shape;184;p25"/>
          <p:cNvSpPr txBox="1"/>
          <p:nvPr/>
        </p:nvSpPr>
        <p:spPr>
          <a:xfrm>
            <a:off x="7211797" y="4586411"/>
            <a:ext cx="714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800">
                <a:latin typeface="Times New Roman"/>
                <a:ea typeface="Times New Roman"/>
                <a:cs typeface="Times New Roman"/>
                <a:sym typeface="Times New Roman"/>
              </a:rPr>
              <a:t>Instagram</a:t>
            </a:r>
            <a:endParaRPr sz="1900">
              <a:latin typeface="Times New Roman"/>
              <a:ea typeface="Times New Roman"/>
              <a:cs typeface="Times New Roman"/>
              <a:sym typeface="Times New Roman"/>
            </a:endParaRPr>
          </a:p>
        </p:txBody>
      </p:sp>
      <p:sp>
        <p:nvSpPr>
          <p:cNvPr id="185" name="Google Shape;185;p25"/>
          <p:cNvSpPr txBox="1"/>
          <p:nvPr/>
        </p:nvSpPr>
        <p:spPr>
          <a:xfrm>
            <a:off x="7300597" y="3946679"/>
            <a:ext cx="14580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rgbClr val="1A8CB2"/>
                </a:solidFill>
                <a:latin typeface="Calibri"/>
                <a:ea typeface="Calibri"/>
                <a:cs typeface="Calibri"/>
                <a:sym typeface="Calibri"/>
              </a:rPr>
              <a:t>Frequently used apps</a:t>
            </a:r>
            <a:endParaRPr sz="1100"/>
          </a:p>
        </p:txBody>
      </p:sp>
      <p:sp>
        <p:nvSpPr>
          <p:cNvPr id="186" name="Google Shape;186;p25"/>
          <p:cNvSpPr txBox="1"/>
          <p:nvPr/>
        </p:nvSpPr>
        <p:spPr>
          <a:xfrm>
            <a:off x="7820645" y="4586411"/>
            <a:ext cx="5655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latin typeface="Times New Roman"/>
                <a:ea typeface="Times New Roman"/>
                <a:cs typeface="Times New Roman"/>
                <a:sym typeface="Times New Roman"/>
              </a:rPr>
              <a:t>Depop</a:t>
            </a:r>
            <a:endParaRPr sz="800">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5"/>
          <p:cNvSpPr txBox="1"/>
          <p:nvPr/>
        </p:nvSpPr>
        <p:spPr>
          <a:xfrm>
            <a:off x="8441375" y="4595975"/>
            <a:ext cx="6060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800">
                <a:latin typeface="Calibri"/>
                <a:ea typeface="Calibri"/>
                <a:cs typeface="Calibri"/>
                <a:sym typeface="Calibri"/>
              </a:rPr>
              <a:t>Pinterest</a:t>
            </a:r>
            <a:endParaRPr sz="1900">
              <a:latin typeface="Calibri"/>
              <a:ea typeface="Calibri"/>
              <a:cs typeface="Calibri"/>
              <a:sym typeface="Calibri"/>
            </a:endParaRPr>
          </a:p>
        </p:txBody>
      </p:sp>
      <p:pic>
        <p:nvPicPr>
          <p:cNvPr descr="motivations-icon.png" id="188" name="Google Shape;188;p25"/>
          <p:cNvPicPr preferRelativeResize="0"/>
          <p:nvPr/>
        </p:nvPicPr>
        <p:blipFill rotWithShape="1">
          <a:blip r:embed="rId7">
            <a:alphaModFix/>
          </a:blip>
          <a:srcRect b="0" l="0" r="0" t="0"/>
          <a:stretch/>
        </p:blipFill>
        <p:spPr>
          <a:xfrm>
            <a:off x="2755199" y="2254991"/>
            <a:ext cx="119106" cy="173124"/>
          </a:xfrm>
          <a:prstGeom prst="rect">
            <a:avLst/>
          </a:prstGeom>
          <a:noFill/>
          <a:ln>
            <a:noFill/>
          </a:ln>
        </p:spPr>
      </p:pic>
      <p:cxnSp>
        <p:nvCxnSpPr>
          <p:cNvPr id="189" name="Google Shape;189;p25"/>
          <p:cNvCxnSpPr/>
          <p:nvPr/>
        </p:nvCxnSpPr>
        <p:spPr>
          <a:xfrm>
            <a:off x="7287789" y="3869510"/>
            <a:ext cx="1548000" cy="0"/>
          </a:xfrm>
          <a:prstGeom prst="straightConnector1">
            <a:avLst/>
          </a:prstGeom>
          <a:noFill/>
          <a:ln cap="flat" cmpd="sng" w="9525">
            <a:solidFill>
              <a:schemeClr val="lt1"/>
            </a:solidFill>
            <a:prstDash val="solid"/>
            <a:round/>
            <a:headEnd len="sm" w="sm" type="none"/>
            <a:tailEnd len="sm" w="sm" type="none"/>
          </a:ln>
        </p:spPr>
      </p:cxnSp>
      <p:pic>
        <p:nvPicPr>
          <p:cNvPr id="190" name="Google Shape;190;p25"/>
          <p:cNvPicPr preferRelativeResize="0"/>
          <p:nvPr/>
        </p:nvPicPr>
        <p:blipFill>
          <a:blip r:embed="rId8">
            <a:alphaModFix/>
          </a:blip>
          <a:stretch>
            <a:fillRect/>
          </a:stretch>
        </p:blipFill>
        <p:spPr>
          <a:xfrm>
            <a:off x="7321824" y="4285443"/>
            <a:ext cx="305906" cy="305906"/>
          </a:xfrm>
          <a:prstGeom prst="rect">
            <a:avLst/>
          </a:prstGeom>
          <a:noFill/>
          <a:ln>
            <a:noFill/>
          </a:ln>
        </p:spPr>
      </p:pic>
      <p:pic>
        <p:nvPicPr>
          <p:cNvPr id="191" name="Google Shape;191;p25"/>
          <p:cNvPicPr preferRelativeResize="0"/>
          <p:nvPr/>
        </p:nvPicPr>
        <p:blipFill>
          <a:blip r:embed="rId9">
            <a:alphaModFix/>
          </a:blip>
          <a:stretch>
            <a:fillRect/>
          </a:stretch>
        </p:blipFill>
        <p:spPr>
          <a:xfrm>
            <a:off x="7948100" y="4285458"/>
            <a:ext cx="330600" cy="330600"/>
          </a:xfrm>
          <a:prstGeom prst="rect">
            <a:avLst/>
          </a:prstGeom>
          <a:noFill/>
          <a:ln>
            <a:noFill/>
          </a:ln>
        </p:spPr>
      </p:pic>
      <p:pic>
        <p:nvPicPr>
          <p:cNvPr id="192" name="Google Shape;192;p25"/>
          <p:cNvPicPr preferRelativeResize="0"/>
          <p:nvPr/>
        </p:nvPicPr>
        <p:blipFill>
          <a:blip r:embed="rId10">
            <a:alphaModFix/>
          </a:blip>
          <a:stretch>
            <a:fillRect/>
          </a:stretch>
        </p:blipFill>
        <p:spPr>
          <a:xfrm>
            <a:off x="8579075" y="4285450"/>
            <a:ext cx="330600" cy="330600"/>
          </a:xfrm>
          <a:prstGeom prst="rect">
            <a:avLst/>
          </a:prstGeom>
          <a:noFill/>
          <a:ln>
            <a:noFill/>
          </a:ln>
        </p:spPr>
      </p:pic>
      <p:cxnSp>
        <p:nvCxnSpPr>
          <p:cNvPr id="193" name="Google Shape;193;p25"/>
          <p:cNvCxnSpPr/>
          <p:nvPr/>
        </p:nvCxnSpPr>
        <p:spPr>
          <a:xfrm>
            <a:off x="3633738" y="2739625"/>
            <a:ext cx="517800" cy="0"/>
          </a:xfrm>
          <a:prstGeom prst="straightConnector1">
            <a:avLst/>
          </a:prstGeom>
          <a:noFill/>
          <a:ln cap="flat" cmpd="sng" w="28575">
            <a:solidFill>
              <a:schemeClr val="dk2"/>
            </a:solidFill>
            <a:prstDash val="solid"/>
            <a:round/>
            <a:headEnd len="med" w="med" type="none"/>
            <a:tailEnd len="med" w="med" type="none"/>
          </a:ln>
        </p:spPr>
      </p:cxnSp>
      <p:cxnSp>
        <p:nvCxnSpPr>
          <p:cNvPr id="194" name="Google Shape;194;p25"/>
          <p:cNvCxnSpPr/>
          <p:nvPr/>
        </p:nvCxnSpPr>
        <p:spPr>
          <a:xfrm>
            <a:off x="3633738" y="2574713"/>
            <a:ext cx="848400" cy="0"/>
          </a:xfrm>
          <a:prstGeom prst="straightConnector1">
            <a:avLst/>
          </a:prstGeom>
          <a:noFill/>
          <a:ln cap="flat" cmpd="sng" w="28575">
            <a:solidFill>
              <a:schemeClr val="dk2"/>
            </a:solidFill>
            <a:prstDash val="solid"/>
            <a:round/>
            <a:headEnd len="med" w="med" type="none"/>
            <a:tailEnd len="med" w="med" type="none"/>
          </a:ln>
        </p:spPr>
      </p:cxnSp>
      <p:cxnSp>
        <p:nvCxnSpPr>
          <p:cNvPr id="195" name="Google Shape;195;p25"/>
          <p:cNvCxnSpPr/>
          <p:nvPr/>
        </p:nvCxnSpPr>
        <p:spPr>
          <a:xfrm>
            <a:off x="5697088" y="2580313"/>
            <a:ext cx="548700" cy="6000"/>
          </a:xfrm>
          <a:prstGeom prst="straightConnector1">
            <a:avLst/>
          </a:prstGeom>
          <a:noFill/>
          <a:ln cap="flat" cmpd="sng" w="28575">
            <a:solidFill>
              <a:schemeClr val="dk2"/>
            </a:solidFill>
            <a:prstDash val="solid"/>
            <a:round/>
            <a:headEnd len="med" w="med" type="none"/>
            <a:tailEnd len="med" w="med" type="none"/>
          </a:ln>
        </p:spPr>
      </p:cxnSp>
      <p:cxnSp>
        <p:nvCxnSpPr>
          <p:cNvPr id="196" name="Google Shape;196;p25"/>
          <p:cNvCxnSpPr/>
          <p:nvPr/>
        </p:nvCxnSpPr>
        <p:spPr>
          <a:xfrm>
            <a:off x="5697088" y="2745363"/>
            <a:ext cx="952800" cy="0"/>
          </a:xfrm>
          <a:prstGeom prst="straightConnector1">
            <a:avLst/>
          </a:prstGeom>
          <a:noFill/>
          <a:ln cap="flat" cmpd="sng" w="28575">
            <a:solidFill>
              <a:schemeClr val="dk2"/>
            </a:solidFill>
            <a:prstDash val="solid"/>
            <a:round/>
            <a:headEnd len="med" w="med" type="none"/>
            <a:tailEnd len="med" w="med" type="none"/>
          </a:ln>
        </p:spPr>
      </p:cxnSp>
      <p:pic>
        <p:nvPicPr>
          <p:cNvPr id="197" name="Google Shape;197;p25"/>
          <p:cNvPicPr preferRelativeResize="0"/>
          <p:nvPr/>
        </p:nvPicPr>
        <p:blipFill rotWithShape="1">
          <a:blip r:embed="rId11">
            <a:alphaModFix/>
          </a:blip>
          <a:srcRect b="0" l="0" r="34400" t="0"/>
          <a:stretch/>
        </p:blipFill>
        <p:spPr>
          <a:xfrm>
            <a:off x="-31073" y="-2375"/>
            <a:ext cx="2386725" cy="2421150"/>
          </a:xfrm>
          <a:prstGeom prst="rect">
            <a:avLst/>
          </a:prstGeom>
          <a:noFill/>
          <a:ln>
            <a:noFill/>
          </a:ln>
        </p:spPr>
      </p:pic>
      <p:grpSp>
        <p:nvGrpSpPr>
          <p:cNvPr id="198" name="Google Shape;198;p25"/>
          <p:cNvGrpSpPr/>
          <p:nvPr/>
        </p:nvGrpSpPr>
        <p:grpSpPr>
          <a:xfrm>
            <a:off x="6999358" y="-235483"/>
            <a:ext cx="2228088" cy="1320858"/>
            <a:chOff x="6999358" y="-235483"/>
            <a:chExt cx="2228088" cy="1320858"/>
          </a:xfrm>
        </p:grpSpPr>
        <p:sp>
          <p:nvSpPr>
            <p:cNvPr id="199" name="Google Shape;199;p25"/>
            <p:cNvSpPr txBox="1"/>
            <p:nvPr/>
          </p:nvSpPr>
          <p:spPr>
            <a:xfrm>
              <a:off x="7406671" y="167181"/>
              <a:ext cx="1503000" cy="7326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lang="en" sz="800">
                  <a:solidFill>
                    <a:srgbClr val="434343"/>
                  </a:solidFill>
                  <a:latin typeface="Calibri"/>
                  <a:ea typeface="Calibri"/>
                  <a:cs typeface="Calibri"/>
                  <a:sym typeface="Calibri"/>
                </a:rPr>
                <a:t>“I love being creative and that what drives me to be the best for my business and my pets longevity”</a:t>
              </a:r>
              <a:endParaRPr sz="800">
                <a:solidFill>
                  <a:srgbClr val="434343"/>
                </a:solidFill>
                <a:latin typeface="Calibri"/>
                <a:ea typeface="Calibri"/>
                <a:cs typeface="Calibri"/>
                <a:sym typeface="Calibri"/>
              </a:endParaRPr>
            </a:p>
          </p:txBody>
        </p:sp>
        <p:sp>
          <p:nvSpPr>
            <p:cNvPr id="200" name="Google Shape;200;p25"/>
            <p:cNvSpPr txBox="1"/>
            <p:nvPr/>
          </p:nvSpPr>
          <p:spPr>
            <a:xfrm>
              <a:off x="6999358" y="238775"/>
              <a:ext cx="853500" cy="846600"/>
            </a:xfrm>
            <a:prstGeom prst="rect">
              <a:avLst/>
            </a:prstGeom>
            <a:noFill/>
            <a:ln>
              <a:noFill/>
            </a:ln>
          </p:spPr>
          <p:txBody>
            <a:bodyPr anchorCtr="0" anchor="t" bIns="45700" lIns="91425" spcFirstLastPara="1" rIns="91425" wrap="square" tIns="45700">
              <a:spAutoFit/>
            </a:bodyPr>
            <a:lstStyle/>
            <a:p>
              <a:pPr indent="0" lvl="0" marL="0" marR="0" rtl="0" algn="l">
                <a:lnSpc>
                  <a:spcPct val="50000"/>
                </a:lnSpc>
                <a:spcBef>
                  <a:spcPts val="0"/>
                </a:spcBef>
                <a:spcAft>
                  <a:spcPts val="0"/>
                </a:spcAft>
                <a:buNone/>
              </a:pPr>
              <a:r>
                <a:rPr lang="en" sz="8000">
                  <a:solidFill>
                    <a:schemeClr val="lt1"/>
                  </a:solidFill>
                  <a:latin typeface="Georgia"/>
                  <a:ea typeface="Georgia"/>
                  <a:cs typeface="Georgia"/>
                  <a:sym typeface="Georgia"/>
                </a:rPr>
                <a:t>“</a:t>
              </a:r>
              <a:endParaRPr sz="8000">
                <a:solidFill>
                  <a:schemeClr val="lt1"/>
                </a:solidFill>
                <a:latin typeface="Georgia"/>
                <a:ea typeface="Georgia"/>
                <a:cs typeface="Georgia"/>
                <a:sym typeface="Georgia"/>
              </a:endParaRPr>
            </a:p>
            <a:p>
              <a:pPr indent="0" lvl="0" marL="0" marR="0" rtl="0" algn="l">
                <a:lnSpc>
                  <a:spcPct val="5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25"/>
            <p:cNvSpPr txBox="1"/>
            <p:nvPr/>
          </p:nvSpPr>
          <p:spPr>
            <a:xfrm rot="10800000">
              <a:off x="7852845" y="-235483"/>
              <a:ext cx="1374600" cy="846600"/>
            </a:xfrm>
            <a:prstGeom prst="rect">
              <a:avLst/>
            </a:prstGeom>
            <a:noFill/>
            <a:ln>
              <a:noFill/>
            </a:ln>
          </p:spPr>
          <p:txBody>
            <a:bodyPr anchorCtr="0" anchor="t" bIns="45700" lIns="91425" spcFirstLastPara="1" rIns="91425" wrap="square" tIns="45700">
              <a:spAutoFit/>
            </a:bodyPr>
            <a:lstStyle/>
            <a:p>
              <a:pPr indent="0" lvl="0" marL="0" marR="0" rtl="0" algn="l">
                <a:lnSpc>
                  <a:spcPct val="50000"/>
                </a:lnSpc>
                <a:spcBef>
                  <a:spcPts val="0"/>
                </a:spcBef>
                <a:spcAft>
                  <a:spcPts val="0"/>
                </a:spcAft>
                <a:buNone/>
              </a:pPr>
              <a:r>
                <a:rPr lang="en" sz="8000">
                  <a:solidFill>
                    <a:schemeClr val="lt1"/>
                  </a:solidFill>
                  <a:latin typeface="Georgia"/>
                  <a:ea typeface="Georgia"/>
                  <a:cs typeface="Georgia"/>
                  <a:sym typeface="Georgia"/>
                </a:rPr>
                <a:t>“</a:t>
              </a:r>
              <a:endParaRPr sz="8000">
                <a:solidFill>
                  <a:schemeClr val="lt1"/>
                </a:solidFill>
                <a:latin typeface="Georgia"/>
                <a:ea typeface="Georgia"/>
                <a:cs typeface="Georgia"/>
                <a:sym typeface="Georgia"/>
              </a:endParaRPr>
            </a:p>
            <a:p>
              <a:pPr indent="0" lvl="0" marL="0" marR="0" rtl="0" algn="l">
                <a:lnSpc>
                  <a:spcPct val="50000"/>
                </a:lnSpc>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p:nvPr/>
        </p:nvSpPr>
        <p:spPr>
          <a:xfrm>
            <a:off x="0" y="2405085"/>
            <a:ext cx="2355600" cy="2744100"/>
          </a:xfrm>
          <a:prstGeom prst="rect">
            <a:avLst/>
          </a:prstGeom>
          <a:solidFill>
            <a:srgbClr val="EAD1DC"/>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26"/>
          <p:cNvSpPr txBox="1"/>
          <p:nvPr/>
        </p:nvSpPr>
        <p:spPr>
          <a:xfrm>
            <a:off x="-305647" y="2530053"/>
            <a:ext cx="2795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000">
                <a:latin typeface="Calibri"/>
                <a:ea typeface="Calibri"/>
                <a:cs typeface="Calibri"/>
                <a:sym typeface="Calibri"/>
              </a:rPr>
              <a:t>Andrea</a:t>
            </a:r>
            <a:r>
              <a:rPr lang="en" sz="2000">
                <a:latin typeface="Calibri"/>
                <a:ea typeface="Calibri"/>
                <a:cs typeface="Calibri"/>
                <a:sym typeface="Calibri"/>
              </a:rPr>
              <a:t> Michael</a:t>
            </a:r>
            <a:endParaRPr sz="2000"/>
          </a:p>
        </p:txBody>
      </p:sp>
      <p:sp>
        <p:nvSpPr>
          <p:cNvPr id="209" name="Google Shape;209;p26"/>
          <p:cNvSpPr txBox="1"/>
          <p:nvPr/>
        </p:nvSpPr>
        <p:spPr>
          <a:xfrm>
            <a:off x="334341" y="2830189"/>
            <a:ext cx="1538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latin typeface="Calibri"/>
                <a:ea typeface="Calibri"/>
                <a:cs typeface="Calibri"/>
                <a:sym typeface="Calibri"/>
              </a:rPr>
              <a:t>21</a:t>
            </a:r>
            <a:r>
              <a:rPr b="0" i="0" lang="en" sz="1100" u="none" cap="none" strike="noStrike">
                <a:latin typeface="Calibri"/>
                <a:ea typeface="Calibri"/>
                <a:cs typeface="Calibri"/>
                <a:sym typeface="Calibri"/>
              </a:rPr>
              <a:t>, </a:t>
            </a:r>
            <a:r>
              <a:rPr lang="en" sz="1100">
                <a:latin typeface="Calibri"/>
                <a:ea typeface="Calibri"/>
                <a:cs typeface="Calibri"/>
                <a:sym typeface="Calibri"/>
              </a:rPr>
              <a:t>Los Angeles</a:t>
            </a:r>
            <a:endParaRPr/>
          </a:p>
        </p:txBody>
      </p:sp>
      <p:sp>
        <p:nvSpPr>
          <p:cNvPr id="210" name="Google Shape;210;p26"/>
          <p:cNvSpPr txBox="1"/>
          <p:nvPr/>
        </p:nvSpPr>
        <p:spPr>
          <a:xfrm>
            <a:off x="335559" y="3105588"/>
            <a:ext cx="15384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200">
              <a:latin typeface="Times New Roman"/>
              <a:ea typeface="Times New Roman"/>
              <a:cs typeface="Times New Roman"/>
              <a:sym typeface="Times New Roman"/>
            </a:endParaRPr>
          </a:p>
        </p:txBody>
      </p:sp>
      <p:cxnSp>
        <p:nvCxnSpPr>
          <p:cNvPr id="211" name="Google Shape;211;p26"/>
          <p:cNvCxnSpPr/>
          <p:nvPr/>
        </p:nvCxnSpPr>
        <p:spPr>
          <a:xfrm>
            <a:off x="732143" y="3144758"/>
            <a:ext cx="745200" cy="0"/>
          </a:xfrm>
          <a:prstGeom prst="straightConnector1">
            <a:avLst/>
          </a:prstGeom>
          <a:noFill/>
          <a:ln cap="flat" cmpd="sng" w="9525">
            <a:solidFill>
              <a:srgbClr val="000000"/>
            </a:solidFill>
            <a:prstDash val="solid"/>
            <a:round/>
            <a:headEnd len="sm" w="sm" type="none"/>
            <a:tailEnd len="sm" w="sm" type="none"/>
          </a:ln>
        </p:spPr>
      </p:cxnSp>
      <p:sp>
        <p:nvSpPr>
          <p:cNvPr id="212" name="Google Shape;212;p26"/>
          <p:cNvSpPr txBox="1"/>
          <p:nvPr/>
        </p:nvSpPr>
        <p:spPr>
          <a:xfrm>
            <a:off x="96175" y="3282175"/>
            <a:ext cx="1010700" cy="1449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t>
            </a:r>
            <a:r>
              <a:rPr b="1" baseline="30000" lang="en" sz="1700">
                <a:latin typeface="Times New Roman"/>
                <a:ea typeface="Times New Roman"/>
                <a:cs typeface="Times New Roman"/>
                <a:sym typeface="Times New Roman"/>
              </a:rPr>
              <a:t>Status</a:t>
            </a:r>
            <a:endParaRPr sz="17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aseline="30000" i="0" lang="en" sz="1700" u="none" cap="none" strike="noStrike">
                <a:latin typeface="Times New Roman"/>
                <a:ea typeface="Times New Roman"/>
                <a:cs typeface="Times New Roman"/>
                <a:sym typeface="Times New Roman"/>
              </a:rPr>
              <a:t>  </a:t>
            </a:r>
            <a:r>
              <a:rPr baseline="30000" lang="en" sz="1700">
                <a:latin typeface="Times New Roman"/>
                <a:ea typeface="Times New Roman"/>
                <a:cs typeface="Times New Roman"/>
                <a:sym typeface="Times New Roman"/>
              </a:rPr>
              <a:t>Single</a:t>
            </a:r>
            <a:endParaRPr sz="17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baseline="30000" i="0" sz="17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t>
            </a:r>
            <a:r>
              <a:rPr b="1" baseline="30000" lang="en" sz="1700">
                <a:latin typeface="Times New Roman"/>
                <a:ea typeface="Times New Roman"/>
                <a:cs typeface="Times New Roman"/>
                <a:sym typeface="Times New Roman"/>
              </a:rPr>
              <a:t>Job Title</a:t>
            </a:r>
            <a:endParaRPr baseline="30000" i="0" sz="1700" u="none" cap="none" strike="noStrike">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000">
                <a:solidFill>
                  <a:schemeClr val="dk1"/>
                </a:solidFill>
                <a:latin typeface="Times New Roman"/>
                <a:ea typeface="Times New Roman"/>
                <a:cs typeface="Times New Roman"/>
                <a:sym typeface="Times New Roman"/>
              </a:rPr>
              <a:t>Student</a:t>
            </a:r>
            <a:endParaRPr baseline="30000" i="0" sz="1000" u="none" cap="none" strike="noStrike">
              <a:latin typeface="Times New Roman"/>
              <a:ea typeface="Times New Roman"/>
              <a:cs typeface="Times New Roman"/>
              <a:sym typeface="Times New Roman"/>
            </a:endParaRPr>
          </a:p>
        </p:txBody>
      </p:sp>
      <p:sp>
        <p:nvSpPr>
          <p:cNvPr id="213" name="Google Shape;213;p26"/>
          <p:cNvSpPr txBox="1"/>
          <p:nvPr/>
        </p:nvSpPr>
        <p:spPr>
          <a:xfrm>
            <a:off x="1106874" y="3282163"/>
            <a:ext cx="1186800" cy="1876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t>
            </a:r>
            <a:r>
              <a:rPr b="1" baseline="30000" lang="en" sz="1700">
                <a:latin typeface="Times New Roman"/>
                <a:ea typeface="Times New Roman"/>
                <a:cs typeface="Times New Roman"/>
                <a:sym typeface="Times New Roman"/>
              </a:rPr>
              <a:t>Income</a:t>
            </a:r>
            <a:endParaRPr sz="19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aseline="30000" i="0" lang="en" sz="1700" u="none" cap="none" strike="noStrike">
                <a:latin typeface="Times New Roman"/>
                <a:ea typeface="Times New Roman"/>
                <a:cs typeface="Times New Roman"/>
                <a:sym typeface="Times New Roman"/>
              </a:rPr>
              <a:t> $</a:t>
            </a:r>
            <a:r>
              <a:rPr baseline="30000" lang="en" sz="1700">
                <a:latin typeface="Times New Roman"/>
                <a:ea typeface="Times New Roman"/>
                <a:cs typeface="Times New Roman"/>
                <a:sym typeface="Times New Roman"/>
              </a:rPr>
              <a:t>4</a:t>
            </a:r>
            <a:r>
              <a:rPr baseline="30000" lang="en" sz="1700">
                <a:latin typeface="Times New Roman"/>
                <a:ea typeface="Times New Roman"/>
                <a:cs typeface="Times New Roman"/>
                <a:sym typeface="Times New Roman"/>
              </a:rPr>
              <a:t>5K</a:t>
            </a:r>
            <a:endParaRPr sz="19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baseline="30000" sz="17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ARCHETYPE</a:t>
            </a:r>
            <a:r>
              <a:rPr baseline="30000" i="0" lang="en" sz="1700" u="none" cap="none" strike="noStrike">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aseline="30000" lang="en" sz="1800">
                <a:solidFill>
                  <a:schemeClr val="dk1"/>
                </a:solidFill>
                <a:latin typeface="Times New Roman"/>
                <a:ea typeface="Times New Roman"/>
                <a:cs typeface="Times New Roman"/>
                <a:sym typeface="Times New Roman"/>
              </a:rPr>
              <a:t>The Creator</a:t>
            </a:r>
            <a:endParaRPr sz="1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aseline="30000" sz="1700">
              <a:latin typeface="Times New Roman"/>
              <a:ea typeface="Times New Roman"/>
              <a:cs typeface="Times New Roman"/>
              <a:sym typeface="Times New Roman"/>
            </a:endParaRPr>
          </a:p>
        </p:txBody>
      </p:sp>
      <p:sp>
        <p:nvSpPr>
          <p:cNvPr id="214" name="Google Shape;214;p26"/>
          <p:cNvSpPr txBox="1"/>
          <p:nvPr/>
        </p:nvSpPr>
        <p:spPr>
          <a:xfrm>
            <a:off x="2798686" y="109139"/>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200" u="none" cap="none" strike="noStrike">
                <a:solidFill>
                  <a:srgbClr val="1A8CB2"/>
                </a:solidFill>
                <a:latin typeface="Calibri"/>
                <a:ea typeface="Calibri"/>
                <a:cs typeface="Calibri"/>
                <a:sym typeface="Calibri"/>
              </a:rPr>
              <a:t>PERSONALITY</a:t>
            </a:r>
            <a:endParaRPr sz="1200"/>
          </a:p>
        </p:txBody>
      </p:sp>
      <p:sp>
        <p:nvSpPr>
          <p:cNvPr id="215" name="Google Shape;215;p26"/>
          <p:cNvSpPr txBox="1"/>
          <p:nvPr/>
        </p:nvSpPr>
        <p:spPr>
          <a:xfrm>
            <a:off x="4467669" y="112584"/>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BIO</a:t>
            </a:r>
            <a:endParaRPr sz="1200"/>
          </a:p>
        </p:txBody>
      </p:sp>
      <p:sp>
        <p:nvSpPr>
          <p:cNvPr id="216" name="Google Shape;216;p26"/>
          <p:cNvSpPr txBox="1"/>
          <p:nvPr/>
        </p:nvSpPr>
        <p:spPr>
          <a:xfrm>
            <a:off x="4198488" y="337751"/>
            <a:ext cx="25725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 sz="700">
                <a:latin typeface="Times New Roman"/>
                <a:ea typeface="Times New Roman"/>
                <a:cs typeface="Times New Roman"/>
                <a:sym typeface="Times New Roman"/>
              </a:rPr>
              <a:t>Andrea </a:t>
            </a:r>
            <a:r>
              <a:rPr lang="en" sz="700">
                <a:latin typeface="Times New Roman"/>
                <a:ea typeface="Times New Roman"/>
                <a:cs typeface="Times New Roman"/>
                <a:sym typeface="Times New Roman"/>
              </a:rPr>
              <a:t>is currently a university student studying to become a Administrative manager in the medical field. She still is in the first 2 years of her degree and working as a dog walker in her neighborhood. She herself has 3 pets,which consists of a dog, ferret, and a cat. She really loves to go to her classes and focus on her studies, but when she isn’t doing so, She is playing with her pets and trying to find the next best items for her pets to use.   </a:t>
            </a:r>
            <a:r>
              <a:rPr lang="en"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sz="700">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rPr lang="en" sz="700">
                <a:latin typeface="Times New Roman"/>
                <a:ea typeface="Times New Roman"/>
                <a:cs typeface="Times New Roman"/>
                <a:sym typeface="Times New Roman"/>
              </a:rPr>
              <a:t>Her </a:t>
            </a:r>
            <a:r>
              <a:rPr lang="en" sz="700">
                <a:latin typeface="Times New Roman"/>
                <a:ea typeface="Times New Roman"/>
                <a:cs typeface="Times New Roman"/>
                <a:sym typeface="Times New Roman"/>
              </a:rPr>
              <a:t>favorite</a:t>
            </a:r>
            <a:r>
              <a:rPr lang="en" sz="700">
                <a:latin typeface="Times New Roman"/>
                <a:ea typeface="Times New Roman"/>
                <a:cs typeface="Times New Roman"/>
                <a:sym typeface="Times New Roman"/>
              </a:rPr>
              <a:t> past time is spending time with her animals and taking photos with them for her </a:t>
            </a:r>
            <a:r>
              <a:rPr lang="en" sz="700">
                <a:latin typeface="Times New Roman"/>
                <a:ea typeface="Times New Roman"/>
                <a:cs typeface="Times New Roman"/>
                <a:sym typeface="Times New Roman"/>
              </a:rPr>
              <a:t>instagram account which grosses over 15k followers. </a:t>
            </a:r>
            <a:r>
              <a:rPr lang="en" sz="700">
                <a:latin typeface="Times New Roman"/>
                <a:ea typeface="Times New Roman"/>
                <a:cs typeface="Times New Roman"/>
                <a:sym typeface="Times New Roman"/>
              </a:rPr>
              <a:t> </a:t>
            </a:r>
            <a:endParaRPr sz="700">
              <a:latin typeface="Times New Roman"/>
              <a:ea typeface="Times New Roman"/>
              <a:cs typeface="Times New Roman"/>
              <a:sym typeface="Times New Roman"/>
            </a:endParaRPr>
          </a:p>
        </p:txBody>
      </p:sp>
      <p:sp>
        <p:nvSpPr>
          <p:cNvPr id="217" name="Google Shape;217;p26"/>
          <p:cNvSpPr txBox="1"/>
          <p:nvPr/>
        </p:nvSpPr>
        <p:spPr>
          <a:xfrm>
            <a:off x="2585375" y="3408625"/>
            <a:ext cx="1976100" cy="1200600"/>
          </a:xfrm>
          <a:prstGeom prst="rect">
            <a:avLst/>
          </a:prstGeom>
          <a:noFill/>
          <a:ln>
            <a:noFill/>
          </a:ln>
        </p:spPr>
        <p:txBody>
          <a:bodyPr anchorCtr="0" anchor="t" bIns="45700" lIns="91425" spcFirstLastPara="1" rIns="91425" wrap="square" tIns="45700">
            <a:spAutoFit/>
          </a:bodyPr>
          <a:lstStyle/>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Completing her degree and finding a good job</a:t>
            </a:r>
            <a:endParaRPr sz="900">
              <a:latin typeface="Times New Roman"/>
              <a:ea typeface="Times New Roman"/>
              <a:cs typeface="Times New Roman"/>
              <a:sym typeface="Times New Roman"/>
            </a:endParaRPr>
          </a:p>
          <a:p>
            <a:pPr indent="-120650" lvl="0" marL="171450" marR="0" rtl="0" algn="l">
              <a:lnSpc>
                <a:spcPct val="100000"/>
              </a:lnSpc>
              <a:spcBef>
                <a:spcPts val="0"/>
              </a:spcBef>
              <a:spcAft>
                <a:spcPts val="0"/>
              </a:spcAft>
              <a:buClr>
                <a:srgbClr val="2BC0BE"/>
              </a:buClr>
              <a:buSzPts val="800"/>
              <a:buFont typeface="Arial"/>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Giving her pets the best life they can have</a:t>
            </a:r>
            <a:endParaRPr sz="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Grow her social media page with her pets</a:t>
            </a:r>
            <a:endParaRPr sz="900">
              <a:latin typeface="Times New Roman"/>
              <a:ea typeface="Times New Roman"/>
              <a:cs typeface="Times New Roman"/>
              <a:sym typeface="Times New Roman"/>
            </a:endParaRPr>
          </a:p>
        </p:txBody>
      </p:sp>
      <p:sp>
        <p:nvSpPr>
          <p:cNvPr id="218" name="Google Shape;218;p26"/>
          <p:cNvSpPr txBox="1"/>
          <p:nvPr/>
        </p:nvSpPr>
        <p:spPr>
          <a:xfrm>
            <a:off x="4853164" y="3413488"/>
            <a:ext cx="1976100" cy="1754700"/>
          </a:xfrm>
          <a:prstGeom prst="rect">
            <a:avLst/>
          </a:prstGeom>
          <a:noFill/>
          <a:ln>
            <a:noFill/>
          </a:ln>
        </p:spPr>
        <p:txBody>
          <a:bodyPr anchorCtr="0" anchor="t" bIns="45700" lIns="91425" spcFirstLastPara="1" rIns="91425" wrap="square" tIns="45700">
            <a:spAutoFit/>
          </a:bodyPr>
          <a:lstStyle/>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Some products are hard to find brand new are a cheaper price tag</a:t>
            </a:r>
            <a:endParaRPr sz="9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Supporting multiple animals is difficult to do as a broke college student  </a:t>
            </a:r>
            <a:endParaRPr sz="9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Obtaining animal products takes a lot of effort</a:t>
            </a:r>
            <a:endParaRPr sz="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p:txBody>
      </p:sp>
      <p:sp>
        <p:nvSpPr>
          <p:cNvPr id="219" name="Google Shape;219;p26"/>
          <p:cNvSpPr txBox="1"/>
          <p:nvPr/>
        </p:nvSpPr>
        <p:spPr>
          <a:xfrm>
            <a:off x="2932822" y="3134863"/>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Goals</a:t>
            </a:r>
            <a:endParaRPr sz="1200"/>
          </a:p>
        </p:txBody>
      </p:sp>
      <p:sp>
        <p:nvSpPr>
          <p:cNvPr id="220" name="Google Shape;220;p26"/>
          <p:cNvSpPr txBox="1"/>
          <p:nvPr/>
        </p:nvSpPr>
        <p:spPr>
          <a:xfrm>
            <a:off x="5141482" y="3142454"/>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Frustrations</a:t>
            </a:r>
            <a:endParaRPr sz="1200"/>
          </a:p>
        </p:txBody>
      </p:sp>
      <p:sp>
        <p:nvSpPr>
          <p:cNvPr id="221" name="Google Shape;221;p26"/>
          <p:cNvSpPr txBox="1"/>
          <p:nvPr/>
        </p:nvSpPr>
        <p:spPr>
          <a:xfrm>
            <a:off x="2912749" y="2188717"/>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Motivations</a:t>
            </a:r>
            <a:endParaRPr sz="1200"/>
          </a:p>
        </p:txBody>
      </p:sp>
      <p:sp>
        <p:nvSpPr>
          <p:cNvPr id="222" name="Google Shape;222;p26"/>
          <p:cNvSpPr txBox="1"/>
          <p:nvPr/>
        </p:nvSpPr>
        <p:spPr>
          <a:xfrm>
            <a:off x="2543745" y="364578"/>
            <a:ext cx="1243800" cy="1477500"/>
          </a:xfrm>
          <a:prstGeom prst="rect">
            <a:avLst/>
          </a:prstGeom>
          <a:noFill/>
          <a:ln>
            <a:noFill/>
          </a:ln>
        </p:spPr>
        <p:txBody>
          <a:bodyPr anchorCtr="0" anchor="t" bIns="45700" lIns="91425" spcFirstLastPara="1" rIns="91425" wrap="square" tIns="45700">
            <a:spAutoFit/>
          </a:bodyPr>
          <a:lstStyle/>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Enthusiastic</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Humanitarian</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Eager</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Diligent</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Cautious</a:t>
            </a:r>
            <a:endParaRPr sz="1000">
              <a:latin typeface="Times New Roman"/>
              <a:ea typeface="Times New Roman"/>
              <a:cs typeface="Times New Roman"/>
              <a:sym typeface="Times New Roman"/>
            </a:endParaRPr>
          </a:p>
        </p:txBody>
      </p:sp>
      <p:sp>
        <p:nvSpPr>
          <p:cNvPr id="223" name="Google Shape;223;p26"/>
          <p:cNvSpPr/>
          <p:nvPr/>
        </p:nvSpPr>
        <p:spPr>
          <a:xfrm>
            <a:off x="7005937" y="-4570"/>
            <a:ext cx="2146800" cy="933600"/>
          </a:xfrm>
          <a:prstGeom prst="rect">
            <a:avLst/>
          </a:prstGeom>
          <a:solidFill>
            <a:srgbClr val="EAD1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26"/>
          <p:cNvSpPr/>
          <p:nvPr/>
        </p:nvSpPr>
        <p:spPr>
          <a:xfrm>
            <a:off x="7005938" y="929269"/>
            <a:ext cx="2138100" cy="4220100"/>
          </a:xfrm>
          <a:prstGeom prst="rect">
            <a:avLst/>
          </a:prstGeom>
          <a:solidFill>
            <a:srgbClr val="EAD1D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00"/>
              </a:solidFill>
              <a:latin typeface="Calibri"/>
              <a:ea typeface="Calibri"/>
              <a:cs typeface="Calibri"/>
              <a:sym typeface="Calibri"/>
            </a:endParaRPr>
          </a:p>
        </p:txBody>
      </p:sp>
      <p:cxnSp>
        <p:nvCxnSpPr>
          <p:cNvPr id="225" name="Google Shape;225;p26"/>
          <p:cNvCxnSpPr/>
          <p:nvPr/>
        </p:nvCxnSpPr>
        <p:spPr>
          <a:xfrm>
            <a:off x="3963527" y="0"/>
            <a:ext cx="0" cy="2077500"/>
          </a:xfrm>
          <a:prstGeom prst="straightConnector1">
            <a:avLst/>
          </a:prstGeom>
          <a:noFill/>
          <a:ln cap="flat" cmpd="sng" w="15875">
            <a:solidFill>
              <a:srgbClr val="26A3A1">
                <a:alpha val="9800"/>
              </a:srgbClr>
            </a:solidFill>
            <a:prstDash val="solid"/>
            <a:round/>
            <a:headEnd len="sm" w="sm" type="none"/>
            <a:tailEnd len="sm" w="sm" type="none"/>
          </a:ln>
        </p:spPr>
      </p:cxnSp>
      <p:cxnSp>
        <p:nvCxnSpPr>
          <p:cNvPr id="226" name="Google Shape;226;p26"/>
          <p:cNvCxnSpPr/>
          <p:nvPr/>
        </p:nvCxnSpPr>
        <p:spPr>
          <a:xfrm rot="10800000">
            <a:off x="2349058" y="2077345"/>
            <a:ext cx="4650300" cy="0"/>
          </a:xfrm>
          <a:prstGeom prst="straightConnector1">
            <a:avLst/>
          </a:prstGeom>
          <a:noFill/>
          <a:ln cap="flat" cmpd="sng" w="15875">
            <a:solidFill>
              <a:srgbClr val="26A3A1">
                <a:alpha val="9800"/>
              </a:srgbClr>
            </a:solidFill>
            <a:prstDash val="solid"/>
            <a:round/>
            <a:headEnd len="sm" w="sm" type="none"/>
            <a:tailEnd len="sm" w="sm" type="none"/>
          </a:ln>
        </p:spPr>
      </p:cxnSp>
      <p:cxnSp>
        <p:nvCxnSpPr>
          <p:cNvPr id="227" name="Google Shape;227;p26"/>
          <p:cNvCxnSpPr/>
          <p:nvPr/>
        </p:nvCxnSpPr>
        <p:spPr>
          <a:xfrm rot="10800000">
            <a:off x="2355638" y="2986331"/>
            <a:ext cx="4650300" cy="0"/>
          </a:xfrm>
          <a:prstGeom prst="straightConnector1">
            <a:avLst/>
          </a:prstGeom>
          <a:noFill/>
          <a:ln cap="flat" cmpd="sng" w="15875">
            <a:solidFill>
              <a:srgbClr val="26A3A1">
                <a:alpha val="9800"/>
              </a:srgbClr>
            </a:solidFill>
            <a:prstDash val="solid"/>
            <a:round/>
            <a:headEnd len="sm" w="sm" type="none"/>
            <a:tailEnd len="sm" w="sm" type="none"/>
          </a:ln>
        </p:spPr>
      </p:cxnSp>
      <p:cxnSp>
        <p:nvCxnSpPr>
          <p:cNvPr id="228" name="Google Shape;228;p26"/>
          <p:cNvCxnSpPr/>
          <p:nvPr/>
        </p:nvCxnSpPr>
        <p:spPr>
          <a:xfrm>
            <a:off x="4645702" y="2988480"/>
            <a:ext cx="0" cy="2240700"/>
          </a:xfrm>
          <a:prstGeom prst="straightConnector1">
            <a:avLst/>
          </a:prstGeom>
          <a:noFill/>
          <a:ln cap="flat" cmpd="sng" w="15875">
            <a:solidFill>
              <a:srgbClr val="26A3A1">
                <a:alpha val="9800"/>
              </a:srgbClr>
            </a:solidFill>
            <a:prstDash val="solid"/>
            <a:round/>
            <a:headEnd len="sm" w="sm" type="none"/>
            <a:tailEnd len="sm" w="sm" type="none"/>
          </a:ln>
        </p:spPr>
      </p:cxnSp>
      <p:sp>
        <p:nvSpPr>
          <p:cNvPr id="229" name="Google Shape;229;p26"/>
          <p:cNvSpPr txBox="1"/>
          <p:nvPr/>
        </p:nvSpPr>
        <p:spPr>
          <a:xfrm>
            <a:off x="7181945" y="1031641"/>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Behavior</a:t>
            </a:r>
            <a:endParaRPr sz="1200"/>
          </a:p>
        </p:txBody>
      </p:sp>
      <p:sp>
        <p:nvSpPr>
          <p:cNvPr id="230" name="Google Shape;230;p26"/>
          <p:cNvSpPr txBox="1"/>
          <p:nvPr/>
        </p:nvSpPr>
        <p:spPr>
          <a:xfrm>
            <a:off x="7197807" y="2898794"/>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Influences</a:t>
            </a:r>
            <a:endParaRPr sz="1200"/>
          </a:p>
        </p:txBody>
      </p:sp>
      <p:sp>
        <p:nvSpPr>
          <p:cNvPr id="231" name="Google Shape;231;p26"/>
          <p:cNvSpPr txBox="1"/>
          <p:nvPr/>
        </p:nvSpPr>
        <p:spPr>
          <a:xfrm>
            <a:off x="7181153" y="1284256"/>
            <a:ext cx="11979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Tech Savviness </a:t>
            </a:r>
            <a:endParaRPr/>
          </a:p>
        </p:txBody>
      </p:sp>
      <p:sp>
        <p:nvSpPr>
          <p:cNvPr id="232" name="Google Shape;232;p26"/>
          <p:cNvSpPr txBox="1"/>
          <p:nvPr/>
        </p:nvSpPr>
        <p:spPr>
          <a:xfrm>
            <a:off x="7194377" y="1581682"/>
            <a:ext cx="10785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Business Skills</a:t>
            </a:r>
            <a:endParaRPr/>
          </a:p>
        </p:txBody>
      </p:sp>
      <p:sp>
        <p:nvSpPr>
          <p:cNvPr id="233" name="Google Shape;233;p26"/>
          <p:cNvSpPr txBox="1"/>
          <p:nvPr/>
        </p:nvSpPr>
        <p:spPr>
          <a:xfrm>
            <a:off x="7200865" y="1868815"/>
            <a:ext cx="10719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Sociable </a:t>
            </a:r>
            <a:endParaRPr/>
          </a:p>
        </p:txBody>
      </p:sp>
      <p:sp>
        <p:nvSpPr>
          <p:cNvPr id="234" name="Google Shape;234;p26"/>
          <p:cNvSpPr txBox="1"/>
          <p:nvPr/>
        </p:nvSpPr>
        <p:spPr>
          <a:xfrm>
            <a:off x="7194111" y="2170811"/>
            <a:ext cx="8901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Ambition</a:t>
            </a:r>
            <a:endParaRPr/>
          </a:p>
        </p:txBody>
      </p:sp>
      <p:sp>
        <p:nvSpPr>
          <p:cNvPr id="235" name="Google Shape;235;p26"/>
          <p:cNvSpPr txBox="1"/>
          <p:nvPr/>
        </p:nvSpPr>
        <p:spPr>
          <a:xfrm>
            <a:off x="7192094" y="2480057"/>
            <a:ext cx="1186800" cy="36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Shopping</a:t>
            </a:r>
            <a:endParaRPr/>
          </a:p>
          <a:p>
            <a:pPr indent="0" lvl="0" marL="0" marR="0" rtl="0" algn="l">
              <a:lnSpc>
                <a:spcPct val="150000"/>
              </a:lnSpc>
              <a:spcBef>
                <a:spcPts val="0"/>
              </a:spcBef>
              <a:spcAft>
                <a:spcPts val="0"/>
              </a:spcAft>
              <a:buNone/>
            </a:pPr>
            <a:r>
              <a:t/>
            </a:r>
            <a:endParaRPr sz="700">
              <a:solidFill>
                <a:srgbClr val="206D7C"/>
              </a:solidFill>
              <a:latin typeface="Calibri"/>
              <a:ea typeface="Calibri"/>
              <a:cs typeface="Calibri"/>
              <a:sym typeface="Calibri"/>
            </a:endParaRPr>
          </a:p>
        </p:txBody>
      </p:sp>
      <p:sp>
        <p:nvSpPr>
          <p:cNvPr id="236" name="Google Shape;236;p26"/>
          <p:cNvSpPr/>
          <p:nvPr/>
        </p:nvSpPr>
        <p:spPr>
          <a:xfrm>
            <a:off x="7281264" y="1761290"/>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26"/>
          <p:cNvSpPr/>
          <p:nvPr/>
        </p:nvSpPr>
        <p:spPr>
          <a:xfrm>
            <a:off x="7283450" y="1761275"/>
            <a:ext cx="13224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6"/>
          <p:cNvSpPr/>
          <p:nvPr/>
        </p:nvSpPr>
        <p:spPr>
          <a:xfrm>
            <a:off x="7280280" y="1470341"/>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26"/>
          <p:cNvSpPr/>
          <p:nvPr/>
        </p:nvSpPr>
        <p:spPr>
          <a:xfrm>
            <a:off x="7282475" y="1470375"/>
            <a:ext cx="1458000" cy="37800"/>
          </a:xfrm>
          <a:prstGeom prst="rect">
            <a:avLst/>
          </a:prstGeom>
          <a:solidFill>
            <a:srgbClr val="1B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26"/>
          <p:cNvSpPr/>
          <p:nvPr/>
        </p:nvSpPr>
        <p:spPr>
          <a:xfrm>
            <a:off x="7278089" y="2367367"/>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26"/>
          <p:cNvSpPr/>
          <p:nvPr/>
        </p:nvSpPr>
        <p:spPr>
          <a:xfrm>
            <a:off x="7280275" y="2367375"/>
            <a:ext cx="10509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26"/>
          <p:cNvSpPr/>
          <p:nvPr/>
        </p:nvSpPr>
        <p:spPr>
          <a:xfrm>
            <a:off x="7281264" y="2667880"/>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26"/>
          <p:cNvSpPr/>
          <p:nvPr/>
        </p:nvSpPr>
        <p:spPr>
          <a:xfrm>
            <a:off x="7283448" y="2667875"/>
            <a:ext cx="8958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26"/>
          <p:cNvSpPr txBox="1"/>
          <p:nvPr/>
        </p:nvSpPr>
        <p:spPr>
          <a:xfrm>
            <a:off x="7179496" y="3153684"/>
            <a:ext cx="895800" cy="1008300"/>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lang="en" sz="700">
                <a:latin typeface="Calibri"/>
                <a:ea typeface="Calibri"/>
                <a:cs typeface="Calibri"/>
                <a:sym typeface="Calibri"/>
              </a:rPr>
              <a:t>·  Pinterest</a:t>
            </a:r>
            <a:endParaRPr sz="700">
              <a:latin typeface="Calibri"/>
              <a:ea typeface="Calibri"/>
              <a:cs typeface="Calibri"/>
              <a:sym typeface="Calibri"/>
            </a:endParaRPr>
          </a:p>
          <a:p>
            <a:pPr indent="0" lvl="0" marL="0" marR="0" rtl="0" algn="l">
              <a:lnSpc>
                <a:spcPct val="250000"/>
              </a:lnSpc>
              <a:spcBef>
                <a:spcPts val="0"/>
              </a:spcBef>
              <a:spcAft>
                <a:spcPts val="0"/>
              </a:spcAft>
              <a:buNone/>
            </a:pPr>
            <a:r>
              <a:rPr lang="en" sz="700">
                <a:latin typeface="Calibri"/>
                <a:ea typeface="Calibri"/>
                <a:cs typeface="Calibri"/>
                <a:sym typeface="Calibri"/>
              </a:rPr>
              <a:t>·  Tiktok</a:t>
            </a:r>
            <a:endParaRPr sz="700"/>
          </a:p>
          <a:p>
            <a:pPr indent="0" lvl="0" marL="0" marR="0" rtl="0" algn="l">
              <a:lnSpc>
                <a:spcPct val="250000"/>
              </a:lnSpc>
              <a:spcBef>
                <a:spcPts val="0"/>
              </a:spcBef>
              <a:spcAft>
                <a:spcPts val="0"/>
              </a:spcAft>
              <a:buNone/>
            </a:pPr>
            <a:r>
              <a:rPr lang="en" sz="700">
                <a:latin typeface="Calibri"/>
                <a:ea typeface="Calibri"/>
                <a:cs typeface="Calibri"/>
                <a:sym typeface="Calibri"/>
              </a:rPr>
              <a:t>·  Animal Youtube</a:t>
            </a:r>
            <a:endParaRPr sz="700">
              <a:latin typeface="Calibri"/>
              <a:ea typeface="Calibri"/>
              <a:cs typeface="Calibri"/>
              <a:sym typeface="Calibri"/>
            </a:endParaRPr>
          </a:p>
          <a:p>
            <a:pPr indent="0" lvl="0" marL="0" marR="0" rtl="0" algn="l">
              <a:lnSpc>
                <a:spcPct val="250000"/>
              </a:lnSpc>
              <a:spcBef>
                <a:spcPts val="0"/>
              </a:spcBef>
              <a:spcAft>
                <a:spcPts val="0"/>
              </a:spcAft>
              <a:buNone/>
            </a:pPr>
            <a:r>
              <a:t/>
            </a:r>
            <a:endParaRPr sz="700">
              <a:latin typeface="Calibri"/>
              <a:ea typeface="Calibri"/>
              <a:cs typeface="Calibri"/>
              <a:sym typeface="Calibri"/>
            </a:endParaRPr>
          </a:p>
        </p:txBody>
      </p:sp>
      <p:sp>
        <p:nvSpPr>
          <p:cNvPr id="245" name="Google Shape;245;p26"/>
          <p:cNvSpPr txBox="1"/>
          <p:nvPr/>
        </p:nvSpPr>
        <p:spPr>
          <a:xfrm>
            <a:off x="-1076240" y="787039"/>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6"/>
          <p:cNvSpPr txBox="1"/>
          <p:nvPr/>
        </p:nvSpPr>
        <p:spPr>
          <a:xfrm>
            <a:off x="7942658" y="3146677"/>
            <a:ext cx="895800" cy="1008300"/>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lang="en" sz="700">
                <a:latin typeface="Calibri"/>
                <a:ea typeface="Calibri"/>
                <a:cs typeface="Calibri"/>
                <a:sym typeface="Calibri"/>
              </a:rPr>
              <a:t>·  Instagram</a:t>
            </a:r>
            <a:endParaRPr sz="700">
              <a:latin typeface="Calibri"/>
              <a:ea typeface="Calibri"/>
              <a:cs typeface="Calibri"/>
              <a:sym typeface="Calibri"/>
            </a:endParaRPr>
          </a:p>
          <a:p>
            <a:pPr indent="0" lvl="0" marL="0" marR="0" rtl="0" algn="l">
              <a:lnSpc>
                <a:spcPct val="250000"/>
              </a:lnSpc>
              <a:spcBef>
                <a:spcPts val="0"/>
              </a:spcBef>
              <a:spcAft>
                <a:spcPts val="0"/>
              </a:spcAft>
              <a:buNone/>
            </a:pPr>
            <a:r>
              <a:rPr lang="en" sz="700">
                <a:latin typeface="Calibri"/>
                <a:ea typeface="Calibri"/>
                <a:cs typeface="Calibri"/>
                <a:sym typeface="Calibri"/>
              </a:rPr>
              <a:t>·  Animals</a:t>
            </a:r>
            <a:endParaRPr sz="700"/>
          </a:p>
          <a:p>
            <a:pPr indent="0" lvl="0" marL="0" marR="0" rtl="0" algn="l">
              <a:lnSpc>
                <a:spcPct val="250000"/>
              </a:lnSpc>
              <a:spcBef>
                <a:spcPts val="0"/>
              </a:spcBef>
              <a:spcAft>
                <a:spcPts val="0"/>
              </a:spcAft>
              <a:buNone/>
            </a:pPr>
            <a:r>
              <a:rPr lang="en" sz="700">
                <a:latin typeface="Calibri"/>
                <a:ea typeface="Calibri"/>
                <a:cs typeface="Calibri"/>
                <a:sym typeface="Calibri"/>
              </a:rPr>
              <a:t>·  Twitter.</a:t>
            </a:r>
            <a:endParaRPr sz="700">
              <a:latin typeface="Calibri"/>
              <a:ea typeface="Calibri"/>
              <a:cs typeface="Calibri"/>
              <a:sym typeface="Calibri"/>
            </a:endParaRPr>
          </a:p>
          <a:p>
            <a:pPr indent="0" lvl="0" marL="0" marR="0" rtl="0" algn="l">
              <a:lnSpc>
                <a:spcPct val="250000"/>
              </a:lnSpc>
              <a:spcBef>
                <a:spcPts val="0"/>
              </a:spcBef>
              <a:spcAft>
                <a:spcPts val="0"/>
              </a:spcAft>
              <a:buNone/>
            </a:pPr>
            <a:r>
              <a:t/>
            </a:r>
            <a:endParaRPr sz="700">
              <a:latin typeface="Calibri"/>
              <a:ea typeface="Calibri"/>
              <a:cs typeface="Calibri"/>
              <a:sym typeface="Calibri"/>
            </a:endParaRPr>
          </a:p>
        </p:txBody>
      </p:sp>
      <p:cxnSp>
        <p:nvCxnSpPr>
          <p:cNvPr id="247" name="Google Shape;247;p26"/>
          <p:cNvCxnSpPr/>
          <p:nvPr/>
        </p:nvCxnSpPr>
        <p:spPr>
          <a:xfrm>
            <a:off x="7278089" y="2888429"/>
            <a:ext cx="1548000" cy="0"/>
          </a:xfrm>
          <a:prstGeom prst="straightConnector1">
            <a:avLst/>
          </a:prstGeom>
          <a:noFill/>
          <a:ln cap="flat" cmpd="sng" w="9525">
            <a:solidFill>
              <a:schemeClr val="lt1"/>
            </a:solidFill>
            <a:prstDash val="solid"/>
            <a:round/>
            <a:headEnd len="sm" w="sm" type="none"/>
            <a:tailEnd len="sm" w="sm" type="none"/>
          </a:ln>
        </p:spPr>
      </p:cxnSp>
      <p:cxnSp>
        <p:nvCxnSpPr>
          <p:cNvPr id="248" name="Google Shape;248;p26"/>
          <p:cNvCxnSpPr/>
          <p:nvPr/>
        </p:nvCxnSpPr>
        <p:spPr>
          <a:xfrm>
            <a:off x="3644193" y="2575707"/>
            <a:ext cx="946500" cy="0"/>
          </a:xfrm>
          <a:prstGeom prst="straightConnector1">
            <a:avLst/>
          </a:prstGeom>
          <a:noFill/>
          <a:ln cap="flat" cmpd="sng" w="25400">
            <a:solidFill>
              <a:srgbClr val="CFEAFA"/>
            </a:solidFill>
            <a:prstDash val="solid"/>
            <a:round/>
            <a:headEnd len="sm" w="sm" type="none"/>
            <a:tailEnd len="sm" w="sm" type="none"/>
          </a:ln>
        </p:spPr>
      </p:cxnSp>
      <p:cxnSp>
        <p:nvCxnSpPr>
          <p:cNvPr id="249" name="Google Shape;249;p26"/>
          <p:cNvCxnSpPr/>
          <p:nvPr/>
        </p:nvCxnSpPr>
        <p:spPr>
          <a:xfrm>
            <a:off x="3644193" y="2742354"/>
            <a:ext cx="946500" cy="0"/>
          </a:xfrm>
          <a:prstGeom prst="straightConnector1">
            <a:avLst/>
          </a:prstGeom>
          <a:noFill/>
          <a:ln cap="flat" cmpd="sng" w="25400">
            <a:solidFill>
              <a:srgbClr val="CFEAFA"/>
            </a:solidFill>
            <a:prstDash val="solid"/>
            <a:round/>
            <a:headEnd len="sm" w="sm" type="none"/>
            <a:tailEnd len="sm" w="sm" type="none"/>
          </a:ln>
        </p:spPr>
      </p:cxnSp>
      <p:cxnSp>
        <p:nvCxnSpPr>
          <p:cNvPr id="250" name="Google Shape;250;p26"/>
          <p:cNvCxnSpPr/>
          <p:nvPr/>
        </p:nvCxnSpPr>
        <p:spPr>
          <a:xfrm>
            <a:off x="5697095" y="2580313"/>
            <a:ext cx="946500" cy="0"/>
          </a:xfrm>
          <a:prstGeom prst="straightConnector1">
            <a:avLst/>
          </a:prstGeom>
          <a:noFill/>
          <a:ln cap="flat" cmpd="sng" w="25400">
            <a:solidFill>
              <a:srgbClr val="CFEAFA"/>
            </a:solidFill>
            <a:prstDash val="solid"/>
            <a:round/>
            <a:headEnd len="sm" w="sm" type="none"/>
            <a:tailEnd len="sm" w="sm" type="none"/>
          </a:ln>
        </p:spPr>
      </p:cxnSp>
      <p:cxnSp>
        <p:nvCxnSpPr>
          <p:cNvPr id="251" name="Google Shape;251;p26"/>
          <p:cNvCxnSpPr/>
          <p:nvPr/>
        </p:nvCxnSpPr>
        <p:spPr>
          <a:xfrm>
            <a:off x="5697095" y="2744453"/>
            <a:ext cx="946500" cy="0"/>
          </a:xfrm>
          <a:prstGeom prst="straightConnector1">
            <a:avLst/>
          </a:prstGeom>
          <a:noFill/>
          <a:ln cap="flat" cmpd="sng" w="25400">
            <a:solidFill>
              <a:srgbClr val="CFEAFA"/>
            </a:solidFill>
            <a:prstDash val="solid"/>
            <a:round/>
            <a:headEnd len="sm" w="sm" type="none"/>
            <a:tailEnd len="sm" w="sm" type="none"/>
          </a:ln>
        </p:spPr>
      </p:cxnSp>
      <p:sp>
        <p:nvSpPr>
          <p:cNvPr id="252" name="Google Shape;252;p26"/>
          <p:cNvSpPr txBox="1"/>
          <p:nvPr/>
        </p:nvSpPr>
        <p:spPr>
          <a:xfrm>
            <a:off x="2678729" y="2464965"/>
            <a:ext cx="1010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solidFill>
                  <a:schemeClr val="dk1"/>
                </a:solidFill>
                <a:latin typeface="Times New Roman"/>
                <a:ea typeface="Times New Roman"/>
                <a:cs typeface="Times New Roman"/>
                <a:sym typeface="Times New Roman"/>
              </a:rPr>
              <a:t>Learning</a:t>
            </a:r>
            <a:endParaRPr sz="800">
              <a:solidFill>
                <a:schemeClr val="dk1"/>
              </a:solidFill>
              <a:latin typeface="Times New Roman"/>
              <a:ea typeface="Times New Roman"/>
              <a:cs typeface="Times New Roman"/>
              <a:sym typeface="Times New Roman"/>
            </a:endParaRPr>
          </a:p>
        </p:txBody>
      </p:sp>
      <p:sp>
        <p:nvSpPr>
          <p:cNvPr id="253" name="Google Shape;253;p26"/>
          <p:cNvSpPr txBox="1"/>
          <p:nvPr/>
        </p:nvSpPr>
        <p:spPr>
          <a:xfrm>
            <a:off x="2683272" y="2637675"/>
            <a:ext cx="7452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solidFill>
                  <a:schemeClr val="dk1"/>
                </a:solidFill>
                <a:latin typeface="Times New Roman"/>
                <a:ea typeface="Times New Roman"/>
                <a:cs typeface="Times New Roman"/>
                <a:sym typeface="Times New Roman"/>
              </a:rPr>
              <a:t>Socializing</a:t>
            </a:r>
            <a:endParaRPr sz="800">
              <a:solidFill>
                <a:schemeClr val="dk1"/>
              </a:solidFill>
              <a:latin typeface="Times New Roman"/>
              <a:ea typeface="Times New Roman"/>
              <a:cs typeface="Times New Roman"/>
              <a:sym typeface="Times New Roman"/>
            </a:endParaRPr>
          </a:p>
        </p:txBody>
      </p:sp>
      <p:sp>
        <p:nvSpPr>
          <p:cNvPr id="254" name="Google Shape;254;p26"/>
          <p:cNvSpPr txBox="1"/>
          <p:nvPr/>
        </p:nvSpPr>
        <p:spPr>
          <a:xfrm>
            <a:off x="4782250" y="2456794"/>
            <a:ext cx="8535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latin typeface="Times New Roman"/>
                <a:ea typeface="Times New Roman"/>
                <a:cs typeface="Times New Roman"/>
                <a:sym typeface="Times New Roman"/>
              </a:rPr>
              <a:t>Growth</a:t>
            </a:r>
            <a:endParaRPr sz="800">
              <a:latin typeface="Times New Roman"/>
              <a:ea typeface="Times New Roman"/>
              <a:cs typeface="Times New Roman"/>
              <a:sym typeface="Times New Roman"/>
            </a:endParaRPr>
          </a:p>
        </p:txBody>
      </p:sp>
      <p:sp>
        <p:nvSpPr>
          <p:cNvPr id="255" name="Google Shape;255;p26"/>
          <p:cNvSpPr txBox="1"/>
          <p:nvPr/>
        </p:nvSpPr>
        <p:spPr>
          <a:xfrm>
            <a:off x="4795946" y="2630098"/>
            <a:ext cx="1010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solidFill>
                  <a:schemeClr val="dk1"/>
                </a:solidFill>
                <a:latin typeface="Times New Roman"/>
                <a:ea typeface="Times New Roman"/>
                <a:cs typeface="Times New Roman"/>
                <a:sym typeface="Times New Roman"/>
              </a:rPr>
              <a:t>Pets</a:t>
            </a:r>
            <a:endParaRPr sz="800">
              <a:solidFill>
                <a:schemeClr val="dk1"/>
              </a:solidFill>
              <a:latin typeface="Times New Roman"/>
              <a:ea typeface="Times New Roman"/>
              <a:cs typeface="Times New Roman"/>
              <a:sym typeface="Times New Roman"/>
            </a:endParaRPr>
          </a:p>
        </p:txBody>
      </p:sp>
      <p:pic>
        <p:nvPicPr>
          <p:cNvPr descr="bio-icon.png" id="256" name="Google Shape;256;p26"/>
          <p:cNvPicPr preferRelativeResize="0"/>
          <p:nvPr/>
        </p:nvPicPr>
        <p:blipFill rotWithShape="1">
          <a:blip r:embed="rId3">
            <a:alphaModFix/>
          </a:blip>
          <a:srcRect b="0" l="0" r="0" t="0"/>
          <a:stretch/>
        </p:blipFill>
        <p:spPr>
          <a:xfrm>
            <a:off x="4278357" y="167207"/>
            <a:ext cx="167650" cy="167650"/>
          </a:xfrm>
          <a:prstGeom prst="rect">
            <a:avLst/>
          </a:prstGeom>
          <a:noFill/>
          <a:ln>
            <a:noFill/>
          </a:ln>
        </p:spPr>
      </p:pic>
      <p:pic>
        <p:nvPicPr>
          <p:cNvPr descr="frustrations-icon.png" id="257" name="Google Shape;257;p26"/>
          <p:cNvPicPr preferRelativeResize="0"/>
          <p:nvPr/>
        </p:nvPicPr>
        <p:blipFill rotWithShape="1">
          <a:blip r:embed="rId4">
            <a:alphaModFix/>
          </a:blip>
          <a:srcRect b="0" l="0" r="0" t="0"/>
          <a:stretch/>
        </p:blipFill>
        <p:spPr>
          <a:xfrm>
            <a:off x="4968035" y="3237289"/>
            <a:ext cx="156187" cy="156187"/>
          </a:xfrm>
          <a:prstGeom prst="rect">
            <a:avLst/>
          </a:prstGeom>
          <a:noFill/>
          <a:ln>
            <a:noFill/>
          </a:ln>
        </p:spPr>
      </p:pic>
      <p:pic>
        <p:nvPicPr>
          <p:cNvPr descr="goals-icon.png" id="258" name="Google Shape;258;p26"/>
          <p:cNvPicPr preferRelativeResize="0"/>
          <p:nvPr/>
        </p:nvPicPr>
        <p:blipFill rotWithShape="1">
          <a:blip r:embed="rId5">
            <a:alphaModFix/>
          </a:blip>
          <a:srcRect b="0" l="0" r="0" t="0"/>
          <a:stretch/>
        </p:blipFill>
        <p:spPr>
          <a:xfrm>
            <a:off x="2726668" y="3175107"/>
            <a:ext cx="180320" cy="180320"/>
          </a:xfrm>
          <a:prstGeom prst="rect">
            <a:avLst/>
          </a:prstGeom>
          <a:noFill/>
          <a:ln>
            <a:noFill/>
          </a:ln>
        </p:spPr>
      </p:pic>
      <p:pic>
        <p:nvPicPr>
          <p:cNvPr descr="personality-icon.png" id="259" name="Google Shape;259;p26"/>
          <p:cNvPicPr preferRelativeResize="0"/>
          <p:nvPr/>
        </p:nvPicPr>
        <p:blipFill rotWithShape="1">
          <a:blip r:embed="rId6">
            <a:alphaModFix/>
          </a:blip>
          <a:srcRect b="0" l="0" r="0" t="0"/>
          <a:stretch/>
        </p:blipFill>
        <p:spPr>
          <a:xfrm>
            <a:off x="2596717" y="157430"/>
            <a:ext cx="180320" cy="180320"/>
          </a:xfrm>
          <a:prstGeom prst="rect">
            <a:avLst/>
          </a:prstGeom>
          <a:noFill/>
          <a:ln>
            <a:noFill/>
          </a:ln>
        </p:spPr>
      </p:pic>
      <p:sp>
        <p:nvSpPr>
          <p:cNvPr id="260" name="Google Shape;260;p26"/>
          <p:cNvSpPr txBox="1"/>
          <p:nvPr/>
        </p:nvSpPr>
        <p:spPr>
          <a:xfrm>
            <a:off x="7211797" y="4586411"/>
            <a:ext cx="714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800">
                <a:latin typeface="Times New Roman"/>
                <a:ea typeface="Times New Roman"/>
                <a:cs typeface="Times New Roman"/>
                <a:sym typeface="Times New Roman"/>
              </a:rPr>
              <a:t>Instagram</a:t>
            </a:r>
            <a:endParaRPr sz="1900">
              <a:latin typeface="Times New Roman"/>
              <a:ea typeface="Times New Roman"/>
              <a:cs typeface="Times New Roman"/>
              <a:sym typeface="Times New Roman"/>
            </a:endParaRPr>
          </a:p>
        </p:txBody>
      </p:sp>
      <p:sp>
        <p:nvSpPr>
          <p:cNvPr id="261" name="Google Shape;261;p26"/>
          <p:cNvSpPr txBox="1"/>
          <p:nvPr/>
        </p:nvSpPr>
        <p:spPr>
          <a:xfrm>
            <a:off x="7300597" y="3946679"/>
            <a:ext cx="14580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rgbClr val="1A8CB2"/>
                </a:solidFill>
                <a:latin typeface="Calibri"/>
                <a:ea typeface="Calibri"/>
                <a:cs typeface="Calibri"/>
                <a:sym typeface="Calibri"/>
              </a:rPr>
              <a:t>Frequently used apps</a:t>
            </a:r>
            <a:endParaRPr sz="1100"/>
          </a:p>
        </p:txBody>
      </p:sp>
      <p:sp>
        <p:nvSpPr>
          <p:cNvPr id="262" name="Google Shape;262;p26"/>
          <p:cNvSpPr txBox="1"/>
          <p:nvPr/>
        </p:nvSpPr>
        <p:spPr>
          <a:xfrm>
            <a:off x="7820645" y="4586411"/>
            <a:ext cx="5655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latin typeface="Times New Roman"/>
                <a:ea typeface="Times New Roman"/>
                <a:cs typeface="Times New Roman"/>
                <a:sym typeface="Times New Roman"/>
              </a:rPr>
              <a:t>Depop</a:t>
            </a:r>
            <a:endParaRPr sz="800">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6"/>
          <p:cNvSpPr txBox="1"/>
          <p:nvPr/>
        </p:nvSpPr>
        <p:spPr>
          <a:xfrm>
            <a:off x="8441375" y="4595975"/>
            <a:ext cx="6060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800">
                <a:latin typeface="Calibri"/>
                <a:ea typeface="Calibri"/>
                <a:cs typeface="Calibri"/>
                <a:sym typeface="Calibri"/>
              </a:rPr>
              <a:t>Pinterest</a:t>
            </a:r>
            <a:endParaRPr sz="1900">
              <a:latin typeface="Calibri"/>
              <a:ea typeface="Calibri"/>
              <a:cs typeface="Calibri"/>
              <a:sym typeface="Calibri"/>
            </a:endParaRPr>
          </a:p>
        </p:txBody>
      </p:sp>
      <p:pic>
        <p:nvPicPr>
          <p:cNvPr descr="motivations-icon.png" id="264" name="Google Shape;264;p26"/>
          <p:cNvPicPr preferRelativeResize="0"/>
          <p:nvPr/>
        </p:nvPicPr>
        <p:blipFill rotWithShape="1">
          <a:blip r:embed="rId7">
            <a:alphaModFix/>
          </a:blip>
          <a:srcRect b="0" l="0" r="0" t="0"/>
          <a:stretch/>
        </p:blipFill>
        <p:spPr>
          <a:xfrm>
            <a:off x="2755199" y="2254991"/>
            <a:ext cx="119106" cy="173124"/>
          </a:xfrm>
          <a:prstGeom prst="rect">
            <a:avLst/>
          </a:prstGeom>
          <a:noFill/>
          <a:ln>
            <a:noFill/>
          </a:ln>
        </p:spPr>
      </p:pic>
      <p:cxnSp>
        <p:nvCxnSpPr>
          <p:cNvPr id="265" name="Google Shape;265;p26"/>
          <p:cNvCxnSpPr/>
          <p:nvPr/>
        </p:nvCxnSpPr>
        <p:spPr>
          <a:xfrm>
            <a:off x="7287789" y="3869510"/>
            <a:ext cx="1548000" cy="0"/>
          </a:xfrm>
          <a:prstGeom prst="straightConnector1">
            <a:avLst/>
          </a:prstGeom>
          <a:noFill/>
          <a:ln cap="flat" cmpd="sng" w="9525">
            <a:solidFill>
              <a:schemeClr val="lt1"/>
            </a:solidFill>
            <a:prstDash val="solid"/>
            <a:round/>
            <a:headEnd len="sm" w="sm" type="none"/>
            <a:tailEnd len="sm" w="sm" type="none"/>
          </a:ln>
        </p:spPr>
      </p:cxnSp>
      <p:pic>
        <p:nvPicPr>
          <p:cNvPr id="266" name="Google Shape;266;p26"/>
          <p:cNvPicPr preferRelativeResize="0"/>
          <p:nvPr/>
        </p:nvPicPr>
        <p:blipFill>
          <a:blip r:embed="rId8">
            <a:alphaModFix/>
          </a:blip>
          <a:stretch>
            <a:fillRect/>
          </a:stretch>
        </p:blipFill>
        <p:spPr>
          <a:xfrm>
            <a:off x="7321824" y="4285443"/>
            <a:ext cx="305906" cy="305906"/>
          </a:xfrm>
          <a:prstGeom prst="rect">
            <a:avLst/>
          </a:prstGeom>
          <a:noFill/>
          <a:ln>
            <a:noFill/>
          </a:ln>
        </p:spPr>
      </p:pic>
      <p:sp>
        <p:nvSpPr>
          <p:cNvPr id="267" name="Google Shape;267;p26"/>
          <p:cNvSpPr txBox="1"/>
          <p:nvPr/>
        </p:nvSpPr>
        <p:spPr>
          <a:xfrm>
            <a:off x="7384400" y="102225"/>
            <a:ext cx="1503000" cy="6525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lang="en" sz="700">
                <a:solidFill>
                  <a:srgbClr val="434343"/>
                </a:solidFill>
                <a:latin typeface="Calibri"/>
                <a:ea typeface="Calibri"/>
                <a:cs typeface="Calibri"/>
                <a:sym typeface="Calibri"/>
              </a:rPr>
              <a:t>“I love to show and enjoy everyday with my dog, cat, and ferret. It’s my joy to pursue what I love with my pets by my side ”</a:t>
            </a:r>
            <a:endParaRPr sz="700">
              <a:solidFill>
                <a:srgbClr val="434343"/>
              </a:solidFill>
              <a:latin typeface="Calibri"/>
              <a:ea typeface="Calibri"/>
              <a:cs typeface="Calibri"/>
              <a:sym typeface="Calibri"/>
            </a:endParaRPr>
          </a:p>
        </p:txBody>
      </p:sp>
      <p:sp>
        <p:nvSpPr>
          <p:cNvPr id="268" name="Google Shape;268;p26"/>
          <p:cNvSpPr txBox="1"/>
          <p:nvPr/>
        </p:nvSpPr>
        <p:spPr>
          <a:xfrm>
            <a:off x="6999358" y="238775"/>
            <a:ext cx="853500" cy="846600"/>
          </a:xfrm>
          <a:prstGeom prst="rect">
            <a:avLst/>
          </a:prstGeom>
          <a:noFill/>
          <a:ln>
            <a:noFill/>
          </a:ln>
        </p:spPr>
        <p:txBody>
          <a:bodyPr anchorCtr="0" anchor="t" bIns="45700" lIns="91425" spcFirstLastPara="1" rIns="91425" wrap="square" tIns="45700">
            <a:spAutoFit/>
          </a:bodyPr>
          <a:lstStyle/>
          <a:p>
            <a:pPr indent="0" lvl="0" marL="0" marR="0" rtl="0" algn="l">
              <a:lnSpc>
                <a:spcPct val="50000"/>
              </a:lnSpc>
              <a:spcBef>
                <a:spcPts val="0"/>
              </a:spcBef>
              <a:spcAft>
                <a:spcPts val="0"/>
              </a:spcAft>
              <a:buNone/>
            </a:pPr>
            <a:r>
              <a:rPr lang="en" sz="8000">
                <a:solidFill>
                  <a:schemeClr val="lt1"/>
                </a:solidFill>
                <a:latin typeface="Georgia"/>
                <a:ea typeface="Georgia"/>
                <a:cs typeface="Georgia"/>
                <a:sym typeface="Georgia"/>
              </a:rPr>
              <a:t>“</a:t>
            </a:r>
            <a:endParaRPr sz="8000">
              <a:solidFill>
                <a:schemeClr val="lt1"/>
              </a:solidFill>
              <a:latin typeface="Georgia"/>
              <a:ea typeface="Georgia"/>
              <a:cs typeface="Georgia"/>
              <a:sym typeface="Georgia"/>
            </a:endParaRPr>
          </a:p>
          <a:p>
            <a:pPr indent="0" lvl="0" marL="0" marR="0" rtl="0" algn="l">
              <a:lnSpc>
                <a:spcPct val="5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6"/>
          <p:cNvSpPr txBox="1"/>
          <p:nvPr/>
        </p:nvSpPr>
        <p:spPr>
          <a:xfrm rot="10800000">
            <a:off x="7852845" y="-235483"/>
            <a:ext cx="1374600" cy="846600"/>
          </a:xfrm>
          <a:prstGeom prst="rect">
            <a:avLst/>
          </a:prstGeom>
          <a:noFill/>
          <a:ln>
            <a:noFill/>
          </a:ln>
        </p:spPr>
        <p:txBody>
          <a:bodyPr anchorCtr="0" anchor="t" bIns="45700" lIns="91425" spcFirstLastPara="1" rIns="91425" wrap="square" tIns="45700">
            <a:spAutoFit/>
          </a:bodyPr>
          <a:lstStyle/>
          <a:p>
            <a:pPr indent="0" lvl="0" marL="0" marR="0" rtl="0" algn="l">
              <a:lnSpc>
                <a:spcPct val="50000"/>
              </a:lnSpc>
              <a:spcBef>
                <a:spcPts val="0"/>
              </a:spcBef>
              <a:spcAft>
                <a:spcPts val="0"/>
              </a:spcAft>
              <a:buNone/>
            </a:pPr>
            <a:r>
              <a:rPr lang="en" sz="8000">
                <a:solidFill>
                  <a:schemeClr val="lt1"/>
                </a:solidFill>
                <a:latin typeface="Georgia"/>
                <a:ea typeface="Georgia"/>
                <a:cs typeface="Georgia"/>
                <a:sym typeface="Georgia"/>
              </a:rPr>
              <a:t>“</a:t>
            </a:r>
            <a:endParaRPr sz="8000">
              <a:solidFill>
                <a:schemeClr val="lt1"/>
              </a:solidFill>
              <a:latin typeface="Georgia"/>
              <a:ea typeface="Georgia"/>
              <a:cs typeface="Georgia"/>
              <a:sym typeface="Georgia"/>
            </a:endParaRPr>
          </a:p>
          <a:p>
            <a:pPr indent="0" lvl="0" marL="0" marR="0" rtl="0" algn="l">
              <a:lnSpc>
                <a:spcPct val="50000"/>
              </a:lnSpc>
              <a:spcBef>
                <a:spcPts val="0"/>
              </a:spcBef>
              <a:spcAft>
                <a:spcPts val="0"/>
              </a:spcAft>
              <a:buNone/>
            </a:pPr>
            <a:r>
              <a:t/>
            </a:r>
            <a:endParaRPr sz="1800">
              <a:solidFill>
                <a:schemeClr val="dk1"/>
              </a:solidFill>
              <a:latin typeface="Calibri"/>
              <a:ea typeface="Calibri"/>
              <a:cs typeface="Calibri"/>
              <a:sym typeface="Calibri"/>
            </a:endParaRPr>
          </a:p>
        </p:txBody>
      </p:sp>
      <p:pic>
        <p:nvPicPr>
          <p:cNvPr id="270" name="Google Shape;270;p26"/>
          <p:cNvPicPr preferRelativeResize="0"/>
          <p:nvPr/>
        </p:nvPicPr>
        <p:blipFill>
          <a:blip r:embed="rId9">
            <a:alphaModFix/>
          </a:blip>
          <a:stretch>
            <a:fillRect/>
          </a:stretch>
        </p:blipFill>
        <p:spPr>
          <a:xfrm>
            <a:off x="7948100" y="4285458"/>
            <a:ext cx="330600" cy="330600"/>
          </a:xfrm>
          <a:prstGeom prst="rect">
            <a:avLst/>
          </a:prstGeom>
          <a:noFill/>
          <a:ln>
            <a:noFill/>
          </a:ln>
        </p:spPr>
      </p:pic>
      <p:pic>
        <p:nvPicPr>
          <p:cNvPr id="271" name="Google Shape;271;p26"/>
          <p:cNvPicPr preferRelativeResize="0"/>
          <p:nvPr/>
        </p:nvPicPr>
        <p:blipFill>
          <a:blip r:embed="rId10">
            <a:alphaModFix/>
          </a:blip>
          <a:stretch>
            <a:fillRect/>
          </a:stretch>
        </p:blipFill>
        <p:spPr>
          <a:xfrm>
            <a:off x="8579075" y="4285450"/>
            <a:ext cx="330600" cy="330600"/>
          </a:xfrm>
          <a:prstGeom prst="rect">
            <a:avLst/>
          </a:prstGeom>
          <a:noFill/>
          <a:ln>
            <a:noFill/>
          </a:ln>
        </p:spPr>
      </p:pic>
      <p:cxnSp>
        <p:nvCxnSpPr>
          <p:cNvPr id="272" name="Google Shape;272;p26"/>
          <p:cNvCxnSpPr/>
          <p:nvPr/>
        </p:nvCxnSpPr>
        <p:spPr>
          <a:xfrm>
            <a:off x="3633738" y="2739625"/>
            <a:ext cx="730800" cy="1200"/>
          </a:xfrm>
          <a:prstGeom prst="straightConnector1">
            <a:avLst/>
          </a:prstGeom>
          <a:noFill/>
          <a:ln cap="flat" cmpd="sng" w="28575">
            <a:solidFill>
              <a:schemeClr val="dk2"/>
            </a:solidFill>
            <a:prstDash val="solid"/>
            <a:round/>
            <a:headEnd len="med" w="med" type="none"/>
            <a:tailEnd len="med" w="med" type="none"/>
          </a:ln>
        </p:spPr>
      </p:cxnSp>
      <p:cxnSp>
        <p:nvCxnSpPr>
          <p:cNvPr id="273" name="Google Shape;273;p26"/>
          <p:cNvCxnSpPr/>
          <p:nvPr/>
        </p:nvCxnSpPr>
        <p:spPr>
          <a:xfrm>
            <a:off x="3633738" y="2574713"/>
            <a:ext cx="862200" cy="0"/>
          </a:xfrm>
          <a:prstGeom prst="straightConnector1">
            <a:avLst/>
          </a:prstGeom>
          <a:noFill/>
          <a:ln cap="flat" cmpd="sng" w="28575">
            <a:solidFill>
              <a:schemeClr val="dk2"/>
            </a:solidFill>
            <a:prstDash val="solid"/>
            <a:round/>
            <a:headEnd len="med" w="med" type="none"/>
            <a:tailEnd len="med" w="med" type="none"/>
          </a:ln>
        </p:spPr>
      </p:cxnSp>
      <p:cxnSp>
        <p:nvCxnSpPr>
          <p:cNvPr id="274" name="Google Shape;274;p26"/>
          <p:cNvCxnSpPr/>
          <p:nvPr/>
        </p:nvCxnSpPr>
        <p:spPr>
          <a:xfrm>
            <a:off x="5697088" y="2580313"/>
            <a:ext cx="613200" cy="0"/>
          </a:xfrm>
          <a:prstGeom prst="straightConnector1">
            <a:avLst/>
          </a:prstGeom>
          <a:noFill/>
          <a:ln cap="flat" cmpd="sng" w="28575">
            <a:solidFill>
              <a:schemeClr val="dk2"/>
            </a:solidFill>
            <a:prstDash val="solid"/>
            <a:round/>
            <a:headEnd len="med" w="med" type="none"/>
            <a:tailEnd len="med" w="med" type="none"/>
          </a:ln>
        </p:spPr>
      </p:cxnSp>
      <p:cxnSp>
        <p:nvCxnSpPr>
          <p:cNvPr id="275" name="Google Shape;275;p26"/>
          <p:cNvCxnSpPr/>
          <p:nvPr/>
        </p:nvCxnSpPr>
        <p:spPr>
          <a:xfrm>
            <a:off x="5697088" y="2745363"/>
            <a:ext cx="975300" cy="0"/>
          </a:xfrm>
          <a:prstGeom prst="straightConnector1">
            <a:avLst/>
          </a:prstGeom>
          <a:noFill/>
          <a:ln cap="flat" cmpd="sng" w="28575">
            <a:solidFill>
              <a:schemeClr val="dk2"/>
            </a:solidFill>
            <a:prstDash val="solid"/>
            <a:round/>
            <a:headEnd len="med" w="med" type="none"/>
            <a:tailEnd len="med" w="med" type="none"/>
          </a:ln>
        </p:spPr>
      </p:cxnSp>
      <p:pic>
        <p:nvPicPr>
          <p:cNvPr id="276" name="Google Shape;276;p26"/>
          <p:cNvPicPr preferRelativeResize="0"/>
          <p:nvPr/>
        </p:nvPicPr>
        <p:blipFill rotWithShape="1">
          <a:blip r:embed="rId11">
            <a:alphaModFix/>
          </a:blip>
          <a:srcRect b="7587" l="9545" r="22372" t="0"/>
          <a:stretch/>
        </p:blipFill>
        <p:spPr>
          <a:xfrm>
            <a:off x="0" y="0"/>
            <a:ext cx="2367775" cy="2405175"/>
          </a:xfrm>
          <a:prstGeom prst="rect">
            <a:avLst/>
          </a:prstGeom>
          <a:noFill/>
          <a:ln>
            <a:noFill/>
          </a:ln>
        </p:spPr>
      </p:pic>
      <p:sp>
        <p:nvSpPr>
          <p:cNvPr id="277" name="Google Shape;277;p26"/>
          <p:cNvSpPr/>
          <p:nvPr/>
        </p:nvSpPr>
        <p:spPr>
          <a:xfrm>
            <a:off x="7278089" y="2100953"/>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26"/>
          <p:cNvSpPr/>
          <p:nvPr/>
        </p:nvSpPr>
        <p:spPr>
          <a:xfrm>
            <a:off x="7280275" y="2100963"/>
            <a:ext cx="12867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