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3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mil Shah" initials="SS" lastIdx="1" clrIdx="0">
    <p:extLst>
      <p:ext uri="{19B8F6BF-5375-455C-9EA6-DF929625EA0E}">
        <p15:presenceInfo xmlns:p15="http://schemas.microsoft.com/office/powerpoint/2012/main" userId="e2b99e3f1beac2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21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high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 low</c:v>
                </c:pt>
                <c:pt idx="1">
                  <c:v>B int</c:v>
                </c:pt>
                <c:pt idx="2">
                  <c:v>B 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int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 WT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 low</c:v>
                </c:pt>
                <c:pt idx="1">
                  <c:v>B int</c:v>
                </c:pt>
                <c:pt idx="2">
                  <c:v>B 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low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 low</c:v>
                </c:pt>
                <c:pt idx="1">
                  <c:v>B int</c:v>
                </c:pt>
                <c:pt idx="2">
                  <c:v>B high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-700657328"/>
        <c:axId val="-700656240"/>
        <c:axId val="-603596672"/>
      </c:bar3DChart>
      <c:catAx>
        <c:axId val="-70065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0656240"/>
        <c:crosses val="autoZero"/>
        <c:auto val="1"/>
        <c:lblAlgn val="ctr"/>
        <c:lblOffset val="100"/>
        <c:noMultiLvlLbl val="0"/>
      </c:catAx>
      <c:valAx>
        <c:axId val="-700656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00657328"/>
        <c:crosses val="autoZero"/>
        <c:crossBetween val="between"/>
      </c:valAx>
      <c:serAx>
        <c:axId val="-603596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06562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dk1">
          <a:tint val="75000"/>
        </a:schemeClr>
      </a:solidFill>
      <a:round/>
    </a:ln>
    <a:effectLst/>
    <a:scene3d>
      <a:camera prst="orthographicFront"/>
      <a:lightRig rig="threePt" dir="t"/>
    </a:scene3d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21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high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 low</c:v>
                </c:pt>
                <c:pt idx="1">
                  <c:v>B int</c:v>
                </c:pt>
                <c:pt idx="2">
                  <c:v>B 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int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4 WT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 low</c:v>
                </c:pt>
                <c:pt idx="1">
                  <c:v>B int</c:v>
                </c:pt>
                <c:pt idx="2">
                  <c:v>B 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low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 low</c:v>
                </c:pt>
                <c:pt idx="1">
                  <c:v>B int</c:v>
                </c:pt>
                <c:pt idx="2">
                  <c:v>B high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-700663856"/>
        <c:axId val="-826520864"/>
        <c:axId val="-603591680"/>
      </c:bar3DChart>
      <c:catAx>
        <c:axId val="-70066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6520864"/>
        <c:crosses val="autoZero"/>
        <c:auto val="1"/>
        <c:lblAlgn val="ctr"/>
        <c:lblOffset val="100"/>
        <c:noMultiLvlLbl val="0"/>
      </c:catAx>
      <c:valAx>
        <c:axId val="-8265208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00663856"/>
        <c:crosses val="autoZero"/>
        <c:crossBetween val="between"/>
      </c:valAx>
      <c:serAx>
        <c:axId val="-603591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652086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dk1">
          <a:tint val="75000"/>
        </a:schemeClr>
      </a:solidFill>
      <a:round/>
    </a:ln>
    <a:effectLst/>
    <a:scene3d>
      <a:camera prst="orthographicFront"/>
      <a:lightRig rig="threePt" dir="t"/>
    </a:scene3d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0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6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6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7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C82F-5EF5-47BC-99D6-AD2DA34BE7CB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1A97-0221-4F44-AA11-794A48AC6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5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err="1" smtClean="0">
                <a:latin typeface="Big John" panose="02000000000000000000" pitchFamily="50" charset="0"/>
              </a:rPr>
              <a:t>Qualitative</a:t>
            </a:r>
            <a:r>
              <a:rPr lang="en-IN" sz="5400" dirty="0" err="1" smtClean="0">
                <a:latin typeface="Slim Joe" panose="02000000000000000000" pitchFamily="50" charset="0"/>
              </a:rPr>
              <a:t>Switch</a:t>
            </a:r>
            <a:endParaRPr lang="en-IN" dirty="0">
              <a:latin typeface="Slim Joe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Adaptation to the same environment can result in loss</a:t>
            </a:r>
            <a:br>
              <a:rPr lang="en-US" sz="2800" dirty="0" smtClean="0"/>
            </a:br>
            <a:r>
              <a:rPr lang="en-US" sz="2800" dirty="0" smtClean="0"/>
              <a:t>or gain of a trait based on different population sizes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836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Mutation</a:t>
            </a:r>
            <a:r>
              <a:rPr lang="en-IN" dirty="0" err="1" smtClean="0">
                <a:latin typeface="Slim Joe" panose="02000000000000000000" pitchFamily="50" charset="0"/>
              </a:rPr>
              <a:t>Control</a:t>
            </a:r>
            <a:r>
              <a:rPr lang="en-IN" dirty="0" smtClean="0">
                <a:latin typeface="Slim Joe" panose="02000000000000000000" pitchFamily="50" charset="0"/>
              </a:rPr>
              <a:t> </a:t>
            </a:r>
            <a:r>
              <a:rPr lang="en-IN" sz="2000" dirty="0" smtClean="0">
                <a:latin typeface="Slim Joe" panose="02000000000000000000" pitchFamily="50" charset="0"/>
              </a:rPr>
              <a:t>(B-like)</a:t>
            </a:r>
            <a:endParaRPr lang="en-IN" sz="2000" dirty="0">
              <a:latin typeface="Slim Joe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7374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3</a:t>
            </a:r>
            <a:endParaRPr lang="en-IN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24882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4</a:t>
            </a:r>
            <a:endParaRPr lang="en-IN" sz="20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7</a:t>
            </a:r>
            <a:endParaRPr lang="en-IN" sz="20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6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5</a:t>
            </a:r>
            <a:endParaRPr lang="en-IN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43293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Position</a:t>
            </a:r>
            <a:r>
              <a:rPr lang="en-IN" dirty="0" err="1" smtClean="0">
                <a:latin typeface="Slim Joe" panose="02000000000000000000" pitchFamily="50" charset="0"/>
              </a:rPr>
              <a:t>Shift</a:t>
            </a:r>
            <a:endParaRPr lang="en-IN" sz="2000" dirty="0">
              <a:latin typeface="Slim Joe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7374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2</a:t>
            </a:r>
            <a:endParaRPr lang="en-IN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24882" y="289560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5x10</a:t>
            </a:r>
            <a:r>
              <a:rPr lang="en-IN" sz="2000" baseline="30000" dirty="0" smtClean="0"/>
              <a:t>2</a:t>
            </a:r>
            <a:endParaRPr lang="en-IN" sz="20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5x10</a:t>
            </a:r>
            <a:r>
              <a:rPr lang="en-IN" sz="2000" baseline="30000" dirty="0" smtClean="0"/>
              <a:t>3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658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Fitness</a:t>
            </a:r>
            <a:r>
              <a:rPr lang="en-IN" dirty="0" err="1" smtClean="0">
                <a:latin typeface="Slim Joe" panose="02000000000000000000" pitchFamily="50" charset="0"/>
              </a:rPr>
              <a:t>Landscape</a:t>
            </a:r>
            <a:endParaRPr lang="en-IN" dirty="0">
              <a:latin typeface="Slim Joe" panose="02000000000000000000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064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80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Mutation</a:t>
            </a:r>
            <a:r>
              <a:rPr lang="en-IN" dirty="0" err="1" smtClean="0">
                <a:latin typeface="Slim Joe" panose="02000000000000000000" pitchFamily="50" charset="0"/>
              </a:rPr>
              <a:t>rates</a:t>
            </a:r>
            <a:endParaRPr lang="en-IN" dirty="0">
              <a:latin typeface="Slim Joe" panose="02000000000000000000" pitchFamily="50" charset="0"/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6614498"/>
              </p:ext>
            </p:extLst>
          </p:nvPr>
        </p:nvGraphicFramePr>
        <p:xfrm>
          <a:off x="838200" y="2713875"/>
          <a:ext cx="5148000" cy="3240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574000"/>
                <a:gridCol w="2574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 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 / 10</a:t>
                      </a:r>
                      <a:r>
                        <a:rPr lang="en-IN" baseline="30000" dirty="0" smtClean="0"/>
                        <a:t>3</a:t>
                      </a:r>
                      <a:endParaRPr lang="en-IN" baseline="300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 / 10</a:t>
                      </a:r>
                      <a:r>
                        <a:rPr lang="en-IN" baseline="30000" dirty="0" smtClean="0"/>
                        <a:t>4</a:t>
                      </a:r>
                      <a:endParaRPr lang="en-IN" baseline="300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 / 10</a:t>
                      </a:r>
                      <a:r>
                        <a:rPr lang="en-IN" baseline="30000" dirty="0" smtClean="0"/>
                        <a:t>5</a:t>
                      </a:r>
                      <a:endParaRPr lang="en-IN" baseline="300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 rare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 / 10</a:t>
                      </a:r>
                      <a:r>
                        <a:rPr lang="en-IN" baseline="30000" dirty="0" smtClean="0"/>
                        <a:t>8</a:t>
                      </a:r>
                      <a:endParaRPr lang="en-IN" baseline="300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very </a:t>
                      </a:r>
                      <a:r>
                        <a:rPr lang="en-IN" dirty="0" err="1" smtClean="0"/>
                        <a:t>very</a:t>
                      </a:r>
                      <a:r>
                        <a:rPr lang="en-IN" baseline="0" dirty="0" smtClean="0"/>
                        <a:t> rare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/ 10</a:t>
                      </a:r>
                      <a:r>
                        <a:rPr lang="en-IN" baseline="30000" dirty="0" smtClean="0"/>
                        <a:t>9</a:t>
                      </a:r>
                      <a:endParaRPr lang="en-IN" baseline="30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9" name="Content Placeholder 18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13875"/>
            <a:ext cx="5148000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8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Simulation</a:t>
            </a:r>
            <a:r>
              <a:rPr lang="en-IN" dirty="0" err="1" smtClean="0">
                <a:latin typeface="Slim Joe" panose="02000000000000000000" pitchFamily="50" charset="0"/>
              </a:rPr>
              <a:t>Results</a:t>
            </a:r>
            <a:endParaRPr lang="en-IN" dirty="0">
              <a:latin typeface="Slim Joe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7374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3</a:t>
            </a:r>
            <a:endParaRPr lang="en-IN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24882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4</a:t>
            </a:r>
            <a:endParaRPr lang="en-IN" sz="20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7</a:t>
            </a:r>
            <a:endParaRPr lang="en-IN" sz="20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6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5</a:t>
            </a:r>
            <a:endParaRPr lang="en-IN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86594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Simulation</a:t>
            </a:r>
            <a:r>
              <a:rPr lang="en-IN" dirty="0" err="1" smtClean="0">
                <a:latin typeface="Slim Joe" panose="02000000000000000000" pitchFamily="50" charset="0"/>
              </a:rPr>
              <a:t>Results</a:t>
            </a:r>
            <a:r>
              <a:rPr lang="en-IN" dirty="0" smtClean="0">
                <a:latin typeface="Slim Joe" panose="02000000000000000000" pitchFamily="50" charset="0"/>
              </a:rPr>
              <a:t> </a:t>
            </a:r>
            <a:r>
              <a:rPr lang="en-IN" sz="2000" dirty="0" smtClean="0">
                <a:latin typeface="Slim Joe" panose="02000000000000000000" pitchFamily="50" charset="0"/>
              </a:rPr>
              <a:t>(zoomed in)</a:t>
            </a:r>
            <a:endParaRPr lang="en-IN" dirty="0">
              <a:latin typeface="Slim Joe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5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5x10</a:t>
            </a:r>
            <a:r>
              <a:rPr lang="en-IN" sz="2000" baseline="30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5x10</a:t>
            </a:r>
            <a:r>
              <a:rPr lang="en-IN" sz="20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8756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Epistasis</a:t>
            </a:r>
            <a:r>
              <a:rPr lang="en-IN" dirty="0" err="1" smtClean="0">
                <a:latin typeface="Slim Joe" panose="02000000000000000000" pitchFamily="50" charset="0"/>
              </a:rPr>
              <a:t>Control</a:t>
            </a:r>
            <a:endParaRPr lang="en-IN" dirty="0">
              <a:latin typeface="Slim Joe" panose="02000000000000000000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586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808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Epistasis</a:t>
            </a:r>
            <a:r>
              <a:rPr lang="en-IN" dirty="0" err="1" smtClean="0">
                <a:latin typeface="Slim Joe" panose="02000000000000000000" pitchFamily="50" charset="0"/>
              </a:rPr>
              <a:t>Control</a:t>
            </a:r>
            <a:endParaRPr lang="en-IN" dirty="0">
              <a:latin typeface="Slim Joe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7374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3</a:t>
            </a:r>
            <a:endParaRPr lang="en-IN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24882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4</a:t>
            </a:r>
            <a:endParaRPr lang="en-IN" sz="20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7</a:t>
            </a:r>
            <a:endParaRPr lang="en-IN" sz="20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6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5</a:t>
            </a:r>
            <a:endParaRPr lang="en-IN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58301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Epistasis</a:t>
            </a:r>
            <a:r>
              <a:rPr lang="en-IN" dirty="0" err="1" smtClean="0">
                <a:latin typeface="Slim Joe" panose="02000000000000000000" pitchFamily="50" charset="0"/>
              </a:rPr>
              <a:t>Control</a:t>
            </a:r>
            <a:r>
              <a:rPr lang="en-IN" dirty="0" smtClean="0">
                <a:latin typeface="Slim Joe" panose="02000000000000000000" pitchFamily="50" charset="0"/>
              </a:rPr>
              <a:t> </a:t>
            </a:r>
            <a:r>
              <a:rPr lang="en-IN" sz="2000" dirty="0" smtClean="0">
                <a:latin typeface="Slim Joe" panose="02000000000000000000" pitchFamily="50" charset="0"/>
              </a:rPr>
              <a:t>(zoomed in)</a:t>
            </a:r>
            <a:endParaRPr lang="en-IN" dirty="0">
              <a:latin typeface="Slim Joe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5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5x10</a:t>
            </a:r>
            <a:r>
              <a:rPr lang="en-IN" sz="2000" baseline="30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5x10</a:t>
            </a:r>
            <a:r>
              <a:rPr lang="en-IN" sz="20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09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278000"/>
            <a:ext cx="9920000" cy="558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Big John" panose="02000000000000000000" pitchFamily="50" charset="0"/>
              </a:rPr>
              <a:t>Mutation</a:t>
            </a:r>
            <a:r>
              <a:rPr lang="en-IN" dirty="0" err="1" smtClean="0">
                <a:latin typeface="Slim Joe" panose="02000000000000000000" pitchFamily="50" charset="0"/>
              </a:rPr>
              <a:t>Control</a:t>
            </a:r>
            <a:r>
              <a:rPr lang="en-IN" dirty="0" smtClean="0">
                <a:latin typeface="Slim Joe" panose="02000000000000000000" pitchFamily="50" charset="0"/>
              </a:rPr>
              <a:t> </a:t>
            </a:r>
            <a:r>
              <a:rPr lang="en-IN" sz="2000" dirty="0" smtClean="0">
                <a:latin typeface="Slim Joe" panose="02000000000000000000" pitchFamily="50" charset="0"/>
              </a:rPr>
              <a:t>(a-like)</a:t>
            </a:r>
            <a:endParaRPr lang="en-IN" sz="2000" dirty="0">
              <a:latin typeface="Slim Joe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7374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3</a:t>
            </a:r>
            <a:endParaRPr lang="en-IN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24882" y="289560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4</a:t>
            </a:r>
            <a:endParaRPr lang="en-IN" sz="20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24882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7</a:t>
            </a:r>
            <a:endParaRPr lang="en-IN" sz="20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5847374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6</a:t>
            </a:r>
            <a:endParaRPr lang="en-IN" sz="20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4479" y="506837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10</a:t>
            </a:r>
            <a:r>
              <a:rPr lang="en-IN" sz="2000" baseline="30000" dirty="0" smtClean="0"/>
              <a:t>5</a:t>
            </a:r>
            <a:endParaRPr lang="en-IN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98110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Big John</vt:lpstr>
      <vt:lpstr>Calibri</vt:lpstr>
      <vt:lpstr>Calibri Light</vt:lpstr>
      <vt:lpstr>Slim Joe</vt:lpstr>
      <vt:lpstr>Office Theme</vt:lpstr>
      <vt:lpstr>QualitativeSwitch</vt:lpstr>
      <vt:lpstr>FitnessLandscape</vt:lpstr>
      <vt:lpstr>Mutationrates</vt:lpstr>
      <vt:lpstr>SimulationResults</vt:lpstr>
      <vt:lpstr>SimulationResults (zoomed in)</vt:lpstr>
      <vt:lpstr>EpistasisControl</vt:lpstr>
      <vt:lpstr>EpistasisControl</vt:lpstr>
      <vt:lpstr>EpistasisControl (zoomed in)</vt:lpstr>
      <vt:lpstr>MutationControl (a-like)</vt:lpstr>
      <vt:lpstr>MutationControl (B-like)</vt:lpstr>
      <vt:lpstr>PositionShift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QualitativeSwitch</dc:title>
  <dc:creator>Saumil Shah</dc:creator>
  <cp:lastModifiedBy>Saumil Shah</cp:lastModifiedBy>
  <cp:revision>17</cp:revision>
  <dcterms:created xsi:type="dcterms:W3CDTF">2018-09-07T05:48:04Z</dcterms:created>
  <dcterms:modified xsi:type="dcterms:W3CDTF">2018-09-08T03:41:33Z</dcterms:modified>
</cp:coreProperties>
</file>