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  <p:sldMasterId id="2147483897" r:id="rId2"/>
  </p:sldMasterIdLst>
  <p:notesMasterIdLst>
    <p:notesMasterId r:id="rId11"/>
  </p:notesMasterIdLst>
  <p:sldIdLst>
    <p:sldId id="256" r:id="rId3"/>
    <p:sldId id="257" r:id="rId4"/>
    <p:sldId id="280" r:id="rId5"/>
    <p:sldId id="272" r:id="rId6"/>
    <p:sldId id="278" r:id="rId7"/>
    <p:sldId id="274" r:id="rId8"/>
    <p:sldId id="275" r:id="rId9"/>
    <p:sldId id="276" r:id="rId10"/>
  </p:sldIdLst>
  <p:sldSz cx="9906000" cy="6858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4660"/>
  </p:normalViewPr>
  <p:slideViewPr>
    <p:cSldViewPr>
      <p:cViewPr varScale="1">
        <p:scale>
          <a:sx n="108" d="100"/>
          <a:sy n="108" d="100"/>
        </p:scale>
        <p:origin x="1458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3978B-FF7A-46D7-BBAC-7BAA4F3FC2CA}" type="datetimeFigureOut">
              <a:rPr lang="es-AR" smtClean="0"/>
              <a:pPr/>
              <a:t>24/3/2025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EFDD8-A5B3-4907-B9EA-F32B8101D49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171" y="-8468"/>
            <a:ext cx="9935592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812" y="2404534"/>
            <a:ext cx="631227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812" y="4050835"/>
            <a:ext cx="631227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21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4470400"/>
            <a:ext cx="687669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16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2830" y="3632200"/>
            <a:ext cx="58714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470400"/>
            <a:ext cx="687669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979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931988"/>
            <a:ext cx="687669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438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037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69" y="609600"/>
            <a:ext cx="686992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80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73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21" y="609601"/>
            <a:ext cx="1060380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399" y="609601"/>
            <a:ext cx="5627945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955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4284" y="2514601"/>
            <a:ext cx="715048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4284" y="4777381"/>
            <a:ext cx="715048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8"/>
          <p:cNvSpPr/>
          <p:nvPr/>
        </p:nvSpPr>
        <p:spPr bwMode="auto">
          <a:xfrm>
            <a:off x="-34362" y="4321159"/>
            <a:ext cx="1511762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8612" y="4529542"/>
            <a:ext cx="633726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492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302" y="624110"/>
            <a:ext cx="71382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284" y="2133600"/>
            <a:ext cx="7141317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219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2074562"/>
            <a:ext cx="714131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84" y="3581400"/>
            <a:ext cx="714131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3" y="3166528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3244141"/>
            <a:ext cx="633726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77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346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85" y="2136707"/>
            <a:ext cx="3463992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2083" y="2136707"/>
            <a:ext cx="3463517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787784"/>
            <a:ext cx="633726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653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131" y="2226626"/>
            <a:ext cx="311414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4283" y="2802889"/>
            <a:ext cx="3463993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7501" y="2223398"/>
            <a:ext cx="31126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8191" y="2799661"/>
            <a:ext cx="3461987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787784"/>
            <a:ext cx="633726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114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300" y="624110"/>
            <a:ext cx="71383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284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143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3" y="446088"/>
            <a:ext cx="2848716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785" y="446090"/>
            <a:ext cx="4106815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3" y="1598613"/>
            <a:ext cx="284871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649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4800600"/>
            <a:ext cx="714131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4284" y="634965"/>
            <a:ext cx="7141317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4" y="5367338"/>
            <a:ext cx="714131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4910661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3830" y="4983089"/>
            <a:ext cx="633726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1573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609600"/>
            <a:ext cx="7141317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84" y="4354046"/>
            <a:ext cx="714131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3166528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3244141"/>
            <a:ext cx="633726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62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467" y="609600"/>
            <a:ext cx="6618719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17303" y="3505200"/>
            <a:ext cx="612504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84" y="4354046"/>
            <a:ext cx="714131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3" y="3166528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3244141"/>
            <a:ext cx="633726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959010" y="648005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328" y="290530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27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2438402"/>
            <a:ext cx="7141317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4" y="5181600"/>
            <a:ext cx="7141317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3" y="4910661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3830" y="4983089"/>
            <a:ext cx="633726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1056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370467" y="609600"/>
            <a:ext cx="6618719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04283" y="4343400"/>
            <a:ext cx="72456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3" y="5181600"/>
            <a:ext cx="72456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3" y="4910661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3830" y="4983089"/>
            <a:ext cx="633726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959010" y="648005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50328" y="290530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45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2700869"/>
            <a:ext cx="687669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5876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627407"/>
            <a:ext cx="7141316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04284" y="4343400"/>
            <a:ext cx="714131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4" y="5181600"/>
            <a:ext cx="7141317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4910661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3830" y="4983089"/>
            <a:ext cx="633726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9425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7884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1746" y="627407"/>
            <a:ext cx="1794143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84" y="627407"/>
            <a:ext cx="5109377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03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1" y="2160589"/>
            <a:ext cx="3345451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637" y="2160590"/>
            <a:ext cx="3345453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11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399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8860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8860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76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609600"/>
            <a:ext cx="6876690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83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26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498604"/>
            <a:ext cx="3022697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882" y="514926"/>
            <a:ext cx="366820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2777069"/>
            <a:ext cx="3022697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56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4800600"/>
            <a:ext cx="687669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399" y="609600"/>
            <a:ext cx="6876690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5367338"/>
            <a:ext cx="687669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70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172" y="-8468"/>
            <a:ext cx="9935593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590"/>
            <a:ext cx="6876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5696" y="6041364"/>
            <a:ext cx="741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041364"/>
            <a:ext cx="5008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1732" y="6041364"/>
            <a:ext cx="555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52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21463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2123" y="749"/>
            <a:ext cx="2114961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9812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7300" y="624110"/>
            <a:ext cx="71383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84" y="2133600"/>
            <a:ext cx="7141317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0100" y="6135090"/>
            <a:ext cx="830245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4283" y="6135810"/>
            <a:ext cx="6192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53830" y="787784"/>
            <a:ext cx="633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38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tnso.com.ar/" TargetMode="External"/><Relationship Id="rId2" Type="http://schemas.openxmlformats.org/officeDocument/2006/relationships/hyperlink" Target="https://aulasvirtuales.frba.utn.edu.ar/course/view.php?id=3631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ulasvirtuales.frba.utn.edu.ar/mod/forum/discuss.php?d=339144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ablo Bergna\Desktop\utn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0621" y="681948"/>
            <a:ext cx="1248139" cy="1306892"/>
          </a:xfrm>
          <a:prstGeom prst="rect">
            <a:avLst/>
          </a:prstGeom>
          <a:noFill/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2791466" y="764708"/>
            <a:ext cx="5983961" cy="115212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Universidad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Tecnológica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Nacional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Sistemas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Operativos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Profesora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:</a:t>
            </a:r>
            <a:r>
              <a:rPr lang="en-US" sz="2000" dirty="0">
                <a:latin typeface="Arial Black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. Marcela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Nardiello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634390" y="2828528"/>
            <a:ext cx="8567082" cy="26887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s-AR" sz="4800" b="0" i="0" u="none" strike="noStrike" kern="1200" cap="none" spc="0" normalizeH="0" baseline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Elephant" pitchFamily="18" charset="0"/>
                <a:ea typeface="+mn-ea"/>
                <a:cs typeface="+mn-cs"/>
              </a:rPr>
              <a:t>Presentación de la Materia</a:t>
            </a:r>
            <a:r>
              <a:rPr kumimoji="0" lang="es-AR" sz="4800" b="0" i="0" u="none" strike="noStrike" kern="1200" cap="none" spc="0" normalizeH="0" noProof="0" dirty="0">
                <a:ln>
                  <a:noFill/>
                </a:ln>
                <a:solidFill>
                  <a:srgbClr val="92278F"/>
                </a:solidFill>
                <a:effectLst/>
                <a:uLnTx/>
                <a:uFillTx/>
                <a:latin typeface="Elephant" pitchFamily="18" charset="0"/>
                <a:ea typeface="+mn-ea"/>
                <a:cs typeface="+mn-cs"/>
              </a:rPr>
              <a:t> Sistemas Operativos</a:t>
            </a:r>
            <a:endParaRPr kumimoji="0" lang="es-AR" sz="4800" b="0" i="0" u="none" strike="noStrike" kern="1200" cap="none" spc="0" normalizeH="0" baseline="0" noProof="0" dirty="0">
              <a:ln>
                <a:noFill/>
              </a:ln>
              <a:solidFill>
                <a:srgbClr val="92278F"/>
              </a:solidFill>
              <a:effectLst/>
              <a:uLnTx/>
              <a:uFillTx/>
              <a:latin typeface="Elephan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188640"/>
            <a:ext cx="8997950" cy="636680"/>
          </a:xfrm>
        </p:spPr>
        <p:txBody>
          <a:bodyPr>
            <a:noAutofit/>
          </a:bodyPr>
          <a:lstStyle/>
          <a:p>
            <a:pPr algn="ctr"/>
            <a:r>
              <a:rPr lang="es-AR" sz="4000" b="1" i="1" dirty="0">
                <a:solidFill>
                  <a:srgbClr val="92278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Docentes y Ayudantes</a:t>
            </a:r>
            <a:endParaRPr lang="es-AR" sz="4000" dirty="0">
              <a:solidFill>
                <a:srgbClr val="92278F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0" y="1071098"/>
            <a:ext cx="9906000" cy="147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3200" b="1" dirty="0">
                <a:latin typeface="+mj-lt"/>
                <a:ea typeface="Verdana" pitchFamily="34" charset="0"/>
                <a:cs typeface="Arial" pitchFamily="34" charset="0"/>
              </a:rPr>
              <a:t>Ing. Marcela </a:t>
            </a:r>
            <a:r>
              <a:rPr lang="es-AR" sz="3200" b="1" dirty="0" err="1">
                <a:latin typeface="+mj-lt"/>
                <a:ea typeface="Verdana" pitchFamily="34" charset="0"/>
                <a:cs typeface="Arial" pitchFamily="34" charset="0"/>
              </a:rPr>
              <a:t>Nardiello</a:t>
            </a:r>
            <a:endParaRPr lang="es-AR" sz="3200" b="1" dirty="0">
              <a:latin typeface="+mj-lt"/>
              <a:ea typeface="Verdana" pitchFamily="34" charset="0"/>
              <a:cs typeface="Arial" pitchFamily="34" charset="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3200" dirty="0">
                <a:latin typeface="+mj-lt"/>
                <a:ea typeface="Verdana" pitchFamily="34" charset="0"/>
                <a:cs typeface="Arial" pitchFamily="34" charset="0"/>
              </a:rPr>
              <a:t>Mail: mnardiello@frba.utn.edu.ar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0045BE-BB52-02AA-5730-F79963A0A04C}"/>
              </a:ext>
            </a:extLst>
          </p:cNvPr>
          <p:cNvSpPr txBox="1"/>
          <p:nvPr/>
        </p:nvSpPr>
        <p:spPr>
          <a:xfrm>
            <a:off x="-15552" y="2852936"/>
            <a:ext cx="87061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3200" dirty="0">
                <a:latin typeface="+mj-lt"/>
                <a:ea typeface="Verdana" pitchFamily="34" charset="0"/>
                <a:cs typeface="Arial" pitchFamily="34" charset="0"/>
              </a:rPr>
              <a:t>Sofia Marques </a:t>
            </a:r>
            <a:r>
              <a:rPr lang="es-AR" sz="3200" dirty="0" err="1">
                <a:latin typeface="+mj-lt"/>
                <a:ea typeface="Verdana" pitchFamily="34" charset="0"/>
                <a:cs typeface="Arial" pitchFamily="34" charset="0"/>
              </a:rPr>
              <a:t>Gomez</a:t>
            </a:r>
            <a:endParaRPr lang="es-AR" sz="3200" dirty="0">
              <a:latin typeface="+mj-lt"/>
              <a:ea typeface="Verdana" pitchFamily="34" charset="0"/>
              <a:cs typeface="Arial" pitchFamily="34" charset="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3200" dirty="0">
                <a:latin typeface="+mj-lt"/>
                <a:ea typeface="Verdana" pitchFamily="34" charset="0"/>
                <a:cs typeface="Arial" pitchFamily="34" charset="0"/>
              </a:rPr>
              <a:t>Mail: smarquesgomez@frba.utn.edu.ar+</a:t>
            </a: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3200" dirty="0">
                <a:latin typeface="+mj-lt"/>
                <a:ea typeface="Verdana" pitchFamily="34" charset="0"/>
                <a:cs typeface="Arial" pitchFamily="34" charset="0"/>
              </a:rPr>
              <a:t>Tomas </a:t>
            </a:r>
            <a:r>
              <a:rPr lang="es-AR" sz="3200" dirty="0" err="1">
                <a:latin typeface="+mj-lt"/>
                <a:ea typeface="Verdana" pitchFamily="34" charset="0"/>
                <a:cs typeface="Arial" pitchFamily="34" charset="0"/>
              </a:rPr>
              <a:t>Martinez</a:t>
            </a:r>
            <a:r>
              <a:rPr lang="es-AR" sz="3200" dirty="0">
                <a:latin typeface="+mj-lt"/>
                <a:ea typeface="Verdana" pitchFamily="34" charset="0"/>
                <a:cs typeface="Arial" pitchFamily="34" charset="0"/>
              </a:rPr>
              <a:t> </a:t>
            </a: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3200" dirty="0">
                <a:latin typeface="+mj-lt"/>
                <a:ea typeface="Verdana" pitchFamily="34" charset="0"/>
                <a:cs typeface="Arial" pitchFamily="34" charset="0"/>
              </a:rPr>
              <a:t>Mail: tomamartinez@frba.utn.edu.ar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4025" y="260648"/>
            <a:ext cx="8997950" cy="636680"/>
          </a:xfrm>
        </p:spPr>
        <p:txBody>
          <a:bodyPr>
            <a:noAutofit/>
          </a:bodyPr>
          <a:lstStyle/>
          <a:p>
            <a:pPr algn="ctr"/>
            <a:r>
              <a:rPr lang="es-AR" sz="4000" b="1" i="1" dirty="0">
                <a:solidFill>
                  <a:srgbClr val="92278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Datos Importantes</a:t>
            </a:r>
            <a:endParaRPr lang="es-AR" sz="4000" dirty="0">
              <a:solidFill>
                <a:srgbClr val="92278F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47538" y="1484786"/>
            <a:ext cx="899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3600" dirty="0">
                <a:latin typeface="Verdana" pitchFamily="34" charset="0"/>
                <a:ea typeface="Verdana" pitchFamily="34" charset="0"/>
                <a:cs typeface="Verdana" pitchFamily="34" charset="0"/>
              </a:rPr>
              <a:t> Cómo esta compuesta la materia.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44488" y="2566647"/>
            <a:ext cx="858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3600" dirty="0">
                <a:latin typeface="Verdana" pitchFamily="34" charset="0"/>
                <a:ea typeface="Verdana" pitchFamily="34" charset="0"/>
                <a:cs typeface="Verdana" pitchFamily="34" charset="0"/>
              </a:rPr>
              <a:t> Cómo van ser las clases.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44488" y="3645026"/>
            <a:ext cx="920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3600" dirty="0">
                <a:latin typeface="Verdana" pitchFamily="34" charset="0"/>
                <a:ea typeface="Verdana" pitchFamily="34" charset="0"/>
                <a:cs typeface="Verdana" pitchFamily="34" charset="0"/>
              </a:rPr>
              <a:t> Forma de Aprobación de la materia.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44488" y="4797154"/>
            <a:ext cx="858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3600" dirty="0">
                <a:latin typeface="Verdana" pitchFamily="34" charset="0"/>
                <a:ea typeface="Verdana" pitchFamily="34" charset="0"/>
                <a:cs typeface="Verdana" pitchFamily="34" charset="0"/>
              </a:rPr>
              <a:t> Donde debo inscribirme.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97950" cy="636680"/>
          </a:xfrm>
        </p:spPr>
        <p:txBody>
          <a:bodyPr>
            <a:noAutofit/>
          </a:bodyPr>
          <a:lstStyle/>
          <a:p>
            <a:pPr algn="ctr"/>
            <a:r>
              <a:rPr lang="es-AR" sz="4000" b="1" i="1" dirty="0">
                <a:solidFill>
                  <a:srgbClr val="92278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Comunicación</a:t>
            </a:r>
            <a:endParaRPr lang="es-AR" sz="4000" dirty="0">
              <a:solidFill>
                <a:srgbClr val="92278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00472" y="1233827"/>
            <a:ext cx="9529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3200" dirty="0">
                <a:latin typeface="+mj-lt"/>
              </a:rPr>
              <a:t>Se deben inscribir en el aula General: allí encontraran guías, parciales, material general de la materia.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0EE7E9-0A79-4D25-A364-408717FD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36" y="2968496"/>
            <a:ext cx="952921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AR" sz="2400" dirty="0">
                <a:latin typeface="+mj-lt"/>
              </a:rPr>
              <a:t>Url:  </a:t>
            </a:r>
            <a:r>
              <a:rPr lang="es-ES" altLang="es-AR" sz="2000" dirty="0">
                <a:latin typeface="+mj-lt"/>
                <a:hlinkClick r:id="rId2"/>
              </a:rPr>
              <a:t>https://aulasvirtuales.frba.utn.edu.ar/course/view.php?id=3631</a:t>
            </a:r>
            <a:endParaRPr lang="es-ES" altLang="es-AR" sz="20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AR" sz="2400" dirty="0">
                <a:latin typeface="+mj-lt"/>
              </a:rPr>
              <a:t>Contraseña: SisOp2024!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FF7212-530C-4D8F-8311-F511EE4392EB}"/>
              </a:ext>
            </a:extLst>
          </p:cNvPr>
          <p:cNvSpPr txBox="1"/>
          <p:nvPr/>
        </p:nvSpPr>
        <p:spPr>
          <a:xfrm>
            <a:off x="549584" y="502537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AR" sz="2800" dirty="0">
                <a:latin typeface="+mj-lt"/>
              </a:rPr>
              <a:t>Url: </a:t>
            </a:r>
            <a:r>
              <a:rPr lang="es-AR" sz="2800" dirty="0">
                <a:latin typeface="+mj-lt"/>
                <a:hlinkClick r:id="rId3"/>
              </a:rPr>
              <a:t>https://www.utnso.com.ar/</a:t>
            </a:r>
            <a:endParaRPr lang="es-AR" sz="2800" dirty="0">
              <a:latin typeface="+mj-lt"/>
            </a:endParaRPr>
          </a:p>
        </p:txBody>
      </p:sp>
      <p:sp>
        <p:nvSpPr>
          <p:cNvPr id="8" name="5 CuadroTexto">
            <a:extLst>
              <a:ext uri="{FF2B5EF4-FFF2-40B4-BE49-F238E27FC236}">
                <a16:creationId xmlns:a16="http://schemas.microsoft.com/office/drawing/2014/main" id="{2C9913AB-243E-453A-B3EB-EE15495D33A9}"/>
              </a:ext>
            </a:extLst>
          </p:cNvPr>
          <p:cNvSpPr txBox="1"/>
          <p:nvPr/>
        </p:nvSpPr>
        <p:spPr>
          <a:xfrm>
            <a:off x="0" y="4221088"/>
            <a:ext cx="9729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>
                <a:latin typeface="+mj-lt"/>
              </a:rPr>
              <a:t> </a:t>
            </a:r>
            <a:r>
              <a:rPr lang="es-AR" sz="4000" b="1" i="1" dirty="0">
                <a:solidFill>
                  <a:srgbClr val="92278F"/>
                </a:solidFill>
                <a:latin typeface="+mj-lt"/>
              </a:rPr>
              <a:t>Información sobre el Trabajo Practico</a:t>
            </a:r>
            <a:r>
              <a:rPr lang="es-AR" sz="4000" i="1" dirty="0">
                <a:solidFill>
                  <a:srgbClr val="92278F"/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97950" cy="636680"/>
          </a:xfrm>
        </p:spPr>
        <p:txBody>
          <a:bodyPr>
            <a:noAutofit/>
          </a:bodyPr>
          <a:lstStyle/>
          <a:p>
            <a:pPr algn="ctr"/>
            <a:r>
              <a:rPr lang="es-AR" sz="4000" b="1" i="1" dirty="0">
                <a:solidFill>
                  <a:srgbClr val="92278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Recomendaciones para TP</a:t>
            </a:r>
            <a:endParaRPr lang="es-AR" sz="4000" dirty="0">
              <a:solidFill>
                <a:srgbClr val="92278F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772C2F-3FEC-AB5B-7AFF-BFBCEA19D83B}"/>
              </a:ext>
            </a:extLst>
          </p:cNvPr>
          <p:cNvSpPr txBox="1"/>
          <p:nvPr/>
        </p:nvSpPr>
        <p:spPr>
          <a:xfrm>
            <a:off x="344488" y="1556792"/>
            <a:ext cx="9148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2800" dirty="0"/>
              <a:t> Forma grupos de 5 integrantes.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es-AR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4C03D4-9100-3980-4B13-8835A77F68B1}"/>
              </a:ext>
            </a:extLst>
          </p:cNvPr>
          <p:cNvSpPr txBox="1"/>
          <p:nvPr/>
        </p:nvSpPr>
        <p:spPr>
          <a:xfrm>
            <a:off x="340742" y="2276872"/>
            <a:ext cx="9148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2800" dirty="0"/>
              <a:t> </a:t>
            </a:r>
            <a:r>
              <a:rPr lang="es-AR" sz="2800" dirty="0">
                <a:hlinkClick r:id="rId2"/>
              </a:rPr>
              <a:t>Bienvenidos a la Materia.</a:t>
            </a:r>
            <a:endParaRPr lang="es-AR" sz="2800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endParaRPr lang="es-AR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5F5FE4-E64C-E560-8B94-4779DA40999C}"/>
              </a:ext>
            </a:extLst>
          </p:cNvPr>
          <p:cNvSpPr txBox="1"/>
          <p:nvPr/>
        </p:nvSpPr>
        <p:spPr>
          <a:xfrm>
            <a:off x="340742" y="2978949"/>
            <a:ext cx="91487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2800" dirty="0"/>
              <a:t> Se recomienda tener las siguientes Materias: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2800" dirty="0"/>
              <a:t>Arquitectura de Computadoras. ( Aprobada)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2800" dirty="0"/>
              <a:t>Algoritmos y Estructura de Datos. (Cursada)</a:t>
            </a: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ES" sz="2800" dirty="0"/>
              <a:t>Análisis de Sistemas de Información. (Cursando) </a:t>
            </a:r>
            <a:endParaRPr lang="es-AR" sz="2800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es-AR" sz="2800" dirty="0"/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2800" dirty="0"/>
              <a:t> Trabajar en equipo.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1364" y="404664"/>
            <a:ext cx="7338020" cy="636680"/>
          </a:xfrm>
        </p:spPr>
        <p:txBody>
          <a:bodyPr>
            <a:noAutofit/>
          </a:bodyPr>
          <a:lstStyle/>
          <a:p>
            <a:pPr algn="ctr"/>
            <a:r>
              <a:rPr lang="es-AR" sz="3200" b="1" i="1" dirty="0">
                <a:solidFill>
                  <a:srgbClr val="92278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Temario de la Cursada</a:t>
            </a:r>
            <a:endParaRPr lang="es-AR" sz="3200" dirty="0">
              <a:solidFill>
                <a:srgbClr val="92278F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1052736"/>
            <a:ext cx="9906000" cy="324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ES_tradnl" sz="2800" dirty="0"/>
              <a:t>Unidad 1: Introducción a los Sistemas Operativos</a:t>
            </a:r>
            <a:r>
              <a:rPr lang="es-ES_tradnl" sz="2800" b="1" dirty="0"/>
              <a:t>. 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ES_tradnl" sz="2800" dirty="0"/>
              <a:t>Unidad 2: Introducción y planificación a lo Procesos.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ES_tradnl" sz="2800" dirty="0"/>
              <a:t>Unidad 3: Introducción y planificación de Hilos.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ES_tradnl" sz="2800" dirty="0"/>
              <a:t>Unidad 4: Sincronización de Procesos e Hilos.</a:t>
            </a:r>
          </a:p>
          <a:p>
            <a:pPr marL="914400" lvl="1" indent="-4572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ES_tradnl" sz="2800" dirty="0"/>
              <a:t>Unidad 5: Interbloqueo de Procesos e Hilos.</a:t>
            </a:r>
            <a:endParaRPr lang="en-US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922D53-B7F4-3B22-123A-3A4FCE98F43D}"/>
              </a:ext>
            </a:extLst>
          </p:cNvPr>
          <p:cNvSpPr txBox="1"/>
          <p:nvPr/>
        </p:nvSpPr>
        <p:spPr>
          <a:xfrm>
            <a:off x="0" y="4293096"/>
            <a:ext cx="9273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ES_tradnl" sz="2800" dirty="0"/>
              <a:t>Unidad 6: Administración de la Memoria R/V .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ES_tradnl" sz="2800" dirty="0"/>
              <a:t>Unidad 7: Administración de Archivos (FS).</a:t>
            </a:r>
          </a:p>
          <a:p>
            <a:pPr marL="914400" lvl="1" indent="-4572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ES_tradnl" sz="2800" dirty="0"/>
              <a:t>Unidad 8: Administración de dispositivos  E/S.</a:t>
            </a:r>
            <a:endParaRPr lang="en-US" sz="2800" dirty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6536" y="704088"/>
            <a:ext cx="7564586" cy="636680"/>
          </a:xfrm>
        </p:spPr>
        <p:txBody>
          <a:bodyPr>
            <a:noAutofit/>
          </a:bodyPr>
          <a:lstStyle/>
          <a:p>
            <a:pPr algn="ctr"/>
            <a:r>
              <a:rPr lang="es-AR" sz="3200" b="1" i="1" dirty="0">
                <a:solidFill>
                  <a:srgbClr val="92278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Bibliografía</a:t>
            </a:r>
            <a:endParaRPr lang="es-AR" sz="3200" dirty="0">
              <a:solidFill>
                <a:srgbClr val="92278F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76064" y="1412778"/>
            <a:ext cx="8997950" cy="4976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3600" dirty="0"/>
              <a:t>Sistemas Operativos,  </a:t>
            </a:r>
          </a:p>
          <a:p>
            <a:pPr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</a:pPr>
            <a:r>
              <a:rPr lang="es-AR" sz="3600" dirty="0"/>
              <a:t>    </a:t>
            </a:r>
            <a:r>
              <a:rPr lang="es-AR" sz="3600" b="1" dirty="0" err="1"/>
              <a:t>Stallings</a:t>
            </a:r>
            <a:r>
              <a:rPr lang="es-AR" sz="3600" b="1" dirty="0"/>
              <a:t> Williams.</a:t>
            </a:r>
          </a:p>
          <a:p>
            <a:pPr marL="571500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3600" dirty="0"/>
              <a:t>Fundamentos de Sistemas Operativos, </a:t>
            </a:r>
            <a:r>
              <a:rPr lang="es-AR" sz="3600" b="1" dirty="0"/>
              <a:t>Abraham </a:t>
            </a:r>
            <a:r>
              <a:rPr lang="es-AR" sz="3600" b="1" dirty="0" err="1"/>
              <a:t>Silberschatz</a:t>
            </a:r>
            <a:r>
              <a:rPr lang="es-AR" sz="3600" b="1" dirty="0"/>
              <a:t>.</a:t>
            </a:r>
          </a:p>
          <a:p>
            <a:pPr marL="571500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s-AR" sz="3600" dirty="0"/>
              <a:t>Sistemas Operativos Modernos, </a:t>
            </a:r>
          </a:p>
          <a:p>
            <a:pPr>
              <a:lnSpc>
                <a:spcPct val="150000"/>
              </a:lnSpc>
            </a:pPr>
            <a:r>
              <a:rPr lang="es-AR" sz="3600" dirty="0"/>
              <a:t>    </a:t>
            </a:r>
            <a:r>
              <a:rPr lang="es-AR" sz="3600" b="1" dirty="0"/>
              <a:t>Andrew S. Tanenbaum.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1" y="2564904"/>
            <a:ext cx="3599605" cy="1224136"/>
          </a:xfrm>
        </p:spPr>
        <p:txBody>
          <a:bodyPr/>
          <a:lstStyle/>
          <a:p>
            <a:pPr algn="ctr"/>
            <a:r>
              <a:rPr lang="es-AR" b="1" dirty="0">
                <a:solidFill>
                  <a:srgbClr val="92278F"/>
                </a:solidFill>
              </a:rPr>
              <a:t>Dudas??</a:t>
            </a:r>
          </a:p>
        </p:txBody>
      </p:sp>
      <p:pic>
        <p:nvPicPr>
          <p:cNvPr id="3" name="Shape 108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5265035" y="1556792"/>
            <a:ext cx="3714750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Espiral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323</Words>
  <Application>Microsoft Office PowerPoint</Application>
  <PresentationFormat>A4 (210 x 297 mm)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Elephant</vt:lpstr>
      <vt:lpstr>Trebuchet MS</vt:lpstr>
      <vt:lpstr>Verdana</vt:lpstr>
      <vt:lpstr>Wingdings</vt:lpstr>
      <vt:lpstr>Wingdings 3</vt:lpstr>
      <vt:lpstr>Faceta</vt:lpstr>
      <vt:lpstr>Espiral</vt:lpstr>
      <vt:lpstr>Presentación de PowerPoint</vt:lpstr>
      <vt:lpstr>Docentes y Ayudantes</vt:lpstr>
      <vt:lpstr>Datos Importantes</vt:lpstr>
      <vt:lpstr>Comunicación</vt:lpstr>
      <vt:lpstr>Recomendaciones para TP</vt:lpstr>
      <vt:lpstr>Temario de la Cursada</vt:lpstr>
      <vt:lpstr>Bibliografía</vt:lpstr>
      <vt:lpstr>Dudas??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Marcela05</dc:creator>
  <cp:lastModifiedBy>Marcela Nardiello</cp:lastModifiedBy>
  <cp:revision>55</cp:revision>
  <dcterms:created xsi:type="dcterms:W3CDTF">2015-04-02T20:17:20Z</dcterms:created>
  <dcterms:modified xsi:type="dcterms:W3CDTF">2025-03-24T23:03:07Z</dcterms:modified>
</cp:coreProperties>
</file>