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31"/>
  </p:notesMasterIdLst>
  <p:sldIdLst>
    <p:sldId id="256" r:id="rId2"/>
    <p:sldId id="284" r:id="rId3"/>
    <p:sldId id="285" r:id="rId4"/>
    <p:sldId id="286" r:id="rId5"/>
    <p:sldId id="287" r:id="rId6"/>
    <p:sldId id="274" r:id="rId7"/>
    <p:sldId id="282" r:id="rId8"/>
    <p:sldId id="259" r:id="rId9"/>
    <p:sldId id="260" r:id="rId10"/>
    <p:sldId id="272" r:id="rId11"/>
    <p:sldId id="283" r:id="rId12"/>
    <p:sldId id="266" r:id="rId13"/>
    <p:sldId id="265" r:id="rId14"/>
    <p:sldId id="268" r:id="rId15"/>
    <p:sldId id="289" r:id="rId16"/>
    <p:sldId id="288" r:id="rId17"/>
    <p:sldId id="269" r:id="rId18"/>
    <p:sldId id="270" r:id="rId19"/>
    <p:sldId id="290" r:id="rId20"/>
    <p:sldId id="291" r:id="rId21"/>
    <p:sldId id="279" r:id="rId22"/>
    <p:sldId id="295" r:id="rId23"/>
    <p:sldId id="292" r:id="rId24"/>
    <p:sldId id="297" r:id="rId25"/>
    <p:sldId id="293" r:id="rId26"/>
    <p:sldId id="296" r:id="rId27"/>
    <p:sldId id="294" r:id="rId28"/>
    <p:sldId id="298" r:id="rId29"/>
    <p:sldId id="281" r:id="rId30"/>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3F5AB2B4-DCD6-4859-B36B-B9B920D6254D}">
          <p14:sldIdLst>
            <p14:sldId id="256"/>
            <p14:sldId id="284"/>
            <p14:sldId id="285"/>
            <p14:sldId id="286"/>
            <p14:sldId id="287"/>
            <p14:sldId id="274"/>
            <p14:sldId id="282"/>
            <p14:sldId id="259"/>
            <p14:sldId id="260"/>
            <p14:sldId id="272"/>
            <p14:sldId id="283"/>
            <p14:sldId id="266"/>
            <p14:sldId id="265"/>
            <p14:sldId id="268"/>
            <p14:sldId id="289"/>
            <p14:sldId id="288"/>
            <p14:sldId id="269"/>
            <p14:sldId id="270"/>
            <p14:sldId id="290"/>
            <p14:sldId id="291"/>
          </p14:sldIdLst>
        </p14:section>
        <p14:section name="Sección sin título" id="{A931D5C4-F6AE-46C1-982D-EA8E3A69E94B}">
          <p14:sldIdLst>
            <p14:sldId id="279"/>
            <p14:sldId id="295"/>
            <p14:sldId id="292"/>
            <p14:sldId id="297"/>
            <p14:sldId id="293"/>
            <p14:sldId id="296"/>
            <p14:sldId id="294"/>
            <p14:sldId id="298"/>
            <p14:sldId id="281"/>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nardiello@exisoft.com.ar" initials="m" lastIdx="1" clrIdx="0">
    <p:extLst>
      <p:ext uri="{19B8F6BF-5375-455C-9EA6-DF929625EA0E}">
        <p15:presenceInfo xmlns:p15="http://schemas.microsoft.com/office/powerpoint/2012/main" userId="S::mnardiello@exisoft.com.ar::8dc3f132-c32c-459b-9cd7-d5880d895ed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81" autoAdjust="0"/>
    <p:restoredTop sz="86392" autoAdjust="0"/>
  </p:normalViewPr>
  <p:slideViewPr>
    <p:cSldViewPr>
      <p:cViewPr>
        <p:scale>
          <a:sx n="75" d="100"/>
          <a:sy n="75" d="100"/>
        </p:scale>
        <p:origin x="1411" y="29"/>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53978B-FF7A-46D7-BBAC-7BAA4F3FC2CA}" type="datetimeFigureOut">
              <a:rPr lang="es-AR" smtClean="0"/>
              <a:pPr/>
              <a:t>24/3/2024</a:t>
            </a:fld>
            <a:endParaRPr lang="es-AR"/>
          </a:p>
        </p:txBody>
      </p:sp>
      <p:sp>
        <p:nvSpPr>
          <p:cNvPr id="4" name="3 Marcador de imagen de diapositiva"/>
          <p:cNvSpPr>
            <a:spLocks noGrp="1" noRot="1" noChangeAspect="1"/>
          </p:cNvSpPr>
          <p:nvPr>
            <p:ph type="sldImg" idx="2"/>
          </p:nvPr>
        </p:nvSpPr>
        <p:spPr>
          <a:xfrm>
            <a:off x="952500" y="685800"/>
            <a:ext cx="4953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7EFDD8-A5B3-4907-B9EA-F32B8101D493}" type="slidenum">
              <a:rPr lang="es-AR" smtClean="0"/>
              <a:pPr/>
              <a:t>‹Nº›</a:t>
            </a:fld>
            <a:endParaRPr lang="es-A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www.monografias.com/trabajos12/dispalm/dispalm.shtml" TargetMode="External"/><Relationship Id="rId13" Type="http://schemas.openxmlformats.org/officeDocument/2006/relationships/hyperlink" Target="https://es.wikipedia.org/wiki/Registro_electr%C3%B3nico" TargetMode="External"/><Relationship Id="rId18" Type="http://schemas.openxmlformats.org/officeDocument/2006/relationships/hyperlink" Target="https://en.wikipedia.org/wiki/Central_processing_unit" TargetMode="External"/><Relationship Id="rId3" Type="http://schemas.openxmlformats.org/officeDocument/2006/relationships/hyperlink" Target="https://www.monografias.com/trabajos12/eticaplic/eticaplic.shtml" TargetMode="External"/><Relationship Id="rId7" Type="http://schemas.openxmlformats.org/officeDocument/2006/relationships/hyperlink" Target="https://www.monografias.com/trabajos11/basda/basda.shtml" TargetMode="External"/><Relationship Id="rId12" Type="http://schemas.openxmlformats.org/officeDocument/2006/relationships/hyperlink" Target="https://es.wikipedia.org/wiki/Puntero_(programaci%C3%B3n)" TargetMode="External"/><Relationship Id="rId17" Type="http://schemas.openxmlformats.org/officeDocument/2006/relationships/hyperlink" Target="https://en.wikipedia.org/wiki/Computer" TargetMode="External"/><Relationship Id="rId2" Type="http://schemas.openxmlformats.org/officeDocument/2006/relationships/slide" Target="../slides/slide2.xml"/><Relationship Id="rId16" Type="http://schemas.openxmlformats.org/officeDocument/2006/relationships/hyperlink" Target="https://en.wikipedia.org/wiki/Processor_register" TargetMode="External"/><Relationship Id="rId1" Type="http://schemas.openxmlformats.org/officeDocument/2006/relationships/notesMaster" Target="../notesMasters/notesMaster1.xml"/><Relationship Id="rId6" Type="http://schemas.openxmlformats.org/officeDocument/2006/relationships/hyperlink" Target="https://www.monografias.com/trabajos/protocolotcpip/protocolotcpip.shtml" TargetMode="External"/><Relationship Id="rId11" Type="http://schemas.openxmlformats.org/officeDocument/2006/relationships/hyperlink" Target="https://es.wikipedia.org/wiki/Sistema_operativo" TargetMode="External"/><Relationship Id="rId5" Type="http://schemas.openxmlformats.org/officeDocument/2006/relationships/hyperlink" Target="https://www.monografias.com/trabajos14/nuevmicro/nuevmicro.shtml" TargetMode="External"/><Relationship Id="rId15" Type="http://schemas.openxmlformats.org/officeDocument/2006/relationships/hyperlink" Target="https://es.wikipedia.org/wiki/Bus_de_direcciones" TargetMode="External"/><Relationship Id="rId10" Type="http://schemas.openxmlformats.org/officeDocument/2006/relationships/hyperlink" Target="https://es.wikipedia.org/wiki/Registro_(hardware)" TargetMode="External"/><Relationship Id="rId19" Type="http://schemas.openxmlformats.org/officeDocument/2006/relationships/hyperlink" Target="https://en.wikipedia.org/wiki/Memory_address_register" TargetMode="External"/><Relationship Id="rId4" Type="http://schemas.openxmlformats.org/officeDocument/2006/relationships/hyperlink" Target="https://www.monografias.com/Computacion/Programacion/" TargetMode="External"/><Relationship Id="rId9" Type="http://schemas.openxmlformats.org/officeDocument/2006/relationships/hyperlink" Target="https://es.wikipedia.org/wiki/Memoria_(inform%C3%A1tica)" TargetMode="External"/><Relationship Id="rId14" Type="http://schemas.openxmlformats.org/officeDocument/2006/relationships/hyperlink" Target="https://es.wikipedia.org/wiki/Microprocesador"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ww.monografias.com/trabajos12/dispalm/dispalm.shtml" TargetMode="External"/><Relationship Id="rId13" Type="http://schemas.openxmlformats.org/officeDocument/2006/relationships/hyperlink" Target="https://es.wikipedia.org/wiki/Registro_electr%C3%B3nico" TargetMode="External"/><Relationship Id="rId18" Type="http://schemas.openxmlformats.org/officeDocument/2006/relationships/hyperlink" Target="https://en.wikipedia.org/wiki/Central_processing_unit" TargetMode="External"/><Relationship Id="rId3" Type="http://schemas.openxmlformats.org/officeDocument/2006/relationships/hyperlink" Target="https://www.monografias.com/trabajos12/eticaplic/eticaplic.shtml" TargetMode="External"/><Relationship Id="rId7" Type="http://schemas.openxmlformats.org/officeDocument/2006/relationships/hyperlink" Target="https://www.monografias.com/trabajos11/basda/basda.shtml" TargetMode="External"/><Relationship Id="rId12" Type="http://schemas.openxmlformats.org/officeDocument/2006/relationships/hyperlink" Target="https://es.wikipedia.org/wiki/Puntero_(programaci%C3%B3n)" TargetMode="External"/><Relationship Id="rId17" Type="http://schemas.openxmlformats.org/officeDocument/2006/relationships/hyperlink" Target="https://en.wikipedia.org/wiki/Computer" TargetMode="External"/><Relationship Id="rId2" Type="http://schemas.openxmlformats.org/officeDocument/2006/relationships/slide" Target="../slides/slide3.xml"/><Relationship Id="rId16" Type="http://schemas.openxmlformats.org/officeDocument/2006/relationships/hyperlink" Target="https://en.wikipedia.org/wiki/Processor_register" TargetMode="External"/><Relationship Id="rId1" Type="http://schemas.openxmlformats.org/officeDocument/2006/relationships/notesMaster" Target="../notesMasters/notesMaster1.xml"/><Relationship Id="rId6" Type="http://schemas.openxmlformats.org/officeDocument/2006/relationships/hyperlink" Target="https://www.monografias.com/trabajos/protocolotcpip/protocolotcpip.shtml" TargetMode="External"/><Relationship Id="rId11" Type="http://schemas.openxmlformats.org/officeDocument/2006/relationships/hyperlink" Target="https://es.wikipedia.org/wiki/Sistema_operativo" TargetMode="External"/><Relationship Id="rId5" Type="http://schemas.openxmlformats.org/officeDocument/2006/relationships/hyperlink" Target="https://www.monografias.com/trabajos14/nuevmicro/nuevmicro.shtml" TargetMode="External"/><Relationship Id="rId15" Type="http://schemas.openxmlformats.org/officeDocument/2006/relationships/hyperlink" Target="https://es.wikipedia.org/wiki/Bus_de_direcciones" TargetMode="External"/><Relationship Id="rId10" Type="http://schemas.openxmlformats.org/officeDocument/2006/relationships/hyperlink" Target="https://es.wikipedia.org/wiki/Registro_(hardware)" TargetMode="External"/><Relationship Id="rId19" Type="http://schemas.openxmlformats.org/officeDocument/2006/relationships/hyperlink" Target="https://en.wikipedia.org/wiki/Memory_address_register" TargetMode="External"/><Relationship Id="rId4" Type="http://schemas.openxmlformats.org/officeDocument/2006/relationships/hyperlink" Target="https://www.monografias.com/Computacion/Programacion/" TargetMode="External"/><Relationship Id="rId9" Type="http://schemas.openxmlformats.org/officeDocument/2006/relationships/hyperlink" Target="https://es.wikipedia.org/wiki/Memoria_(inform%C3%A1tica)" TargetMode="External"/><Relationship Id="rId14" Type="http://schemas.openxmlformats.org/officeDocument/2006/relationships/hyperlink" Target="https://es.wikipedia.org/wiki/Microprocesador"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www.monografias.com/trabajos12/dispalm/dispalm.shtml" TargetMode="External"/><Relationship Id="rId13" Type="http://schemas.openxmlformats.org/officeDocument/2006/relationships/hyperlink" Target="https://es.wikipedia.org/wiki/Registro_electr%C3%B3nico" TargetMode="External"/><Relationship Id="rId18" Type="http://schemas.openxmlformats.org/officeDocument/2006/relationships/hyperlink" Target="https://en.wikipedia.org/wiki/Central_processing_unit" TargetMode="External"/><Relationship Id="rId3" Type="http://schemas.openxmlformats.org/officeDocument/2006/relationships/hyperlink" Target="https://www.monografias.com/trabajos12/eticaplic/eticaplic.shtml" TargetMode="External"/><Relationship Id="rId7" Type="http://schemas.openxmlformats.org/officeDocument/2006/relationships/hyperlink" Target="https://www.monografias.com/trabajos11/basda/basda.shtml" TargetMode="External"/><Relationship Id="rId12" Type="http://schemas.openxmlformats.org/officeDocument/2006/relationships/hyperlink" Target="https://es.wikipedia.org/wiki/Puntero_(programaci%C3%B3n)" TargetMode="External"/><Relationship Id="rId17" Type="http://schemas.openxmlformats.org/officeDocument/2006/relationships/hyperlink" Target="https://en.wikipedia.org/wiki/Computer" TargetMode="External"/><Relationship Id="rId2" Type="http://schemas.openxmlformats.org/officeDocument/2006/relationships/slide" Target="../slides/slide4.xml"/><Relationship Id="rId16" Type="http://schemas.openxmlformats.org/officeDocument/2006/relationships/hyperlink" Target="https://en.wikipedia.org/wiki/Processor_register" TargetMode="External"/><Relationship Id="rId1" Type="http://schemas.openxmlformats.org/officeDocument/2006/relationships/notesMaster" Target="../notesMasters/notesMaster1.xml"/><Relationship Id="rId6" Type="http://schemas.openxmlformats.org/officeDocument/2006/relationships/hyperlink" Target="https://www.monografias.com/trabajos/protocolotcpip/protocolotcpip.shtml" TargetMode="External"/><Relationship Id="rId11" Type="http://schemas.openxmlformats.org/officeDocument/2006/relationships/hyperlink" Target="https://es.wikipedia.org/wiki/Sistema_operativo" TargetMode="External"/><Relationship Id="rId5" Type="http://schemas.openxmlformats.org/officeDocument/2006/relationships/hyperlink" Target="https://www.monografias.com/trabajos14/nuevmicro/nuevmicro.shtml" TargetMode="External"/><Relationship Id="rId15" Type="http://schemas.openxmlformats.org/officeDocument/2006/relationships/hyperlink" Target="https://es.wikipedia.org/wiki/Bus_de_direcciones" TargetMode="External"/><Relationship Id="rId10" Type="http://schemas.openxmlformats.org/officeDocument/2006/relationships/hyperlink" Target="https://es.wikipedia.org/wiki/Registro_(hardware)" TargetMode="External"/><Relationship Id="rId19" Type="http://schemas.openxmlformats.org/officeDocument/2006/relationships/hyperlink" Target="https://en.wikipedia.org/wiki/Memory_address_register" TargetMode="External"/><Relationship Id="rId4" Type="http://schemas.openxmlformats.org/officeDocument/2006/relationships/hyperlink" Target="https://www.monografias.com/Computacion/Programacion/" TargetMode="External"/><Relationship Id="rId9" Type="http://schemas.openxmlformats.org/officeDocument/2006/relationships/hyperlink" Target="https://es.wikipedia.org/wiki/Memoria_(inform%C3%A1tica)" TargetMode="External"/><Relationship Id="rId14" Type="http://schemas.openxmlformats.org/officeDocument/2006/relationships/hyperlink" Target="https://es.wikipedia.org/wiki/Microprocesador"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ww.monografias.com/trabajos12/dispalm/dispalm.shtml" TargetMode="External"/><Relationship Id="rId13" Type="http://schemas.openxmlformats.org/officeDocument/2006/relationships/hyperlink" Target="https://es.wikipedia.org/wiki/Registro_electr%C3%B3nico" TargetMode="External"/><Relationship Id="rId18" Type="http://schemas.openxmlformats.org/officeDocument/2006/relationships/hyperlink" Target="https://en.wikipedia.org/wiki/Central_processing_unit" TargetMode="External"/><Relationship Id="rId3" Type="http://schemas.openxmlformats.org/officeDocument/2006/relationships/hyperlink" Target="https://www.monografias.com/trabajos12/eticaplic/eticaplic.shtml" TargetMode="External"/><Relationship Id="rId7" Type="http://schemas.openxmlformats.org/officeDocument/2006/relationships/hyperlink" Target="https://www.monografias.com/trabajos11/basda/basda.shtml" TargetMode="External"/><Relationship Id="rId12" Type="http://schemas.openxmlformats.org/officeDocument/2006/relationships/hyperlink" Target="https://es.wikipedia.org/wiki/Puntero_(programaci%C3%B3n)" TargetMode="External"/><Relationship Id="rId17" Type="http://schemas.openxmlformats.org/officeDocument/2006/relationships/hyperlink" Target="https://en.wikipedia.org/wiki/Computer" TargetMode="External"/><Relationship Id="rId2" Type="http://schemas.openxmlformats.org/officeDocument/2006/relationships/slide" Target="../slides/slide5.xml"/><Relationship Id="rId16" Type="http://schemas.openxmlformats.org/officeDocument/2006/relationships/hyperlink" Target="https://en.wikipedia.org/wiki/Processor_register" TargetMode="External"/><Relationship Id="rId1" Type="http://schemas.openxmlformats.org/officeDocument/2006/relationships/notesMaster" Target="../notesMasters/notesMaster1.xml"/><Relationship Id="rId6" Type="http://schemas.openxmlformats.org/officeDocument/2006/relationships/hyperlink" Target="https://www.monografias.com/trabajos/protocolotcpip/protocolotcpip.shtml" TargetMode="External"/><Relationship Id="rId11" Type="http://schemas.openxmlformats.org/officeDocument/2006/relationships/hyperlink" Target="https://es.wikipedia.org/wiki/Sistema_operativo" TargetMode="External"/><Relationship Id="rId5" Type="http://schemas.openxmlformats.org/officeDocument/2006/relationships/hyperlink" Target="https://www.monografias.com/trabajos14/nuevmicro/nuevmicro.shtml" TargetMode="External"/><Relationship Id="rId15" Type="http://schemas.openxmlformats.org/officeDocument/2006/relationships/hyperlink" Target="https://es.wikipedia.org/wiki/Bus_de_direcciones" TargetMode="External"/><Relationship Id="rId10" Type="http://schemas.openxmlformats.org/officeDocument/2006/relationships/hyperlink" Target="https://es.wikipedia.org/wiki/Registro_(hardware)" TargetMode="External"/><Relationship Id="rId19" Type="http://schemas.openxmlformats.org/officeDocument/2006/relationships/hyperlink" Target="https://en.wikipedia.org/wiki/Memory_address_register" TargetMode="External"/><Relationship Id="rId4" Type="http://schemas.openxmlformats.org/officeDocument/2006/relationships/hyperlink" Target="https://www.monografias.com/Computacion/Programacion/" TargetMode="External"/><Relationship Id="rId9" Type="http://schemas.openxmlformats.org/officeDocument/2006/relationships/hyperlink" Target="https://es.wikipedia.org/wiki/Memoria_(inform%C3%A1tica)" TargetMode="External"/><Relationship Id="rId14" Type="http://schemas.openxmlformats.org/officeDocument/2006/relationships/hyperlink" Target="https://es.wikipedia.org/wiki/Microprocesador"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ww.monografias.com/trabajos12/dispalm/dispalm.shtml" TargetMode="External"/><Relationship Id="rId13" Type="http://schemas.openxmlformats.org/officeDocument/2006/relationships/hyperlink" Target="https://es.wikipedia.org/wiki/Registro_electr%C3%B3nico" TargetMode="External"/><Relationship Id="rId18" Type="http://schemas.openxmlformats.org/officeDocument/2006/relationships/hyperlink" Target="https://en.wikipedia.org/wiki/Central_processing_unit" TargetMode="External"/><Relationship Id="rId3" Type="http://schemas.openxmlformats.org/officeDocument/2006/relationships/hyperlink" Target="https://www.monografias.com/trabajos12/eticaplic/eticaplic.shtml" TargetMode="External"/><Relationship Id="rId7" Type="http://schemas.openxmlformats.org/officeDocument/2006/relationships/hyperlink" Target="https://www.monografias.com/trabajos11/basda/basda.shtml" TargetMode="External"/><Relationship Id="rId12" Type="http://schemas.openxmlformats.org/officeDocument/2006/relationships/hyperlink" Target="https://es.wikipedia.org/wiki/Puntero_(programaci%C3%B3n)" TargetMode="External"/><Relationship Id="rId17" Type="http://schemas.openxmlformats.org/officeDocument/2006/relationships/hyperlink" Target="https://en.wikipedia.org/wiki/Computer" TargetMode="External"/><Relationship Id="rId2" Type="http://schemas.openxmlformats.org/officeDocument/2006/relationships/slide" Target="../slides/slide6.xml"/><Relationship Id="rId16" Type="http://schemas.openxmlformats.org/officeDocument/2006/relationships/hyperlink" Target="https://en.wikipedia.org/wiki/Processor_register" TargetMode="External"/><Relationship Id="rId1" Type="http://schemas.openxmlformats.org/officeDocument/2006/relationships/notesMaster" Target="../notesMasters/notesMaster1.xml"/><Relationship Id="rId6" Type="http://schemas.openxmlformats.org/officeDocument/2006/relationships/hyperlink" Target="https://www.monografias.com/trabajos/protocolotcpip/protocolotcpip.shtml" TargetMode="External"/><Relationship Id="rId11" Type="http://schemas.openxmlformats.org/officeDocument/2006/relationships/hyperlink" Target="https://es.wikipedia.org/wiki/Sistema_operativo" TargetMode="External"/><Relationship Id="rId5" Type="http://schemas.openxmlformats.org/officeDocument/2006/relationships/hyperlink" Target="https://www.monografias.com/trabajos14/nuevmicro/nuevmicro.shtml" TargetMode="External"/><Relationship Id="rId15" Type="http://schemas.openxmlformats.org/officeDocument/2006/relationships/hyperlink" Target="https://es.wikipedia.org/wiki/Bus_de_direcciones" TargetMode="External"/><Relationship Id="rId10" Type="http://schemas.openxmlformats.org/officeDocument/2006/relationships/hyperlink" Target="https://es.wikipedia.org/wiki/Registro_(hardware)" TargetMode="External"/><Relationship Id="rId19" Type="http://schemas.openxmlformats.org/officeDocument/2006/relationships/hyperlink" Target="https://en.wikipedia.org/wiki/Memory_address_register" TargetMode="External"/><Relationship Id="rId4" Type="http://schemas.openxmlformats.org/officeDocument/2006/relationships/hyperlink" Target="https://www.monografias.com/Computacion/Programacion/" TargetMode="External"/><Relationship Id="rId9" Type="http://schemas.openxmlformats.org/officeDocument/2006/relationships/hyperlink" Target="https://es.wikipedia.org/wiki/Memoria_(inform%C3%A1tica)" TargetMode="External"/><Relationship Id="rId14" Type="http://schemas.openxmlformats.org/officeDocument/2006/relationships/hyperlink" Target="https://es.wikipedia.org/wiki/Microprocesador"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3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b="1" dirty="0">
                <a:latin typeface="Verdana" pitchFamily="34" charset="0"/>
                <a:ea typeface="Verdana" pitchFamily="34" charset="0"/>
                <a:cs typeface="Verdana" pitchFamily="34" charset="0"/>
              </a:rPr>
              <a:t>El registro del sistema</a:t>
            </a:r>
            <a:r>
              <a:rPr lang="es-AR" sz="1200" dirty="0">
                <a:latin typeface="Verdana" pitchFamily="34" charset="0"/>
                <a:ea typeface="Verdana" pitchFamily="34" charset="0"/>
                <a:cs typeface="Verdana" pitchFamily="34" charset="0"/>
              </a:rPr>
              <a:t> es una base de datos la cual los SO Windows usan para almacenar información sobre la configuración del equipo.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dirty="0">
              <a:latin typeface="Verdana" pitchFamily="34" charset="0"/>
              <a:ea typeface="Verdana" pitchFamily="34" charset="0"/>
              <a:cs typeface="Verdana" pitchFamily="34" charset="0"/>
            </a:endParaRPr>
          </a:p>
          <a:p>
            <a:pPr>
              <a:lnSpc>
                <a:spcPct val="150000"/>
              </a:lnSpc>
            </a:pPr>
            <a:r>
              <a:rPr lang="es-AR" sz="1200" b="1" dirty="0">
                <a:latin typeface="Verdana" pitchFamily="34" charset="0"/>
                <a:ea typeface="Verdana" pitchFamily="34" charset="0"/>
                <a:cs typeface="Verdana" pitchFamily="34" charset="0"/>
              </a:rPr>
              <a:t>Los registro contienen:</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Perfiles de usuarios;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Información sobre los programas instalados y los tipos de documentos creados por cada programa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Propiedades de carpetas e iconos de programas;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Configuración de los drivers instalados en el SO;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Información sobre los puertos usados</a:t>
            </a:r>
            <a:r>
              <a:rPr lang="es-AR" sz="1400" dirty="0">
                <a:latin typeface="Verdana" pitchFamily="34" charset="0"/>
                <a:ea typeface="Verdana" pitchFamily="34" charset="0"/>
                <a:cs typeface="Verdana" pitchFamily="34" charset="0"/>
              </a:rPr>
              <a:t>.</a:t>
            </a:r>
          </a:p>
          <a:p>
            <a:pPr>
              <a:lnSpc>
                <a:spcPct val="150000"/>
              </a:lnSpc>
              <a:buFont typeface="Wingdings" pitchFamily="2" charset="2"/>
              <a:buChar char="v"/>
            </a:pPr>
            <a:endParaRPr lang="es-AR" sz="1400" dirty="0">
              <a:latin typeface="Verdana" pitchFamily="34" charset="0"/>
              <a:ea typeface="Verdana" pitchFamily="34" charset="0"/>
              <a:cs typeface="Verdana" pitchFamily="34" charset="0"/>
            </a:endParaRPr>
          </a:p>
          <a:p>
            <a:pPr>
              <a:lnSpc>
                <a:spcPct val="150000"/>
              </a:lnSpc>
            </a:pPr>
            <a:r>
              <a:rPr lang="es-AR" sz="1400" dirty="0">
                <a:latin typeface="Verdana" pitchFamily="34" charset="0"/>
                <a:ea typeface="Verdana" pitchFamily="34" charset="0"/>
                <a:cs typeface="Verdana" pitchFamily="34" charset="0"/>
              </a:rPr>
              <a:t>Con abrir un registro, realice lo siguiente: </a:t>
            </a: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Vaya a </a:t>
            </a:r>
            <a:r>
              <a:rPr lang="es-AR" sz="1400" b="1" dirty="0">
                <a:latin typeface="Verdana" pitchFamily="34" charset="0"/>
                <a:ea typeface="Verdana" pitchFamily="34" charset="0"/>
                <a:cs typeface="Verdana" pitchFamily="34" charset="0"/>
              </a:rPr>
              <a:t>Inicio</a:t>
            </a:r>
            <a:r>
              <a:rPr lang="es-AR" sz="1400" dirty="0">
                <a:latin typeface="Verdana" pitchFamily="34" charset="0"/>
                <a:ea typeface="Verdana" pitchFamily="34" charset="0"/>
                <a:cs typeface="Verdana" pitchFamily="34" charset="0"/>
              </a:rPr>
              <a:t> </a:t>
            </a: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a:t>
            </a:r>
            <a:r>
              <a:rPr lang="es-AR" sz="1400" dirty="0" err="1">
                <a:latin typeface="Verdana" pitchFamily="34" charset="0"/>
                <a:ea typeface="Verdana" pitchFamily="34" charset="0"/>
                <a:cs typeface="Verdana" pitchFamily="34" charset="0"/>
              </a:rPr>
              <a:t>Click</a:t>
            </a:r>
            <a:r>
              <a:rPr lang="es-AR" sz="1400" dirty="0">
                <a:latin typeface="Verdana" pitchFamily="34" charset="0"/>
                <a:ea typeface="Verdana" pitchFamily="34" charset="0"/>
                <a:cs typeface="Verdana" pitchFamily="34" charset="0"/>
              </a:rPr>
              <a:t> en </a:t>
            </a:r>
            <a:r>
              <a:rPr lang="es-AR" sz="1400" b="1" dirty="0">
                <a:latin typeface="Verdana" pitchFamily="34" charset="0"/>
                <a:ea typeface="Verdana" pitchFamily="34" charset="0"/>
                <a:cs typeface="Verdana" pitchFamily="34" charset="0"/>
              </a:rPr>
              <a:t>Ejecutar</a:t>
            </a:r>
            <a:endParaRPr lang="es-AR" sz="1400" dirty="0">
              <a:latin typeface="Verdana" pitchFamily="34" charset="0"/>
              <a:ea typeface="Verdana" pitchFamily="34" charset="0"/>
              <a:cs typeface="Verdana" pitchFamily="34" charset="0"/>
            </a:endParaRP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En </a:t>
            </a:r>
            <a:r>
              <a:rPr lang="es-AR" sz="1400" dirty="0" err="1">
                <a:latin typeface="Verdana" pitchFamily="34" charset="0"/>
                <a:ea typeface="Verdana" pitchFamily="34" charset="0"/>
                <a:cs typeface="Verdana" pitchFamily="34" charset="0"/>
              </a:rPr>
              <a:t>en</a:t>
            </a:r>
            <a:r>
              <a:rPr lang="es-AR" sz="1400" dirty="0">
                <a:latin typeface="Verdana" pitchFamily="34" charset="0"/>
                <a:ea typeface="Verdana" pitchFamily="34" charset="0"/>
                <a:cs typeface="Verdana" pitchFamily="34" charset="0"/>
              </a:rPr>
              <a:t> campo </a:t>
            </a:r>
            <a:r>
              <a:rPr lang="es-AR" sz="1400" b="1" dirty="0">
                <a:latin typeface="Verdana" pitchFamily="34" charset="0"/>
                <a:ea typeface="Verdana" pitchFamily="34" charset="0"/>
                <a:cs typeface="Verdana" pitchFamily="34" charset="0"/>
              </a:rPr>
              <a:t>Abrir</a:t>
            </a:r>
            <a:r>
              <a:rPr lang="es-AR" sz="1400" dirty="0">
                <a:latin typeface="Verdana" pitchFamily="34" charset="0"/>
                <a:ea typeface="Verdana" pitchFamily="34" charset="0"/>
                <a:cs typeface="Verdana" pitchFamily="34" charset="0"/>
              </a:rPr>
              <a:t> escriba </a:t>
            </a:r>
            <a:r>
              <a:rPr lang="es-AR" sz="1400" b="1" dirty="0">
                <a:latin typeface="Verdana" pitchFamily="34" charset="0"/>
                <a:ea typeface="Verdana" pitchFamily="34" charset="0"/>
                <a:cs typeface="Verdana" pitchFamily="34" charset="0"/>
              </a:rPr>
              <a:t>REGEDIT</a:t>
            </a:r>
            <a:r>
              <a:rPr lang="es-AR" sz="1400" dirty="0">
                <a:latin typeface="Verdana" pitchFamily="34" charset="0"/>
                <a:ea typeface="Verdana" pitchFamily="34" charset="0"/>
                <a:cs typeface="Verdana" pitchFamily="34" charset="0"/>
              </a:rPr>
              <a:t> </a:t>
            </a: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Pulse el botón </a:t>
            </a:r>
            <a:r>
              <a:rPr lang="es-AR" sz="1400" b="1" dirty="0">
                <a:latin typeface="Verdana" pitchFamily="34" charset="0"/>
                <a:ea typeface="Verdana" pitchFamily="34" charset="0"/>
                <a:cs typeface="Verdana" pitchFamily="34" charset="0"/>
              </a:rPr>
              <a:t>Aceptar</a:t>
            </a:r>
          </a:p>
          <a:p>
            <a:pPr>
              <a:lnSpc>
                <a:spcPct val="150000"/>
              </a:lnSpc>
              <a:buFont typeface="Wingdings" pitchFamily="2" charset="2"/>
              <a:buChar char="v"/>
            </a:pPr>
            <a:endParaRPr lang="es-AR" sz="1400" b="1"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s-AR" sz="1400" dirty="0">
                <a:latin typeface="Verdana" pitchFamily="34" charset="0"/>
                <a:ea typeface="Verdana" pitchFamily="34" charset="0"/>
                <a:cs typeface="Verdana" pitchFamily="34" charset="0"/>
              </a:rPr>
              <a:t>El registro tiene una estructura jerárquica la cual consiste en secciones, subsecciones (la parte izquierda de la ventana del editor del registro) y las claves (esto es lo que puede ver a la derecha cuando marca una sección del registro o una subsección).</a:t>
            </a: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r>
              <a:rPr lang="es-ES" sz="1400" b="1" dirty="0">
                <a:latin typeface="Calibri" panose="020F0502020204030204" pitchFamily="34" charset="0"/>
                <a:cs typeface="Calibri" panose="020F0502020204030204" pitchFamily="34" charset="0"/>
              </a:rPr>
              <a:t>Registro de uso General:</a:t>
            </a:r>
          </a:p>
          <a:p>
            <a:r>
              <a:rPr lang="es-ES" sz="1400" b="1" dirty="0">
                <a:latin typeface="Calibri" panose="020F0502020204030204" pitchFamily="34" charset="0"/>
                <a:cs typeface="Calibri" panose="020F0502020204030204" pitchFamily="34" charset="0"/>
              </a:rPr>
              <a:t>El registro AX: </a:t>
            </a:r>
            <a:r>
              <a:rPr lang="es-ES" sz="1400" dirty="0">
                <a:latin typeface="Calibri" panose="020F0502020204030204" pitchFamily="34" charset="0"/>
                <a:cs typeface="Calibri" panose="020F0502020204030204" pitchFamily="34" charset="0"/>
              </a:rPr>
              <a:t>el acumulador principal, es utilizado para operaciones que implican entrada/salida y la mayor parte de la aritmética</a:t>
            </a:r>
          </a:p>
          <a:p>
            <a:r>
              <a:rPr lang="es-ES" sz="1400" b="1" dirty="0">
                <a:latin typeface="Calibri" panose="020F0502020204030204" pitchFamily="34" charset="0"/>
                <a:cs typeface="Calibri" panose="020F0502020204030204" pitchFamily="34" charset="0"/>
              </a:rPr>
              <a:t>Registro BX:</a:t>
            </a:r>
            <a:r>
              <a:rPr lang="es-ES" sz="1400" dirty="0">
                <a:latin typeface="Calibri" panose="020F0502020204030204" pitchFamily="34" charset="0"/>
                <a:cs typeface="Calibri" panose="020F0502020204030204" pitchFamily="34" charset="0"/>
              </a:rPr>
              <a:t> es conocido como el registro base ya que es el único registro de propósitos generales que pueden ser unos índices para direccionamiento indexado. </a:t>
            </a:r>
          </a:p>
          <a:p>
            <a:r>
              <a:rPr lang="es-ES" sz="1400" b="1" dirty="0">
                <a:latin typeface="Calibri" panose="020F0502020204030204" pitchFamily="34" charset="0"/>
                <a:cs typeface="Calibri" panose="020F0502020204030204" pitchFamily="34" charset="0"/>
              </a:rPr>
              <a:t>Registro CX:</a:t>
            </a:r>
            <a:r>
              <a:rPr lang="es-ES" sz="1400" dirty="0">
                <a:latin typeface="Calibri" panose="020F0502020204030204" pitchFamily="34" charset="0"/>
                <a:cs typeface="Calibri" panose="020F0502020204030204" pitchFamily="34" charset="0"/>
              </a:rPr>
              <a:t> es conocido como el registro contador. Puede contener un valor para controlar el número de veces que un ciclo se repite o un valor para corrimiento de bits, hacia la derecha o hacia la izquierda. </a:t>
            </a:r>
          </a:p>
          <a:p>
            <a:r>
              <a:rPr lang="es-ES" sz="1400" b="1" dirty="0">
                <a:latin typeface="Calibri" panose="020F0502020204030204" pitchFamily="34" charset="0"/>
                <a:cs typeface="Calibri" panose="020F0502020204030204" pitchFamily="34" charset="0"/>
              </a:rPr>
              <a:t>Registro DX:</a:t>
            </a:r>
            <a:r>
              <a:rPr lang="es-ES" sz="1400" dirty="0">
                <a:latin typeface="Calibri" panose="020F0502020204030204" pitchFamily="34" charset="0"/>
                <a:cs typeface="Calibri" panose="020F0502020204030204" pitchFamily="34" charset="0"/>
              </a:rPr>
              <a:t> es conocido como el registro de datos. Algunas operaciones de entrada/salida requieren su uso, y las operaciones de multiplicación y división con cifras grandes suponen al DX y al AX trabajando juntos. Puede usar los registros de propósitos para suma y resta de cifras de 8, 16, 32 bits.</a:t>
            </a:r>
          </a:p>
          <a:p>
            <a:endParaRPr lang="es-ES" sz="1400" dirty="0">
              <a:latin typeface="Calibri" panose="020F0502020204030204" pitchFamily="34" charset="0"/>
              <a:cs typeface="Calibri" panose="020F0502020204030204" pitchFamily="34" charset="0"/>
            </a:endParaRPr>
          </a:p>
          <a:p>
            <a:r>
              <a:rPr lang="es-ES" sz="1400" b="1" dirty="0">
                <a:latin typeface="Calibri" panose="020F0502020204030204" pitchFamily="34" charset="0"/>
                <a:cs typeface="Calibri" panose="020F0502020204030204" pitchFamily="34" charset="0"/>
              </a:rPr>
              <a:t>Registro de Segmento:</a:t>
            </a:r>
          </a:p>
          <a:p>
            <a:r>
              <a:rPr lang="es-ES" sz="1400" b="1" dirty="0">
                <a:latin typeface="Calibri" panose="020F0502020204030204" pitchFamily="34" charset="0"/>
                <a:cs typeface="Calibri" panose="020F0502020204030204" pitchFamily="34" charset="0"/>
              </a:rPr>
              <a:t>Registro CS: </a:t>
            </a:r>
            <a:r>
              <a:rPr lang="es-ES" sz="1400" dirty="0">
                <a:latin typeface="Calibri" panose="020F0502020204030204" pitchFamily="34" charset="0"/>
                <a:cs typeface="Calibri" panose="020F0502020204030204" pitchFamily="34" charset="0"/>
              </a:rPr>
              <a:t>El DOS almacena la dirección inicial del segmento de </a:t>
            </a:r>
            <a:r>
              <a:rPr lang="es-ES" sz="1400" dirty="0">
                <a:latin typeface="Calibri" panose="020F0502020204030204" pitchFamily="34" charset="0"/>
                <a:cs typeface="Calibri" panose="020F0502020204030204" pitchFamily="34" charset="0"/>
                <a:hlinkClick r:id="rId3"/>
              </a:rPr>
              <a:t>código</a:t>
            </a:r>
            <a:r>
              <a:rPr lang="es-ES" sz="1400" dirty="0">
                <a:latin typeface="Calibri" panose="020F0502020204030204" pitchFamily="34" charset="0"/>
                <a:cs typeface="Calibri" panose="020F0502020204030204" pitchFamily="34" charset="0"/>
              </a:rPr>
              <a:t> de un </a:t>
            </a:r>
            <a:r>
              <a:rPr lang="es-ES" sz="1400" dirty="0">
                <a:latin typeface="Calibri" panose="020F0502020204030204" pitchFamily="34" charset="0"/>
                <a:cs typeface="Calibri" panose="020F0502020204030204" pitchFamily="34" charset="0"/>
                <a:hlinkClick r:id="rId4"/>
              </a:rPr>
              <a:t>programa</a:t>
            </a:r>
            <a:r>
              <a:rPr lang="es-ES" sz="1400" dirty="0">
                <a:latin typeface="Calibri" panose="020F0502020204030204" pitchFamily="34" charset="0"/>
                <a:cs typeface="Calibri" panose="020F0502020204030204" pitchFamily="34" charset="0"/>
              </a:rPr>
              <a:t> en el registro CS. Esta dirección de segmento, mas un </a:t>
            </a:r>
            <a:r>
              <a:rPr lang="es-ES" sz="1400" dirty="0">
                <a:latin typeface="Calibri" panose="020F0502020204030204" pitchFamily="34" charset="0"/>
                <a:cs typeface="Calibri" panose="020F0502020204030204" pitchFamily="34" charset="0"/>
                <a:hlinkClick r:id="rId5"/>
              </a:rPr>
              <a:t>valor</a:t>
            </a:r>
            <a:r>
              <a:rPr lang="es-ES" sz="1400" dirty="0">
                <a:latin typeface="Calibri" panose="020F0502020204030204" pitchFamily="34" charset="0"/>
                <a:cs typeface="Calibri" panose="020F0502020204030204" pitchFamily="34" charset="0"/>
              </a:rPr>
              <a:t> de desplazamiento en el registro de apuntado de instrucción (</a:t>
            </a:r>
            <a:r>
              <a:rPr lang="es-ES" sz="1400" dirty="0">
                <a:latin typeface="Calibri" panose="020F0502020204030204" pitchFamily="34" charset="0"/>
                <a:cs typeface="Calibri" panose="020F0502020204030204" pitchFamily="34" charset="0"/>
                <a:hlinkClick r:id="rId6"/>
              </a:rPr>
              <a:t>IP</a:t>
            </a:r>
            <a:r>
              <a:rPr lang="es-ES" sz="1400" dirty="0">
                <a:latin typeface="Calibri" panose="020F0502020204030204" pitchFamily="34" charset="0"/>
                <a:cs typeface="Calibri" panose="020F0502020204030204" pitchFamily="34" charset="0"/>
              </a:rPr>
              <a:t>).</a:t>
            </a:r>
          </a:p>
          <a:p>
            <a:r>
              <a:rPr lang="es-ES" sz="1400" b="1" dirty="0">
                <a:latin typeface="Calibri" panose="020F0502020204030204" pitchFamily="34" charset="0"/>
                <a:cs typeface="Calibri" panose="020F0502020204030204" pitchFamily="34" charset="0"/>
              </a:rPr>
              <a:t>Registro </a:t>
            </a:r>
            <a:r>
              <a:rPr lang="es-ES" sz="1400" b="1" dirty="0" err="1">
                <a:latin typeface="Calibri" panose="020F0502020204030204" pitchFamily="34" charset="0"/>
                <a:cs typeface="Calibri" panose="020F0502020204030204" pitchFamily="34" charset="0"/>
              </a:rPr>
              <a:t>DS:</a:t>
            </a:r>
            <a:r>
              <a:rPr lang="es-ES" sz="1400" dirty="0" err="1">
                <a:latin typeface="Calibri" panose="020F0502020204030204" pitchFamily="34" charset="0"/>
                <a:cs typeface="Calibri" panose="020F0502020204030204" pitchFamily="34" charset="0"/>
              </a:rPr>
              <a:t>La</a:t>
            </a:r>
            <a:r>
              <a:rPr lang="es-ES" sz="1400" dirty="0">
                <a:latin typeface="Calibri" panose="020F0502020204030204" pitchFamily="34" charset="0"/>
                <a:cs typeface="Calibri" panose="020F0502020204030204" pitchFamily="34" charset="0"/>
              </a:rPr>
              <a:t> dirección inicial de un segmento de </a:t>
            </a:r>
            <a:r>
              <a:rPr lang="es-ES" sz="1400" dirty="0">
                <a:latin typeface="Calibri" panose="020F0502020204030204" pitchFamily="34" charset="0"/>
                <a:cs typeface="Calibri" panose="020F0502020204030204" pitchFamily="34" charset="0"/>
                <a:hlinkClick r:id="rId7"/>
              </a:rPr>
              <a:t>datos</a:t>
            </a:r>
            <a:r>
              <a:rPr lang="es-ES" sz="1400" dirty="0">
                <a:latin typeface="Calibri" panose="020F0502020204030204" pitchFamily="34" charset="0"/>
                <a:cs typeface="Calibri" panose="020F0502020204030204" pitchFamily="34" charset="0"/>
              </a:rPr>
              <a:t> de programa es almacenada en el registro DS. En términos sencillos, esta dirección, mas un valor de desplazamiento en una instrucción, genera una referencia a la localidad de un bytes especifico en el segmento de datos.</a:t>
            </a:r>
          </a:p>
          <a:p>
            <a:r>
              <a:rPr lang="es-ES" sz="1400" b="1" dirty="0">
                <a:latin typeface="Calibri" panose="020F0502020204030204" pitchFamily="34" charset="0"/>
                <a:cs typeface="Calibri" panose="020F0502020204030204" pitchFamily="34" charset="0"/>
              </a:rPr>
              <a:t>Registro SS: </a:t>
            </a:r>
            <a:r>
              <a:rPr lang="es-ES" sz="1400" dirty="0">
                <a:latin typeface="Calibri" panose="020F0502020204030204" pitchFamily="34" charset="0"/>
                <a:cs typeface="Calibri" panose="020F0502020204030204" pitchFamily="34" charset="0"/>
              </a:rPr>
              <a:t>El registro SS permite la colocación en memoria de una pila, para </a:t>
            </a:r>
            <a:r>
              <a:rPr lang="es-ES" sz="1400" dirty="0">
                <a:latin typeface="Calibri" panose="020F0502020204030204" pitchFamily="34" charset="0"/>
                <a:cs typeface="Calibri" panose="020F0502020204030204" pitchFamily="34" charset="0"/>
                <a:hlinkClick r:id="rId8"/>
              </a:rPr>
              <a:t>almacenamiento</a:t>
            </a:r>
            <a:r>
              <a:rPr lang="es-ES" sz="1400" dirty="0">
                <a:latin typeface="Calibri" panose="020F0502020204030204" pitchFamily="34" charset="0"/>
                <a:cs typeface="Calibri" panose="020F0502020204030204" pitchFamily="34" charset="0"/>
              </a:rPr>
              <a:t> temporal de direcciones y datos.</a:t>
            </a:r>
          </a:p>
          <a:p>
            <a:endParaRPr lang="es-ES" sz="14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400" b="1" dirty="0" err="1">
                <a:latin typeface="Calibri" panose="020F0502020204030204" pitchFamily="34" charset="0"/>
                <a:cs typeface="Calibri" panose="020F0502020204030204" pitchFamily="34" charset="0"/>
              </a:rPr>
              <a:t>Stack</a:t>
            </a:r>
            <a:r>
              <a:rPr lang="es-ES" sz="1400" b="1" dirty="0">
                <a:latin typeface="Calibri" panose="020F0502020204030204" pitchFamily="34" charset="0"/>
                <a:cs typeface="Calibri" panose="020F0502020204030204" pitchFamily="34" charset="0"/>
              </a:rPr>
              <a:t> Pointer: </a:t>
            </a:r>
            <a:r>
              <a:rPr lang="es-ES" sz="1400" dirty="0">
                <a:latin typeface="Calibri" panose="020F0502020204030204" pitchFamily="34" charset="0"/>
                <a:cs typeface="Calibri" panose="020F0502020204030204" pitchFamily="34" charset="0"/>
              </a:rPr>
              <a:t>Un "</a:t>
            </a:r>
            <a:r>
              <a:rPr lang="es-ES" sz="1400" dirty="0" err="1">
                <a:latin typeface="Calibri" panose="020F0502020204030204" pitchFamily="34" charset="0"/>
                <a:cs typeface="Calibri" panose="020F0502020204030204" pitchFamily="34" charset="0"/>
              </a:rPr>
              <a:t>Stack</a:t>
            </a:r>
            <a:r>
              <a:rPr lang="es-ES" sz="1400" dirty="0">
                <a:latin typeface="Calibri" panose="020F0502020204030204" pitchFamily="34" charset="0"/>
                <a:cs typeface="Calibri" panose="020F0502020204030204" pitchFamily="34" charset="0"/>
              </a:rPr>
              <a:t>" es bloque consecutivo de datos almacenados por el programador. Este bloque de memoria puede ser utilizado tanto por el control interno del microcontrolador como por el programador para almacenar datos temporalmente. La pila funciona con un mecanismo tipo LIFO, lo último que se almacena en la pila es lo primero que se recupera de la pila.</a:t>
            </a:r>
            <a:endParaRPr lang="es-ES" sz="1400" b="1" dirty="0">
              <a:latin typeface="Calibri" panose="020F0502020204030204" pitchFamily="34" charset="0"/>
              <a:cs typeface="Calibri" panose="020F0502020204030204" pitchFamily="34" charset="0"/>
            </a:endParaRPr>
          </a:p>
          <a:p>
            <a:endParaRPr lang="es-ES" sz="1400" dirty="0">
              <a:latin typeface="Calibri" panose="020F0502020204030204" pitchFamily="34" charset="0"/>
              <a:cs typeface="Calibri" panose="020F0502020204030204" pitchFamily="34" charset="0"/>
            </a:endParaRPr>
          </a:p>
          <a:p>
            <a:endParaRPr lang="es-ES" sz="14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n" sz="1400" b="1" dirty="0">
                <a:latin typeface="Calibri" panose="020F0502020204030204" pitchFamily="34" charset="0"/>
                <a:ea typeface="Quattrocento Sans"/>
                <a:cs typeface="Calibri" panose="020F0502020204030204" pitchFamily="34" charset="0"/>
                <a:sym typeface="Quattrocento Sans"/>
              </a:rPr>
              <a:t>Program Status Word: </a:t>
            </a:r>
            <a:r>
              <a:rPr lang="es-ES" sz="1400" dirty="0">
                <a:latin typeface="Calibri" panose="020F0502020204030204" pitchFamily="34" charset="0"/>
                <a:cs typeface="Calibri" panose="020F0502020204030204" pitchFamily="34" charset="0"/>
              </a:rPr>
              <a:t>es un área de la </a:t>
            </a:r>
            <a:r>
              <a:rPr lang="es-ES" sz="1400" dirty="0">
                <a:latin typeface="Calibri" panose="020F0502020204030204" pitchFamily="34" charset="0"/>
                <a:cs typeface="Calibri" panose="020F0502020204030204" pitchFamily="34" charset="0"/>
                <a:hlinkClick r:id="rId9" tooltip="Memoria (informática)"/>
              </a:rPr>
              <a:t>memoria</a:t>
            </a:r>
            <a:r>
              <a:rPr lang="es-ES" sz="1400" dirty="0">
                <a:latin typeface="Calibri" panose="020F0502020204030204" pitchFamily="34" charset="0"/>
                <a:cs typeface="Calibri" panose="020F0502020204030204" pitchFamily="34" charset="0"/>
              </a:rPr>
              <a:t> o </a:t>
            </a:r>
            <a:r>
              <a:rPr lang="es-ES" sz="1400" dirty="0">
                <a:latin typeface="Calibri" panose="020F0502020204030204" pitchFamily="34" charset="0"/>
                <a:cs typeface="Calibri" panose="020F0502020204030204" pitchFamily="34" charset="0"/>
                <a:hlinkClick r:id="rId10" tooltip="Registro (hardware)"/>
              </a:rPr>
              <a:t>registro</a:t>
            </a:r>
            <a:r>
              <a:rPr lang="es-ES" sz="1400" dirty="0">
                <a:latin typeface="Calibri" panose="020F0502020204030204" pitchFamily="34" charset="0"/>
                <a:cs typeface="Calibri" panose="020F0502020204030204" pitchFamily="34" charset="0"/>
              </a:rPr>
              <a:t> que contiene información sobre el estado de un programa utilizado por el </a:t>
            </a:r>
            <a:r>
              <a:rPr lang="es-ES" sz="1400" dirty="0">
                <a:latin typeface="Calibri" panose="020F0502020204030204" pitchFamily="34" charset="0"/>
                <a:cs typeface="Calibri" panose="020F0502020204030204" pitchFamily="34" charset="0"/>
                <a:hlinkClick r:id="rId11" tooltip="Sistema operativo"/>
              </a:rPr>
              <a:t>sistema operativo</a:t>
            </a:r>
            <a:r>
              <a:rPr lang="es-ES" sz="1400" dirty="0">
                <a:latin typeface="Calibri" panose="020F0502020204030204" pitchFamily="34" charset="0"/>
                <a:cs typeface="Calibri" panose="020F0502020204030204" pitchFamily="34" charset="0"/>
              </a:rPr>
              <a:t>. Normalmente incluye un </a:t>
            </a:r>
            <a:r>
              <a:rPr lang="es-ES" sz="1400" dirty="0">
                <a:latin typeface="Calibri" panose="020F0502020204030204" pitchFamily="34" charset="0"/>
                <a:cs typeface="Calibri" panose="020F0502020204030204" pitchFamily="34" charset="0"/>
                <a:hlinkClick r:id="rId12" tooltip="Puntero (programación)"/>
              </a:rPr>
              <a:t>puntero</a:t>
            </a:r>
            <a:r>
              <a:rPr lang="es-ES" sz="1400" dirty="0">
                <a:latin typeface="Calibri" panose="020F0502020204030204" pitchFamily="34" charset="0"/>
                <a:cs typeface="Calibri" panose="020F0502020204030204" pitchFamily="34" charset="0"/>
              </a:rPr>
              <a:t> (dirección) a la siguiente instrucción a ejecutarse. El PSW contiene un campo de error y un código de condición.</a:t>
            </a: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ES" sz="1400" dirty="0">
              <a:latin typeface="Calibri" panose="020F0502020204030204" pitchFamily="34" charset="0"/>
              <a:cs typeface="Calibri" panose="020F0502020204030204" pitchFamily="34" charset="0"/>
            </a:endParaRPr>
          </a:p>
          <a:p>
            <a:r>
              <a:rPr lang="es-ES" sz="1400" b="1" dirty="0">
                <a:latin typeface="Calibri" panose="020F0502020204030204" pitchFamily="34" charset="0"/>
                <a:cs typeface="Calibri" panose="020F0502020204030204" pitchFamily="34" charset="0"/>
              </a:rPr>
              <a:t>MAR: (Registro de Direcciones de Memoria)</a:t>
            </a:r>
            <a:r>
              <a:rPr lang="es-ES" sz="1400" dirty="0">
                <a:latin typeface="Calibri" panose="020F0502020204030204" pitchFamily="34" charset="0"/>
                <a:cs typeface="Calibri" panose="020F0502020204030204" pitchFamily="34" charset="0"/>
              </a:rPr>
              <a:t>, es un </a:t>
            </a:r>
            <a:r>
              <a:rPr lang="es-ES" sz="1400" dirty="0">
                <a:latin typeface="Calibri" panose="020F0502020204030204" pitchFamily="34" charset="0"/>
                <a:cs typeface="Calibri" panose="020F0502020204030204" pitchFamily="34" charset="0"/>
                <a:hlinkClick r:id="rId13" tooltip="Registro electrónico"/>
              </a:rPr>
              <a:t>registro</a:t>
            </a:r>
            <a:r>
              <a:rPr lang="es-ES" sz="1400" dirty="0">
                <a:latin typeface="Calibri" panose="020F0502020204030204" pitchFamily="34" charset="0"/>
                <a:cs typeface="Calibri" panose="020F0502020204030204" pitchFamily="34" charset="0"/>
              </a:rPr>
              <a:t> específico de alta velocidad, integrado en el </a:t>
            </a:r>
            <a:r>
              <a:rPr lang="es-ES" sz="1400" dirty="0">
                <a:latin typeface="Calibri" panose="020F0502020204030204" pitchFamily="34" charset="0"/>
                <a:cs typeface="Calibri" panose="020F0502020204030204" pitchFamily="34" charset="0"/>
                <a:hlinkClick r:id="rId14" tooltip="Microprocesador"/>
              </a:rPr>
              <a:t>microprocesador</a:t>
            </a:r>
            <a:r>
              <a:rPr lang="es-ES" sz="1400" dirty="0">
                <a:latin typeface="Calibri" panose="020F0502020204030204" pitchFamily="34" charset="0"/>
                <a:cs typeface="Calibri" panose="020F0502020204030204" pitchFamily="34" charset="0"/>
              </a:rPr>
              <a:t>. Este registro contiene la dirección del dato que se quiere leer o escribir. El registro está conectado con el </a:t>
            </a:r>
            <a:r>
              <a:rPr lang="es-ES" sz="1400" dirty="0">
                <a:latin typeface="Calibri" panose="020F0502020204030204" pitchFamily="34" charset="0"/>
                <a:cs typeface="Calibri" panose="020F0502020204030204" pitchFamily="34" charset="0"/>
                <a:hlinkClick r:id="rId15" tooltip="Bus de direcciones"/>
              </a:rPr>
              <a:t>bus de direcciones</a:t>
            </a:r>
            <a:r>
              <a:rPr lang="es-ES" sz="1400" dirty="0">
                <a:latin typeface="Calibri" panose="020F0502020204030204" pitchFamily="34" charset="0"/>
                <a:cs typeface="Calibri" panose="020F0502020204030204" pitchFamily="34" charset="0"/>
              </a:rPr>
              <a:t>, y su contenido se refleja en este bus.</a:t>
            </a:r>
          </a:p>
          <a:p>
            <a:r>
              <a:rPr lang="es-ES" sz="1400" dirty="0">
                <a:latin typeface="Calibri" panose="020F0502020204030204" pitchFamily="34" charset="0"/>
                <a:cs typeface="Calibri" panose="020F0502020204030204" pitchFamily="34" charset="0"/>
              </a:rPr>
              <a:t>El número de direcciones que se pueden direccionar con una CPU depende del tamaño del MAR. Si el MAR tiene n bits de tamaño entonces se podrán direccionar un máximo de 2</a:t>
            </a:r>
            <a:r>
              <a:rPr lang="es-ES" sz="1400" baseline="30000" dirty="0">
                <a:latin typeface="Calibri" panose="020F0502020204030204" pitchFamily="34" charset="0"/>
                <a:cs typeface="Calibri" panose="020F0502020204030204" pitchFamily="34" charset="0"/>
              </a:rPr>
              <a:t>n</a:t>
            </a:r>
            <a:r>
              <a:rPr lang="es-ES" sz="1400" dirty="0">
                <a:latin typeface="Calibri" panose="020F0502020204030204" pitchFamily="34" charset="0"/>
                <a:cs typeface="Calibri" panose="020F0502020204030204" pitchFamily="34" charset="0"/>
              </a:rPr>
              <a:t> palabras.</a:t>
            </a:r>
            <a:endParaRPr lang="es-ES" sz="2000" dirty="0"/>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ES" sz="14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s-ES" sz="1400" b="1" dirty="0">
                <a:latin typeface="Calibri" panose="020F0502020204030204" pitchFamily="34" charset="0"/>
                <a:cs typeface="Calibri" panose="020F0502020204030204" pitchFamily="34" charset="0"/>
              </a:rPr>
              <a:t>MBR: registro de datos de memoria</a:t>
            </a:r>
            <a:r>
              <a:rPr lang="es-ES" sz="1400" dirty="0">
                <a:latin typeface="Calibri" panose="020F0502020204030204" pitchFamily="34" charset="0"/>
                <a:cs typeface="Calibri" panose="020F0502020204030204" pitchFamily="34" charset="0"/>
              </a:rPr>
              <a:t> ( </a:t>
            </a:r>
            <a:r>
              <a:rPr lang="es-ES" sz="1400" b="1" dirty="0">
                <a:latin typeface="Calibri" panose="020F0502020204030204" pitchFamily="34" charset="0"/>
                <a:cs typeface="Calibri" panose="020F0502020204030204" pitchFamily="34" charset="0"/>
              </a:rPr>
              <a:t>MDR</a:t>
            </a:r>
            <a:r>
              <a:rPr lang="es-ES" sz="1400" dirty="0">
                <a:latin typeface="Calibri" panose="020F0502020204030204" pitchFamily="34" charset="0"/>
                <a:cs typeface="Calibri" panose="020F0502020204030204" pitchFamily="34" charset="0"/>
              </a:rPr>
              <a:t> )) es el </a:t>
            </a:r>
            <a:r>
              <a:rPr lang="es-ES" sz="1400" dirty="0">
                <a:latin typeface="Calibri" panose="020F0502020204030204" pitchFamily="34" charset="0"/>
                <a:cs typeface="Calibri" panose="020F0502020204030204" pitchFamily="34" charset="0"/>
                <a:hlinkClick r:id="rId16" tooltip="Registro del procesador"/>
              </a:rPr>
              <a:t>registro</a:t>
            </a:r>
            <a:r>
              <a:rPr lang="es-ES" sz="1400" dirty="0">
                <a:latin typeface="Calibri" panose="020F0502020204030204" pitchFamily="34" charset="0"/>
                <a:cs typeface="Calibri" panose="020F0502020204030204" pitchFamily="34" charset="0"/>
              </a:rPr>
              <a:t> en el procesador de una </a:t>
            </a:r>
            <a:r>
              <a:rPr lang="es-ES" sz="1400" dirty="0">
                <a:latin typeface="Calibri" panose="020F0502020204030204" pitchFamily="34" charset="0"/>
                <a:cs typeface="Calibri" panose="020F0502020204030204" pitchFamily="34" charset="0"/>
                <a:hlinkClick r:id="rId17" tooltip="Computadora"/>
              </a:rPr>
              <a:t>computadora</a:t>
            </a:r>
            <a:r>
              <a:rPr lang="es-ES" sz="1400" dirty="0">
                <a:latin typeface="Calibri" panose="020F0502020204030204" pitchFamily="34" charset="0"/>
                <a:cs typeface="Calibri" panose="020F0502020204030204" pitchFamily="34" charset="0"/>
              </a:rPr>
              <a:t> , o </a:t>
            </a:r>
            <a:r>
              <a:rPr lang="es-ES" sz="1400" dirty="0">
                <a:latin typeface="Calibri" panose="020F0502020204030204" pitchFamily="34" charset="0"/>
                <a:cs typeface="Calibri" panose="020F0502020204030204" pitchFamily="34" charset="0"/>
                <a:hlinkClick r:id="rId18" tooltip="Unidad Central de procesamiento"/>
              </a:rPr>
              <a:t>unidad de procesamiento central</a:t>
            </a:r>
            <a:r>
              <a:rPr lang="es-ES" sz="1400" dirty="0">
                <a:latin typeface="Calibri" panose="020F0502020204030204" pitchFamily="34" charset="0"/>
                <a:cs typeface="Calibri" panose="020F0502020204030204" pitchFamily="34" charset="0"/>
              </a:rPr>
              <a:t> , CPU, que almacena los datos que se transfieren desde y hacia el almacenamiento de acceso inmediato. Contiene la copia de las ubicaciones de memoria designadas especificadas por el </a:t>
            </a:r>
            <a:r>
              <a:rPr lang="es-ES" sz="1400" dirty="0">
                <a:latin typeface="Calibri" panose="020F0502020204030204" pitchFamily="34" charset="0"/>
                <a:cs typeface="Calibri" panose="020F0502020204030204" pitchFamily="34" charset="0"/>
                <a:hlinkClick r:id="rId19" tooltip="Registro de dirección de memoria"/>
              </a:rPr>
              <a:t>registro de dirección de memoria</a:t>
            </a:r>
            <a:r>
              <a:rPr lang="es-ES" sz="1400" dirty="0">
                <a:latin typeface="Calibri" panose="020F0502020204030204" pitchFamily="34" charset="0"/>
                <a:cs typeface="Calibri" panose="020F0502020204030204" pitchFamily="34" charset="0"/>
              </a:rPr>
              <a:t> . </a:t>
            </a: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pPr>
              <a:lnSpc>
                <a:spcPct val="150000"/>
              </a:lnSpc>
              <a:buFont typeface="Wingdings" pitchFamily="2" charset="2"/>
              <a:buNone/>
            </a:pPr>
            <a:endParaRPr lang="es-AR" sz="1400" dirty="0">
              <a:latin typeface="Verdana" pitchFamily="34" charset="0"/>
              <a:ea typeface="Verdana" pitchFamily="34" charset="0"/>
              <a:cs typeface="Verdana" pitchFamily="34" charset="0"/>
            </a:endParaRPr>
          </a:p>
          <a:p>
            <a:pPr>
              <a:lnSpc>
                <a:spcPct val="150000"/>
              </a:lnSpc>
              <a:buFont typeface="Wingdings" pitchFamily="2" charset="2"/>
              <a:buNone/>
            </a:pPr>
            <a:endParaRPr lang="es-AR" sz="1400"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dirty="0">
              <a:latin typeface="Verdana" pitchFamily="34" charset="0"/>
              <a:ea typeface="Verdana" pitchFamily="34" charset="0"/>
              <a:cs typeface="Verdana" pitchFamily="34" charset="0"/>
            </a:endParaRPr>
          </a:p>
          <a:p>
            <a:endParaRPr lang="es-AR" dirty="0"/>
          </a:p>
        </p:txBody>
      </p:sp>
      <p:sp>
        <p:nvSpPr>
          <p:cNvPr id="4" name="Marcador de número de diapositiva 3"/>
          <p:cNvSpPr>
            <a:spLocks noGrp="1"/>
          </p:cNvSpPr>
          <p:nvPr>
            <p:ph type="sldNum" sz="quarter" idx="5"/>
          </p:nvPr>
        </p:nvSpPr>
        <p:spPr/>
        <p:txBody>
          <a:bodyPr/>
          <a:lstStyle/>
          <a:p>
            <a:fld id="{F17EFDD8-A5B3-4907-B9EA-F32B8101D493}" type="slidenum">
              <a:rPr lang="es-AR" smtClean="0"/>
              <a:pPr/>
              <a:t>2</a:t>
            </a:fld>
            <a:endParaRPr lang="es-AR"/>
          </a:p>
        </p:txBody>
      </p:sp>
    </p:spTree>
    <p:extLst>
      <p:ext uri="{BB962C8B-B14F-4D97-AF65-F5344CB8AC3E}">
        <p14:creationId xmlns:p14="http://schemas.microsoft.com/office/powerpoint/2010/main" val="3096104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77500" lnSpcReduction="20000"/>
          </a:bodyPr>
          <a:lstStyle/>
          <a:p>
            <a:pPr algn="l"/>
            <a:r>
              <a:rPr lang="es-ES" b="0" i="0" dirty="0">
                <a:solidFill>
                  <a:srgbClr val="0D0D0D"/>
                </a:solidFill>
                <a:effectLst/>
                <a:latin typeface="Söhne"/>
              </a:rPr>
              <a:t>Las diferencias entre la E/S programada, la E/S basada en interrupciones y la E/S con DMA (Acceso Directo a Memoria) se centran en cómo se manejan las transferencias de datos entre los dispositivos periféricos y la memoria principal de la computadora. Aquí tienes un resumen de cada uno:</a:t>
            </a:r>
          </a:p>
          <a:p>
            <a:pPr algn="l">
              <a:buFont typeface="+mj-lt"/>
              <a:buAutoNum type="arabicPeriod"/>
            </a:pPr>
            <a:r>
              <a:rPr lang="es-ES" b="1" i="0" dirty="0">
                <a:solidFill>
                  <a:srgbClr val="0D0D0D"/>
                </a:solidFill>
                <a:effectLst/>
                <a:latin typeface="Söhne"/>
              </a:rPr>
              <a:t>E/S Programada</a:t>
            </a:r>
            <a:r>
              <a:rPr lang="es-ES" b="0" i="0" dirty="0">
                <a:solidFill>
                  <a:srgbClr val="0D0D0D"/>
                </a:solidFill>
                <a:effectLst/>
                <a:latin typeface="Söhne"/>
              </a:rPr>
              <a:t>:</a:t>
            </a:r>
          </a:p>
          <a:p>
            <a:pPr marL="742950" lvl="1" indent="-285750" algn="l">
              <a:buFont typeface="+mj-lt"/>
              <a:buAutoNum type="arabicPeriod"/>
            </a:pPr>
            <a:r>
              <a:rPr lang="es-ES" b="0" i="0" dirty="0">
                <a:solidFill>
                  <a:srgbClr val="0D0D0D"/>
                </a:solidFill>
                <a:effectLst/>
                <a:latin typeface="Söhne"/>
              </a:rPr>
              <a:t>En la E/S programada, el procesador controla directamente todas las operaciones de entrada/salida.</a:t>
            </a:r>
          </a:p>
          <a:p>
            <a:pPr marL="742950" lvl="1" indent="-285750" algn="l">
              <a:buFont typeface="+mj-lt"/>
              <a:buAutoNum type="arabicPeriod"/>
            </a:pPr>
            <a:r>
              <a:rPr lang="es-ES" b="0" i="0" dirty="0">
                <a:solidFill>
                  <a:srgbClr val="0D0D0D"/>
                </a:solidFill>
                <a:effectLst/>
                <a:latin typeface="Söhne"/>
              </a:rPr>
              <a:t>El procesador emite comandos de E/S específicos para iniciar una transferencia de datos y luego espera hasta que la operación se complete.</a:t>
            </a:r>
          </a:p>
          <a:p>
            <a:pPr marL="742950" lvl="1" indent="-285750" algn="l">
              <a:buFont typeface="+mj-lt"/>
              <a:buAutoNum type="arabicPeriod"/>
            </a:pPr>
            <a:r>
              <a:rPr lang="es-ES" b="0" i="0" dirty="0">
                <a:solidFill>
                  <a:srgbClr val="0D0D0D"/>
                </a:solidFill>
                <a:effectLst/>
                <a:latin typeface="Söhne"/>
              </a:rPr>
              <a:t>Durante este tiempo, el procesador está inactivo, lo que puede resultar en un uso ineficiente del tiempo de CPU.</a:t>
            </a:r>
          </a:p>
          <a:p>
            <a:pPr marL="742950" lvl="1" indent="-285750" algn="l">
              <a:buFont typeface="+mj-lt"/>
              <a:buAutoNum type="arabicPeriod"/>
            </a:pPr>
            <a:r>
              <a:rPr lang="es-ES" b="0" i="0" dirty="0">
                <a:solidFill>
                  <a:srgbClr val="0D0D0D"/>
                </a:solidFill>
                <a:effectLst/>
                <a:latin typeface="Söhne"/>
              </a:rPr>
              <a:t>Es adecuado para dispositivos de E/S lentos o cuando la velocidad de transferencia de datos no es crítica.</a:t>
            </a:r>
          </a:p>
          <a:p>
            <a:pPr algn="l">
              <a:buFont typeface="+mj-lt"/>
              <a:buAutoNum type="arabicPeriod"/>
            </a:pPr>
            <a:r>
              <a:rPr lang="es-ES" b="1" i="0" dirty="0">
                <a:solidFill>
                  <a:srgbClr val="0D0D0D"/>
                </a:solidFill>
                <a:effectLst/>
                <a:latin typeface="Söhne"/>
              </a:rPr>
              <a:t>E/S basada en Interrupciones</a:t>
            </a:r>
            <a:r>
              <a:rPr lang="es-ES" b="0" i="0" dirty="0">
                <a:solidFill>
                  <a:srgbClr val="0D0D0D"/>
                </a:solidFill>
                <a:effectLst/>
                <a:latin typeface="Söhne"/>
              </a:rPr>
              <a:t>:</a:t>
            </a:r>
          </a:p>
          <a:p>
            <a:pPr marL="742950" lvl="1" indent="-285750" algn="l">
              <a:buFont typeface="+mj-lt"/>
              <a:buAutoNum type="arabicPeriod"/>
            </a:pPr>
            <a:r>
              <a:rPr lang="es-ES" b="0" i="0" dirty="0">
                <a:solidFill>
                  <a:srgbClr val="0D0D0D"/>
                </a:solidFill>
                <a:effectLst/>
                <a:latin typeface="Söhne"/>
              </a:rPr>
              <a:t>En la E/S basada en interrupciones, el procesador puede continuar ejecutando otras tareas mientras se realizan las operaciones de E/S.</a:t>
            </a:r>
          </a:p>
          <a:p>
            <a:pPr marL="742950" lvl="1" indent="-285750" algn="l">
              <a:buFont typeface="+mj-lt"/>
              <a:buAutoNum type="arabicPeriod"/>
            </a:pPr>
            <a:r>
              <a:rPr lang="es-ES" b="0" i="0" dirty="0">
                <a:solidFill>
                  <a:srgbClr val="0D0D0D"/>
                </a:solidFill>
                <a:effectLst/>
                <a:latin typeface="Söhne"/>
              </a:rPr>
              <a:t>Cuando se completa una operación de E/S, el dispositivo periférico envía una interrupción al procesador para notificar que la operación ha finalizado.</a:t>
            </a:r>
          </a:p>
          <a:p>
            <a:pPr marL="742950" lvl="1" indent="-285750" algn="l">
              <a:buFont typeface="+mj-lt"/>
              <a:buAutoNum type="arabicPeriod"/>
            </a:pPr>
            <a:r>
              <a:rPr lang="es-ES" b="0" i="0" dirty="0">
                <a:solidFill>
                  <a:srgbClr val="0D0D0D"/>
                </a:solidFill>
                <a:effectLst/>
                <a:latin typeface="Söhne"/>
              </a:rPr>
              <a:t>El procesador detiene temporalmente la tarea actual para atender la interrupción y luego vuelve a ella una vez completada la operación de E/S.</a:t>
            </a:r>
          </a:p>
          <a:p>
            <a:pPr marL="742950" lvl="1" indent="-285750" algn="l">
              <a:buFont typeface="+mj-lt"/>
              <a:buAutoNum type="arabicPeriod"/>
            </a:pPr>
            <a:r>
              <a:rPr lang="es-ES" b="0" i="0" dirty="0">
                <a:solidFill>
                  <a:srgbClr val="0D0D0D"/>
                </a:solidFill>
                <a:effectLst/>
                <a:latin typeface="Söhne"/>
              </a:rPr>
              <a:t>Esto permite un uso más eficiente del tiempo de CPU, ya que el procesador no está inactivo durante las operaciones de E/S.</a:t>
            </a:r>
          </a:p>
          <a:p>
            <a:pPr algn="l">
              <a:buFont typeface="+mj-lt"/>
              <a:buAutoNum type="arabicPeriod"/>
            </a:pPr>
            <a:r>
              <a:rPr lang="es-ES" b="1" i="0" dirty="0">
                <a:solidFill>
                  <a:srgbClr val="0D0D0D"/>
                </a:solidFill>
                <a:effectLst/>
                <a:latin typeface="Söhne"/>
              </a:rPr>
              <a:t>E/S con DMA (Acceso Directo a Memoria)</a:t>
            </a:r>
            <a:r>
              <a:rPr lang="es-ES" b="0" i="0" dirty="0">
                <a:solidFill>
                  <a:srgbClr val="0D0D0D"/>
                </a:solidFill>
                <a:effectLst/>
                <a:latin typeface="Söhne"/>
              </a:rPr>
              <a:t>:</a:t>
            </a:r>
          </a:p>
          <a:p>
            <a:pPr marL="742950" lvl="1" indent="-285750" algn="l">
              <a:buFont typeface="+mj-lt"/>
              <a:buAutoNum type="arabicPeriod"/>
            </a:pPr>
            <a:r>
              <a:rPr lang="es-ES" b="0" i="0" dirty="0">
                <a:solidFill>
                  <a:srgbClr val="0D0D0D"/>
                </a:solidFill>
                <a:effectLst/>
                <a:latin typeface="Söhne"/>
              </a:rPr>
              <a:t>En la E/S con DMA, un controlador DMA toma el control del bus de datos y transfiere datos directamente entre el dispositivo periférico y la memoria principal, sin la intervención del procesador.</a:t>
            </a:r>
          </a:p>
          <a:p>
            <a:pPr marL="742950" lvl="1" indent="-285750" algn="l">
              <a:buFont typeface="+mj-lt"/>
              <a:buAutoNum type="arabicPeriod"/>
            </a:pPr>
            <a:r>
              <a:rPr lang="es-ES" b="0" i="0" dirty="0">
                <a:solidFill>
                  <a:srgbClr val="0D0D0D"/>
                </a:solidFill>
                <a:effectLst/>
                <a:latin typeface="Söhne"/>
              </a:rPr>
              <a:t>El procesador configura el controlador DMA con los parámetros de la transferencia, pero luego puede continuar con otras tareas mientras se lleva a cabo la transferencia de datos.</a:t>
            </a:r>
          </a:p>
          <a:p>
            <a:pPr marL="742950" lvl="1" indent="-285750" algn="l">
              <a:buFont typeface="+mj-lt"/>
              <a:buAutoNum type="arabicPeriod"/>
            </a:pPr>
            <a:r>
              <a:rPr lang="es-ES" b="0" i="0" dirty="0">
                <a:solidFill>
                  <a:srgbClr val="0D0D0D"/>
                </a:solidFill>
                <a:effectLst/>
                <a:latin typeface="Söhne"/>
              </a:rPr>
              <a:t>Esto reduce significativamente la carga del procesador durante las operaciones de E/S, ya que no necesita estar directamente involucrado en la transferencia de datos.</a:t>
            </a:r>
          </a:p>
          <a:p>
            <a:pPr marL="742950" lvl="1" indent="-285750" algn="l">
              <a:buFont typeface="+mj-lt"/>
              <a:buAutoNum type="arabicPeriod"/>
            </a:pPr>
            <a:r>
              <a:rPr lang="es-ES" b="0" i="0" dirty="0">
                <a:solidFill>
                  <a:srgbClr val="0D0D0D"/>
                </a:solidFill>
                <a:effectLst/>
                <a:latin typeface="Söhne"/>
              </a:rPr>
              <a:t>Es especialmente útil para dispositivos de E/S rápidos y para grandes volúmenes de datos, ya que minimiza la sobrecarga en el procesador.</a:t>
            </a:r>
          </a:p>
          <a:p>
            <a:pPr algn="l"/>
            <a:r>
              <a:rPr lang="es-ES" b="0" i="0" dirty="0">
                <a:solidFill>
                  <a:srgbClr val="0D0D0D"/>
                </a:solidFill>
                <a:effectLst/>
                <a:latin typeface="Söhne"/>
              </a:rPr>
              <a:t>En resumen, mientras que la E/S programada involucra al procesador controlando directamente las operaciones de E/S, la E/S basada en interrupciones permite que el procesador realice otras tareas mientras se realizan las operaciones de E/S, y la E/S con DMA reduce aún más la carga del procesador al permitir que un controlador DMA maneje directamente la transferencia de datos entre el dispositivo periférico y la memoria principal.</a:t>
            </a:r>
          </a:p>
          <a:p>
            <a:endParaRPr lang="es-AR" dirty="0"/>
          </a:p>
        </p:txBody>
      </p:sp>
      <p:sp>
        <p:nvSpPr>
          <p:cNvPr id="4" name="Marcador de número de diapositiva 3"/>
          <p:cNvSpPr>
            <a:spLocks noGrp="1"/>
          </p:cNvSpPr>
          <p:nvPr>
            <p:ph type="sldNum" sz="quarter" idx="5"/>
          </p:nvPr>
        </p:nvSpPr>
        <p:spPr/>
        <p:txBody>
          <a:bodyPr/>
          <a:lstStyle/>
          <a:p>
            <a:fld id="{F17EFDD8-A5B3-4907-B9EA-F32B8101D493}" type="slidenum">
              <a:rPr lang="es-AR" smtClean="0"/>
              <a:pPr/>
              <a:t>12</a:t>
            </a:fld>
            <a:endParaRPr lang="es-AR"/>
          </a:p>
        </p:txBody>
      </p:sp>
    </p:spTree>
    <p:extLst>
      <p:ext uri="{BB962C8B-B14F-4D97-AF65-F5344CB8AC3E}">
        <p14:creationId xmlns:p14="http://schemas.microsoft.com/office/powerpoint/2010/main" val="4291227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77500" lnSpcReduction="20000"/>
          </a:bodyPr>
          <a:lstStyle/>
          <a:p>
            <a:pPr algn="l"/>
            <a:r>
              <a:rPr lang="es-ES" b="0" i="0" dirty="0">
                <a:solidFill>
                  <a:srgbClr val="0D0D0D"/>
                </a:solidFill>
                <a:effectLst/>
                <a:latin typeface="Söhne"/>
              </a:rPr>
              <a:t>Las diferencias entre la E/S programada, la E/S basada en interrupciones y la E/S con DMA (Acceso Directo a Memoria) se centran en cómo se manejan las transferencias de datos entre los dispositivos periféricos y la memoria principal de la computadora. Aquí tienes un resumen de cada uno:</a:t>
            </a:r>
          </a:p>
          <a:p>
            <a:pPr algn="l">
              <a:buFont typeface="+mj-lt"/>
              <a:buAutoNum type="arabicPeriod"/>
            </a:pPr>
            <a:r>
              <a:rPr lang="es-ES" b="1" i="0" dirty="0">
                <a:solidFill>
                  <a:srgbClr val="0D0D0D"/>
                </a:solidFill>
                <a:effectLst/>
                <a:latin typeface="Söhne"/>
              </a:rPr>
              <a:t>E/S Programada</a:t>
            </a:r>
            <a:r>
              <a:rPr lang="es-ES" b="0" i="0" dirty="0">
                <a:solidFill>
                  <a:srgbClr val="0D0D0D"/>
                </a:solidFill>
                <a:effectLst/>
                <a:latin typeface="Söhne"/>
              </a:rPr>
              <a:t>:</a:t>
            </a:r>
          </a:p>
          <a:p>
            <a:pPr marL="742950" lvl="1" indent="-285750" algn="l">
              <a:buFont typeface="+mj-lt"/>
              <a:buAutoNum type="arabicPeriod"/>
            </a:pPr>
            <a:r>
              <a:rPr lang="es-ES" b="0" i="0" dirty="0">
                <a:solidFill>
                  <a:srgbClr val="0D0D0D"/>
                </a:solidFill>
                <a:effectLst/>
                <a:latin typeface="Söhne"/>
              </a:rPr>
              <a:t>En la E/S programada, el procesador controla directamente todas las operaciones de entrada/salida.</a:t>
            </a:r>
          </a:p>
          <a:p>
            <a:pPr marL="742950" lvl="1" indent="-285750" algn="l">
              <a:buFont typeface="+mj-lt"/>
              <a:buAutoNum type="arabicPeriod"/>
            </a:pPr>
            <a:r>
              <a:rPr lang="es-ES" b="0" i="0" dirty="0">
                <a:solidFill>
                  <a:srgbClr val="0D0D0D"/>
                </a:solidFill>
                <a:effectLst/>
                <a:latin typeface="Söhne"/>
              </a:rPr>
              <a:t>El procesador emite comandos de E/S específicos para iniciar una transferencia de datos y luego espera hasta que la operación se complete.</a:t>
            </a:r>
          </a:p>
          <a:p>
            <a:pPr marL="742950" lvl="1" indent="-285750" algn="l">
              <a:buFont typeface="+mj-lt"/>
              <a:buAutoNum type="arabicPeriod"/>
            </a:pPr>
            <a:r>
              <a:rPr lang="es-ES" b="0" i="0" dirty="0">
                <a:solidFill>
                  <a:srgbClr val="0D0D0D"/>
                </a:solidFill>
                <a:effectLst/>
                <a:latin typeface="Söhne"/>
              </a:rPr>
              <a:t>Durante este tiempo, el procesador está inactivo, lo que puede resultar en un uso ineficiente del tiempo de CPU.</a:t>
            </a:r>
          </a:p>
          <a:p>
            <a:pPr marL="742950" lvl="1" indent="-285750" algn="l">
              <a:buFont typeface="+mj-lt"/>
              <a:buAutoNum type="arabicPeriod"/>
            </a:pPr>
            <a:r>
              <a:rPr lang="es-ES" b="0" i="0" dirty="0">
                <a:solidFill>
                  <a:srgbClr val="0D0D0D"/>
                </a:solidFill>
                <a:effectLst/>
                <a:latin typeface="Söhne"/>
              </a:rPr>
              <a:t>Es adecuado para dispositivos de E/S lentos o cuando la velocidad de transferencia de datos no es crítica.</a:t>
            </a:r>
          </a:p>
          <a:p>
            <a:pPr algn="l">
              <a:buFont typeface="+mj-lt"/>
              <a:buAutoNum type="arabicPeriod"/>
            </a:pPr>
            <a:r>
              <a:rPr lang="es-ES" b="1" i="0" dirty="0">
                <a:solidFill>
                  <a:srgbClr val="0D0D0D"/>
                </a:solidFill>
                <a:effectLst/>
                <a:latin typeface="Söhne"/>
              </a:rPr>
              <a:t>E/S basada en Interrupciones</a:t>
            </a:r>
            <a:r>
              <a:rPr lang="es-ES" b="0" i="0" dirty="0">
                <a:solidFill>
                  <a:srgbClr val="0D0D0D"/>
                </a:solidFill>
                <a:effectLst/>
                <a:latin typeface="Söhne"/>
              </a:rPr>
              <a:t>:</a:t>
            </a:r>
          </a:p>
          <a:p>
            <a:pPr marL="742950" lvl="1" indent="-285750" algn="l">
              <a:buFont typeface="+mj-lt"/>
              <a:buAutoNum type="arabicPeriod"/>
            </a:pPr>
            <a:r>
              <a:rPr lang="es-ES" b="0" i="0" dirty="0">
                <a:solidFill>
                  <a:srgbClr val="0D0D0D"/>
                </a:solidFill>
                <a:effectLst/>
                <a:latin typeface="Söhne"/>
              </a:rPr>
              <a:t>En la E/S basada en interrupciones, el procesador puede continuar ejecutando otras tareas mientras se realizan las operaciones de E/S.</a:t>
            </a:r>
          </a:p>
          <a:p>
            <a:pPr marL="742950" lvl="1" indent="-285750" algn="l">
              <a:buFont typeface="+mj-lt"/>
              <a:buAutoNum type="arabicPeriod"/>
            </a:pPr>
            <a:r>
              <a:rPr lang="es-ES" b="0" i="0" dirty="0">
                <a:solidFill>
                  <a:srgbClr val="0D0D0D"/>
                </a:solidFill>
                <a:effectLst/>
                <a:latin typeface="Söhne"/>
              </a:rPr>
              <a:t>Cuando se completa una operación de E/S, el dispositivo periférico envía una interrupción al procesador para notificar que la operación ha finalizado.</a:t>
            </a:r>
          </a:p>
          <a:p>
            <a:pPr marL="742950" lvl="1" indent="-285750" algn="l">
              <a:buFont typeface="+mj-lt"/>
              <a:buAutoNum type="arabicPeriod"/>
            </a:pPr>
            <a:r>
              <a:rPr lang="es-ES" b="0" i="0" dirty="0">
                <a:solidFill>
                  <a:srgbClr val="0D0D0D"/>
                </a:solidFill>
                <a:effectLst/>
                <a:latin typeface="Söhne"/>
              </a:rPr>
              <a:t>El procesador detiene temporalmente la tarea actual para atender la interrupción y luego vuelve a ella una vez completada la operación de E/S.</a:t>
            </a:r>
          </a:p>
          <a:p>
            <a:pPr marL="742950" lvl="1" indent="-285750" algn="l">
              <a:buFont typeface="+mj-lt"/>
              <a:buAutoNum type="arabicPeriod"/>
            </a:pPr>
            <a:r>
              <a:rPr lang="es-ES" b="0" i="0" dirty="0">
                <a:solidFill>
                  <a:srgbClr val="0D0D0D"/>
                </a:solidFill>
                <a:effectLst/>
                <a:latin typeface="Söhne"/>
              </a:rPr>
              <a:t>Esto permite un uso más eficiente del tiempo de CPU, ya que el procesador no está inactivo durante las operaciones de E/S.</a:t>
            </a:r>
          </a:p>
          <a:p>
            <a:pPr algn="l">
              <a:buFont typeface="+mj-lt"/>
              <a:buAutoNum type="arabicPeriod"/>
            </a:pPr>
            <a:r>
              <a:rPr lang="es-ES" b="1" i="0" dirty="0">
                <a:solidFill>
                  <a:srgbClr val="0D0D0D"/>
                </a:solidFill>
                <a:effectLst/>
                <a:latin typeface="Söhne"/>
              </a:rPr>
              <a:t>E/S con DMA (Acceso Directo a Memoria)</a:t>
            </a:r>
            <a:r>
              <a:rPr lang="es-ES" b="0" i="0" dirty="0">
                <a:solidFill>
                  <a:srgbClr val="0D0D0D"/>
                </a:solidFill>
                <a:effectLst/>
                <a:latin typeface="Söhne"/>
              </a:rPr>
              <a:t>:</a:t>
            </a:r>
          </a:p>
          <a:p>
            <a:pPr marL="742950" lvl="1" indent="-285750" algn="l">
              <a:buFont typeface="+mj-lt"/>
              <a:buAutoNum type="arabicPeriod"/>
            </a:pPr>
            <a:r>
              <a:rPr lang="es-ES" b="0" i="0" dirty="0">
                <a:solidFill>
                  <a:srgbClr val="0D0D0D"/>
                </a:solidFill>
                <a:effectLst/>
                <a:latin typeface="Söhne"/>
              </a:rPr>
              <a:t>En la E/S con DMA, un controlador DMA toma el control del bus de datos y transfiere datos directamente entre el dispositivo periférico y la memoria principal, sin la intervención del procesador.</a:t>
            </a:r>
          </a:p>
          <a:p>
            <a:pPr marL="742950" lvl="1" indent="-285750" algn="l">
              <a:buFont typeface="+mj-lt"/>
              <a:buAutoNum type="arabicPeriod"/>
            </a:pPr>
            <a:r>
              <a:rPr lang="es-ES" b="0" i="0" dirty="0">
                <a:solidFill>
                  <a:srgbClr val="0D0D0D"/>
                </a:solidFill>
                <a:effectLst/>
                <a:latin typeface="Söhne"/>
              </a:rPr>
              <a:t>El procesador configura el controlador DMA con los parámetros de la transferencia, pero luego puede continuar con otras tareas mientras se lleva a cabo la transferencia de datos.</a:t>
            </a:r>
          </a:p>
          <a:p>
            <a:pPr marL="742950" lvl="1" indent="-285750" algn="l">
              <a:buFont typeface="+mj-lt"/>
              <a:buAutoNum type="arabicPeriod"/>
            </a:pPr>
            <a:r>
              <a:rPr lang="es-ES" b="0" i="0" dirty="0">
                <a:solidFill>
                  <a:srgbClr val="0D0D0D"/>
                </a:solidFill>
                <a:effectLst/>
                <a:latin typeface="Söhne"/>
              </a:rPr>
              <a:t>Esto reduce significativamente la carga del procesador durante las operaciones de E/S, ya que no necesita estar directamente involucrado en la transferencia de datos.</a:t>
            </a:r>
          </a:p>
          <a:p>
            <a:pPr marL="742950" lvl="1" indent="-285750" algn="l">
              <a:buFont typeface="+mj-lt"/>
              <a:buAutoNum type="arabicPeriod"/>
            </a:pPr>
            <a:r>
              <a:rPr lang="es-ES" b="0" i="0" dirty="0">
                <a:solidFill>
                  <a:srgbClr val="0D0D0D"/>
                </a:solidFill>
                <a:effectLst/>
                <a:latin typeface="Söhne"/>
              </a:rPr>
              <a:t>Es especialmente útil para dispositivos de E/S rápidos y para grandes volúmenes de datos, ya que minimiza la sobrecarga en el procesador.</a:t>
            </a:r>
          </a:p>
          <a:p>
            <a:pPr algn="l"/>
            <a:r>
              <a:rPr lang="es-ES" b="0" i="0" dirty="0">
                <a:solidFill>
                  <a:srgbClr val="0D0D0D"/>
                </a:solidFill>
                <a:effectLst/>
                <a:latin typeface="Söhne"/>
              </a:rPr>
              <a:t>En resumen, mientras que la E/S programada involucra al procesador controlando directamente las operaciones de E/S, la E/S basada en interrupciones permite que el procesador realice otras tareas mientras se realizan las operaciones de E/S, y la E/S con DMA reduce aún más la carga del procesador al permitir que un controlador DMA maneje directamente la transferencia de datos entre el dispositivo periférico y la memoria principal.</a:t>
            </a:r>
          </a:p>
          <a:p>
            <a:endParaRPr lang="es-AR" dirty="0"/>
          </a:p>
        </p:txBody>
      </p:sp>
      <p:sp>
        <p:nvSpPr>
          <p:cNvPr id="4" name="Marcador de número de diapositiva 3"/>
          <p:cNvSpPr>
            <a:spLocks noGrp="1"/>
          </p:cNvSpPr>
          <p:nvPr>
            <p:ph type="sldNum" sz="quarter" idx="5"/>
          </p:nvPr>
        </p:nvSpPr>
        <p:spPr/>
        <p:txBody>
          <a:bodyPr/>
          <a:lstStyle/>
          <a:p>
            <a:fld id="{F17EFDD8-A5B3-4907-B9EA-F32B8101D493}" type="slidenum">
              <a:rPr lang="es-AR" smtClean="0"/>
              <a:pPr/>
              <a:t>13</a:t>
            </a:fld>
            <a:endParaRPr lang="es-AR"/>
          </a:p>
        </p:txBody>
      </p:sp>
    </p:spTree>
    <p:extLst>
      <p:ext uri="{BB962C8B-B14F-4D97-AF65-F5344CB8AC3E}">
        <p14:creationId xmlns:p14="http://schemas.microsoft.com/office/powerpoint/2010/main" val="2448512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3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b="1" dirty="0">
                <a:latin typeface="Verdana" pitchFamily="34" charset="0"/>
                <a:ea typeface="Verdana" pitchFamily="34" charset="0"/>
                <a:cs typeface="Verdana" pitchFamily="34" charset="0"/>
              </a:rPr>
              <a:t>El registro del sistema</a:t>
            </a:r>
            <a:r>
              <a:rPr lang="es-AR" sz="1200" dirty="0">
                <a:latin typeface="Verdana" pitchFamily="34" charset="0"/>
                <a:ea typeface="Verdana" pitchFamily="34" charset="0"/>
                <a:cs typeface="Verdana" pitchFamily="34" charset="0"/>
              </a:rPr>
              <a:t> es una base de datos la cual los SO Windows usan para almacenar información sobre la configuración del equipo.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dirty="0">
              <a:latin typeface="Verdana" pitchFamily="34" charset="0"/>
              <a:ea typeface="Verdana" pitchFamily="34" charset="0"/>
              <a:cs typeface="Verdana" pitchFamily="34" charset="0"/>
            </a:endParaRPr>
          </a:p>
          <a:p>
            <a:pPr>
              <a:lnSpc>
                <a:spcPct val="150000"/>
              </a:lnSpc>
            </a:pPr>
            <a:r>
              <a:rPr lang="es-AR" sz="1200" b="1" dirty="0">
                <a:latin typeface="Verdana" pitchFamily="34" charset="0"/>
                <a:ea typeface="Verdana" pitchFamily="34" charset="0"/>
                <a:cs typeface="Verdana" pitchFamily="34" charset="0"/>
              </a:rPr>
              <a:t>Los registro contienen:</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Perfiles de usuarios;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Información sobre los programas instalados y los tipos de documentos creados por cada programa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Propiedades de carpetas e iconos de programas;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Configuración de los drivers instalados en el SO;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Información sobre los puertos usados</a:t>
            </a:r>
            <a:r>
              <a:rPr lang="es-AR" sz="1400" dirty="0">
                <a:latin typeface="Verdana" pitchFamily="34" charset="0"/>
                <a:ea typeface="Verdana" pitchFamily="34" charset="0"/>
                <a:cs typeface="Verdana" pitchFamily="34" charset="0"/>
              </a:rPr>
              <a:t>.</a:t>
            </a:r>
          </a:p>
          <a:p>
            <a:pPr>
              <a:lnSpc>
                <a:spcPct val="150000"/>
              </a:lnSpc>
              <a:buFont typeface="Wingdings" pitchFamily="2" charset="2"/>
              <a:buChar char="v"/>
            </a:pPr>
            <a:endParaRPr lang="es-AR" sz="1400" dirty="0">
              <a:latin typeface="Verdana" pitchFamily="34" charset="0"/>
              <a:ea typeface="Verdana" pitchFamily="34" charset="0"/>
              <a:cs typeface="Verdana" pitchFamily="34" charset="0"/>
            </a:endParaRPr>
          </a:p>
          <a:p>
            <a:pPr>
              <a:lnSpc>
                <a:spcPct val="150000"/>
              </a:lnSpc>
            </a:pPr>
            <a:r>
              <a:rPr lang="es-AR" sz="1400" dirty="0">
                <a:latin typeface="Verdana" pitchFamily="34" charset="0"/>
                <a:ea typeface="Verdana" pitchFamily="34" charset="0"/>
                <a:cs typeface="Verdana" pitchFamily="34" charset="0"/>
              </a:rPr>
              <a:t>Con abrir un registro, realice lo siguiente: </a:t>
            </a: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Vaya a </a:t>
            </a:r>
            <a:r>
              <a:rPr lang="es-AR" sz="1400" b="1" dirty="0">
                <a:latin typeface="Verdana" pitchFamily="34" charset="0"/>
                <a:ea typeface="Verdana" pitchFamily="34" charset="0"/>
                <a:cs typeface="Verdana" pitchFamily="34" charset="0"/>
              </a:rPr>
              <a:t>Inicio</a:t>
            </a:r>
            <a:r>
              <a:rPr lang="es-AR" sz="1400" dirty="0">
                <a:latin typeface="Verdana" pitchFamily="34" charset="0"/>
                <a:ea typeface="Verdana" pitchFamily="34" charset="0"/>
                <a:cs typeface="Verdana" pitchFamily="34" charset="0"/>
              </a:rPr>
              <a:t> </a:t>
            </a: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a:t>
            </a:r>
            <a:r>
              <a:rPr lang="es-AR" sz="1400" dirty="0" err="1">
                <a:latin typeface="Verdana" pitchFamily="34" charset="0"/>
                <a:ea typeface="Verdana" pitchFamily="34" charset="0"/>
                <a:cs typeface="Verdana" pitchFamily="34" charset="0"/>
              </a:rPr>
              <a:t>Click</a:t>
            </a:r>
            <a:r>
              <a:rPr lang="es-AR" sz="1400" dirty="0">
                <a:latin typeface="Verdana" pitchFamily="34" charset="0"/>
                <a:ea typeface="Verdana" pitchFamily="34" charset="0"/>
                <a:cs typeface="Verdana" pitchFamily="34" charset="0"/>
              </a:rPr>
              <a:t> en </a:t>
            </a:r>
            <a:r>
              <a:rPr lang="es-AR" sz="1400" b="1" dirty="0">
                <a:latin typeface="Verdana" pitchFamily="34" charset="0"/>
                <a:ea typeface="Verdana" pitchFamily="34" charset="0"/>
                <a:cs typeface="Verdana" pitchFamily="34" charset="0"/>
              </a:rPr>
              <a:t>Ejecutar</a:t>
            </a:r>
            <a:endParaRPr lang="es-AR" sz="1400" dirty="0">
              <a:latin typeface="Verdana" pitchFamily="34" charset="0"/>
              <a:ea typeface="Verdana" pitchFamily="34" charset="0"/>
              <a:cs typeface="Verdana" pitchFamily="34" charset="0"/>
            </a:endParaRP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En </a:t>
            </a:r>
            <a:r>
              <a:rPr lang="es-AR" sz="1400" dirty="0" err="1">
                <a:latin typeface="Verdana" pitchFamily="34" charset="0"/>
                <a:ea typeface="Verdana" pitchFamily="34" charset="0"/>
                <a:cs typeface="Verdana" pitchFamily="34" charset="0"/>
              </a:rPr>
              <a:t>en</a:t>
            </a:r>
            <a:r>
              <a:rPr lang="es-AR" sz="1400" dirty="0">
                <a:latin typeface="Verdana" pitchFamily="34" charset="0"/>
                <a:ea typeface="Verdana" pitchFamily="34" charset="0"/>
                <a:cs typeface="Verdana" pitchFamily="34" charset="0"/>
              </a:rPr>
              <a:t> campo </a:t>
            </a:r>
            <a:r>
              <a:rPr lang="es-AR" sz="1400" b="1" dirty="0">
                <a:latin typeface="Verdana" pitchFamily="34" charset="0"/>
                <a:ea typeface="Verdana" pitchFamily="34" charset="0"/>
                <a:cs typeface="Verdana" pitchFamily="34" charset="0"/>
              </a:rPr>
              <a:t>Abrir</a:t>
            </a:r>
            <a:r>
              <a:rPr lang="es-AR" sz="1400" dirty="0">
                <a:latin typeface="Verdana" pitchFamily="34" charset="0"/>
                <a:ea typeface="Verdana" pitchFamily="34" charset="0"/>
                <a:cs typeface="Verdana" pitchFamily="34" charset="0"/>
              </a:rPr>
              <a:t> escriba </a:t>
            </a:r>
            <a:r>
              <a:rPr lang="es-AR" sz="1400" b="1" dirty="0">
                <a:latin typeface="Verdana" pitchFamily="34" charset="0"/>
                <a:ea typeface="Verdana" pitchFamily="34" charset="0"/>
                <a:cs typeface="Verdana" pitchFamily="34" charset="0"/>
              </a:rPr>
              <a:t>REGEDIT</a:t>
            </a:r>
            <a:r>
              <a:rPr lang="es-AR" sz="1400" dirty="0">
                <a:latin typeface="Verdana" pitchFamily="34" charset="0"/>
                <a:ea typeface="Verdana" pitchFamily="34" charset="0"/>
                <a:cs typeface="Verdana" pitchFamily="34" charset="0"/>
              </a:rPr>
              <a:t> </a:t>
            </a: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Pulse el botón </a:t>
            </a:r>
            <a:r>
              <a:rPr lang="es-AR" sz="1400" b="1" dirty="0">
                <a:latin typeface="Verdana" pitchFamily="34" charset="0"/>
                <a:ea typeface="Verdana" pitchFamily="34" charset="0"/>
                <a:cs typeface="Verdana" pitchFamily="34" charset="0"/>
              </a:rPr>
              <a:t>Aceptar</a:t>
            </a:r>
          </a:p>
          <a:p>
            <a:pPr>
              <a:lnSpc>
                <a:spcPct val="150000"/>
              </a:lnSpc>
              <a:buFont typeface="Wingdings" pitchFamily="2" charset="2"/>
              <a:buChar char="v"/>
            </a:pPr>
            <a:endParaRPr lang="es-AR" sz="1400" b="1"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s-AR" sz="1400" dirty="0">
                <a:latin typeface="Verdana" pitchFamily="34" charset="0"/>
                <a:ea typeface="Verdana" pitchFamily="34" charset="0"/>
                <a:cs typeface="Verdana" pitchFamily="34" charset="0"/>
              </a:rPr>
              <a:t>El registro tiene una estructura jerárquica la cual consiste en secciones, subsecciones (la parte izquierda de la ventana del editor del registro) y las claves (esto es lo que puede ver a la derecha cuando marca una sección del registro o una subsección).</a:t>
            </a: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r>
              <a:rPr lang="es-ES" sz="1400" b="1" dirty="0">
                <a:latin typeface="Calibri" panose="020F0502020204030204" pitchFamily="34" charset="0"/>
                <a:cs typeface="Calibri" panose="020F0502020204030204" pitchFamily="34" charset="0"/>
              </a:rPr>
              <a:t>Registro de uso General:</a:t>
            </a:r>
          </a:p>
          <a:p>
            <a:r>
              <a:rPr lang="es-ES" sz="1400" b="1" dirty="0">
                <a:latin typeface="Calibri" panose="020F0502020204030204" pitchFamily="34" charset="0"/>
                <a:cs typeface="Calibri" panose="020F0502020204030204" pitchFamily="34" charset="0"/>
              </a:rPr>
              <a:t>El registro AX: </a:t>
            </a:r>
            <a:r>
              <a:rPr lang="es-ES" sz="1400" dirty="0">
                <a:latin typeface="Calibri" panose="020F0502020204030204" pitchFamily="34" charset="0"/>
                <a:cs typeface="Calibri" panose="020F0502020204030204" pitchFamily="34" charset="0"/>
              </a:rPr>
              <a:t>el acumulador principal, es utilizado para operaciones que implican entrada/salida y la mayor parte de la aritmética</a:t>
            </a:r>
          </a:p>
          <a:p>
            <a:r>
              <a:rPr lang="es-ES" sz="1400" b="1" dirty="0">
                <a:latin typeface="Calibri" panose="020F0502020204030204" pitchFamily="34" charset="0"/>
                <a:cs typeface="Calibri" panose="020F0502020204030204" pitchFamily="34" charset="0"/>
              </a:rPr>
              <a:t>Registro BX:</a:t>
            </a:r>
            <a:r>
              <a:rPr lang="es-ES" sz="1400" dirty="0">
                <a:latin typeface="Calibri" panose="020F0502020204030204" pitchFamily="34" charset="0"/>
                <a:cs typeface="Calibri" panose="020F0502020204030204" pitchFamily="34" charset="0"/>
              </a:rPr>
              <a:t> es conocido como el registro base ya que es el único registro de propósitos generales que pueden ser unos índices para direccionamiento indexado. </a:t>
            </a:r>
          </a:p>
          <a:p>
            <a:r>
              <a:rPr lang="es-ES" sz="1400" b="1" dirty="0">
                <a:latin typeface="Calibri" panose="020F0502020204030204" pitchFamily="34" charset="0"/>
                <a:cs typeface="Calibri" panose="020F0502020204030204" pitchFamily="34" charset="0"/>
              </a:rPr>
              <a:t>Registro CX:</a:t>
            </a:r>
            <a:r>
              <a:rPr lang="es-ES" sz="1400" dirty="0">
                <a:latin typeface="Calibri" panose="020F0502020204030204" pitchFamily="34" charset="0"/>
                <a:cs typeface="Calibri" panose="020F0502020204030204" pitchFamily="34" charset="0"/>
              </a:rPr>
              <a:t> es conocido como el registro contador. Puede contener un valor para controlar el número de veces que un ciclo se repite o un valor para corrimiento de bits, hacia la derecha o hacia la izquierda. </a:t>
            </a:r>
          </a:p>
          <a:p>
            <a:r>
              <a:rPr lang="es-ES" sz="1400" b="1" dirty="0">
                <a:latin typeface="Calibri" panose="020F0502020204030204" pitchFamily="34" charset="0"/>
                <a:cs typeface="Calibri" panose="020F0502020204030204" pitchFamily="34" charset="0"/>
              </a:rPr>
              <a:t>Registro DX:</a:t>
            </a:r>
            <a:r>
              <a:rPr lang="es-ES" sz="1400" dirty="0">
                <a:latin typeface="Calibri" panose="020F0502020204030204" pitchFamily="34" charset="0"/>
                <a:cs typeface="Calibri" panose="020F0502020204030204" pitchFamily="34" charset="0"/>
              </a:rPr>
              <a:t> es conocido como el registro de datos. Algunas operaciones de entrada/salida requieren su uso, y las operaciones de multiplicación y división con cifras grandes suponen al DX y al AX trabajando juntos. Puede usar los registros de propósitos para suma y resta de cifras de 8, 16, 32 bits.</a:t>
            </a:r>
          </a:p>
          <a:p>
            <a:endParaRPr lang="es-ES" sz="1400" dirty="0">
              <a:latin typeface="Calibri" panose="020F0502020204030204" pitchFamily="34" charset="0"/>
              <a:cs typeface="Calibri" panose="020F0502020204030204" pitchFamily="34" charset="0"/>
            </a:endParaRPr>
          </a:p>
          <a:p>
            <a:r>
              <a:rPr lang="es-ES" sz="1400" b="1" dirty="0">
                <a:latin typeface="Calibri" panose="020F0502020204030204" pitchFamily="34" charset="0"/>
                <a:cs typeface="Calibri" panose="020F0502020204030204" pitchFamily="34" charset="0"/>
              </a:rPr>
              <a:t>Registro de Segmento:</a:t>
            </a:r>
          </a:p>
          <a:p>
            <a:r>
              <a:rPr lang="es-ES" sz="1400" b="1" dirty="0">
                <a:latin typeface="Calibri" panose="020F0502020204030204" pitchFamily="34" charset="0"/>
                <a:cs typeface="Calibri" panose="020F0502020204030204" pitchFamily="34" charset="0"/>
              </a:rPr>
              <a:t>Registro CS: </a:t>
            </a:r>
            <a:r>
              <a:rPr lang="es-ES" sz="1400" dirty="0">
                <a:latin typeface="Calibri" panose="020F0502020204030204" pitchFamily="34" charset="0"/>
                <a:cs typeface="Calibri" panose="020F0502020204030204" pitchFamily="34" charset="0"/>
              </a:rPr>
              <a:t>El DOS almacena la dirección inicial del segmento de </a:t>
            </a:r>
            <a:r>
              <a:rPr lang="es-ES" sz="1400" dirty="0">
                <a:latin typeface="Calibri" panose="020F0502020204030204" pitchFamily="34" charset="0"/>
                <a:cs typeface="Calibri" panose="020F0502020204030204" pitchFamily="34" charset="0"/>
                <a:hlinkClick r:id="rId3"/>
              </a:rPr>
              <a:t>código</a:t>
            </a:r>
            <a:r>
              <a:rPr lang="es-ES" sz="1400" dirty="0">
                <a:latin typeface="Calibri" panose="020F0502020204030204" pitchFamily="34" charset="0"/>
                <a:cs typeface="Calibri" panose="020F0502020204030204" pitchFamily="34" charset="0"/>
              </a:rPr>
              <a:t> de un </a:t>
            </a:r>
            <a:r>
              <a:rPr lang="es-ES" sz="1400" dirty="0">
                <a:latin typeface="Calibri" panose="020F0502020204030204" pitchFamily="34" charset="0"/>
                <a:cs typeface="Calibri" panose="020F0502020204030204" pitchFamily="34" charset="0"/>
                <a:hlinkClick r:id="rId4"/>
              </a:rPr>
              <a:t>programa</a:t>
            </a:r>
            <a:r>
              <a:rPr lang="es-ES" sz="1400" dirty="0">
                <a:latin typeface="Calibri" panose="020F0502020204030204" pitchFamily="34" charset="0"/>
                <a:cs typeface="Calibri" panose="020F0502020204030204" pitchFamily="34" charset="0"/>
              </a:rPr>
              <a:t> en el registro CS. Esta dirección de segmento, mas un </a:t>
            </a:r>
            <a:r>
              <a:rPr lang="es-ES" sz="1400" dirty="0">
                <a:latin typeface="Calibri" panose="020F0502020204030204" pitchFamily="34" charset="0"/>
                <a:cs typeface="Calibri" panose="020F0502020204030204" pitchFamily="34" charset="0"/>
                <a:hlinkClick r:id="rId5"/>
              </a:rPr>
              <a:t>valor</a:t>
            </a:r>
            <a:r>
              <a:rPr lang="es-ES" sz="1400" dirty="0">
                <a:latin typeface="Calibri" panose="020F0502020204030204" pitchFamily="34" charset="0"/>
                <a:cs typeface="Calibri" panose="020F0502020204030204" pitchFamily="34" charset="0"/>
              </a:rPr>
              <a:t> de desplazamiento en el registro de apuntado de instrucción (</a:t>
            </a:r>
            <a:r>
              <a:rPr lang="es-ES" sz="1400" dirty="0">
                <a:latin typeface="Calibri" panose="020F0502020204030204" pitchFamily="34" charset="0"/>
                <a:cs typeface="Calibri" panose="020F0502020204030204" pitchFamily="34" charset="0"/>
                <a:hlinkClick r:id="rId6"/>
              </a:rPr>
              <a:t>IP</a:t>
            </a:r>
            <a:r>
              <a:rPr lang="es-ES" sz="1400" dirty="0">
                <a:latin typeface="Calibri" panose="020F0502020204030204" pitchFamily="34" charset="0"/>
                <a:cs typeface="Calibri" panose="020F0502020204030204" pitchFamily="34" charset="0"/>
              </a:rPr>
              <a:t>).</a:t>
            </a:r>
          </a:p>
          <a:p>
            <a:r>
              <a:rPr lang="es-ES" sz="1400" b="1" dirty="0">
                <a:latin typeface="Calibri" panose="020F0502020204030204" pitchFamily="34" charset="0"/>
                <a:cs typeface="Calibri" panose="020F0502020204030204" pitchFamily="34" charset="0"/>
              </a:rPr>
              <a:t>Registro </a:t>
            </a:r>
            <a:r>
              <a:rPr lang="es-ES" sz="1400" b="1" dirty="0" err="1">
                <a:latin typeface="Calibri" panose="020F0502020204030204" pitchFamily="34" charset="0"/>
                <a:cs typeface="Calibri" panose="020F0502020204030204" pitchFamily="34" charset="0"/>
              </a:rPr>
              <a:t>DS:</a:t>
            </a:r>
            <a:r>
              <a:rPr lang="es-ES" sz="1400" dirty="0" err="1">
                <a:latin typeface="Calibri" panose="020F0502020204030204" pitchFamily="34" charset="0"/>
                <a:cs typeface="Calibri" panose="020F0502020204030204" pitchFamily="34" charset="0"/>
              </a:rPr>
              <a:t>La</a:t>
            </a:r>
            <a:r>
              <a:rPr lang="es-ES" sz="1400" dirty="0">
                <a:latin typeface="Calibri" panose="020F0502020204030204" pitchFamily="34" charset="0"/>
                <a:cs typeface="Calibri" panose="020F0502020204030204" pitchFamily="34" charset="0"/>
              </a:rPr>
              <a:t> dirección inicial de un segmento de </a:t>
            </a:r>
            <a:r>
              <a:rPr lang="es-ES" sz="1400" dirty="0">
                <a:latin typeface="Calibri" panose="020F0502020204030204" pitchFamily="34" charset="0"/>
                <a:cs typeface="Calibri" panose="020F0502020204030204" pitchFamily="34" charset="0"/>
                <a:hlinkClick r:id="rId7"/>
              </a:rPr>
              <a:t>datos</a:t>
            </a:r>
            <a:r>
              <a:rPr lang="es-ES" sz="1400" dirty="0">
                <a:latin typeface="Calibri" panose="020F0502020204030204" pitchFamily="34" charset="0"/>
                <a:cs typeface="Calibri" panose="020F0502020204030204" pitchFamily="34" charset="0"/>
              </a:rPr>
              <a:t> de programa es almacenada en el registro DS. En términos sencillos, esta dirección, mas un valor de desplazamiento en una instrucción, genera una referencia a la localidad de un bytes especifico en el segmento de datos.</a:t>
            </a:r>
          </a:p>
          <a:p>
            <a:r>
              <a:rPr lang="es-ES" sz="1400" b="1" dirty="0">
                <a:latin typeface="Calibri" panose="020F0502020204030204" pitchFamily="34" charset="0"/>
                <a:cs typeface="Calibri" panose="020F0502020204030204" pitchFamily="34" charset="0"/>
              </a:rPr>
              <a:t>Registro SS: </a:t>
            </a:r>
            <a:r>
              <a:rPr lang="es-ES" sz="1400" dirty="0">
                <a:latin typeface="Calibri" panose="020F0502020204030204" pitchFamily="34" charset="0"/>
                <a:cs typeface="Calibri" panose="020F0502020204030204" pitchFamily="34" charset="0"/>
              </a:rPr>
              <a:t>El registro SS permite la colocación en memoria de una pila, para </a:t>
            </a:r>
            <a:r>
              <a:rPr lang="es-ES" sz="1400" dirty="0">
                <a:latin typeface="Calibri" panose="020F0502020204030204" pitchFamily="34" charset="0"/>
                <a:cs typeface="Calibri" panose="020F0502020204030204" pitchFamily="34" charset="0"/>
                <a:hlinkClick r:id="rId8"/>
              </a:rPr>
              <a:t>almacenamiento</a:t>
            </a:r>
            <a:r>
              <a:rPr lang="es-ES" sz="1400" dirty="0">
                <a:latin typeface="Calibri" panose="020F0502020204030204" pitchFamily="34" charset="0"/>
                <a:cs typeface="Calibri" panose="020F0502020204030204" pitchFamily="34" charset="0"/>
              </a:rPr>
              <a:t> temporal de direcciones y datos.</a:t>
            </a:r>
          </a:p>
          <a:p>
            <a:endParaRPr lang="es-ES" sz="14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400" b="1" dirty="0" err="1">
                <a:latin typeface="Calibri" panose="020F0502020204030204" pitchFamily="34" charset="0"/>
                <a:cs typeface="Calibri" panose="020F0502020204030204" pitchFamily="34" charset="0"/>
              </a:rPr>
              <a:t>Stack</a:t>
            </a:r>
            <a:r>
              <a:rPr lang="es-ES" sz="1400" b="1" dirty="0">
                <a:latin typeface="Calibri" panose="020F0502020204030204" pitchFamily="34" charset="0"/>
                <a:cs typeface="Calibri" panose="020F0502020204030204" pitchFamily="34" charset="0"/>
              </a:rPr>
              <a:t> Pointer: </a:t>
            </a:r>
            <a:r>
              <a:rPr lang="es-ES" sz="1400" dirty="0">
                <a:latin typeface="Calibri" panose="020F0502020204030204" pitchFamily="34" charset="0"/>
                <a:cs typeface="Calibri" panose="020F0502020204030204" pitchFamily="34" charset="0"/>
              </a:rPr>
              <a:t>Un "</a:t>
            </a:r>
            <a:r>
              <a:rPr lang="es-ES" sz="1400" dirty="0" err="1">
                <a:latin typeface="Calibri" panose="020F0502020204030204" pitchFamily="34" charset="0"/>
                <a:cs typeface="Calibri" panose="020F0502020204030204" pitchFamily="34" charset="0"/>
              </a:rPr>
              <a:t>Stack</a:t>
            </a:r>
            <a:r>
              <a:rPr lang="es-ES" sz="1400" dirty="0">
                <a:latin typeface="Calibri" panose="020F0502020204030204" pitchFamily="34" charset="0"/>
                <a:cs typeface="Calibri" panose="020F0502020204030204" pitchFamily="34" charset="0"/>
              </a:rPr>
              <a:t>" es bloque consecutivo de datos almacenados por el programador. Este bloque de memoria puede ser utilizado tanto por el control interno del microcontrolador como por el programador para almacenar datos temporalmente. La pila funciona con un mecanismo tipo LIFO, lo último que se almacena en la pila es lo primero que se recupera de la pila.</a:t>
            </a:r>
            <a:endParaRPr lang="es-ES" sz="1400" b="1" dirty="0">
              <a:latin typeface="Calibri" panose="020F0502020204030204" pitchFamily="34" charset="0"/>
              <a:cs typeface="Calibri" panose="020F0502020204030204" pitchFamily="34" charset="0"/>
            </a:endParaRPr>
          </a:p>
          <a:p>
            <a:endParaRPr lang="es-ES" sz="1400" dirty="0">
              <a:latin typeface="Calibri" panose="020F0502020204030204" pitchFamily="34" charset="0"/>
              <a:cs typeface="Calibri" panose="020F0502020204030204" pitchFamily="34" charset="0"/>
            </a:endParaRPr>
          </a:p>
          <a:p>
            <a:endParaRPr lang="es-ES" sz="14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n" sz="1400" b="1" dirty="0">
                <a:latin typeface="Calibri" panose="020F0502020204030204" pitchFamily="34" charset="0"/>
                <a:ea typeface="Quattrocento Sans"/>
                <a:cs typeface="Calibri" panose="020F0502020204030204" pitchFamily="34" charset="0"/>
                <a:sym typeface="Quattrocento Sans"/>
              </a:rPr>
              <a:t>Program Status Word: </a:t>
            </a:r>
            <a:r>
              <a:rPr lang="es-ES" sz="1400" dirty="0">
                <a:latin typeface="Calibri" panose="020F0502020204030204" pitchFamily="34" charset="0"/>
                <a:cs typeface="Calibri" panose="020F0502020204030204" pitchFamily="34" charset="0"/>
              </a:rPr>
              <a:t>es un área de la </a:t>
            </a:r>
            <a:r>
              <a:rPr lang="es-ES" sz="1400" dirty="0">
                <a:latin typeface="Calibri" panose="020F0502020204030204" pitchFamily="34" charset="0"/>
                <a:cs typeface="Calibri" panose="020F0502020204030204" pitchFamily="34" charset="0"/>
                <a:hlinkClick r:id="rId9" tooltip="Memoria (informática)"/>
              </a:rPr>
              <a:t>memoria</a:t>
            </a:r>
            <a:r>
              <a:rPr lang="es-ES" sz="1400" dirty="0">
                <a:latin typeface="Calibri" panose="020F0502020204030204" pitchFamily="34" charset="0"/>
                <a:cs typeface="Calibri" panose="020F0502020204030204" pitchFamily="34" charset="0"/>
              </a:rPr>
              <a:t> o </a:t>
            </a:r>
            <a:r>
              <a:rPr lang="es-ES" sz="1400" dirty="0">
                <a:latin typeface="Calibri" panose="020F0502020204030204" pitchFamily="34" charset="0"/>
                <a:cs typeface="Calibri" panose="020F0502020204030204" pitchFamily="34" charset="0"/>
                <a:hlinkClick r:id="rId10" tooltip="Registro (hardware)"/>
              </a:rPr>
              <a:t>registro</a:t>
            </a:r>
            <a:r>
              <a:rPr lang="es-ES" sz="1400" dirty="0">
                <a:latin typeface="Calibri" panose="020F0502020204030204" pitchFamily="34" charset="0"/>
                <a:cs typeface="Calibri" panose="020F0502020204030204" pitchFamily="34" charset="0"/>
              </a:rPr>
              <a:t> que contiene información sobre el estado de un programa utilizado por el </a:t>
            </a:r>
            <a:r>
              <a:rPr lang="es-ES" sz="1400" dirty="0">
                <a:latin typeface="Calibri" panose="020F0502020204030204" pitchFamily="34" charset="0"/>
                <a:cs typeface="Calibri" panose="020F0502020204030204" pitchFamily="34" charset="0"/>
                <a:hlinkClick r:id="rId11" tooltip="Sistema operativo"/>
              </a:rPr>
              <a:t>sistema operativo</a:t>
            </a:r>
            <a:r>
              <a:rPr lang="es-ES" sz="1400" dirty="0">
                <a:latin typeface="Calibri" panose="020F0502020204030204" pitchFamily="34" charset="0"/>
                <a:cs typeface="Calibri" panose="020F0502020204030204" pitchFamily="34" charset="0"/>
              </a:rPr>
              <a:t>. Normalmente incluye un </a:t>
            </a:r>
            <a:r>
              <a:rPr lang="es-ES" sz="1400" dirty="0">
                <a:latin typeface="Calibri" panose="020F0502020204030204" pitchFamily="34" charset="0"/>
                <a:cs typeface="Calibri" panose="020F0502020204030204" pitchFamily="34" charset="0"/>
                <a:hlinkClick r:id="rId12" tooltip="Puntero (programación)"/>
              </a:rPr>
              <a:t>puntero</a:t>
            </a:r>
            <a:r>
              <a:rPr lang="es-ES" sz="1400" dirty="0">
                <a:latin typeface="Calibri" panose="020F0502020204030204" pitchFamily="34" charset="0"/>
                <a:cs typeface="Calibri" panose="020F0502020204030204" pitchFamily="34" charset="0"/>
              </a:rPr>
              <a:t> (dirección) a la siguiente instrucción a ejecutarse. El PSW contiene un campo de error y un código de condición.</a:t>
            </a: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ES" sz="1400" dirty="0">
              <a:latin typeface="Calibri" panose="020F0502020204030204" pitchFamily="34" charset="0"/>
              <a:cs typeface="Calibri" panose="020F0502020204030204" pitchFamily="34" charset="0"/>
            </a:endParaRPr>
          </a:p>
          <a:p>
            <a:r>
              <a:rPr lang="es-ES" sz="1400" b="1" dirty="0">
                <a:latin typeface="Calibri" panose="020F0502020204030204" pitchFamily="34" charset="0"/>
                <a:cs typeface="Calibri" panose="020F0502020204030204" pitchFamily="34" charset="0"/>
              </a:rPr>
              <a:t>MAR: (Registro de Direcciones de Memoria)</a:t>
            </a:r>
            <a:r>
              <a:rPr lang="es-ES" sz="1400" dirty="0">
                <a:latin typeface="Calibri" panose="020F0502020204030204" pitchFamily="34" charset="0"/>
                <a:cs typeface="Calibri" panose="020F0502020204030204" pitchFamily="34" charset="0"/>
              </a:rPr>
              <a:t>, es un </a:t>
            </a:r>
            <a:r>
              <a:rPr lang="es-ES" sz="1400" dirty="0">
                <a:latin typeface="Calibri" panose="020F0502020204030204" pitchFamily="34" charset="0"/>
                <a:cs typeface="Calibri" panose="020F0502020204030204" pitchFamily="34" charset="0"/>
                <a:hlinkClick r:id="rId13" tooltip="Registro electrónico"/>
              </a:rPr>
              <a:t>registro</a:t>
            </a:r>
            <a:r>
              <a:rPr lang="es-ES" sz="1400" dirty="0">
                <a:latin typeface="Calibri" panose="020F0502020204030204" pitchFamily="34" charset="0"/>
                <a:cs typeface="Calibri" panose="020F0502020204030204" pitchFamily="34" charset="0"/>
              </a:rPr>
              <a:t> específico de alta velocidad, integrado en el </a:t>
            </a:r>
            <a:r>
              <a:rPr lang="es-ES" sz="1400" dirty="0">
                <a:latin typeface="Calibri" panose="020F0502020204030204" pitchFamily="34" charset="0"/>
                <a:cs typeface="Calibri" panose="020F0502020204030204" pitchFamily="34" charset="0"/>
                <a:hlinkClick r:id="rId14" tooltip="Microprocesador"/>
              </a:rPr>
              <a:t>microprocesador</a:t>
            </a:r>
            <a:r>
              <a:rPr lang="es-ES" sz="1400" dirty="0">
                <a:latin typeface="Calibri" panose="020F0502020204030204" pitchFamily="34" charset="0"/>
                <a:cs typeface="Calibri" panose="020F0502020204030204" pitchFamily="34" charset="0"/>
              </a:rPr>
              <a:t>. Este registro contiene la dirección del dato que se quiere leer o escribir. El registro está conectado con el </a:t>
            </a:r>
            <a:r>
              <a:rPr lang="es-ES" sz="1400" dirty="0">
                <a:latin typeface="Calibri" panose="020F0502020204030204" pitchFamily="34" charset="0"/>
                <a:cs typeface="Calibri" panose="020F0502020204030204" pitchFamily="34" charset="0"/>
                <a:hlinkClick r:id="rId15" tooltip="Bus de direcciones"/>
              </a:rPr>
              <a:t>bus de direcciones</a:t>
            </a:r>
            <a:r>
              <a:rPr lang="es-ES" sz="1400" dirty="0">
                <a:latin typeface="Calibri" panose="020F0502020204030204" pitchFamily="34" charset="0"/>
                <a:cs typeface="Calibri" panose="020F0502020204030204" pitchFamily="34" charset="0"/>
              </a:rPr>
              <a:t>, y su contenido se refleja en este bus.</a:t>
            </a:r>
          </a:p>
          <a:p>
            <a:r>
              <a:rPr lang="es-ES" sz="1400" dirty="0">
                <a:latin typeface="Calibri" panose="020F0502020204030204" pitchFamily="34" charset="0"/>
                <a:cs typeface="Calibri" panose="020F0502020204030204" pitchFamily="34" charset="0"/>
              </a:rPr>
              <a:t>El número de direcciones que se pueden direccionar con una CPU depende del tamaño del MAR. Si el MAR tiene n bits de tamaño entonces se podrán direccionar un máximo de 2</a:t>
            </a:r>
            <a:r>
              <a:rPr lang="es-ES" sz="1400" baseline="30000" dirty="0">
                <a:latin typeface="Calibri" panose="020F0502020204030204" pitchFamily="34" charset="0"/>
                <a:cs typeface="Calibri" panose="020F0502020204030204" pitchFamily="34" charset="0"/>
              </a:rPr>
              <a:t>n</a:t>
            </a:r>
            <a:r>
              <a:rPr lang="es-ES" sz="1400" dirty="0">
                <a:latin typeface="Calibri" panose="020F0502020204030204" pitchFamily="34" charset="0"/>
                <a:cs typeface="Calibri" panose="020F0502020204030204" pitchFamily="34" charset="0"/>
              </a:rPr>
              <a:t> palabras.</a:t>
            </a:r>
            <a:endParaRPr lang="es-ES" sz="2000" dirty="0"/>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ES" sz="14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s-ES" sz="1400" b="1" dirty="0">
                <a:latin typeface="Calibri" panose="020F0502020204030204" pitchFamily="34" charset="0"/>
                <a:cs typeface="Calibri" panose="020F0502020204030204" pitchFamily="34" charset="0"/>
              </a:rPr>
              <a:t>MBR: registro de datos de memoria</a:t>
            </a:r>
            <a:r>
              <a:rPr lang="es-ES" sz="1400" dirty="0">
                <a:latin typeface="Calibri" panose="020F0502020204030204" pitchFamily="34" charset="0"/>
                <a:cs typeface="Calibri" panose="020F0502020204030204" pitchFamily="34" charset="0"/>
              </a:rPr>
              <a:t> ( </a:t>
            </a:r>
            <a:r>
              <a:rPr lang="es-ES" sz="1400" b="1" dirty="0">
                <a:latin typeface="Calibri" panose="020F0502020204030204" pitchFamily="34" charset="0"/>
                <a:cs typeface="Calibri" panose="020F0502020204030204" pitchFamily="34" charset="0"/>
              </a:rPr>
              <a:t>MDR</a:t>
            </a:r>
            <a:r>
              <a:rPr lang="es-ES" sz="1400" dirty="0">
                <a:latin typeface="Calibri" panose="020F0502020204030204" pitchFamily="34" charset="0"/>
                <a:cs typeface="Calibri" panose="020F0502020204030204" pitchFamily="34" charset="0"/>
              </a:rPr>
              <a:t> )) es el </a:t>
            </a:r>
            <a:r>
              <a:rPr lang="es-ES" sz="1400" dirty="0">
                <a:latin typeface="Calibri" panose="020F0502020204030204" pitchFamily="34" charset="0"/>
                <a:cs typeface="Calibri" panose="020F0502020204030204" pitchFamily="34" charset="0"/>
                <a:hlinkClick r:id="rId16" tooltip="Registro del procesador"/>
              </a:rPr>
              <a:t>registro</a:t>
            </a:r>
            <a:r>
              <a:rPr lang="es-ES" sz="1400" dirty="0">
                <a:latin typeface="Calibri" panose="020F0502020204030204" pitchFamily="34" charset="0"/>
                <a:cs typeface="Calibri" panose="020F0502020204030204" pitchFamily="34" charset="0"/>
              </a:rPr>
              <a:t> en el procesador de una </a:t>
            </a:r>
            <a:r>
              <a:rPr lang="es-ES" sz="1400" dirty="0">
                <a:latin typeface="Calibri" panose="020F0502020204030204" pitchFamily="34" charset="0"/>
                <a:cs typeface="Calibri" panose="020F0502020204030204" pitchFamily="34" charset="0"/>
                <a:hlinkClick r:id="rId17" tooltip="Computadora"/>
              </a:rPr>
              <a:t>computadora</a:t>
            </a:r>
            <a:r>
              <a:rPr lang="es-ES" sz="1400" dirty="0">
                <a:latin typeface="Calibri" panose="020F0502020204030204" pitchFamily="34" charset="0"/>
                <a:cs typeface="Calibri" panose="020F0502020204030204" pitchFamily="34" charset="0"/>
              </a:rPr>
              <a:t> , o </a:t>
            </a:r>
            <a:r>
              <a:rPr lang="es-ES" sz="1400" dirty="0">
                <a:latin typeface="Calibri" panose="020F0502020204030204" pitchFamily="34" charset="0"/>
                <a:cs typeface="Calibri" panose="020F0502020204030204" pitchFamily="34" charset="0"/>
                <a:hlinkClick r:id="rId18" tooltip="Unidad Central de procesamiento"/>
              </a:rPr>
              <a:t>unidad de procesamiento central</a:t>
            </a:r>
            <a:r>
              <a:rPr lang="es-ES" sz="1400" dirty="0">
                <a:latin typeface="Calibri" panose="020F0502020204030204" pitchFamily="34" charset="0"/>
                <a:cs typeface="Calibri" panose="020F0502020204030204" pitchFamily="34" charset="0"/>
              </a:rPr>
              <a:t> , CPU, que almacena los datos que se transfieren desde y hacia el almacenamiento de acceso inmediato. Contiene la copia de las ubicaciones de memoria designadas especificadas por el </a:t>
            </a:r>
            <a:r>
              <a:rPr lang="es-ES" sz="1400" dirty="0">
                <a:latin typeface="Calibri" panose="020F0502020204030204" pitchFamily="34" charset="0"/>
                <a:cs typeface="Calibri" panose="020F0502020204030204" pitchFamily="34" charset="0"/>
                <a:hlinkClick r:id="rId19" tooltip="Registro de dirección de memoria"/>
              </a:rPr>
              <a:t>registro de dirección de memoria</a:t>
            </a:r>
            <a:r>
              <a:rPr lang="es-ES" sz="1400" dirty="0">
                <a:latin typeface="Calibri" panose="020F0502020204030204" pitchFamily="34" charset="0"/>
                <a:cs typeface="Calibri" panose="020F0502020204030204" pitchFamily="34" charset="0"/>
              </a:rPr>
              <a:t> . </a:t>
            </a: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pPr>
              <a:lnSpc>
                <a:spcPct val="150000"/>
              </a:lnSpc>
              <a:buFont typeface="Wingdings" pitchFamily="2" charset="2"/>
              <a:buNone/>
            </a:pPr>
            <a:endParaRPr lang="es-AR" sz="1400" dirty="0">
              <a:latin typeface="Verdana" pitchFamily="34" charset="0"/>
              <a:ea typeface="Verdana" pitchFamily="34" charset="0"/>
              <a:cs typeface="Verdana" pitchFamily="34" charset="0"/>
            </a:endParaRPr>
          </a:p>
          <a:p>
            <a:pPr>
              <a:lnSpc>
                <a:spcPct val="150000"/>
              </a:lnSpc>
              <a:buFont typeface="Wingdings" pitchFamily="2" charset="2"/>
              <a:buNone/>
            </a:pPr>
            <a:endParaRPr lang="es-AR" sz="1400"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dirty="0">
              <a:latin typeface="Verdana" pitchFamily="34" charset="0"/>
              <a:ea typeface="Verdana" pitchFamily="34" charset="0"/>
              <a:cs typeface="Verdana" pitchFamily="34" charset="0"/>
            </a:endParaRPr>
          </a:p>
          <a:p>
            <a:endParaRPr lang="es-AR" dirty="0"/>
          </a:p>
        </p:txBody>
      </p:sp>
      <p:sp>
        <p:nvSpPr>
          <p:cNvPr id="4" name="Marcador de número de diapositiva 3"/>
          <p:cNvSpPr>
            <a:spLocks noGrp="1"/>
          </p:cNvSpPr>
          <p:nvPr>
            <p:ph type="sldNum" sz="quarter" idx="5"/>
          </p:nvPr>
        </p:nvSpPr>
        <p:spPr/>
        <p:txBody>
          <a:bodyPr/>
          <a:lstStyle/>
          <a:p>
            <a:fld id="{F17EFDD8-A5B3-4907-B9EA-F32B8101D493}" type="slidenum">
              <a:rPr lang="es-AR" smtClean="0"/>
              <a:pPr/>
              <a:t>3</a:t>
            </a:fld>
            <a:endParaRPr lang="es-AR"/>
          </a:p>
        </p:txBody>
      </p:sp>
    </p:spTree>
    <p:extLst>
      <p:ext uri="{BB962C8B-B14F-4D97-AF65-F5344CB8AC3E}">
        <p14:creationId xmlns:p14="http://schemas.microsoft.com/office/powerpoint/2010/main" val="2699292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3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b="1" dirty="0">
                <a:latin typeface="Verdana" pitchFamily="34" charset="0"/>
                <a:ea typeface="Verdana" pitchFamily="34" charset="0"/>
                <a:cs typeface="Verdana" pitchFamily="34" charset="0"/>
              </a:rPr>
              <a:t>El registro del sistema</a:t>
            </a:r>
            <a:r>
              <a:rPr lang="es-AR" sz="1200" dirty="0">
                <a:latin typeface="Verdana" pitchFamily="34" charset="0"/>
                <a:ea typeface="Verdana" pitchFamily="34" charset="0"/>
                <a:cs typeface="Verdana" pitchFamily="34" charset="0"/>
              </a:rPr>
              <a:t> es una base de datos la cual los SO Windows usan para almacenar información sobre la configuración del equipo.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dirty="0">
              <a:latin typeface="Verdana" pitchFamily="34" charset="0"/>
              <a:ea typeface="Verdana" pitchFamily="34" charset="0"/>
              <a:cs typeface="Verdana" pitchFamily="34" charset="0"/>
            </a:endParaRPr>
          </a:p>
          <a:p>
            <a:pPr>
              <a:lnSpc>
                <a:spcPct val="150000"/>
              </a:lnSpc>
            </a:pPr>
            <a:r>
              <a:rPr lang="es-AR" sz="1200" b="1" dirty="0">
                <a:latin typeface="Verdana" pitchFamily="34" charset="0"/>
                <a:ea typeface="Verdana" pitchFamily="34" charset="0"/>
                <a:cs typeface="Verdana" pitchFamily="34" charset="0"/>
              </a:rPr>
              <a:t>Los registro contienen:</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Perfiles de usuarios;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Información sobre los programas instalados y los tipos de documentos creados por cada programa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Propiedades de carpetas e iconos de programas;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Configuración de los drivers instalados en el SO;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Información sobre los puertos usados</a:t>
            </a:r>
            <a:r>
              <a:rPr lang="es-AR" sz="1400" dirty="0">
                <a:latin typeface="Verdana" pitchFamily="34" charset="0"/>
                <a:ea typeface="Verdana" pitchFamily="34" charset="0"/>
                <a:cs typeface="Verdana" pitchFamily="34" charset="0"/>
              </a:rPr>
              <a:t>.</a:t>
            </a:r>
          </a:p>
          <a:p>
            <a:pPr>
              <a:lnSpc>
                <a:spcPct val="150000"/>
              </a:lnSpc>
              <a:buFont typeface="Wingdings" pitchFamily="2" charset="2"/>
              <a:buChar char="v"/>
            </a:pPr>
            <a:endParaRPr lang="es-AR" sz="1400" dirty="0">
              <a:latin typeface="Verdana" pitchFamily="34" charset="0"/>
              <a:ea typeface="Verdana" pitchFamily="34" charset="0"/>
              <a:cs typeface="Verdana" pitchFamily="34" charset="0"/>
            </a:endParaRPr>
          </a:p>
          <a:p>
            <a:pPr>
              <a:lnSpc>
                <a:spcPct val="150000"/>
              </a:lnSpc>
            </a:pPr>
            <a:r>
              <a:rPr lang="es-AR" sz="1400" dirty="0">
                <a:latin typeface="Verdana" pitchFamily="34" charset="0"/>
                <a:ea typeface="Verdana" pitchFamily="34" charset="0"/>
                <a:cs typeface="Verdana" pitchFamily="34" charset="0"/>
              </a:rPr>
              <a:t>Con abrir un registro, realice lo siguiente: </a:t>
            </a: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Vaya a </a:t>
            </a:r>
            <a:r>
              <a:rPr lang="es-AR" sz="1400" b="1" dirty="0">
                <a:latin typeface="Verdana" pitchFamily="34" charset="0"/>
                <a:ea typeface="Verdana" pitchFamily="34" charset="0"/>
                <a:cs typeface="Verdana" pitchFamily="34" charset="0"/>
              </a:rPr>
              <a:t>Inicio</a:t>
            </a:r>
            <a:r>
              <a:rPr lang="es-AR" sz="1400" dirty="0">
                <a:latin typeface="Verdana" pitchFamily="34" charset="0"/>
                <a:ea typeface="Verdana" pitchFamily="34" charset="0"/>
                <a:cs typeface="Verdana" pitchFamily="34" charset="0"/>
              </a:rPr>
              <a:t> </a:t>
            </a: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a:t>
            </a:r>
            <a:r>
              <a:rPr lang="es-AR" sz="1400" dirty="0" err="1">
                <a:latin typeface="Verdana" pitchFamily="34" charset="0"/>
                <a:ea typeface="Verdana" pitchFamily="34" charset="0"/>
                <a:cs typeface="Verdana" pitchFamily="34" charset="0"/>
              </a:rPr>
              <a:t>Click</a:t>
            </a:r>
            <a:r>
              <a:rPr lang="es-AR" sz="1400" dirty="0">
                <a:latin typeface="Verdana" pitchFamily="34" charset="0"/>
                <a:ea typeface="Verdana" pitchFamily="34" charset="0"/>
                <a:cs typeface="Verdana" pitchFamily="34" charset="0"/>
              </a:rPr>
              <a:t> en </a:t>
            </a:r>
            <a:r>
              <a:rPr lang="es-AR" sz="1400" b="1" dirty="0">
                <a:latin typeface="Verdana" pitchFamily="34" charset="0"/>
                <a:ea typeface="Verdana" pitchFamily="34" charset="0"/>
                <a:cs typeface="Verdana" pitchFamily="34" charset="0"/>
              </a:rPr>
              <a:t>Ejecutar</a:t>
            </a:r>
            <a:endParaRPr lang="es-AR" sz="1400" dirty="0">
              <a:latin typeface="Verdana" pitchFamily="34" charset="0"/>
              <a:ea typeface="Verdana" pitchFamily="34" charset="0"/>
              <a:cs typeface="Verdana" pitchFamily="34" charset="0"/>
            </a:endParaRP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En </a:t>
            </a:r>
            <a:r>
              <a:rPr lang="es-AR" sz="1400" dirty="0" err="1">
                <a:latin typeface="Verdana" pitchFamily="34" charset="0"/>
                <a:ea typeface="Verdana" pitchFamily="34" charset="0"/>
                <a:cs typeface="Verdana" pitchFamily="34" charset="0"/>
              </a:rPr>
              <a:t>en</a:t>
            </a:r>
            <a:r>
              <a:rPr lang="es-AR" sz="1400" dirty="0">
                <a:latin typeface="Verdana" pitchFamily="34" charset="0"/>
                <a:ea typeface="Verdana" pitchFamily="34" charset="0"/>
                <a:cs typeface="Verdana" pitchFamily="34" charset="0"/>
              </a:rPr>
              <a:t> campo </a:t>
            </a:r>
            <a:r>
              <a:rPr lang="es-AR" sz="1400" b="1" dirty="0">
                <a:latin typeface="Verdana" pitchFamily="34" charset="0"/>
                <a:ea typeface="Verdana" pitchFamily="34" charset="0"/>
                <a:cs typeface="Verdana" pitchFamily="34" charset="0"/>
              </a:rPr>
              <a:t>Abrir</a:t>
            </a:r>
            <a:r>
              <a:rPr lang="es-AR" sz="1400" dirty="0">
                <a:latin typeface="Verdana" pitchFamily="34" charset="0"/>
                <a:ea typeface="Verdana" pitchFamily="34" charset="0"/>
                <a:cs typeface="Verdana" pitchFamily="34" charset="0"/>
              </a:rPr>
              <a:t> escriba </a:t>
            </a:r>
            <a:r>
              <a:rPr lang="es-AR" sz="1400" b="1" dirty="0">
                <a:latin typeface="Verdana" pitchFamily="34" charset="0"/>
                <a:ea typeface="Verdana" pitchFamily="34" charset="0"/>
                <a:cs typeface="Verdana" pitchFamily="34" charset="0"/>
              </a:rPr>
              <a:t>REGEDIT</a:t>
            </a:r>
            <a:r>
              <a:rPr lang="es-AR" sz="1400" dirty="0">
                <a:latin typeface="Verdana" pitchFamily="34" charset="0"/>
                <a:ea typeface="Verdana" pitchFamily="34" charset="0"/>
                <a:cs typeface="Verdana" pitchFamily="34" charset="0"/>
              </a:rPr>
              <a:t> </a:t>
            </a: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Pulse el botón </a:t>
            </a:r>
            <a:r>
              <a:rPr lang="es-AR" sz="1400" b="1" dirty="0">
                <a:latin typeface="Verdana" pitchFamily="34" charset="0"/>
                <a:ea typeface="Verdana" pitchFamily="34" charset="0"/>
                <a:cs typeface="Verdana" pitchFamily="34" charset="0"/>
              </a:rPr>
              <a:t>Aceptar</a:t>
            </a:r>
          </a:p>
          <a:p>
            <a:pPr>
              <a:lnSpc>
                <a:spcPct val="150000"/>
              </a:lnSpc>
              <a:buFont typeface="Wingdings" pitchFamily="2" charset="2"/>
              <a:buChar char="v"/>
            </a:pPr>
            <a:endParaRPr lang="es-AR" sz="1400" b="1"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s-AR" sz="1400" dirty="0">
                <a:latin typeface="Verdana" pitchFamily="34" charset="0"/>
                <a:ea typeface="Verdana" pitchFamily="34" charset="0"/>
                <a:cs typeface="Verdana" pitchFamily="34" charset="0"/>
              </a:rPr>
              <a:t>El registro tiene una estructura jerárquica la cual consiste en secciones, subsecciones (la parte izquierda de la ventana del editor del registro) y las claves (esto es lo que puede ver a la derecha cuando marca una sección del registro o una subsección).</a:t>
            </a: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r>
              <a:rPr lang="es-ES" sz="1400" b="1" dirty="0">
                <a:latin typeface="Calibri" panose="020F0502020204030204" pitchFamily="34" charset="0"/>
                <a:cs typeface="Calibri" panose="020F0502020204030204" pitchFamily="34" charset="0"/>
              </a:rPr>
              <a:t>Registro de uso General:</a:t>
            </a:r>
          </a:p>
          <a:p>
            <a:r>
              <a:rPr lang="es-ES" sz="1400" b="1" dirty="0">
                <a:latin typeface="Calibri" panose="020F0502020204030204" pitchFamily="34" charset="0"/>
                <a:cs typeface="Calibri" panose="020F0502020204030204" pitchFamily="34" charset="0"/>
              </a:rPr>
              <a:t>El registro AX: </a:t>
            </a:r>
            <a:r>
              <a:rPr lang="es-ES" sz="1400" dirty="0">
                <a:latin typeface="Calibri" panose="020F0502020204030204" pitchFamily="34" charset="0"/>
                <a:cs typeface="Calibri" panose="020F0502020204030204" pitchFamily="34" charset="0"/>
              </a:rPr>
              <a:t>el acumulador principal, es utilizado para operaciones que implican entrada/salida y la mayor parte de la aritmética</a:t>
            </a:r>
          </a:p>
          <a:p>
            <a:r>
              <a:rPr lang="es-ES" sz="1400" b="1" dirty="0">
                <a:latin typeface="Calibri" panose="020F0502020204030204" pitchFamily="34" charset="0"/>
                <a:cs typeface="Calibri" panose="020F0502020204030204" pitchFamily="34" charset="0"/>
              </a:rPr>
              <a:t>Registro BX:</a:t>
            </a:r>
            <a:r>
              <a:rPr lang="es-ES" sz="1400" dirty="0">
                <a:latin typeface="Calibri" panose="020F0502020204030204" pitchFamily="34" charset="0"/>
                <a:cs typeface="Calibri" panose="020F0502020204030204" pitchFamily="34" charset="0"/>
              </a:rPr>
              <a:t> es conocido como el registro base ya que es el único registro de propósitos generales que pueden ser unos índices para direccionamiento indexado. </a:t>
            </a:r>
          </a:p>
          <a:p>
            <a:r>
              <a:rPr lang="es-ES" sz="1400" b="1" dirty="0">
                <a:latin typeface="Calibri" panose="020F0502020204030204" pitchFamily="34" charset="0"/>
                <a:cs typeface="Calibri" panose="020F0502020204030204" pitchFamily="34" charset="0"/>
              </a:rPr>
              <a:t>Registro CX:</a:t>
            </a:r>
            <a:r>
              <a:rPr lang="es-ES" sz="1400" dirty="0">
                <a:latin typeface="Calibri" panose="020F0502020204030204" pitchFamily="34" charset="0"/>
                <a:cs typeface="Calibri" panose="020F0502020204030204" pitchFamily="34" charset="0"/>
              </a:rPr>
              <a:t> es conocido como el registro contador. Puede contener un valor para controlar el número de veces que un ciclo se repite o un valor para corrimiento de bits, hacia la derecha o hacia la izquierda. </a:t>
            </a:r>
          </a:p>
          <a:p>
            <a:r>
              <a:rPr lang="es-ES" sz="1400" b="1" dirty="0">
                <a:latin typeface="Calibri" panose="020F0502020204030204" pitchFamily="34" charset="0"/>
                <a:cs typeface="Calibri" panose="020F0502020204030204" pitchFamily="34" charset="0"/>
              </a:rPr>
              <a:t>Registro DX:</a:t>
            </a:r>
            <a:r>
              <a:rPr lang="es-ES" sz="1400" dirty="0">
                <a:latin typeface="Calibri" panose="020F0502020204030204" pitchFamily="34" charset="0"/>
                <a:cs typeface="Calibri" panose="020F0502020204030204" pitchFamily="34" charset="0"/>
              </a:rPr>
              <a:t> es conocido como el registro de datos. Algunas operaciones de entrada/salida requieren su uso, y las operaciones de multiplicación y división con cifras grandes suponen al DX y al AX trabajando juntos. Puede usar los registros de propósitos para suma y resta de cifras de 8, 16, 32 bits.</a:t>
            </a:r>
          </a:p>
          <a:p>
            <a:endParaRPr lang="es-ES" sz="1400" dirty="0">
              <a:latin typeface="Calibri" panose="020F0502020204030204" pitchFamily="34" charset="0"/>
              <a:cs typeface="Calibri" panose="020F0502020204030204" pitchFamily="34" charset="0"/>
            </a:endParaRPr>
          </a:p>
          <a:p>
            <a:r>
              <a:rPr lang="es-ES" sz="1400" b="1" dirty="0">
                <a:latin typeface="Calibri" panose="020F0502020204030204" pitchFamily="34" charset="0"/>
                <a:cs typeface="Calibri" panose="020F0502020204030204" pitchFamily="34" charset="0"/>
              </a:rPr>
              <a:t>Registro de Segmento:</a:t>
            </a:r>
          </a:p>
          <a:p>
            <a:r>
              <a:rPr lang="es-ES" sz="1400" b="1" dirty="0">
                <a:latin typeface="Calibri" panose="020F0502020204030204" pitchFamily="34" charset="0"/>
                <a:cs typeface="Calibri" panose="020F0502020204030204" pitchFamily="34" charset="0"/>
              </a:rPr>
              <a:t>Registro CS: </a:t>
            </a:r>
            <a:r>
              <a:rPr lang="es-ES" sz="1400" dirty="0">
                <a:latin typeface="Calibri" panose="020F0502020204030204" pitchFamily="34" charset="0"/>
                <a:cs typeface="Calibri" panose="020F0502020204030204" pitchFamily="34" charset="0"/>
              </a:rPr>
              <a:t>El DOS almacena la dirección inicial del segmento de </a:t>
            </a:r>
            <a:r>
              <a:rPr lang="es-ES" sz="1400" dirty="0">
                <a:latin typeface="Calibri" panose="020F0502020204030204" pitchFamily="34" charset="0"/>
                <a:cs typeface="Calibri" panose="020F0502020204030204" pitchFamily="34" charset="0"/>
                <a:hlinkClick r:id="rId3"/>
              </a:rPr>
              <a:t>código</a:t>
            </a:r>
            <a:r>
              <a:rPr lang="es-ES" sz="1400" dirty="0">
                <a:latin typeface="Calibri" panose="020F0502020204030204" pitchFamily="34" charset="0"/>
                <a:cs typeface="Calibri" panose="020F0502020204030204" pitchFamily="34" charset="0"/>
              </a:rPr>
              <a:t> de un </a:t>
            </a:r>
            <a:r>
              <a:rPr lang="es-ES" sz="1400" dirty="0">
                <a:latin typeface="Calibri" panose="020F0502020204030204" pitchFamily="34" charset="0"/>
                <a:cs typeface="Calibri" panose="020F0502020204030204" pitchFamily="34" charset="0"/>
                <a:hlinkClick r:id="rId4"/>
              </a:rPr>
              <a:t>programa</a:t>
            </a:r>
            <a:r>
              <a:rPr lang="es-ES" sz="1400" dirty="0">
                <a:latin typeface="Calibri" panose="020F0502020204030204" pitchFamily="34" charset="0"/>
                <a:cs typeface="Calibri" panose="020F0502020204030204" pitchFamily="34" charset="0"/>
              </a:rPr>
              <a:t> en el registro CS. Esta dirección de segmento, mas un </a:t>
            </a:r>
            <a:r>
              <a:rPr lang="es-ES" sz="1400" dirty="0">
                <a:latin typeface="Calibri" panose="020F0502020204030204" pitchFamily="34" charset="0"/>
                <a:cs typeface="Calibri" panose="020F0502020204030204" pitchFamily="34" charset="0"/>
                <a:hlinkClick r:id="rId5"/>
              </a:rPr>
              <a:t>valor</a:t>
            </a:r>
            <a:r>
              <a:rPr lang="es-ES" sz="1400" dirty="0">
                <a:latin typeface="Calibri" panose="020F0502020204030204" pitchFamily="34" charset="0"/>
                <a:cs typeface="Calibri" panose="020F0502020204030204" pitchFamily="34" charset="0"/>
              </a:rPr>
              <a:t> de desplazamiento en el registro de apuntado de instrucción (</a:t>
            </a:r>
            <a:r>
              <a:rPr lang="es-ES" sz="1400" dirty="0">
                <a:latin typeface="Calibri" panose="020F0502020204030204" pitchFamily="34" charset="0"/>
                <a:cs typeface="Calibri" panose="020F0502020204030204" pitchFamily="34" charset="0"/>
                <a:hlinkClick r:id="rId6"/>
              </a:rPr>
              <a:t>IP</a:t>
            </a:r>
            <a:r>
              <a:rPr lang="es-ES" sz="1400" dirty="0">
                <a:latin typeface="Calibri" panose="020F0502020204030204" pitchFamily="34" charset="0"/>
                <a:cs typeface="Calibri" panose="020F0502020204030204" pitchFamily="34" charset="0"/>
              </a:rPr>
              <a:t>).</a:t>
            </a:r>
          </a:p>
          <a:p>
            <a:r>
              <a:rPr lang="es-ES" sz="1400" b="1" dirty="0">
                <a:latin typeface="Calibri" panose="020F0502020204030204" pitchFamily="34" charset="0"/>
                <a:cs typeface="Calibri" panose="020F0502020204030204" pitchFamily="34" charset="0"/>
              </a:rPr>
              <a:t>Registro </a:t>
            </a:r>
            <a:r>
              <a:rPr lang="es-ES" sz="1400" b="1" dirty="0" err="1">
                <a:latin typeface="Calibri" panose="020F0502020204030204" pitchFamily="34" charset="0"/>
                <a:cs typeface="Calibri" panose="020F0502020204030204" pitchFamily="34" charset="0"/>
              </a:rPr>
              <a:t>DS:</a:t>
            </a:r>
            <a:r>
              <a:rPr lang="es-ES" sz="1400" dirty="0" err="1">
                <a:latin typeface="Calibri" panose="020F0502020204030204" pitchFamily="34" charset="0"/>
                <a:cs typeface="Calibri" panose="020F0502020204030204" pitchFamily="34" charset="0"/>
              </a:rPr>
              <a:t>La</a:t>
            </a:r>
            <a:r>
              <a:rPr lang="es-ES" sz="1400" dirty="0">
                <a:latin typeface="Calibri" panose="020F0502020204030204" pitchFamily="34" charset="0"/>
                <a:cs typeface="Calibri" panose="020F0502020204030204" pitchFamily="34" charset="0"/>
              </a:rPr>
              <a:t> dirección inicial de un segmento de </a:t>
            </a:r>
            <a:r>
              <a:rPr lang="es-ES" sz="1400" dirty="0">
                <a:latin typeface="Calibri" panose="020F0502020204030204" pitchFamily="34" charset="0"/>
                <a:cs typeface="Calibri" panose="020F0502020204030204" pitchFamily="34" charset="0"/>
                <a:hlinkClick r:id="rId7"/>
              </a:rPr>
              <a:t>datos</a:t>
            </a:r>
            <a:r>
              <a:rPr lang="es-ES" sz="1400" dirty="0">
                <a:latin typeface="Calibri" panose="020F0502020204030204" pitchFamily="34" charset="0"/>
                <a:cs typeface="Calibri" panose="020F0502020204030204" pitchFamily="34" charset="0"/>
              </a:rPr>
              <a:t> de programa es almacenada en el registro DS. En términos sencillos, esta dirección, mas un valor de desplazamiento en una instrucción, genera una referencia a la localidad de un bytes especifico en el segmento de datos.</a:t>
            </a:r>
          </a:p>
          <a:p>
            <a:r>
              <a:rPr lang="es-ES" sz="1400" b="1" dirty="0">
                <a:latin typeface="Calibri" panose="020F0502020204030204" pitchFamily="34" charset="0"/>
                <a:cs typeface="Calibri" panose="020F0502020204030204" pitchFamily="34" charset="0"/>
              </a:rPr>
              <a:t>Registro SS: </a:t>
            </a:r>
            <a:r>
              <a:rPr lang="es-ES" sz="1400" dirty="0">
                <a:latin typeface="Calibri" panose="020F0502020204030204" pitchFamily="34" charset="0"/>
                <a:cs typeface="Calibri" panose="020F0502020204030204" pitchFamily="34" charset="0"/>
              </a:rPr>
              <a:t>El registro SS permite la colocación en memoria de una pila, para </a:t>
            </a:r>
            <a:r>
              <a:rPr lang="es-ES" sz="1400" dirty="0">
                <a:latin typeface="Calibri" panose="020F0502020204030204" pitchFamily="34" charset="0"/>
                <a:cs typeface="Calibri" panose="020F0502020204030204" pitchFamily="34" charset="0"/>
                <a:hlinkClick r:id="rId8"/>
              </a:rPr>
              <a:t>almacenamiento</a:t>
            </a:r>
            <a:r>
              <a:rPr lang="es-ES" sz="1400" dirty="0">
                <a:latin typeface="Calibri" panose="020F0502020204030204" pitchFamily="34" charset="0"/>
                <a:cs typeface="Calibri" panose="020F0502020204030204" pitchFamily="34" charset="0"/>
              </a:rPr>
              <a:t> temporal de direcciones y datos.</a:t>
            </a:r>
          </a:p>
          <a:p>
            <a:endParaRPr lang="es-ES" sz="14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400" b="1" dirty="0" err="1">
                <a:latin typeface="Calibri" panose="020F0502020204030204" pitchFamily="34" charset="0"/>
                <a:cs typeface="Calibri" panose="020F0502020204030204" pitchFamily="34" charset="0"/>
              </a:rPr>
              <a:t>Stack</a:t>
            </a:r>
            <a:r>
              <a:rPr lang="es-ES" sz="1400" b="1" dirty="0">
                <a:latin typeface="Calibri" panose="020F0502020204030204" pitchFamily="34" charset="0"/>
                <a:cs typeface="Calibri" panose="020F0502020204030204" pitchFamily="34" charset="0"/>
              </a:rPr>
              <a:t> Pointer: </a:t>
            </a:r>
            <a:r>
              <a:rPr lang="es-ES" sz="1400" dirty="0">
                <a:latin typeface="Calibri" panose="020F0502020204030204" pitchFamily="34" charset="0"/>
                <a:cs typeface="Calibri" panose="020F0502020204030204" pitchFamily="34" charset="0"/>
              </a:rPr>
              <a:t>Un "</a:t>
            </a:r>
            <a:r>
              <a:rPr lang="es-ES" sz="1400" dirty="0" err="1">
                <a:latin typeface="Calibri" panose="020F0502020204030204" pitchFamily="34" charset="0"/>
                <a:cs typeface="Calibri" panose="020F0502020204030204" pitchFamily="34" charset="0"/>
              </a:rPr>
              <a:t>Stack</a:t>
            </a:r>
            <a:r>
              <a:rPr lang="es-ES" sz="1400" dirty="0">
                <a:latin typeface="Calibri" panose="020F0502020204030204" pitchFamily="34" charset="0"/>
                <a:cs typeface="Calibri" panose="020F0502020204030204" pitchFamily="34" charset="0"/>
              </a:rPr>
              <a:t>" es bloque consecutivo de datos almacenados por el programador. Este bloque de memoria puede ser utilizado tanto por el control interno del microcontrolador como por el programador para almacenar datos temporalmente. La pila funciona con un mecanismo tipo LIFO, lo último que se almacena en la pila es lo primero que se recupera de la pila.</a:t>
            </a:r>
            <a:endParaRPr lang="es-ES" sz="1400" b="1" dirty="0">
              <a:latin typeface="Calibri" panose="020F0502020204030204" pitchFamily="34" charset="0"/>
              <a:cs typeface="Calibri" panose="020F0502020204030204" pitchFamily="34" charset="0"/>
            </a:endParaRPr>
          </a:p>
          <a:p>
            <a:endParaRPr lang="es-ES" sz="1400" dirty="0">
              <a:latin typeface="Calibri" panose="020F0502020204030204" pitchFamily="34" charset="0"/>
              <a:cs typeface="Calibri" panose="020F0502020204030204" pitchFamily="34" charset="0"/>
            </a:endParaRPr>
          </a:p>
          <a:p>
            <a:endParaRPr lang="es-ES" sz="14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n" sz="1400" b="1" dirty="0">
                <a:latin typeface="Calibri" panose="020F0502020204030204" pitchFamily="34" charset="0"/>
                <a:ea typeface="Quattrocento Sans"/>
                <a:cs typeface="Calibri" panose="020F0502020204030204" pitchFamily="34" charset="0"/>
                <a:sym typeface="Quattrocento Sans"/>
              </a:rPr>
              <a:t>Program Status Word: </a:t>
            </a:r>
            <a:r>
              <a:rPr lang="es-ES" sz="1400" dirty="0">
                <a:latin typeface="Calibri" panose="020F0502020204030204" pitchFamily="34" charset="0"/>
                <a:cs typeface="Calibri" panose="020F0502020204030204" pitchFamily="34" charset="0"/>
              </a:rPr>
              <a:t>es un área de la </a:t>
            </a:r>
            <a:r>
              <a:rPr lang="es-ES" sz="1400" dirty="0">
                <a:latin typeface="Calibri" panose="020F0502020204030204" pitchFamily="34" charset="0"/>
                <a:cs typeface="Calibri" panose="020F0502020204030204" pitchFamily="34" charset="0"/>
                <a:hlinkClick r:id="rId9" tooltip="Memoria (informática)"/>
              </a:rPr>
              <a:t>memoria</a:t>
            </a:r>
            <a:r>
              <a:rPr lang="es-ES" sz="1400" dirty="0">
                <a:latin typeface="Calibri" panose="020F0502020204030204" pitchFamily="34" charset="0"/>
                <a:cs typeface="Calibri" panose="020F0502020204030204" pitchFamily="34" charset="0"/>
              </a:rPr>
              <a:t> o </a:t>
            </a:r>
            <a:r>
              <a:rPr lang="es-ES" sz="1400" dirty="0">
                <a:latin typeface="Calibri" panose="020F0502020204030204" pitchFamily="34" charset="0"/>
                <a:cs typeface="Calibri" panose="020F0502020204030204" pitchFamily="34" charset="0"/>
                <a:hlinkClick r:id="rId10" tooltip="Registro (hardware)"/>
              </a:rPr>
              <a:t>registro</a:t>
            </a:r>
            <a:r>
              <a:rPr lang="es-ES" sz="1400" dirty="0">
                <a:latin typeface="Calibri" panose="020F0502020204030204" pitchFamily="34" charset="0"/>
                <a:cs typeface="Calibri" panose="020F0502020204030204" pitchFamily="34" charset="0"/>
              </a:rPr>
              <a:t> que contiene información sobre el estado de un programa utilizado por el </a:t>
            </a:r>
            <a:r>
              <a:rPr lang="es-ES" sz="1400" dirty="0">
                <a:latin typeface="Calibri" panose="020F0502020204030204" pitchFamily="34" charset="0"/>
                <a:cs typeface="Calibri" panose="020F0502020204030204" pitchFamily="34" charset="0"/>
                <a:hlinkClick r:id="rId11" tooltip="Sistema operativo"/>
              </a:rPr>
              <a:t>sistema operativo</a:t>
            </a:r>
            <a:r>
              <a:rPr lang="es-ES" sz="1400" dirty="0">
                <a:latin typeface="Calibri" panose="020F0502020204030204" pitchFamily="34" charset="0"/>
                <a:cs typeface="Calibri" panose="020F0502020204030204" pitchFamily="34" charset="0"/>
              </a:rPr>
              <a:t>. Normalmente incluye un </a:t>
            </a:r>
            <a:r>
              <a:rPr lang="es-ES" sz="1400" dirty="0">
                <a:latin typeface="Calibri" panose="020F0502020204030204" pitchFamily="34" charset="0"/>
                <a:cs typeface="Calibri" panose="020F0502020204030204" pitchFamily="34" charset="0"/>
                <a:hlinkClick r:id="rId12" tooltip="Puntero (programación)"/>
              </a:rPr>
              <a:t>puntero</a:t>
            </a:r>
            <a:r>
              <a:rPr lang="es-ES" sz="1400" dirty="0">
                <a:latin typeface="Calibri" panose="020F0502020204030204" pitchFamily="34" charset="0"/>
                <a:cs typeface="Calibri" panose="020F0502020204030204" pitchFamily="34" charset="0"/>
              </a:rPr>
              <a:t> (dirección) a la siguiente instrucción a ejecutarse. El PSW contiene un campo de error y un código de condición.</a:t>
            </a: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ES" sz="1400" dirty="0">
              <a:latin typeface="Calibri" panose="020F0502020204030204" pitchFamily="34" charset="0"/>
              <a:cs typeface="Calibri" panose="020F0502020204030204" pitchFamily="34" charset="0"/>
            </a:endParaRPr>
          </a:p>
          <a:p>
            <a:r>
              <a:rPr lang="es-ES" sz="1400" b="1" dirty="0">
                <a:latin typeface="Calibri" panose="020F0502020204030204" pitchFamily="34" charset="0"/>
                <a:cs typeface="Calibri" panose="020F0502020204030204" pitchFamily="34" charset="0"/>
              </a:rPr>
              <a:t>MAR: (Registro de Direcciones de Memoria)</a:t>
            </a:r>
            <a:r>
              <a:rPr lang="es-ES" sz="1400" dirty="0">
                <a:latin typeface="Calibri" panose="020F0502020204030204" pitchFamily="34" charset="0"/>
                <a:cs typeface="Calibri" panose="020F0502020204030204" pitchFamily="34" charset="0"/>
              </a:rPr>
              <a:t>, es un </a:t>
            </a:r>
            <a:r>
              <a:rPr lang="es-ES" sz="1400" dirty="0">
                <a:latin typeface="Calibri" panose="020F0502020204030204" pitchFamily="34" charset="0"/>
                <a:cs typeface="Calibri" panose="020F0502020204030204" pitchFamily="34" charset="0"/>
                <a:hlinkClick r:id="rId13" tooltip="Registro electrónico"/>
              </a:rPr>
              <a:t>registro</a:t>
            </a:r>
            <a:r>
              <a:rPr lang="es-ES" sz="1400" dirty="0">
                <a:latin typeface="Calibri" panose="020F0502020204030204" pitchFamily="34" charset="0"/>
                <a:cs typeface="Calibri" panose="020F0502020204030204" pitchFamily="34" charset="0"/>
              </a:rPr>
              <a:t> específico de alta velocidad, integrado en el </a:t>
            </a:r>
            <a:r>
              <a:rPr lang="es-ES" sz="1400" dirty="0">
                <a:latin typeface="Calibri" panose="020F0502020204030204" pitchFamily="34" charset="0"/>
                <a:cs typeface="Calibri" panose="020F0502020204030204" pitchFamily="34" charset="0"/>
                <a:hlinkClick r:id="rId14" tooltip="Microprocesador"/>
              </a:rPr>
              <a:t>microprocesador</a:t>
            </a:r>
            <a:r>
              <a:rPr lang="es-ES" sz="1400" dirty="0">
                <a:latin typeface="Calibri" panose="020F0502020204030204" pitchFamily="34" charset="0"/>
                <a:cs typeface="Calibri" panose="020F0502020204030204" pitchFamily="34" charset="0"/>
              </a:rPr>
              <a:t>. Este registro contiene la dirección del dato que se quiere leer o escribir. El registro está conectado con el </a:t>
            </a:r>
            <a:r>
              <a:rPr lang="es-ES" sz="1400" dirty="0">
                <a:latin typeface="Calibri" panose="020F0502020204030204" pitchFamily="34" charset="0"/>
                <a:cs typeface="Calibri" panose="020F0502020204030204" pitchFamily="34" charset="0"/>
                <a:hlinkClick r:id="rId15" tooltip="Bus de direcciones"/>
              </a:rPr>
              <a:t>bus de direcciones</a:t>
            </a:r>
            <a:r>
              <a:rPr lang="es-ES" sz="1400" dirty="0">
                <a:latin typeface="Calibri" panose="020F0502020204030204" pitchFamily="34" charset="0"/>
                <a:cs typeface="Calibri" panose="020F0502020204030204" pitchFamily="34" charset="0"/>
              </a:rPr>
              <a:t>, y su contenido se refleja en este bus.</a:t>
            </a:r>
          </a:p>
          <a:p>
            <a:r>
              <a:rPr lang="es-ES" sz="1400" dirty="0">
                <a:latin typeface="Calibri" panose="020F0502020204030204" pitchFamily="34" charset="0"/>
                <a:cs typeface="Calibri" panose="020F0502020204030204" pitchFamily="34" charset="0"/>
              </a:rPr>
              <a:t>El número de direcciones que se pueden direccionar con una CPU depende del tamaño del MAR. Si el MAR tiene n bits de tamaño entonces se podrán direccionar un máximo de 2</a:t>
            </a:r>
            <a:r>
              <a:rPr lang="es-ES" sz="1400" baseline="30000" dirty="0">
                <a:latin typeface="Calibri" panose="020F0502020204030204" pitchFamily="34" charset="0"/>
                <a:cs typeface="Calibri" panose="020F0502020204030204" pitchFamily="34" charset="0"/>
              </a:rPr>
              <a:t>n</a:t>
            </a:r>
            <a:r>
              <a:rPr lang="es-ES" sz="1400" dirty="0">
                <a:latin typeface="Calibri" panose="020F0502020204030204" pitchFamily="34" charset="0"/>
                <a:cs typeface="Calibri" panose="020F0502020204030204" pitchFamily="34" charset="0"/>
              </a:rPr>
              <a:t> palabras.</a:t>
            </a:r>
            <a:endParaRPr lang="es-ES" sz="2000" dirty="0"/>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ES" sz="14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s-ES" sz="1400" b="1" dirty="0">
                <a:latin typeface="Calibri" panose="020F0502020204030204" pitchFamily="34" charset="0"/>
                <a:cs typeface="Calibri" panose="020F0502020204030204" pitchFamily="34" charset="0"/>
              </a:rPr>
              <a:t>MBR: registro de datos de memoria</a:t>
            </a:r>
            <a:r>
              <a:rPr lang="es-ES" sz="1400" dirty="0">
                <a:latin typeface="Calibri" panose="020F0502020204030204" pitchFamily="34" charset="0"/>
                <a:cs typeface="Calibri" panose="020F0502020204030204" pitchFamily="34" charset="0"/>
              </a:rPr>
              <a:t> ( </a:t>
            </a:r>
            <a:r>
              <a:rPr lang="es-ES" sz="1400" b="1" dirty="0">
                <a:latin typeface="Calibri" panose="020F0502020204030204" pitchFamily="34" charset="0"/>
                <a:cs typeface="Calibri" panose="020F0502020204030204" pitchFamily="34" charset="0"/>
              </a:rPr>
              <a:t>MDR</a:t>
            </a:r>
            <a:r>
              <a:rPr lang="es-ES" sz="1400" dirty="0">
                <a:latin typeface="Calibri" panose="020F0502020204030204" pitchFamily="34" charset="0"/>
                <a:cs typeface="Calibri" panose="020F0502020204030204" pitchFamily="34" charset="0"/>
              </a:rPr>
              <a:t> )) es el </a:t>
            </a:r>
            <a:r>
              <a:rPr lang="es-ES" sz="1400" dirty="0">
                <a:latin typeface="Calibri" panose="020F0502020204030204" pitchFamily="34" charset="0"/>
                <a:cs typeface="Calibri" panose="020F0502020204030204" pitchFamily="34" charset="0"/>
                <a:hlinkClick r:id="rId16" tooltip="Registro del procesador"/>
              </a:rPr>
              <a:t>registro</a:t>
            </a:r>
            <a:r>
              <a:rPr lang="es-ES" sz="1400" dirty="0">
                <a:latin typeface="Calibri" panose="020F0502020204030204" pitchFamily="34" charset="0"/>
                <a:cs typeface="Calibri" panose="020F0502020204030204" pitchFamily="34" charset="0"/>
              </a:rPr>
              <a:t> en el procesador de una </a:t>
            </a:r>
            <a:r>
              <a:rPr lang="es-ES" sz="1400" dirty="0">
                <a:latin typeface="Calibri" panose="020F0502020204030204" pitchFamily="34" charset="0"/>
                <a:cs typeface="Calibri" panose="020F0502020204030204" pitchFamily="34" charset="0"/>
                <a:hlinkClick r:id="rId17" tooltip="Computadora"/>
              </a:rPr>
              <a:t>computadora</a:t>
            </a:r>
            <a:r>
              <a:rPr lang="es-ES" sz="1400" dirty="0">
                <a:latin typeface="Calibri" panose="020F0502020204030204" pitchFamily="34" charset="0"/>
                <a:cs typeface="Calibri" panose="020F0502020204030204" pitchFamily="34" charset="0"/>
              </a:rPr>
              <a:t> , o </a:t>
            </a:r>
            <a:r>
              <a:rPr lang="es-ES" sz="1400" dirty="0">
                <a:latin typeface="Calibri" panose="020F0502020204030204" pitchFamily="34" charset="0"/>
                <a:cs typeface="Calibri" panose="020F0502020204030204" pitchFamily="34" charset="0"/>
                <a:hlinkClick r:id="rId18" tooltip="Unidad Central de procesamiento"/>
              </a:rPr>
              <a:t>unidad de procesamiento central</a:t>
            </a:r>
            <a:r>
              <a:rPr lang="es-ES" sz="1400" dirty="0">
                <a:latin typeface="Calibri" panose="020F0502020204030204" pitchFamily="34" charset="0"/>
                <a:cs typeface="Calibri" panose="020F0502020204030204" pitchFamily="34" charset="0"/>
              </a:rPr>
              <a:t> , CPU, que almacena los datos que se transfieren desde y hacia el almacenamiento de acceso inmediato. Contiene la copia de las ubicaciones de memoria designadas especificadas por el </a:t>
            </a:r>
            <a:r>
              <a:rPr lang="es-ES" sz="1400" dirty="0">
                <a:latin typeface="Calibri" panose="020F0502020204030204" pitchFamily="34" charset="0"/>
                <a:cs typeface="Calibri" panose="020F0502020204030204" pitchFamily="34" charset="0"/>
                <a:hlinkClick r:id="rId19" tooltip="Registro de dirección de memoria"/>
              </a:rPr>
              <a:t>registro de dirección de memoria</a:t>
            </a:r>
            <a:r>
              <a:rPr lang="es-ES" sz="1400" dirty="0">
                <a:latin typeface="Calibri" panose="020F0502020204030204" pitchFamily="34" charset="0"/>
                <a:cs typeface="Calibri" panose="020F0502020204030204" pitchFamily="34" charset="0"/>
              </a:rPr>
              <a:t> . </a:t>
            </a: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pPr>
              <a:lnSpc>
                <a:spcPct val="150000"/>
              </a:lnSpc>
              <a:buFont typeface="Wingdings" pitchFamily="2" charset="2"/>
              <a:buNone/>
            </a:pPr>
            <a:endParaRPr lang="es-AR" sz="1400" dirty="0">
              <a:latin typeface="Verdana" pitchFamily="34" charset="0"/>
              <a:ea typeface="Verdana" pitchFamily="34" charset="0"/>
              <a:cs typeface="Verdana" pitchFamily="34" charset="0"/>
            </a:endParaRPr>
          </a:p>
          <a:p>
            <a:pPr>
              <a:lnSpc>
                <a:spcPct val="150000"/>
              </a:lnSpc>
              <a:buFont typeface="Wingdings" pitchFamily="2" charset="2"/>
              <a:buNone/>
            </a:pPr>
            <a:endParaRPr lang="es-AR" sz="1400"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dirty="0">
              <a:latin typeface="Verdana" pitchFamily="34" charset="0"/>
              <a:ea typeface="Verdana" pitchFamily="34" charset="0"/>
              <a:cs typeface="Verdana" pitchFamily="34" charset="0"/>
            </a:endParaRPr>
          </a:p>
          <a:p>
            <a:endParaRPr lang="es-AR" dirty="0"/>
          </a:p>
        </p:txBody>
      </p:sp>
      <p:sp>
        <p:nvSpPr>
          <p:cNvPr id="4" name="Marcador de número de diapositiva 3"/>
          <p:cNvSpPr>
            <a:spLocks noGrp="1"/>
          </p:cNvSpPr>
          <p:nvPr>
            <p:ph type="sldNum" sz="quarter" idx="5"/>
          </p:nvPr>
        </p:nvSpPr>
        <p:spPr/>
        <p:txBody>
          <a:bodyPr/>
          <a:lstStyle/>
          <a:p>
            <a:fld id="{F17EFDD8-A5B3-4907-B9EA-F32B8101D493}" type="slidenum">
              <a:rPr lang="es-AR" smtClean="0"/>
              <a:pPr/>
              <a:t>4</a:t>
            </a:fld>
            <a:endParaRPr lang="es-AR"/>
          </a:p>
        </p:txBody>
      </p:sp>
    </p:spTree>
    <p:extLst>
      <p:ext uri="{BB962C8B-B14F-4D97-AF65-F5344CB8AC3E}">
        <p14:creationId xmlns:p14="http://schemas.microsoft.com/office/powerpoint/2010/main" val="3736600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3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b="1" dirty="0">
                <a:latin typeface="Verdana" pitchFamily="34" charset="0"/>
                <a:ea typeface="Verdana" pitchFamily="34" charset="0"/>
                <a:cs typeface="Verdana" pitchFamily="34" charset="0"/>
              </a:rPr>
              <a:t>El registro del sistema</a:t>
            </a:r>
            <a:r>
              <a:rPr lang="es-AR" sz="1200" dirty="0">
                <a:latin typeface="Verdana" pitchFamily="34" charset="0"/>
                <a:ea typeface="Verdana" pitchFamily="34" charset="0"/>
                <a:cs typeface="Verdana" pitchFamily="34" charset="0"/>
              </a:rPr>
              <a:t> es una base de datos la cual los SO Windows usan para almacenar información sobre la configuración del equipo.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dirty="0">
              <a:latin typeface="Verdana" pitchFamily="34" charset="0"/>
              <a:ea typeface="Verdana" pitchFamily="34" charset="0"/>
              <a:cs typeface="Verdana" pitchFamily="34" charset="0"/>
            </a:endParaRPr>
          </a:p>
          <a:p>
            <a:pPr>
              <a:lnSpc>
                <a:spcPct val="150000"/>
              </a:lnSpc>
            </a:pPr>
            <a:r>
              <a:rPr lang="es-AR" sz="1200" b="1" dirty="0">
                <a:latin typeface="Verdana" pitchFamily="34" charset="0"/>
                <a:ea typeface="Verdana" pitchFamily="34" charset="0"/>
                <a:cs typeface="Verdana" pitchFamily="34" charset="0"/>
              </a:rPr>
              <a:t>Los registro contienen:</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Perfiles de usuarios;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Información sobre los programas instalados y los tipos de documentos creados por cada programa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Propiedades de carpetas e iconos de programas;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Configuración de los drivers instalados en el SO;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Información sobre los puertos usados</a:t>
            </a:r>
            <a:r>
              <a:rPr lang="es-AR" sz="1400" dirty="0">
                <a:latin typeface="Verdana" pitchFamily="34" charset="0"/>
                <a:ea typeface="Verdana" pitchFamily="34" charset="0"/>
                <a:cs typeface="Verdana" pitchFamily="34" charset="0"/>
              </a:rPr>
              <a:t>.</a:t>
            </a:r>
          </a:p>
          <a:p>
            <a:pPr>
              <a:lnSpc>
                <a:spcPct val="150000"/>
              </a:lnSpc>
              <a:buFont typeface="Wingdings" pitchFamily="2" charset="2"/>
              <a:buChar char="v"/>
            </a:pPr>
            <a:endParaRPr lang="es-AR" sz="1400" dirty="0">
              <a:latin typeface="Verdana" pitchFamily="34" charset="0"/>
              <a:ea typeface="Verdana" pitchFamily="34" charset="0"/>
              <a:cs typeface="Verdana" pitchFamily="34" charset="0"/>
            </a:endParaRPr>
          </a:p>
          <a:p>
            <a:pPr>
              <a:lnSpc>
                <a:spcPct val="150000"/>
              </a:lnSpc>
            </a:pPr>
            <a:r>
              <a:rPr lang="es-AR" sz="1400" dirty="0">
                <a:latin typeface="Verdana" pitchFamily="34" charset="0"/>
                <a:ea typeface="Verdana" pitchFamily="34" charset="0"/>
                <a:cs typeface="Verdana" pitchFamily="34" charset="0"/>
              </a:rPr>
              <a:t>Con abrir un registro, realice lo siguiente: </a:t>
            </a: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Vaya a </a:t>
            </a:r>
            <a:r>
              <a:rPr lang="es-AR" sz="1400" b="1" dirty="0">
                <a:latin typeface="Verdana" pitchFamily="34" charset="0"/>
                <a:ea typeface="Verdana" pitchFamily="34" charset="0"/>
                <a:cs typeface="Verdana" pitchFamily="34" charset="0"/>
              </a:rPr>
              <a:t>Inicio</a:t>
            </a:r>
            <a:r>
              <a:rPr lang="es-AR" sz="1400" dirty="0">
                <a:latin typeface="Verdana" pitchFamily="34" charset="0"/>
                <a:ea typeface="Verdana" pitchFamily="34" charset="0"/>
                <a:cs typeface="Verdana" pitchFamily="34" charset="0"/>
              </a:rPr>
              <a:t> </a:t>
            </a: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a:t>
            </a:r>
            <a:r>
              <a:rPr lang="es-AR" sz="1400" dirty="0" err="1">
                <a:latin typeface="Verdana" pitchFamily="34" charset="0"/>
                <a:ea typeface="Verdana" pitchFamily="34" charset="0"/>
                <a:cs typeface="Verdana" pitchFamily="34" charset="0"/>
              </a:rPr>
              <a:t>Click</a:t>
            </a:r>
            <a:r>
              <a:rPr lang="es-AR" sz="1400" dirty="0">
                <a:latin typeface="Verdana" pitchFamily="34" charset="0"/>
                <a:ea typeface="Verdana" pitchFamily="34" charset="0"/>
                <a:cs typeface="Verdana" pitchFamily="34" charset="0"/>
              </a:rPr>
              <a:t> en </a:t>
            </a:r>
            <a:r>
              <a:rPr lang="es-AR" sz="1400" b="1" dirty="0">
                <a:latin typeface="Verdana" pitchFamily="34" charset="0"/>
                <a:ea typeface="Verdana" pitchFamily="34" charset="0"/>
                <a:cs typeface="Verdana" pitchFamily="34" charset="0"/>
              </a:rPr>
              <a:t>Ejecutar</a:t>
            </a:r>
            <a:endParaRPr lang="es-AR" sz="1400" dirty="0">
              <a:latin typeface="Verdana" pitchFamily="34" charset="0"/>
              <a:ea typeface="Verdana" pitchFamily="34" charset="0"/>
              <a:cs typeface="Verdana" pitchFamily="34" charset="0"/>
            </a:endParaRP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En </a:t>
            </a:r>
            <a:r>
              <a:rPr lang="es-AR" sz="1400" dirty="0" err="1">
                <a:latin typeface="Verdana" pitchFamily="34" charset="0"/>
                <a:ea typeface="Verdana" pitchFamily="34" charset="0"/>
                <a:cs typeface="Verdana" pitchFamily="34" charset="0"/>
              </a:rPr>
              <a:t>en</a:t>
            </a:r>
            <a:r>
              <a:rPr lang="es-AR" sz="1400" dirty="0">
                <a:latin typeface="Verdana" pitchFamily="34" charset="0"/>
                <a:ea typeface="Verdana" pitchFamily="34" charset="0"/>
                <a:cs typeface="Verdana" pitchFamily="34" charset="0"/>
              </a:rPr>
              <a:t> campo </a:t>
            </a:r>
            <a:r>
              <a:rPr lang="es-AR" sz="1400" b="1" dirty="0">
                <a:latin typeface="Verdana" pitchFamily="34" charset="0"/>
                <a:ea typeface="Verdana" pitchFamily="34" charset="0"/>
                <a:cs typeface="Verdana" pitchFamily="34" charset="0"/>
              </a:rPr>
              <a:t>Abrir</a:t>
            </a:r>
            <a:r>
              <a:rPr lang="es-AR" sz="1400" dirty="0">
                <a:latin typeface="Verdana" pitchFamily="34" charset="0"/>
                <a:ea typeface="Verdana" pitchFamily="34" charset="0"/>
                <a:cs typeface="Verdana" pitchFamily="34" charset="0"/>
              </a:rPr>
              <a:t> escriba </a:t>
            </a:r>
            <a:r>
              <a:rPr lang="es-AR" sz="1400" b="1" dirty="0">
                <a:latin typeface="Verdana" pitchFamily="34" charset="0"/>
                <a:ea typeface="Verdana" pitchFamily="34" charset="0"/>
                <a:cs typeface="Verdana" pitchFamily="34" charset="0"/>
              </a:rPr>
              <a:t>REGEDIT</a:t>
            </a:r>
            <a:r>
              <a:rPr lang="es-AR" sz="1400" dirty="0">
                <a:latin typeface="Verdana" pitchFamily="34" charset="0"/>
                <a:ea typeface="Verdana" pitchFamily="34" charset="0"/>
                <a:cs typeface="Verdana" pitchFamily="34" charset="0"/>
              </a:rPr>
              <a:t> </a:t>
            </a: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Pulse el botón </a:t>
            </a:r>
            <a:r>
              <a:rPr lang="es-AR" sz="1400" b="1" dirty="0">
                <a:latin typeface="Verdana" pitchFamily="34" charset="0"/>
                <a:ea typeface="Verdana" pitchFamily="34" charset="0"/>
                <a:cs typeface="Verdana" pitchFamily="34" charset="0"/>
              </a:rPr>
              <a:t>Aceptar</a:t>
            </a:r>
          </a:p>
          <a:p>
            <a:pPr>
              <a:lnSpc>
                <a:spcPct val="150000"/>
              </a:lnSpc>
              <a:buFont typeface="Wingdings" pitchFamily="2" charset="2"/>
              <a:buChar char="v"/>
            </a:pPr>
            <a:endParaRPr lang="es-AR" sz="1400" b="1"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s-AR" sz="1400" dirty="0">
                <a:latin typeface="Verdana" pitchFamily="34" charset="0"/>
                <a:ea typeface="Verdana" pitchFamily="34" charset="0"/>
                <a:cs typeface="Verdana" pitchFamily="34" charset="0"/>
              </a:rPr>
              <a:t>El registro tiene una estructura jerárquica la cual consiste en secciones, subsecciones (la parte izquierda de la ventana del editor del registro) y las claves (esto es lo que puede ver a la derecha cuando marca una sección del registro o una subsección).</a:t>
            </a: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r>
              <a:rPr lang="es-ES" sz="1400" b="1" dirty="0">
                <a:latin typeface="Calibri" panose="020F0502020204030204" pitchFamily="34" charset="0"/>
                <a:cs typeface="Calibri" panose="020F0502020204030204" pitchFamily="34" charset="0"/>
              </a:rPr>
              <a:t>Registro de uso General:</a:t>
            </a:r>
          </a:p>
          <a:p>
            <a:r>
              <a:rPr lang="es-ES" sz="1400" b="1" dirty="0">
                <a:latin typeface="Calibri" panose="020F0502020204030204" pitchFamily="34" charset="0"/>
                <a:cs typeface="Calibri" panose="020F0502020204030204" pitchFamily="34" charset="0"/>
              </a:rPr>
              <a:t>El registro AX: </a:t>
            </a:r>
            <a:r>
              <a:rPr lang="es-ES" sz="1400" dirty="0">
                <a:latin typeface="Calibri" panose="020F0502020204030204" pitchFamily="34" charset="0"/>
                <a:cs typeface="Calibri" panose="020F0502020204030204" pitchFamily="34" charset="0"/>
              </a:rPr>
              <a:t>el acumulador principal, es utilizado para operaciones que implican entrada/salida y la mayor parte de la aritmética</a:t>
            </a:r>
          </a:p>
          <a:p>
            <a:r>
              <a:rPr lang="es-ES" sz="1400" b="1" dirty="0">
                <a:latin typeface="Calibri" panose="020F0502020204030204" pitchFamily="34" charset="0"/>
                <a:cs typeface="Calibri" panose="020F0502020204030204" pitchFamily="34" charset="0"/>
              </a:rPr>
              <a:t>Registro BX:</a:t>
            </a:r>
            <a:r>
              <a:rPr lang="es-ES" sz="1400" dirty="0">
                <a:latin typeface="Calibri" panose="020F0502020204030204" pitchFamily="34" charset="0"/>
                <a:cs typeface="Calibri" panose="020F0502020204030204" pitchFamily="34" charset="0"/>
              </a:rPr>
              <a:t> es conocido como el registro base ya que es el único registro de propósitos generales que pueden ser unos índices para direccionamiento indexado. </a:t>
            </a:r>
          </a:p>
          <a:p>
            <a:r>
              <a:rPr lang="es-ES" sz="1400" b="1" dirty="0">
                <a:latin typeface="Calibri" panose="020F0502020204030204" pitchFamily="34" charset="0"/>
                <a:cs typeface="Calibri" panose="020F0502020204030204" pitchFamily="34" charset="0"/>
              </a:rPr>
              <a:t>Registro CX:</a:t>
            </a:r>
            <a:r>
              <a:rPr lang="es-ES" sz="1400" dirty="0">
                <a:latin typeface="Calibri" panose="020F0502020204030204" pitchFamily="34" charset="0"/>
                <a:cs typeface="Calibri" panose="020F0502020204030204" pitchFamily="34" charset="0"/>
              </a:rPr>
              <a:t> es conocido como el registro contador. Puede contener un valor para controlar el número de veces que un ciclo se repite o un valor para corrimiento de bits, hacia la derecha o hacia la izquierda. </a:t>
            </a:r>
          </a:p>
          <a:p>
            <a:r>
              <a:rPr lang="es-ES" sz="1400" b="1" dirty="0">
                <a:latin typeface="Calibri" panose="020F0502020204030204" pitchFamily="34" charset="0"/>
                <a:cs typeface="Calibri" panose="020F0502020204030204" pitchFamily="34" charset="0"/>
              </a:rPr>
              <a:t>Registro DX:</a:t>
            </a:r>
            <a:r>
              <a:rPr lang="es-ES" sz="1400" dirty="0">
                <a:latin typeface="Calibri" panose="020F0502020204030204" pitchFamily="34" charset="0"/>
                <a:cs typeface="Calibri" panose="020F0502020204030204" pitchFamily="34" charset="0"/>
              </a:rPr>
              <a:t> es conocido como el registro de datos. Algunas operaciones de entrada/salida requieren su uso, y las operaciones de multiplicación y división con cifras grandes suponen al DX y al AX trabajando juntos. Puede usar los registros de propósitos para suma y resta de cifras de 8, 16, 32 bits.</a:t>
            </a:r>
          </a:p>
          <a:p>
            <a:endParaRPr lang="es-ES" sz="1400" dirty="0">
              <a:latin typeface="Calibri" panose="020F0502020204030204" pitchFamily="34" charset="0"/>
              <a:cs typeface="Calibri" panose="020F0502020204030204" pitchFamily="34" charset="0"/>
            </a:endParaRPr>
          </a:p>
          <a:p>
            <a:r>
              <a:rPr lang="es-ES" sz="1400" b="1" dirty="0">
                <a:latin typeface="Calibri" panose="020F0502020204030204" pitchFamily="34" charset="0"/>
                <a:cs typeface="Calibri" panose="020F0502020204030204" pitchFamily="34" charset="0"/>
              </a:rPr>
              <a:t>Registro de Segmento:</a:t>
            </a:r>
          </a:p>
          <a:p>
            <a:r>
              <a:rPr lang="es-ES" sz="1400" b="1" dirty="0">
                <a:latin typeface="Calibri" panose="020F0502020204030204" pitchFamily="34" charset="0"/>
                <a:cs typeface="Calibri" panose="020F0502020204030204" pitchFamily="34" charset="0"/>
              </a:rPr>
              <a:t>Registro CS: </a:t>
            </a:r>
            <a:r>
              <a:rPr lang="es-ES" sz="1400" dirty="0">
                <a:latin typeface="Calibri" panose="020F0502020204030204" pitchFamily="34" charset="0"/>
                <a:cs typeface="Calibri" panose="020F0502020204030204" pitchFamily="34" charset="0"/>
              </a:rPr>
              <a:t>El DOS almacena la dirección inicial del segmento de </a:t>
            </a:r>
            <a:r>
              <a:rPr lang="es-ES" sz="1400" dirty="0">
                <a:latin typeface="Calibri" panose="020F0502020204030204" pitchFamily="34" charset="0"/>
                <a:cs typeface="Calibri" panose="020F0502020204030204" pitchFamily="34" charset="0"/>
                <a:hlinkClick r:id="rId3"/>
              </a:rPr>
              <a:t>código</a:t>
            </a:r>
            <a:r>
              <a:rPr lang="es-ES" sz="1400" dirty="0">
                <a:latin typeface="Calibri" panose="020F0502020204030204" pitchFamily="34" charset="0"/>
                <a:cs typeface="Calibri" panose="020F0502020204030204" pitchFamily="34" charset="0"/>
              </a:rPr>
              <a:t> de un </a:t>
            </a:r>
            <a:r>
              <a:rPr lang="es-ES" sz="1400" dirty="0">
                <a:latin typeface="Calibri" panose="020F0502020204030204" pitchFamily="34" charset="0"/>
                <a:cs typeface="Calibri" panose="020F0502020204030204" pitchFamily="34" charset="0"/>
                <a:hlinkClick r:id="rId4"/>
              </a:rPr>
              <a:t>programa</a:t>
            </a:r>
            <a:r>
              <a:rPr lang="es-ES" sz="1400" dirty="0">
                <a:latin typeface="Calibri" panose="020F0502020204030204" pitchFamily="34" charset="0"/>
                <a:cs typeface="Calibri" panose="020F0502020204030204" pitchFamily="34" charset="0"/>
              </a:rPr>
              <a:t> en el registro CS. Esta dirección de segmento, mas un </a:t>
            </a:r>
            <a:r>
              <a:rPr lang="es-ES" sz="1400" dirty="0">
                <a:latin typeface="Calibri" panose="020F0502020204030204" pitchFamily="34" charset="0"/>
                <a:cs typeface="Calibri" panose="020F0502020204030204" pitchFamily="34" charset="0"/>
                <a:hlinkClick r:id="rId5"/>
              </a:rPr>
              <a:t>valor</a:t>
            </a:r>
            <a:r>
              <a:rPr lang="es-ES" sz="1400" dirty="0">
                <a:latin typeface="Calibri" panose="020F0502020204030204" pitchFamily="34" charset="0"/>
                <a:cs typeface="Calibri" panose="020F0502020204030204" pitchFamily="34" charset="0"/>
              </a:rPr>
              <a:t> de desplazamiento en el registro de apuntado de instrucción (</a:t>
            </a:r>
            <a:r>
              <a:rPr lang="es-ES" sz="1400" dirty="0">
                <a:latin typeface="Calibri" panose="020F0502020204030204" pitchFamily="34" charset="0"/>
                <a:cs typeface="Calibri" panose="020F0502020204030204" pitchFamily="34" charset="0"/>
                <a:hlinkClick r:id="rId6"/>
              </a:rPr>
              <a:t>IP</a:t>
            </a:r>
            <a:r>
              <a:rPr lang="es-ES" sz="1400" dirty="0">
                <a:latin typeface="Calibri" panose="020F0502020204030204" pitchFamily="34" charset="0"/>
                <a:cs typeface="Calibri" panose="020F0502020204030204" pitchFamily="34" charset="0"/>
              </a:rPr>
              <a:t>).</a:t>
            </a:r>
          </a:p>
          <a:p>
            <a:r>
              <a:rPr lang="es-ES" sz="1400" b="1" dirty="0">
                <a:latin typeface="Calibri" panose="020F0502020204030204" pitchFamily="34" charset="0"/>
                <a:cs typeface="Calibri" panose="020F0502020204030204" pitchFamily="34" charset="0"/>
              </a:rPr>
              <a:t>Registro </a:t>
            </a:r>
            <a:r>
              <a:rPr lang="es-ES" sz="1400" b="1" dirty="0" err="1">
                <a:latin typeface="Calibri" panose="020F0502020204030204" pitchFamily="34" charset="0"/>
                <a:cs typeface="Calibri" panose="020F0502020204030204" pitchFamily="34" charset="0"/>
              </a:rPr>
              <a:t>DS:</a:t>
            </a:r>
            <a:r>
              <a:rPr lang="es-ES" sz="1400" dirty="0" err="1">
                <a:latin typeface="Calibri" panose="020F0502020204030204" pitchFamily="34" charset="0"/>
                <a:cs typeface="Calibri" panose="020F0502020204030204" pitchFamily="34" charset="0"/>
              </a:rPr>
              <a:t>La</a:t>
            </a:r>
            <a:r>
              <a:rPr lang="es-ES" sz="1400" dirty="0">
                <a:latin typeface="Calibri" panose="020F0502020204030204" pitchFamily="34" charset="0"/>
                <a:cs typeface="Calibri" panose="020F0502020204030204" pitchFamily="34" charset="0"/>
              </a:rPr>
              <a:t> dirección inicial de un segmento de </a:t>
            </a:r>
            <a:r>
              <a:rPr lang="es-ES" sz="1400" dirty="0">
                <a:latin typeface="Calibri" panose="020F0502020204030204" pitchFamily="34" charset="0"/>
                <a:cs typeface="Calibri" panose="020F0502020204030204" pitchFamily="34" charset="0"/>
                <a:hlinkClick r:id="rId7"/>
              </a:rPr>
              <a:t>datos</a:t>
            </a:r>
            <a:r>
              <a:rPr lang="es-ES" sz="1400" dirty="0">
                <a:latin typeface="Calibri" panose="020F0502020204030204" pitchFamily="34" charset="0"/>
                <a:cs typeface="Calibri" panose="020F0502020204030204" pitchFamily="34" charset="0"/>
              </a:rPr>
              <a:t> de programa es almacenada en el registro DS. En términos sencillos, esta dirección, mas un valor de desplazamiento en una instrucción, genera una referencia a la localidad de un bytes especifico en el segmento de datos.</a:t>
            </a:r>
          </a:p>
          <a:p>
            <a:r>
              <a:rPr lang="es-ES" sz="1400" b="1" dirty="0">
                <a:latin typeface="Calibri" panose="020F0502020204030204" pitchFamily="34" charset="0"/>
                <a:cs typeface="Calibri" panose="020F0502020204030204" pitchFamily="34" charset="0"/>
              </a:rPr>
              <a:t>Registro SS: </a:t>
            </a:r>
            <a:r>
              <a:rPr lang="es-ES" sz="1400" dirty="0">
                <a:latin typeface="Calibri" panose="020F0502020204030204" pitchFamily="34" charset="0"/>
                <a:cs typeface="Calibri" panose="020F0502020204030204" pitchFamily="34" charset="0"/>
              </a:rPr>
              <a:t>El registro SS permite la colocación en memoria de una pila, para </a:t>
            </a:r>
            <a:r>
              <a:rPr lang="es-ES" sz="1400" dirty="0">
                <a:latin typeface="Calibri" panose="020F0502020204030204" pitchFamily="34" charset="0"/>
                <a:cs typeface="Calibri" panose="020F0502020204030204" pitchFamily="34" charset="0"/>
                <a:hlinkClick r:id="rId8"/>
              </a:rPr>
              <a:t>almacenamiento</a:t>
            </a:r>
            <a:r>
              <a:rPr lang="es-ES" sz="1400" dirty="0">
                <a:latin typeface="Calibri" panose="020F0502020204030204" pitchFamily="34" charset="0"/>
                <a:cs typeface="Calibri" panose="020F0502020204030204" pitchFamily="34" charset="0"/>
              </a:rPr>
              <a:t> temporal de direcciones y datos.</a:t>
            </a:r>
          </a:p>
          <a:p>
            <a:endParaRPr lang="es-ES" sz="14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400" b="1" dirty="0" err="1">
                <a:latin typeface="Calibri" panose="020F0502020204030204" pitchFamily="34" charset="0"/>
                <a:cs typeface="Calibri" panose="020F0502020204030204" pitchFamily="34" charset="0"/>
              </a:rPr>
              <a:t>Stack</a:t>
            </a:r>
            <a:r>
              <a:rPr lang="es-ES" sz="1400" b="1" dirty="0">
                <a:latin typeface="Calibri" panose="020F0502020204030204" pitchFamily="34" charset="0"/>
                <a:cs typeface="Calibri" panose="020F0502020204030204" pitchFamily="34" charset="0"/>
              </a:rPr>
              <a:t> Pointer: </a:t>
            </a:r>
            <a:r>
              <a:rPr lang="es-ES" sz="1400" dirty="0">
                <a:latin typeface="Calibri" panose="020F0502020204030204" pitchFamily="34" charset="0"/>
                <a:cs typeface="Calibri" panose="020F0502020204030204" pitchFamily="34" charset="0"/>
              </a:rPr>
              <a:t>Un "</a:t>
            </a:r>
            <a:r>
              <a:rPr lang="es-ES" sz="1400" dirty="0" err="1">
                <a:latin typeface="Calibri" panose="020F0502020204030204" pitchFamily="34" charset="0"/>
                <a:cs typeface="Calibri" panose="020F0502020204030204" pitchFamily="34" charset="0"/>
              </a:rPr>
              <a:t>Stack</a:t>
            </a:r>
            <a:r>
              <a:rPr lang="es-ES" sz="1400" dirty="0">
                <a:latin typeface="Calibri" panose="020F0502020204030204" pitchFamily="34" charset="0"/>
                <a:cs typeface="Calibri" panose="020F0502020204030204" pitchFamily="34" charset="0"/>
              </a:rPr>
              <a:t>" es bloque consecutivo de datos almacenados por el programador. Este bloque de memoria puede ser utilizado tanto por el control interno del microcontrolador como por el programador para almacenar datos temporalmente. La pila funciona con un mecanismo tipo LIFO, lo último que se almacena en la pila es lo primero que se recupera de la pila.</a:t>
            </a:r>
            <a:endParaRPr lang="es-ES" sz="1400" b="1" dirty="0">
              <a:latin typeface="Calibri" panose="020F0502020204030204" pitchFamily="34" charset="0"/>
              <a:cs typeface="Calibri" panose="020F0502020204030204" pitchFamily="34" charset="0"/>
            </a:endParaRPr>
          </a:p>
          <a:p>
            <a:endParaRPr lang="es-ES" sz="1400" dirty="0">
              <a:latin typeface="Calibri" panose="020F0502020204030204" pitchFamily="34" charset="0"/>
              <a:cs typeface="Calibri" panose="020F0502020204030204" pitchFamily="34" charset="0"/>
            </a:endParaRPr>
          </a:p>
          <a:p>
            <a:endParaRPr lang="es-ES" sz="14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n" sz="1400" b="1" dirty="0">
                <a:latin typeface="Calibri" panose="020F0502020204030204" pitchFamily="34" charset="0"/>
                <a:ea typeface="Quattrocento Sans"/>
                <a:cs typeface="Calibri" panose="020F0502020204030204" pitchFamily="34" charset="0"/>
                <a:sym typeface="Quattrocento Sans"/>
              </a:rPr>
              <a:t>Program Status Word: </a:t>
            </a:r>
            <a:r>
              <a:rPr lang="es-ES" sz="1400" dirty="0">
                <a:latin typeface="Calibri" panose="020F0502020204030204" pitchFamily="34" charset="0"/>
                <a:cs typeface="Calibri" panose="020F0502020204030204" pitchFamily="34" charset="0"/>
              </a:rPr>
              <a:t>es un área de la </a:t>
            </a:r>
            <a:r>
              <a:rPr lang="es-ES" sz="1400" dirty="0">
                <a:latin typeface="Calibri" panose="020F0502020204030204" pitchFamily="34" charset="0"/>
                <a:cs typeface="Calibri" panose="020F0502020204030204" pitchFamily="34" charset="0"/>
                <a:hlinkClick r:id="rId9" tooltip="Memoria (informática)"/>
              </a:rPr>
              <a:t>memoria</a:t>
            </a:r>
            <a:r>
              <a:rPr lang="es-ES" sz="1400" dirty="0">
                <a:latin typeface="Calibri" panose="020F0502020204030204" pitchFamily="34" charset="0"/>
                <a:cs typeface="Calibri" panose="020F0502020204030204" pitchFamily="34" charset="0"/>
              </a:rPr>
              <a:t> o </a:t>
            </a:r>
            <a:r>
              <a:rPr lang="es-ES" sz="1400" dirty="0">
                <a:latin typeface="Calibri" panose="020F0502020204030204" pitchFamily="34" charset="0"/>
                <a:cs typeface="Calibri" panose="020F0502020204030204" pitchFamily="34" charset="0"/>
                <a:hlinkClick r:id="rId10" tooltip="Registro (hardware)"/>
              </a:rPr>
              <a:t>registro</a:t>
            </a:r>
            <a:r>
              <a:rPr lang="es-ES" sz="1400" dirty="0">
                <a:latin typeface="Calibri" panose="020F0502020204030204" pitchFamily="34" charset="0"/>
                <a:cs typeface="Calibri" panose="020F0502020204030204" pitchFamily="34" charset="0"/>
              </a:rPr>
              <a:t> que contiene información sobre el estado de un programa utilizado por el </a:t>
            </a:r>
            <a:r>
              <a:rPr lang="es-ES" sz="1400" dirty="0">
                <a:latin typeface="Calibri" panose="020F0502020204030204" pitchFamily="34" charset="0"/>
                <a:cs typeface="Calibri" panose="020F0502020204030204" pitchFamily="34" charset="0"/>
                <a:hlinkClick r:id="rId11" tooltip="Sistema operativo"/>
              </a:rPr>
              <a:t>sistema operativo</a:t>
            </a:r>
            <a:r>
              <a:rPr lang="es-ES" sz="1400" dirty="0">
                <a:latin typeface="Calibri" panose="020F0502020204030204" pitchFamily="34" charset="0"/>
                <a:cs typeface="Calibri" panose="020F0502020204030204" pitchFamily="34" charset="0"/>
              </a:rPr>
              <a:t>. Normalmente incluye un </a:t>
            </a:r>
            <a:r>
              <a:rPr lang="es-ES" sz="1400" dirty="0">
                <a:latin typeface="Calibri" panose="020F0502020204030204" pitchFamily="34" charset="0"/>
                <a:cs typeface="Calibri" panose="020F0502020204030204" pitchFamily="34" charset="0"/>
                <a:hlinkClick r:id="rId12" tooltip="Puntero (programación)"/>
              </a:rPr>
              <a:t>puntero</a:t>
            </a:r>
            <a:r>
              <a:rPr lang="es-ES" sz="1400" dirty="0">
                <a:latin typeface="Calibri" panose="020F0502020204030204" pitchFamily="34" charset="0"/>
                <a:cs typeface="Calibri" panose="020F0502020204030204" pitchFamily="34" charset="0"/>
              </a:rPr>
              <a:t> (dirección) a la siguiente instrucción a ejecutarse. El PSW contiene un campo de error y un código de condición.</a:t>
            </a: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ES" sz="1400" dirty="0">
              <a:latin typeface="Calibri" panose="020F0502020204030204" pitchFamily="34" charset="0"/>
              <a:cs typeface="Calibri" panose="020F0502020204030204" pitchFamily="34" charset="0"/>
            </a:endParaRPr>
          </a:p>
          <a:p>
            <a:r>
              <a:rPr lang="es-ES" sz="1400" b="1" dirty="0">
                <a:latin typeface="Calibri" panose="020F0502020204030204" pitchFamily="34" charset="0"/>
                <a:cs typeface="Calibri" panose="020F0502020204030204" pitchFamily="34" charset="0"/>
              </a:rPr>
              <a:t>MAR: (Registro de Direcciones de Memoria)</a:t>
            </a:r>
            <a:r>
              <a:rPr lang="es-ES" sz="1400" dirty="0">
                <a:latin typeface="Calibri" panose="020F0502020204030204" pitchFamily="34" charset="0"/>
                <a:cs typeface="Calibri" panose="020F0502020204030204" pitchFamily="34" charset="0"/>
              </a:rPr>
              <a:t>, es un </a:t>
            </a:r>
            <a:r>
              <a:rPr lang="es-ES" sz="1400" dirty="0">
                <a:latin typeface="Calibri" panose="020F0502020204030204" pitchFamily="34" charset="0"/>
                <a:cs typeface="Calibri" panose="020F0502020204030204" pitchFamily="34" charset="0"/>
                <a:hlinkClick r:id="rId13" tooltip="Registro electrónico"/>
              </a:rPr>
              <a:t>registro</a:t>
            </a:r>
            <a:r>
              <a:rPr lang="es-ES" sz="1400" dirty="0">
                <a:latin typeface="Calibri" panose="020F0502020204030204" pitchFamily="34" charset="0"/>
                <a:cs typeface="Calibri" panose="020F0502020204030204" pitchFamily="34" charset="0"/>
              </a:rPr>
              <a:t> específico de alta velocidad, integrado en el </a:t>
            </a:r>
            <a:r>
              <a:rPr lang="es-ES" sz="1400" dirty="0">
                <a:latin typeface="Calibri" panose="020F0502020204030204" pitchFamily="34" charset="0"/>
                <a:cs typeface="Calibri" panose="020F0502020204030204" pitchFamily="34" charset="0"/>
                <a:hlinkClick r:id="rId14" tooltip="Microprocesador"/>
              </a:rPr>
              <a:t>microprocesador</a:t>
            </a:r>
            <a:r>
              <a:rPr lang="es-ES" sz="1400" dirty="0">
                <a:latin typeface="Calibri" panose="020F0502020204030204" pitchFamily="34" charset="0"/>
                <a:cs typeface="Calibri" panose="020F0502020204030204" pitchFamily="34" charset="0"/>
              </a:rPr>
              <a:t>. Este registro contiene la dirección del dato que se quiere leer o escribir. El registro está conectado con el </a:t>
            </a:r>
            <a:r>
              <a:rPr lang="es-ES" sz="1400" dirty="0">
                <a:latin typeface="Calibri" panose="020F0502020204030204" pitchFamily="34" charset="0"/>
                <a:cs typeface="Calibri" panose="020F0502020204030204" pitchFamily="34" charset="0"/>
                <a:hlinkClick r:id="rId15" tooltip="Bus de direcciones"/>
              </a:rPr>
              <a:t>bus de direcciones</a:t>
            </a:r>
            <a:r>
              <a:rPr lang="es-ES" sz="1400" dirty="0">
                <a:latin typeface="Calibri" panose="020F0502020204030204" pitchFamily="34" charset="0"/>
                <a:cs typeface="Calibri" panose="020F0502020204030204" pitchFamily="34" charset="0"/>
              </a:rPr>
              <a:t>, y su contenido se refleja en este bus.</a:t>
            </a:r>
          </a:p>
          <a:p>
            <a:r>
              <a:rPr lang="es-ES" sz="1400" dirty="0">
                <a:latin typeface="Calibri" panose="020F0502020204030204" pitchFamily="34" charset="0"/>
                <a:cs typeface="Calibri" panose="020F0502020204030204" pitchFamily="34" charset="0"/>
              </a:rPr>
              <a:t>El número de direcciones que se pueden direccionar con una CPU depende del tamaño del MAR. Si el MAR tiene n bits de tamaño entonces se podrán direccionar un máximo de 2</a:t>
            </a:r>
            <a:r>
              <a:rPr lang="es-ES" sz="1400" baseline="30000" dirty="0">
                <a:latin typeface="Calibri" panose="020F0502020204030204" pitchFamily="34" charset="0"/>
                <a:cs typeface="Calibri" panose="020F0502020204030204" pitchFamily="34" charset="0"/>
              </a:rPr>
              <a:t>n</a:t>
            </a:r>
            <a:r>
              <a:rPr lang="es-ES" sz="1400" dirty="0">
                <a:latin typeface="Calibri" panose="020F0502020204030204" pitchFamily="34" charset="0"/>
                <a:cs typeface="Calibri" panose="020F0502020204030204" pitchFamily="34" charset="0"/>
              </a:rPr>
              <a:t> palabras.</a:t>
            </a:r>
            <a:endParaRPr lang="es-ES" sz="2000" dirty="0"/>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ES" sz="14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s-ES" sz="1400" b="1" dirty="0">
                <a:latin typeface="Calibri" panose="020F0502020204030204" pitchFamily="34" charset="0"/>
                <a:cs typeface="Calibri" panose="020F0502020204030204" pitchFamily="34" charset="0"/>
              </a:rPr>
              <a:t>MBR: registro de datos de memoria</a:t>
            </a:r>
            <a:r>
              <a:rPr lang="es-ES" sz="1400" dirty="0">
                <a:latin typeface="Calibri" panose="020F0502020204030204" pitchFamily="34" charset="0"/>
                <a:cs typeface="Calibri" panose="020F0502020204030204" pitchFamily="34" charset="0"/>
              </a:rPr>
              <a:t> ( </a:t>
            </a:r>
            <a:r>
              <a:rPr lang="es-ES" sz="1400" b="1" dirty="0">
                <a:latin typeface="Calibri" panose="020F0502020204030204" pitchFamily="34" charset="0"/>
                <a:cs typeface="Calibri" panose="020F0502020204030204" pitchFamily="34" charset="0"/>
              </a:rPr>
              <a:t>MDR</a:t>
            </a:r>
            <a:r>
              <a:rPr lang="es-ES" sz="1400" dirty="0">
                <a:latin typeface="Calibri" panose="020F0502020204030204" pitchFamily="34" charset="0"/>
                <a:cs typeface="Calibri" panose="020F0502020204030204" pitchFamily="34" charset="0"/>
              </a:rPr>
              <a:t> )) es el </a:t>
            </a:r>
            <a:r>
              <a:rPr lang="es-ES" sz="1400" dirty="0">
                <a:latin typeface="Calibri" panose="020F0502020204030204" pitchFamily="34" charset="0"/>
                <a:cs typeface="Calibri" panose="020F0502020204030204" pitchFamily="34" charset="0"/>
                <a:hlinkClick r:id="rId16" tooltip="Registro del procesador"/>
              </a:rPr>
              <a:t>registro</a:t>
            </a:r>
            <a:r>
              <a:rPr lang="es-ES" sz="1400" dirty="0">
                <a:latin typeface="Calibri" panose="020F0502020204030204" pitchFamily="34" charset="0"/>
                <a:cs typeface="Calibri" panose="020F0502020204030204" pitchFamily="34" charset="0"/>
              </a:rPr>
              <a:t> en el procesador de una </a:t>
            </a:r>
            <a:r>
              <a:rPr lang="es-ES" sz="1400" dirty="0">
                <a:latin typeface="Calibri" panose="020F0502020204030204" pitchFamily="34" charset="0"/>
                <a:cs typeface="Calibri" panose="020F0502020204030204" pitchFamily="34" charset="0"/>
                <a:hlinkClick r:id="rId17" tooltip="Computadora"/>
              </a:rPr>
              <a:t>computadora</a:t>
            </a:r>
            <a:r>
              <a:rPr lang="es-ES" sz="1400" dirty="0">
                <a:latin typeface="Calibri" panose="020F0502020204030204" pitchFamily="34" charset="0"/>
                <a:cs typeface="Calibri" panose="020F0502020204030204" pitchFamily="34" charset="0"/>
              </a:rPr>
              <a:t> , o </a:t>
            </a:r>
            <a:r>
              <a:rPr lang="es-ES" sz="1400" dirty="0">
                <a:latin typeface="Calibri" panose="020F0502020204030204" pitchFamily="34" charset="0"/>
                <a:cs typeface="Calibri" panose="020F0502020204030204" pitchFamily="34" charset="0"/>
                <a:hlinkClick r:id="rId18" tooltip="Unidad Central de procesamiento"/>
              </a:rPr>
              <a:t>unidad de procesamiento central</a:t>
            </a:r>
            <a:r>
              <a:rPr lang="es-ES" sz="1400" dirty="0">
                <a:latin typeface="Calibri" panose="020F0502020204030204" pitchFamily="34" charset="0"/>
                <a:cs typeface="Calibri" panose="020F0502020204030204" pitchFamily="34" charset="0"/>
              </a:rPr>
              <a:t> , CPU, que almacena los datos que se transfieren desde y hacia el almacenamiento de acceso inmediato. Contiene la copia de las ubicaciones de memoria designadas especificadas por el </a:t>
            </a:r>
            <a:r>
              <a:rPr lang="es-ES" sz="1400" dirty="0">
                <a:latin typeface="Calibri" panose="020F0502020204030204" pitchFamily="34" charset="0"/>
                <a:cs typeface="Calibri" panose="020F0502020204030204" pitchFamily="34" charset="0"/>
                <a:hlinkClick r:id="rId19" tooltip="Registro de dirección de memoria"/>
              </a:rPr>
              <a:t>registro de dirección de memoria</a:t>
            </a:r>
            <a:r>
              <a:rPr lang="es-ES" sz="1400" dirty="0">
                <a:latin typeface="Calibri" panose="020F0502020204030204" pitchFamily="34" charset="0"/>
                <a:cs typeface="Calibri" panose="020F0502020204030204" pitchFamily="34" charset="0"/>
              </a:rPr>
              <a:t> . </a:t>
            </a: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pPr>
              <a:lnSpc>
                <a:spcPct val="150000"/>
              </a:lnSpc>
              <a:buFont typeface="Wingdings" pitchFamily="2" charset="2"/>
              <a:buNone/>
            </a:pPr>
            <a:endParaRPr lang="es-AR" sz="1400" dirty="0">
              <a:latin typeface="Verdana" pitchFamily="34" charset="0"/>
              <a:ea typeface="Verdana" pitchFamily="34" charset="0"/>
              <a:cs typeface="Verdana" pitchFamily="34" charset="0"/>
            </a:endParaRPr>
          </a:p>
          <a:p>
            <a:pPr>
              <a:lnSpc>
                <a:spcPct val="150000"/>
              </a:lnSpc>
              <a:buFont typeface="Wingdings" pitchFamily="2" charset="2"/>
              <a:buNone/>
            </a:pPr>
            <a:endParaRPr lang="es-AR" sz="1400"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dirty="0">
              <a:latin typeface="Verdana" pitchFamily="34" charset="0"/>
              <a:ea typeface="Verdana" pitchFamily="34" charset="0"/>
              <a:cs typeface="Verdana" pitchFamily="34" charset="0"/>
            </a:endParaRPr>
          </a:p>
          <a:p>
            <a:endParaRPr lang="es-AR" dirty="0"/>
          </a:p>
        </p:txBody>
      </p:sp>
      <p:sp>
        <p:nvSpPr>
          <p:cNvPr id="4" name="Marcador de número de diapositiva 3"/>
          <p:cNvSpPr>
            <a:spLocks noGrp="1"/>
          </p:cNvSpPr>
          <p:nvPr>
            <p:ph type="sldNum" sz="quarter" idx="5"/>
          </p:nvPr>
        </p:nvSpPr>
        <p:spPr/>
        <p:txBody>
          <a:bodyPr/>
          <a:lstStyle/>
          <a:p>
            <a:fld id="{F17EFDD8-A5B3-4907-B9EA-F32B8101D493}" type="slidenum">
              <a:rPr lang="es-AR" smtClean="0"/>
              <a:pPr/>
              <a:t>5</a:t>
            </a:fld>
            <a:endParaRPr lang="es-AR"/>
          </a:p>
        </p:txBody>
      </p:sp>
    </p:spTree>
    <p:extLst>
      <p:ext uri="{BB962C8B-B14F-4D97-AF65-F5344CB8AC3E}">
        <p14:creationId xmlns:p14="http://schemas.microsoft.com/office/powerpoint/2010/main" val="1575556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7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AR" sz="1200" b="1" dirty="0">
                <a:latin typeface="Verdana" pitchFamily="34" charset="0"/>
                <a:ea typeface="Verdana" pitchFamily="34" charset="0"/>
                <a:cs typeface="Verdana" pitchFamily="34" charset="0"/>
              </a:rPr>
              <a:t>El registro del sistema</a:t>
            </a:r>
            <a:r>
              <a:rPr lang="es-AR" sz="1200" dirty="0">
                <a:latin typeface="Verdana" pitchFamily="34" charset="0"/>
                <a:ea typeface="Verdana" pitchFamily="34" charset="0"/>
                <a:cs typeface="Verdana" pitchFamily="34" charset="0"/>
              </a:rPr>
              <a:t> es una base de datos la cual los SO Windows usan para almacenar información sobre la configuración del equipo.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dirty="0">
              <a:latin typeface="Verdana" pitchFamily="34" charset="0"/>
              <a:ea typeface="Verdana" pitchFamily="34" charset="0"/>
              <a:cs typeface="Verdana" pitchFamily="34" charset="0"/>
            </a:endParaRPr>
          </a:p>
          <a:p>
            <a:pPr>
              <a:lnSpc>
                <a:spcPct val="150000"/>
              </a:lnSpc>
            </a:pPr>
            <a:r>
              <a:rPr lang="es-AR" sz="1200" b="1" dirty="0">
                <a:latin typeface="Verdana" pitchFamily="34" charset="0"/>
                <a:ea typeface="Verdana" pitchFamily="34" charset="0"/>
                <a:cs typeface="Verdana" pitchFamily="34" charset="0"/>
              </a:rPr>
              <a:t>Los registro contienen:</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Perfiles de usuarios;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Información sobre los programas instalados y los tipos de documentos creados por cada programa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Propiedades de carpetas e iconos de programas;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Configuración de los drivers instalados en el SO; </a:t>
            </a:r>
          </a:p>
          <a:p>
            <a:pPr>
              <a:lnSpc>
                <a:spcPct val="150000"/>
              </a:lnSpc>
              <a:buFont typeface="Wingdings" pitchFamily="2" charset="2"/>
              <a:buChar char="v"/>
            </a:pPr>
            <a:r>
              <a:rPr lang="es-AR" sz="1200" dirty="0">
                <a:latin typeface="Verdana" pitchFamily="34" charset="0"/>
                <a:ea typeface="Verdana" pitchFamily="34" charset="0"/>
                <a:cs typeface="Verdana" pitchFamily="34" charset="0"/>
              </a:rPr>
              <a:t> Información sobre los puertos usados</a:t>
            </a:r>
            <a:r>
              <a:rPr lang="es-AR" sz="1400" dirty="0">
                <a:latin typeface="Verdana" pitchFamily="34" charset="0"/>
                <a:ea typeface="Verdana" pitchFamily="34" charset="0"/>
                <a:cs typeface="Verdana" pitchFamily="34" charset="0"/>
              </a:rPr>
              <a:t>.</a:t>
            </a:r>
          </a:p>
          <a:p>
            <a:pPr>
              <a:lnSpc>
                <a:spcPct val="150000"/>
              </a:lnSpc>
              <a:buFont typeface="Wingdings" pitchFamily="2" charset="2"/>
              <a:buChar char="v"/>
            </a:pPr>
            <a:endParaRPr lang="es-AR" sz="1400" dirty="0">
              <a:latin typeface="Verdana" pitchFamily="34" charset="0"/>
              <a:ea typeface="Verdana" pitchFamily="34" charset="0"/>
              <a:cs typeface="Verdana" pitchFamily="34" charset="0"/>
            </a:endParaRPr>
          </a:p>
          <a:p>
            <a:pPr>
              <a:lnSpc>
                <a:spcPct val="150000"/>
              </a:lnSpc>
            </a:pPr>
            <a:r>
              <a:rPr lang="es-AR" sz="1400" dirty="0">
                <a:latin typeface="Verdana" pitchFamily="34" charset="0"/>
                <a:ea typeface="Verdana" pitchFamily="34" charset="0"/>
                <a:cs typeface="Verdana" pitchFamily="34" charset="0"/>
              </a:rPr>
              <a:t>Con abrir un registro, realice lo siguiente: </a:t>
            </a: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Vaya a </a:t>
            </a:r>
            <a:r>
              <a:rPr lang="es-AR" sz="1400" b="1" dirty="0">
                <a:latin typeface="Verdana" pitchFamily="34" charset="0"/>
                <a:ea typeface="Verdana" pitchFamily="34" charset="0"/>
                <a:cs typeface="Verdana" pitchFamily="34" charset="0"/>
              </a:rPr>
              <a:t>Inicio</a:t>
            </a:r>
            <a:r>
              <a:rPr lang="es-AR" sz="1400" dirty="0">
                <a:latin typeface="Verdana" pitchFamily="34" charset="0"/>
                <a:ea typeface="Verdana" pitchFamily="34" charset="0"/>
                <a:cs typeface="Verdana" pitchFamily="34" charset="0"/>
              </a:rPr>
              <a:t> </a:t>
            </a: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a:t>
            </a:r>
            <a:r>
              <a:rPr lang="es-AR" sz="1400" dirty="0" err="1">
                <a:latin typeface="Verdana" pitchFamily="34" charset="0"/>
                <a:ea typeface="Verdana" pitchFamily="34" charset="0"/>
                <a:cs typeface="Verdana" pitchFamily="34" charset="0"/>
              </a:rPr>
              <a:t>Click</a:t>
            </a:r>
            <a:r>
              <a:rPr lang="es-AR" sz="1400" dirty="0">
                <a:latin typeface="Verdana" pitchFamily="34" charset="0"/>
                <a:ea typeface="Verdana" pitchFamily="34" charset="0"/>
                <a:cs typeface="Verdana" pitchFamily="34" charset="0"/>
              </a:rPr>
              <a:t> en </a:t>
            </a:r>
            <a:r>
              <a:rPr lang="es-AR" sz="1400" b="1" dirty="0">
                <a:latin typeface="Verdana" pitchFamily="34" charset="0"/>
                <a:ea typeface="Verdana" pitchFamily="34" charset="0"/>
                <a:cs typeface="Verdana" pitchFamily="34" charset="0"/>
              </a:rPr>
              <a:t>Ejecutar</a:t>
            </a:r>
            <a:endParaRPr lang="es-AR" sz="1400" dirty="0">
              <a:latin typeface="Verdana" pitchFamily="34" charset="0"/>
              <a:ea typeface="Verdana" pitchFamily="34" charset="0"/>
              <a:cs typeface="Verdana" pitchFamily="34" charset="0"/>
            </a:endParaRP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En </a:t>
            </a:r>
            <a:r>
              <a:rPr lang="es-AR" sz="1400" dirty="0" err="1">
                <a:latin typeface="Verdana" pitchFamily="34" charset="0"/>
                <a:ea typeface="Verdana" pitchFamily="34" charset="0"/>
                <a:cs typeface="Verdana" pitchFamily="34" charset="0"/>
              </a:rPr>
              <a:t>en</a:t>
            </a:r>
            <a:r>
              <a:rPr lang="es-AR" sz="1400" dirty="0">
                <a:latin typeface="Verdana" pitchFamily="34" charset="0"/>
                <a:ea typeface="Verdana" pitchFamily="34" charset="0"/>
                <a:cs typeface="Verdana" pitchFamily="34" charset="0"/>
              </a:rPr>
              <a:t> campo </a:t>
            </a:r>
            <a:r>
              <a:rPr lang="es-AR" sz="1400" b="1" dirty="0">
                <a:latin typeface="Verdana" pitchFamily="34" charset="0"/>
                <a:ea typeface="Verdana" pitchFamily="34" charset="0"/>
                <a:cs typeface="Verdana" pitchFamily="34" charset="0"/>
              </a:rPr>
              <a:t>Abrir</a:t>
            </a:r>
            <a:r>
              <a:rPr lang="es-AR" sz="1400" dirty="0">
                <a:latin typeface="Verdana" pitchFamily="34" charset="0"/>
                <a:ea typeface="Verdana" pitchFamily="34" charset="0"/>
                <a:cs typeface="Verdana" pitchFamily="34" charset="0"/>
              </a:rPr>
              <a:t> escriba </a:t>
            </a:r>
            <a:r>
              <a:rPr lang="es-AR" sz="1400" b="1" dirty="0">
                <a:latin typeface="Verdana" pitchFamily="34" charset="0"/>
                <a:ea typeface="Verdana" pitchFamily="34" charset="0"/>
                <a:cs typeface="Verdana" pitchFamily="34" charset="0"/>
              </a:rPr>
              <a:t>REGEDIT</a:t>
            </a:r>
            <a:r>
              <a:rPr lang="es-AR" sz="1400" dirty="0">
                <a:latin typeface="Verdana" pitchFamily="34" charset="0"/>
                <a:ea typeface="Verdana" pitchFamily="34" charset="0"/>
                <a:cs typeface="Verdana" pitchFamily="34" charset="0"/>
              </a:rPr>
              <a:t> </a:t>
            </a:r>
          </a:p>
          <a:p>
            <a:pPr>
              <a:lnSpc>
                <a:spcPct val="150000"/>
              </a:lnSpc>
              <a:buFont typeface="Wingdings" pitchFamily="2" charset="2"/>
              <a:buChar char="v"/>
            </a:pPr>
            <a:r>
              <a:rPr lang="es-AR" sz="1400" dirty="0">
                <a:latin typeface="Verdana" pitchFamily="34" charset="0"/>
                <a:ea typeface="Verdana" pitchFamily="34" charset="0"/>
                <a:cs typeface="Verdana" pitchFamily="34" charset="0"/>
              </a:rPr>
              <a:t> Pulse el botón </a:t>
            </a:r>
            <a:r>
              <a:rPr lang="es-AR" sz="1400" b="1" dirty="0">
                <a:latin typeface="Verdana" pitchFamily="34" charset="0"/>
                <a:ea typeface="Verdana" pitchFamily="34" charset="0"/>
                <a:cs typeface="Verdana" pitchFamily="34" charset="0"/>
              </a:rPr>
              <a:t>Aceptar</a:t>
            </a:r>
          </a:p>
          <a:p>
            <a:pPr>
              <a:lnSpc>
                <a:spcPct val="150000"/>
              </a:lnSpc>
              <a:buFont typeface="Wingdings" pitchFamily="2" charset="2"/>
              <a:buChar char="v"/>
            </a:pPr>
            <a:endParaRPr lang="es-AR" sz="1400" b="1"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s-AR" sz="1400" dirty="0">
                <a:latin typeface="Verdana" pitchFamily="34" charset="0"/>
                <a:ea typeface="Verdana" pitchFamily="34" charset="0"/>
                <a:cs typeface="Verdana" pitchFamily="34" charset="0"/>
              </a:rPr>
              <a:t>El registro tiene una estructura jerárquica la cual consiste en secciones, subsecciones (la parte izquierda de la ventana del editor del registro) y las claves (esto es lo que puede ver a la derecha cuando marca una sección del registro o una subsección).</a:t>
            </a: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r>
              <a:rPr lang="es-ES" sz="1400" b="1" dirty="0">
                <a:latin typeface="Calibri" panose="020F0502020204030204" pitchFamily="34" charset="0"/>
                <a:cs typeface="Calibri" panose="020F0502020204030204" pitchFamily="34" charset="0"/>
              </a:rPr>
              <a:t>Registro de uso General:</a:t>
            </a:r>
          </a:p>
          <a:p>
            <a:r>
              <a:rPr lang="es-ES" sz="1400" b="1" dirty="0">
                <a:latin typeface="Calibri" panose="020F0502020204030204" pitchFamily="34" charset="0"/>
                <a:cs typeface="Calibri" panose="020F0502020204030204" pitchFamily="34" charset="0"/>
              </a:rPr>
              <a:t>El registro AX: </a:t>
            </a:r>
            <a:r>
              <a:rPr lang="es-ES" sz="1400" dirty="0">
                <a:latin typeface="Calibri" panose="020F0502020204030204" pitchFamily="34" charset="0"/>
                <a:cs typeface="Calibri" panose="020F0502020204030204" pitchFamily="34" charset="0"/>
              </a:rPr>
              <a:t>el acumulador principal, es utilizado para operaciones que implican entrada/salida y la mayor parte de la aritmética</a:t>
            </a:r>
          </a:p>
          <a:p>
            <a:r>
              <a:rPr lang="es-ES" sz="1400" b="1" dirty="0">
                <a:latin typeface="Calibri" panose="020F0502020204030204" pitchFamily="34" charset="0"/>
                <a:cs typeface="Calibri" panose="020F0502020204030204" pitchFamily="34" charset="0"/>
              </a:rPr>
              <a:t>Registro BX:</a:t>
            </a:r>
            <a:r>
              <a:rPr lang="es-ES" sz="1400" dirty="0">
                <a:latin typeface="Calibri" panose="020F0502020204030204" pitchFamily="34" charset="0"/>
                <a:cs typeface="Calibri" panose="020F0502020204030204" pitchFamily="34" charset="0"/>
              </a:rPr>
              <a:t> es conocido como el registro base ya que es el único registro de propósitos generales que pueden ser unos índices para direccionamiento indexado. </a:t>
            </a:r>
          </a:p>
          <a:p>
            <a:r>
              <a:rPr lang="es-ES" sz="1400" b="1" dirty="0">
                <a:latin typeface="Calibri" panose="020F0502020204030204" pitchFamily="34" charset="0"/>
                <a:cs typeface="Calibri" panose="020F0502020204030204" pitchFamily="34" charset="0"/>
              </a:rPr>
              <a:t>Registro CX:</a:t>
            </a:r>
            <a:r>
              <a:rPr lang="es-ES" sz="1400" dirty="0">
                <a:latin typeface="Calibri" panose="020F0502020204030204" pitchFamily="34" charset="0"/>
                <a:cs typeface="Calibri" panose="020F0502020204030204" pitchFamily="34" charset="0"/>
              </a:rPr>
              <a:t> es conocido como el registro contador. Puede contener un valor para controlar el número de veces que un ciclo se repite o un valor para corrimiento de bits, hacia la derecha o hacia la izquierda. </a:t>
            </a:r>
          </a:p>
          <a:p>
            <a:r>
              <a:rPr lang="es-ES" sz="1400" b="1" dirty="0">
                <a:latin typeface="Calibri" panose="020F0502020204030204" pitchFamily="34" charset="0"/>
                <a:cs typeface="Calibri" panose="020F0502020204030204" pitchFamily="34" charset="0"/>
              </a:rPr>
              <a:t>Registro DX:</a:t>
            </a:r>
            <a:r>
              <a:rPr lang="es-ES" sz="1400" dirty="0">
                <a:latin typeface="Calibri" panose="020F0502020204030204" pitchFamily="34" charset="0"/>
                <a:cs typeface="Calibri" panose="020F0502020204030204" pitchFamily="34" charset="0"/>
              </a:rPr>
              <a:t> es conocido como el registro de datos. Algunas operaciones de entrada/salida requieren su uso, y las operaciones de multiplicación y división con cifras grandes suponen al DX y al AX trabajando juntos. Puede usar los registros de propósitos para suma y resta de cifras de 8, 16, 32 bits.</a:t>
            </a:r>
          </a:p>
          <a:p>
            <a:endParaRPr lang="es-ES" sz="1400" dirty="0">
              <a:latin typeface="Calibri" panose="020F0502020204030204" pitchFamily="34" charset="0"/>
              <a:cs typeface="Calibri" panose="020F0502020204030204" pitchFamily="34" charset="0"/>
            </a:endParaRPr>
          </a:p>
          <a:p>
            <a:r>
              <a:rPr lang="es-ES" sz="1400" b="1" dirty="0">
                <a:latin typeface="Calibri" panose="020F0502020204030204" pitchFamily="34" charset="0"/>
                <a:cs typeface="Calibri" panose="020F0502020204030204" pitchFamily="34" charset="0"/>
              </a:rPr>
              <a:t>Registro de Segmento:</a:t>
            </a:r>
          </a:p>
          <a:p>
            <a:r>
              <a:rPr lang="es-ES" sz="1400" b="1" dirty="0">
                <a:latin typeface="Calibri" panose="020F0502020204030204" pitchFamily="34" charset="0"/>
                <a:cs typeface="Calibri" panose="020F0502020204030204" pitchFamily="34" charset="0"/>
              </a:rPr>
              <a:t>Registro CS: </a:t>
            </a:r>
            <a:r>
              <a:rPr lang="es-ES" sz="1400" dirty="0">
                <a:latin typeface="Calibri" panose="020F0502020204030204" pitchFamily="34" charset="0"/>
                <a:cs typeface="Calibri" panose="020F0502020204030204" pitchFamily="34" charset="0"/>
              </a:rPr>
              <a:t>El DOS almacena la dirección inicial del segmento de </a:t>
            </a:r>
            <a:r>
              <a:rPr lang="es-ES" sz="1400" dirty="0">
                <a:latin typeface="Calibri" panose="020F0502020204030204" pitchFamily="34" charset="0"/>
                <a:cs typeface="Calibri" panose="020F0502020204030204" pitchFamily="34" charset="0"/>
                <a:hlinkClick r:id="rId3"/>
              </a:rPr>
              <a:t>código</a:t>
            </a:r>
            <a:r>
              <a:rPr lang="es-ES" sz="1400" dirty="0">
                <a:latin typeface="Calibri" panose="020F0502020204030204" pitchFamily="34" charset="0"/>
                <a:cs typeface="Calibri" panose="020F0502020204030204" pitchFamily="34" charset="0"/>
              </a:rPr>
              <a:t> de un </a:t>
            </a:r>
            <a:r>
              <a:rPr lang="es-ES" sz="1400" dirty="0">
                <a:latin typeface="Calibri" panose="020F0502020204030204" pitchFamily="34" charset="0"/>
                <a:cs typeface="Calibri" panose="020F0502020204030204" pitchFamily="34" charset="0"/>
                <a:hlinkClick r:id="rId4"/>
              </a:rPr>
              <a:t>programa</a:t>
            </a:r>
            <a:r>
              <a:rPr lang="es-ES" sz="1400" dirty="0">
                <a:latin typeface="Calibri" panose="020F0502020204030204" pitchFamily="34" charset="0"/>
                <a:cs typeface="Calibri" panose="020F0502020204030204" pitchFamily="34" charset="0"/>
              </a:rPr>
              <a:t> en el registro CS. Esta dirección de segmento, mas un </a:t>
            </a:r>
            <a:r>
              <a:rPr lang="es-ES" sz="1400" dirty="0">
                <a:latin typeface="Calibri" panose="020F0502020204030204" pitchFamily="34" charset="0"/>
                <a:cs typeface="Calibri" panose="020F0502020204030204" pitchFamily="34" charset="0"/>
                <a:hlinkClick r:id="rId5"/>
              </a:rPr>
              <a:t>valor</a:t>
            </a:r>
            <a:r>
              <a:rPr lang="es-ES" sz="1400" dirty="0">
                <a:latin typeface="Calibri" panose="020F0502020204030204" pitchFamily="34" charset="0"/>
                <a:cs typeface="Calibri" panose="020F0502020204030204" pitchFamily="34" charset="0"/>
              </a:rPr>
              <a:t> de desplazamiento en el registro de apuntado de instrucción (</a:t>
            </a:r>
            <a:r>
              <a:rPr lang="es-ES" sz="1400" dirty="0">
                <a:latin typeface="Calibri" panose="020F0502020204030204" pitchFamily="34" charset="0"/>
                <a:cs typeface="Calibri" panose="020F0502020204030204" pitchFamily="34" charset="0"/>
                <a:hlinkClick r:id="rId6"/>
              </a:rPr>
              <a:t>IP</a:t>
            </a:r>
            <a:r>
              <a:rPr lang="es-ES" sz="1400" dirty="0">
                <a:latin typeface="Calibri" panose="020F0502020204030204" pitchFamily="34" charset="0"/>
                <a:cs typeface="Calibri" panose="020F0502020204030204" pitchFamily="34" charset="0"/>
              </a:rPr>
              <a:t>).</a:t>
            </a:r>
          </a:p>
          <a:p>
            <a:r>
              <a:rPr lang="es-ES" sz="1400" b="1" dirty="0">
                <a:latin typeface="Calibri" panose="020F0502020204030204" pitchFamily="34" charset="0"/>
                <a:cs typeface="Calibri" panose="020F0502020204030204" pitchFamily="34" charset="0"/>
              </a:rPr>
              <a:t>Registro </a:t>
            </a:r>
            <a:r>
              <a:rPr lang="es-ES" sz="1400" b="1" dirty="0" err="1">
                <a:latin typeface="Calibri" panose="020F0502020204030204" pitchFamily="34" charset="0"/>
                <a:cs typeface="Calibri" panose="020F0502020204030204" pitchFamily="34" charset="0"/>
              </a:rPr>
              <a:t>DS:</a:t>
            </a:r>
            <a:r>
              <a:rPr lang="es-ES" sz="1400" dirty="0" err="1">
                <a:latin typeface="Calibri" panose="020F0502020204030204" pitchFamily="34" charset="0"/>
                <a:cs typeface="Calibri" panose="020F0502020204030204" pitchFamily="34" charset="0"/>
              </a:rPr>
              <a:t>La</a:t>
            </a:r>
            <a:r>
              <a:rPr lang="es-ES" sz="1400" dirty="0">
                <a:latin typeface="Calibri" panose="020F0502020204030204" pitchFamily="34" charset="0"/>
                <a:cs typeface="Calibri" panose="020F0502020204030204" pitchFamily="34" charset="0"/>
              </a:rPr>
              <a:t> dirección inicial de un segmento de </a:t>
            </a:r>
            <a:r>
              <a:rPr lang="es-ES" sz="1400" dirty="0">
                <a:latin typeface="Calibri" panose="020F0502020204030204" pitchFamily="34" charset="0"/>
                <a:cs typeface="Calibri" panose="020F0502020204030204" pitchFamily="34" charset="0"/>
                <a:hlinkClick r:id="rId7"/>
              </a:rPr>
              <a:t>datos</a:t>
            </a:r>
            <a:r>
              <a:rPr lang="es-ES" sz="1400" dirty="0">
                <a:latin typeface="Calibri" panose="020F0502020204030204" pitchFamily="34" charset="0"/>
                <a:cs typeface="Calibri" panose="020F0502020204030204" pitchFamily="34" charset="0"/>
              </a:rPr>
              <a:t> de programa es almacenada en el registro DS. En términos sencillos, esta dirección, mas un valor de desplazamiento en una instrucción, genera una referencia a la localidad de un bytes especifico en el segmento de datos.</a:t>
            </a:r>
          </a:p>
          <a:p>
            <a:r>
              <a:rPr lang="es-ES" sz="1400" b="1" dirty="0">
                <a:latin typeface="Calibri" panose="020F0502020204030204" pitchFamily="34" charset="0"/>
                <a:cs typeface="Calibri" panose="020F0502020204030204" pitchFamily="34" charset="0"/>
              </a:rPr>
              <a:t>Registro SS: </a:t>
            </a:r>
            <a:r>
              <a:rPr lang="es-ES" sz="1400" dirty="0">
                <a:latin typeface="Calibri" panose="020F0502020204030204" pitchFamily="34" charset="0"/>
                <a:cs typeface="Calibri" panose="020F0502020204030204" pitchFamily="34" charset="0"/>
              </a:rPr>
              <a:t>El registro SS permite la colocación en memoria de una pila, para </a:t>
            </a:r>
            <a:r>
              <a:rPr lang="es-ES" sz="1400" dirty="0">
                <a:latin typeface="Calibri" panose="020F0502020204030204" pitchFamily="34" charset="0"/>
                <a:cs typeface="Calibri" panose="020F0502020204030204" pitchFamily="34" charset="0"/>
                <a:hlinkClick r:id="rId8"/>
              </a:rPr>
              <a:t>almacenamiento</a:t>
            </a:r>
            <a:r>
              <a:rPr lang="es-ES" sz="1400" dirty="0">
                <a:latin typeface="Calibri" panose="020F0502020204030204" pitchFamily="34" charset="0"/>
                <a:cs typeface="Calibri" panose="020F0502020204030204" pitchFamily="34" charset="0"/>
              </a:rPr>
              <a:t> temporal de direcciones y datos.</a:t>
            </a:r>
          </a:p>
          <a:p>
            <a:endParaRPr lang="es-ES" sz="14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400" b="1" dirty="0" err="1">
                <a:latin typeface="Calibri" panose="020F0502020204030204" pitchFamily="34" charset="0"/>
                <a:cs typeface="Calibri" panose="020F0502020204030204" pitchFamily="34" charset="0"/>
              </a:rPr>
              <a:t>Stack</a:t>
            </a:r>
            <a:r>
              <a:rPr lang="es-ES" sz="1400" b="1" dirty="0">
                <a:latin typeface="Calibri" panose="020F0502020204030204" pitchFamily="34" charset="0"/>
                <a:cs typeface="Calibri" panose="020F0502020204030204" pitchFamily="34" charset="0"/>
              </a:rPr>
              <a:t> Pointer: </a:t>
            </a:r>
            <a:r>
              <a:rPr lang="es-ES" sz="1400" dirty="0">
                <a:latin typeface="Calibri" panose="020F0502020204030204" pitchFamily="34" charset="0"/>
                <a:cs typeface="Calibri" panose="020F0502020204030204" pitchFamily="34" charset="0"/>
              </a:rPr>
              <a:t>Un "</a:t>
            </a:r>
            <a:r>
              <a:rPr lang="es-ES" sz="1400" dirty="0" err="1">
                <a:latin typeface="Calibri" panose="020F0502020204030204" pitchFamily="34" charset="0"/>
                <a:cs typeface="Calibri" panose="020F0502020204030204" pitchFamily="34" charset="0"/>
              </a:rPr>
              <a:t>Stack</a:t>
            </a:r>
            <a:r>
              <a:rPr lang="es-ES" sz="1400" dirty="0">
                <a:latin typeface="Calibri" panose="020F0502020204030204" pitchFamily="34" charset="0"/>
                <a:cs typeface="Calibri" panose="020F0502020204030204" pitchFamily="34" charset="0"/>
              </a:rPr>
              <a:t>" es bloque consecutivo de datos almacenados por el programador. Este bloque de memoria puede ser utilizado tanto por el control interno del microcontrolador como por el programador para almacenar datos temporalmente. La pila funciona con un mecanismo tipo LIFO, lo último que se almacena en la pila es lo primero que se recupera de la pila.</a:t>
            </a:r>
            <a:endParaRPr lang="es-ES" sz="1400" b="1" dirty="0">
              <a:latin typeface="Calibri" panose="020F0502020204030204" pitchFamily="34" charset="0"/>
              <a:cs typeface="Calibri" panose="020F0502020204030204" pitchFamily="34" charset="0"/>
            </a:endParaRPr>
          </a:p>
          <a:p>
            <a:endParaRPr lang="es-ES" sz="1400" dirty="0">
              <a:latin typeface="Calibri" panose="020F0502020204030204" pitchFamily="34" charset="0"/>
              <a:cs typeface="Calibri" panose="020F0502020204030204" pitchFamily="34" charset="0"/>
            </a:endParaRPr>
          </a:p>
          <a:p>
            <a:endParaRPr lang="es-ES" sz="14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n" sz="1400" b="1" dirty="0">
                <a:latin typeface="Calibri" panose="020F0502020204030204" pitchFamily="34" charset="0"/>
                <a:ea typeface="Quattrocento Sans"/>
                <a:cs typeface="Calibri" panose="020F0502020204030204" pitchFamily="34" charset="0"/>
                <a:sym typeface="Quattrocento Sans"/>
              </a:rPr>
              <a:t>Program Status Word: </a:t>
            </a:r>
            <a:r>
              <a:rPr lang="es-ES" sz="1400" dirty="0">
                <a:latin typeface="Calibri" panose="020F0502020204030204" pitchFamily="34" charset="0"/>
                <a:cs typeface="Calibri" panose="020F0502020204030204" pitchFamily="34" charset="0"/>
              </a:rPr>
              <a:t>es un área de la </a:t>
            </a:r>
            <a:r>
              <a:rPr lang="es-ES" sz="1400" dirty="0">
                <a:latin typeface="Calibri" panose="020F0502020204030204" pitchFamily="34" charset="0"/>
                <a:cs typeface="Calibri" panose="020F0502020204030204" pitchFamily="34" charset="0"/>
                <a:hlinkClick r:id="rId9" tooltip="Memoria (informática)"/>
              </a:rPr>
              <a:t>memoria</a:t>
            </a:r>
            <a:r>
              <a:rPr lang="es-ES" sz="1400" dirty="0">
                <a:latin typeface="Calibri" panose="020F0502020204030204" pitchFamily="34" charset="0"/>
                <a:cs typeface="Calibri" panose="020F0502020204030204" pitchFamily="34" charset="0"/>
              </a:rPr>
              <a:t> o </a:t>
            </a:r>
            <a:r>
              <a:rPr lang="es-ES" sz="1400" dirty="0">
                <a:latin typeface="Calibri" panose="020F0502020204030204" pitchFamily="34" charset="0"/>
                <a:cs typeface="Calibri" panose="020F0502020204030204" pitchFamily="34" charset="0"/>
                <a:hlinkClick r:id="rId10" tooltip="Registro (hardware)"/>
              </a:rPr>
              <a:t>registro</a:t>
            </a:r>
            <a:r>
              <a:rPr lang="es-ES" sz="1400" dirty="0">
                <a:latin typeface="Calibri" panose="020F0502020204030204" pitchFamily="34" charset="0"/>
                <a:cs typeface="Calibri" panose="020F0502020204030204" pitchFamily="34" charset="0"/>
              </a:rPr>
              <a:t> que contiene información sobre el estado de un programa utilizado por el </a:t>
            </a:r>
            <a:r>
              <a:rPr lang="es-ES" sz="1400" dirty="0">
                <a:latin typeface="Calibri" panose="020F0502020204030204" pitchFamily="34" charset="0"/>
                <a:cs typeface="Calibri" panose="020F0502020204030204" pitchFamily="34" charset="0"/>
                <a:hlinkClick r:id="rId11" tooltip="Sistema operativo"/>
              </a:rPr>
              <a:t>sistema operativo</a:t>
            </a:r>
            <a:r>
              <a:rPr lang="es-ES" sz="1400" dirty="0">
                <a:latin typeface="Calibri" panose="020F0502020204030204" pitchFamily="34" charset="0"/>
                <a:cs typeface="Calibri" panose="020F0502020204030204" pitchFamily="34" charset="0"/>
              </a:rPr>
              <a:t>. Normalmente incluye un </a:t>
            </a:r>
            <a:r>
              <a:rPr lang="es-ES" sz="1400" dirty="0">
                <a:latin typeface="Calibri" panose="020F0502020204030204" pitchFamily="34" charset="0"/>
                <a:cs typeface="Calibri" panose="020F0502020204030204" pitchFamily="34" charset="0"/>
                <a:hlinkClick r:id="rId12" tooltip="Puntero (programación)"/>
              </a:rPr>
              <a:t>puntero</a:t>
            </a:r>
            <a:r>
              <a:rPr lang="es-ES" sz="1400" dirty="0">
                <a:latin typeface="Calibri" panose="020F0502020204030204" pitchFamily="34" charset="0"/>
                <a:cs typeface="Calibri" panose="020F0502020204030204" pitchFamily="34" charset="0"/>
              </a:rPr>
              <a:t> (dirección) a la siguiente instrucción a ejecutarse. El PSW contiene un campo de error y un código de condición.</a:t>
            </a: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ES" sz="1400" dirty="0">
              <a:latin typeface="Calibri" panose="020F0502020204030204" pitchFamily="34" charset="0"/>
              <a:cs typeface="Calibri" panose="020F0502020204030204" pitchFamily="34" charset="0"/>
            </a:endParaRPr>
          </a:p>
          <a:p>
            <a:r>
              <a:rPr lang="es-ES" sz="1400" b="1" dirty="0">
                <a:latin typeface="Calibri" panose="020F0502020204030204" pitchFamily="34" charset="0"/>
                <a:cs typeface="Calibri" panose="020F0502020204030204" pitchFamily="34" charset="0"/>
              </a:rPr>
              <a:t>MAR: (Registro de Direcciones de Memoria)</a:t>
            </a:r>
            <a:r>
              <a:rPr lang="es-ES" sz="1400" dirty="0">
                <a:latin typeface="Calibri" panose="020F0502020204030204" pitchFamily="34" charset="0"/>
                <a:cs typeface="Calibri" panose="020F0502020204030204" pitchFamily="34" charset="0"/>
              </a:rPr>
              <a:t>, es un </a:t>
            </a:r>
            <a:r>
              <a:rPr lang="es-ES" sz="1400" dirty="0">
                <a:latin typeface="Calibri" panose="020F0502020204030204" pitchFamily="34" charset="0"/>
                <a:cs typeface="Calibri" panose="020F0502020204030204" pitchFamily="34" charset="0"/>
                <a:hlinkClick r:id="rId13" tooltip="Registro electrónico"/>
              </a:rPr>
              <a:t>registro</a:t>
            </a:r>
            <a:r>
              <a:rPr lang="es-ES" sz="1400" dirty="0">
                <a:latin typeface="Calibri" panose="020F0502020204030204" pitchFamily="34" charset="0"/>
                <a:cs typeface="Calibri" panose="020F0502020204030204" pitchFamily="34" charset="0"/>
              </a:rPr>
              <a:t> específico de alta velocidad, integrado en el </a:t>
            </a:r>
            <a:r>
              <a:rPr lang="es-ES" sz="1400" dirty="0">
                <a:latin typeface="Calibri" panose="020F0502020204030204" pitchFamily="34" charset="0"/>
                <a:cs typeface="Calibri" panose="020F0502020204030204" pitchFamily="34" charset="0"/>
                <a:hlinkClick r:id="rId14" tooltip="Microprocesador"/>
              </a:rPr>
              <a:t>microprocesador</a:t>
            </a:r>
            <a:r>
              <a:rPr lang="es-ES" sz="1400" dirty="0">
                <a:latin typeface="Calibri" panose="020F0502020204030204" pitchFamily="34" charset="0"/>
                <a:cs typeface="Calibri" panose="020F0502020204030204" pitchFamily="34" charset="0"/>
              </a:rPr>
              <a:t>. Este registro contiene la dirección del dato que se quiere leer o escribir. El registro está conectado con el </a:t>
            </a:r>
            <a:r>
              <a:rPr lang="es-ES" sz="1400" dirty="0">
                <a:latin typeface="Calibri" panose="020F0502020204030204" pitchFamily="34" charset="0"/>
                <a:cs typeface="Calibri" panose="020F0502020204030204" pitchFamily="34" charset="0"/>
                <a:hlinkClick r:id="rId15" tooltip="Bus de direcciones"/>
              </a:rPr>
              <a:t>bus de direcciones</a:t>
            </a:r>
            <a:r>
              <a:rPr lang="es-ES" sz="1400" dirty="0">
                <a:latin typeface="Calibri" panose="020F0502020204030204" pitchFamily="34" charset="0"/>
                <a:cs typeface="Calibri" panose="020F0502020204030204" pitchFamily="34" charset="0"/>
              </a:rPr>
              <a:t>, y su contenido se refleja en este bus.</a:t>
            </a:r>
          </a:p>
          <a:p>
            <a:r>
              <a:rPr lang="es-ES" sz="1400" dirty="0">
                <a:latin typeface="Calibri" panose="020F0502020204030204" pitchFamily="34" charset="0"/>
                <a:cs typeface="Calibri" panose="020F0502020204030204" pitchFamily="34" charset="0"/>
              </a:rPr>
              <a:t>El número de direcciones que se pueden direccionar con una CPU depende del tamaño del MAR. Si el MAR tiene n bits de tamaño entonces se podrán direccionar un máximo de 2</a:t>
            </a:r>
            <a:r>
              <a:rPr lang="es-ES" sz="1400" baseline="30000" dirty="0">
                <a:latin typeface="Calibri" panose="020F0502020204030204" pitchFamily="34" charset="0"/>
                <a:cs typeface="Calibri" panose="020F0502020204030204" pitchFamily="34" charset="0"/>
              </a:rPr>
              <a:t>n</a:t>
            </a:r>
            <a:r>
              <a:rPr lang="es-ES" sz="1400" dirty="0">
                <a:latin typeface="Calibri" panose="020F0502020204030204" pitchFamily="34" charset="0"/>
                <a:cs typeface="Calibri" panose="020F0502020204030204" pitchFamily="34" charset="0"/>
              </a:rPr>
              <a:t> palabras.</a:t>
            </a:r>
            <a:endParaRPr lang="es-ES" sz="2000" dirty="0"/>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ES" sz="14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r>
              <a:rPr lang="es-ES" sz="1400" b="1" dirty="0">
                <a:latin typeface="Calibri" panose="020F0502020204030204" pitchFamily="34" charset="0"/>
                <a:cs typeface="Calibri" panose="020F0502020204030204" pitchFamily="34" charset="0"/>
              </a:rPr>
              <a:t>MBR: registro de datos de memoria</a:t>
            </a:r>
            <a:r>
              <a:rPr lang="es-ES" sz="1400" dirty="0">
                <a:latin typeface="Calibri" panose="020F0502020204030204" pitchFamily="34" charset="0"/>
                <a:cs typeface="Calibri" panose="020F0502020204030204" pitchFamily="34" charset="0"/>
              </a:rPr>
              <a:t> ( </a:t>
            </a:r>
            <a:r>
              <a:rPr lang="es-ES" sz="1400" b="1" dirty="0">
                <a:latin typeface="Calibri" panose="020F0502020204030204" pitchFamily="34" charset="0"/>
                <a:cs typeface="Calibri" panose="020F0502020204030204" pitchFamily="34" charset="0"/>
              </a:rPr>
              <a:t>MDR</a:t>
            </a:r>
            <a:r>
              <a:rPr lang="es-ES" sz="1400" dirty="0">
                <a:latin typeface="Calibri" panose="020F0502020204030204" pitchFamily="34" charset="0"/>
                <a:cs typeface="Calibri" panose="020F0502020204030204" pitchFamily="34" charset="0"/>
              </a:rPr>
              <a:t> )) es el </a:t>
            </a:r>
            <a:r>
              <a:rPr lang="es-ES" sz="1400" dirty="0">
                <a:latin typeface="Calibri" panose="020F0502020204030204" pitchFamily="34" charset="0"/>
                <a:cs typeface="Calibri" panose="020F0502020204030204" pitchFamily="34" charset="0"/>
                <a:hlinkClick r:id="rId16" tooltip="Registro del procesador"/>
              </a:rPr>
              <a:t>registro</a:t>
            </a:r>
            <a:r>
              <a:rPr lang="es-ES" sz="1400" dirty="0">
                <a:latin typeface="Calibri" panose="020F0502020204030204" pitchFamily="34" charset="0"/>
                <a:cs typeface="Calibri" panose="020F0502020204030204" pitchFamily="34" charset="0"/>
              </a:rPr>
              <a:t> en el procesador de una </a:t>
            </a:r>
            <a:r>
              <a:rPr lang="es-ES" sz="1400" dirty="0">
                <a:latin typeface="Calibri" panose="020F0502020204030204" pitchFamily="34" charset="0"/>
                <a:cs typeface="Calibri" panose="020F0502020204030204" pitchFamily="34" charset="0"/>
                <a:hlinkClick r:id="rId17" tooltip="Computadora"/>
              </a:rPr>
              <a:t>computadora</a:t>
            </a:r>
            <a:r>
              <a:rPr lang="es-ES" sz="1400" dirty="0">
                <a:latin typeface="Calibri" panose="020F0502020204030204" pitchFamily="34" charset="0"/>
                <a:cs typeface="Calibri" panose="020F0502020204030204" pitchFamily="34" charset="0"/>
              </a:rPr>
              <a:t> , o </a:t>
            </a:r>
            <a:r>
              <a:rPr lang="es-ES" sz="1400" dirty="0">
                <a:latin typeface="Calibri" panose="020F0502020204030204" pitchFamily="34" charset="0"/>
                <a:cs typeface="Calibri" panose="020F0502020204030204" pitchFamily="34" charset="0"/>
                <a:hlinkClick r:id="rId18" tooltip="Unidad Central de procesamiento"/>
              </a:rPr>
              <a:t>unidad de procesamiento central</a:t>
            </a:r>
            <a:r>
              <a:rPr lang="es-ES" sz="1400" dirty="0">
                <a:latin typeface="Calibri" panose="020F0502020204030204" pitchFamily="34" charset="0"/>
                <a:cs typeface="Calibri" panose="020F0502020204030204" pitchFamily="34" charset="0"/>
              </a:rPr>
              <a:t> , CPU, que almacena los datos que se transfieren desde y hacia el almacenamiento de acceso inmediato. Contiene la copia de las ubicaciones de memoria designadas especificadas por el </a:t>
            </a:r>
            <a:r>
              <a:rPr lang="es-ES" sz="1400" dirty="0">
                <a:latin typeface="Calibri" panose="020F0502020204030204" pitchFamily="34" charset="0"/>
                <a:cs typeface="Calibri" panose="020F0502020204030204" pitchFamily="34" charset="0"/>
                <a:hlinkClick r:id="rId19" tooltip="Registro de dirección de memoria"/>
              </a:rPr>
              <a:t>registro de dirección de memoria</a:t>
            </a:r>
            <a:r>
              <a:rPr lang="es-ES" sz="1400" dirty="0">
                <a:latin typeface="Calibri" panose="020F0502020204030204" pitchFamily="34" charset="0"/>
                <a:cs typeface="Calibri" panose="020F0502020204030204" pitchFamily="34" charset="0"/>
              </a:rPr>
              <a:t> . </a:t>
            </a: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endParaRPr lang="es-AR" sz="1400" dirty="0">
              <a:latin typeface="Verdana" pitchFamily="34" charset="0"/>
              <a:ea typeface="Verdana" pitchFamily="34" charset="0"/>
              <a:cs typeface="Verdana" pitchFamily="34" charset="0"/>
            </a:endParaRPr>
          </a:p>
          <a:p>
            <a:pPr>
              <a:lnSpc>
                <a:spcPct val="150000"/>
              </a:lnSpc>
              <a:buFont typeface="Wingdings" pitchFamily="2" charset="2"/>
              <a:buNone/>
            </a:pPr>
            <a:endParaRPr lang="es-AR" sz="1400" dirty="0">
              <a:latin typeface="Verdana" pitchFamily="34" charset="0"/>
              <a:ea typeface="Verdana" pitchFamily="34" charset="0"/>
              <a:cs typeface="Verdana" pitchFamily="34" charset="0"/>
            </a:endParaRPr>
          </a:p>
          <a:p>
            <a:pPr>
              <a:lnSpc>
                <a:spcPct val="150000"/>
              </a:lnSpc>
              <a:buFont typeface="Wingdings" pitchFamily="2" charset="2"/>
              <a:buNone/>
            </a:pPr>
            <a:endParaRPr lang="es-AR" sz="1400" dirty="0">
              <a:latin typeface="Verdana" pitchFamily="34" charset="0"/>
              <a:ea typeface="Verdana" pitchFamily="34" charset="0"/>
              <a:cs typeface="Verdana"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s-AR" sz="1200" dirty="0">
              <a:latin typeface="Verdana" pitchFamily="34" charset="0"/>
              <a:ea typeface="Verdana" pitchFamily="34" charset="0"/>
              <a:cs typeface="Verdana" pitchFamily="34" charset="0"/>
            </a:endParaRPr>
          </a:p>
          <a:p>
            <a:endParaRPr lang="es-AR" dirty="0"/>
          </a:p>
        </p:txBody>
      </p:sp>
      <p:sp>
        <p:nvSpPr>
          <p:cNvPr id="4" name="Marcador de número de diapositiva 3"/>
          <p:cNvSpPr>
            <a:spLocks noGrp="1"/>
          </p:cNvSpPr>
          <p:nvPr>
            <p:ph type="sldNum" sz="quarter" idx="5"/>
          </p:nvPr>
        </p:nvSpPr>
        <p:spPr/>
        <p:txBody>
          <a:bodyPr/>
          <a:lstStyle/>
          <a:p>
            <a:fld id="{F17EFDD8-A5B3-4907-B9EA-F32B8101D493}" type="slidenum">
              <a:rPr lang="es-AR" smtClean="0"/>
              <a:pPr/>
              <a:t>6</a:t>
            </a:fld>
            <a:endParaRPr lang="es-AR"/>
          </a:p>
        </p:txBody>
      </p:sp>
    </p:spTree>
    <p:extLst>
      <p:ext uri="{BB962C8B-B14F-4D97-AF65-F5344CB8AC3E}">
        <p14:creationId xmlns:p14="http://schemas.microsoft.com/office/powerpoint/2010/main" val="2768744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F17EFDD8-A5B3-4907-B9EA-F32B8101D493}" type="slidenum">
              <a:rPr lang="es-AR" smtClean="0"/>
              <a:pPr/>
              <a:t>7</a:t>
            </a:fld>
            <a:endParaRPr lang="es-AR"/>
          </a:p>
        </p:txBody>
      </p:sp>
    </p:spTree>
    <p:extLst>
      <p:ext uri="{BB962C8B-B14F-4D97-AF65-F5344CB8AC3E}">
        <p14:creationId xmlns:p14="http://schemas.microsoft.com/office/powerpoint/2010/main" val="1146222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lnSpcReduction="10000"/>
          </a:bodyPr>
          <a:lstStyle/>
          <a:p>
            <a:r>
              <a:rPr lang="es-ES" dirty="0">
                <a:effectLst/>
              </a:rPr>
              <a:t>El ciclo de una instrucción, también conocido como ciclo de ejecución de una instrucción, se refiere al conjunto de pasos que se llevan a cabo para ejecutar una instrucción en un procesador. Aunque los detalles pueden variar según la arquitectura del procesador, el ciclo típicamente implica los siguientes pasos:</a:t>
            </a:r>
          </a:p>
          <a:p>
            <a:pPr>
              <a:buFont typeface="+mj-lt"/>
              <a:buAutoNum type="arabicPeriod"/>
            </a:pPr>
            <a:r>
              <a:rPr lang="es-ES" b="1" dirty="0" err="1">
                <a:effectLst/>
              </a:rPr>
              <a:t>Fetch</a:t>
            </a:r>
            <a:r>
              <a:rPr lang="es-ES" b="1" dirty="0">
                <a:effectLst/>
              </a:rPr>
              <a:t> (Captura)</a:t>
            </a:r>
            <a:r>
              <a:rPr lang="es-ES" dirty="0">
                <a:effectLst/>
              </a:rPr>
              <a:t>: La instrucción es extraída de la memoria principal (RAM) o de la caché de instrucciones del procesador. Se utiliza la dirección de memoria del programa (contador de programa) para determinar qué instrucción se debe leer.</a:t>
            </a:r>
          </a:p>
          <a:p>
            <a:pPr>
              <a:buFont typeface="+mj-lt"/>
              <a:buAutoNum type="arabicPeriod"/>
            </a:pPr>
            <a:r>
              <a:rPr lang="es-ES" b="1" dirty="0" err="1">
                <a:effectLst/>
              </a:rPr>
              <a:t>Decode</a:t>
            </a:r>
            <a:r>
              <a:rPr lang="es-ES" b="1" dirty="0">
                <a:effectLst/>
              </a:rPr>
              <a:t> (Decodificación)</a:t>
            </a:r>
            <a:r>
              <a:rPr lang="es-ES" dirty="0">
                <a:effectLst/>
              </a:rPr>
              <a:t>: La instrucción capturada se decodifica para determinar qué operación debe realizarse y qué datos (operandos) se requieren para llevar a cabo esa operación.</a:t>
            </a:r>
          </a:p>
          <a:p>
            <a:pPr>
              <a:buFont typeface="+mj-lt"/>
              <a:buAutoNum type="arabicPeriod"/>
            </a:pPr>
            <a:r>
              <a:rPr lang="es-ES" b="1" dirty="0" err="1">
                <a:effectLst/>
              </a:rPr>
              <a:t>Execute</a:t>
            </a:r>
            <a:r>
              <a:rPr lang="es-ES" b="1" dirty="0">
                <a:effectLst/>
              </a:rPr>
              <a:t> (Ejecución)</a:t>
            </a:r>
            <a:r>
              <a:rPr lang="es-ES" dirty="0">
                <a:effectLst/>
              </a:rPr>
              <a:t>: Una vez que se ha decodificado la instrucción y se han obtenido los operandos necesarios, la operación especificada por la instrucción se lleva a cabo. Esto podría implicar realizar cálculos aritméticos, transferir datos entre registros o realizar operaciones de control de flujo.</a:t>
            </a:r>
          </a:p>
          <a:p>
            <a:pPr>
              <a:buFont typeface="+mj-lt"/>
              <a:buAutoNum type="arabicPeriod"/>
            </a:pPr>
            <a:r>
              <a:rPr lang="es-ES" b="1" dirty="0" err="1">
                <a:effectLst/>
              </a:rPr>
              <a:t>Write</a:t>
            </a:r>
            <a:r>
              <a:rPr lang="es-ES" b="1" dirty="0">
                <a:effectLst/>
              </a:rPr>
              <a:t> Back (Escritura)</a:t>
            </a:r>
            <a:r>
              <a:rPr lang="es-ES" dirty="0">
                <a:effectLst/>
              </a:rPr>
              <a:t>: Si la instrucción modifica el estado de los registros del procesador o de la memoria, los resultados de la ejecución se escriben de vuelta en los registros o en la memoria.</a:t>
            </a:r>
          </a:p>
          <a:p>
            <a:r>
              <a:rPr lang="es-ES" dirty="0">
                <a:effectLst/>
              </a:rPr>
              <a:t>Estos pasos forman un ciclo básico de ejecución de una instrucción. En un procesador moderno y más complejo, pueden existir etapas adicionales o subprocesos dentro de cada uno de estos pasos para optimizar el rendimiento, como la segmentación de la ejecución y la ejecución fuera de orden. Sin embargo, el concepto fundamental de captura, decodificación, ejecución y escritura es común a la mayoría de las arquitecturas de procesadores.</a:t>
            </a:r>
          </a:p>
          <a:p>
            <a:endParaRPr lang="es-AR" dirty="0"/>
          </a:p>
        </p:txBody>
      </p:sp>
      <p:sp>
        <p:nvSpPr>
          <p:cNvPr id="4" name="Marcador de número de diapositiva 3"/>
          <p:cNvSpPr>
            <a:spLocks noGrp="1"/>
          </p:cNvSpPr>
          <p:nvPr>
            <p:ph type="sldNum" sz="quarter" idx="5"/>
          </p:nvPr>
        </p:nvSpPr>
        <p:spPr/>
        <p:txBody>
          <a:bodyPr/>
          <a:lstStyle/>
          <a:p>
            <a:fld id="{F17EFDD8-A5B3-4907-B9EA-F32B8101D493}" type="slidenum">
              <a:rPr lang="es-AR" smtClean="0"/>
              <a:pPr/>
              <a:t>8</a:t>
            </a:fld>
            <a:endParaRPr lang="es-AR"/>
          </a:p>
        </p:txBody>
      </p:sp>
    </p:spTree>
    <p:extLst>
      <p:ext uri="{BB962C8B-B14F-4D97-AF65-F5344CB8AC3E}">
        <p14:creationId xmlns:p14="http://schemas.microsoft.com/office/powerpoint/2010/main" val="394695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92500"/>
          </a:bodyPr>
          <a:lstStyle/>
          <a:p>
            <a:pPr algn="l"/>
            <a:r>
              <a:rPr lang="es-ES" b="0" i="0" dirty="0">
                <a:effectLst/>
                <a:latin typeface="Söhne"/>
              </a:rPr>
              <a:t>Una instrucción y una interrupción son conceptos distintos en el contexto de la ejecución de un programa en un sistema informático:</a:t>
            </a:r>
          </a:p>
          <a:p>
            <a:pPr algn="l">
              <a:buFont typeface="+mj-lt"/>
              <a:buAutoNum type="arabicPeriod"/>
            </a:pPr>
            <a:r>
              <a:rPr lang="es-ES" b="1" i="0" dirty="0">
                <a:effectLst/>
                <a:latin typeface="Söhne"/>
              </a:rPr>
              <a:t>Instrucción</a:t>
            </a:r>
            <a:r>
              <a:rPr lang="es-ES" b="0" i="0" dirty="0">
                <a:effectLst/>
                <a:latin typeface="Söhne"/>
              </a:rPr>
              <a:t>: Una instrucción es una operación específica que un procesador ejecuta como parte del programa que está corriendo. Estas instrucciones son parte del flujo de ejecución normal del programa y se ejecutan secuencialmente, una tras otra. Por ejemplo, una instrucción puede ser sumar dos números, mover datos de un lugar a otro en la memoria, o realizar una comparación entre dos valores. Las instrucciones son ejecutadas por la CPU siguiendo el flujo de control del programa.</a:t>
            </a:r>
          </a:p>
          <a:p>
            <a:pPr algn="l">
              <a:buFont typeface="+mj-lt"/>
              <a:buAutoNum type="arabicPeriod"/>
            </a:pPr>
            <a:r>
              <a:rPr lang="es-ES" b="1" i="0" dirty="0">
                <a:effectLst/>
                <a:latin typeface="Söhne"/>
              </a:rPr>
              <a:t>Interrupción</a:t>
            </a:r>
            <a:r>
              <a:rPr lang="es-ES" b="0" i="0" dirty="0">
                <a:effectLst/>
                <a:latin typeface="Söhne"/>
              </a:rPr>
              <a:t>: Una interrupción es un mecanismo que permite a un dispositivo externo o al sistema operativo interrumpir temporalmente la ejecución normal de un programa para atender una tarea específica o responder a una condición particular. Las interrupciones pueden ser generadas por eventos como la finalización de una operación de entrada/salida (E/S), la llegada de datos desde un dispositivo periférico, o una señal de temporizador. Cuando se produce una interrupción, el procesador detiene temporalmente la ejecución del programa actual, guarda su estado actual, y salta a una rutina de manejo de interrupciones específica que se encarga de manejar el evento. Una vez que se completa la rutina de manejo de interrupciones, el procesador regresa al estado anterior y continúa ejecutando el programa principal.</a:t>
            </a:r>
          </a:p>
          <a:p>
            <a:pPr algn="l"/>
            <a:r>
              <a:rPr lang="es-ES" b="0" i="0" dirty="0">
                <a:effectLst/>
                <a:latin typeface="Söhne"/>
              </a:rPr>
              <a:t>En resumen, mientras que una instrucción es una operación ejecutada secuencialmente como parte del flujo de control de un programa, una interrupción es un evento externo que puede causar que el procesador detenga temporalmente la ejecución del programa para atender una tarea específica antes de volver al flujo de ejecución normal.</a:t>
            </a:r>
          </a:p>
          <a:p>
            <a:br>
              <a:rPr lang="es-ES" b="0" i="0" dirty="0">
                <a:effectLst/>
                <a:latin typeface="Söhne"/>
              </a:rPr>
            </a:br>
            <a:endParaRPr lang="es-AR" dirty="0"/>
          </a:p>
        </p:txBody>
      </p:sp>
      <p:sp>
        <p:nvSpPr>
          <p:cNvPr id="4" name="Marcador de número de diapositiva 3"/>
          <p:cNvSpPr>
            <a:spLocks noGrp="1"/>
          </p:cNvSpPr>
          <p:nvPr>
            <p:ph type="sldNum" sz="quarter" idx="5"/>
          </p:nvPr>
        </p:nvSpPr>
        <p:spPr/>
        <p:txBody>
          <a:bodyPr/>
          <a:lstStyle/>
          <a:p>
            <a:fld id="{F17EFDD8-A5B3-4907-B9EA-F32B8101D493}" type="slidenum">
              <a:rPr lang="es-AR" smtClean="0"/>
              <a:pPr/>
              <a:t>10</a:t>
            </a:fld>
            <a:endParaRPr lang="es-AR"/>
          </a:p>
        </p:txBody>
      </p:sp>
    </p:spTree>
    <p:extLst>
      <p:ext uri="{BB962C8B-B14F-4D97-AF65-F5344CB8AC3E}">
        <p14:creationId xmlns:p14="http://schemas.microsoft.com/office/powerpoint/2010/main" val="39362018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normAutofit fontScale="77500" lnSpcReduction="20000"/>
          </a:bodyPr>
          <a:lstStyle/>
          <a:p>
            <a:pPr algn="l">
              <a:buFont typeface="+mj-lt"/>
              <a:buNone/>
            </a:pPr>
            <a:r>
              <a:rPr lang="es-ES" b="1" i="0" dirty="0">
                <a:solidFill>
                  <a:srgbClr val="0D0D0D"/>
                </a:solidFill>
                <a:effectLst/>
                <a:latin typeface="Söhne"/>
              </a:rPr>
              <a:t>Interrupciones Asíncronas</a:t>
            </a:r>
            <a:r>
              <a:rPr lang="es-ES" b="0" i="0" dirty="0">
                <a:solidFill>
                  <a:srgbClr val="0D0D0D"/>
                </a:solidFill>
                <a:effectLst/>
                <a:latin typeface="Söhne"/>
              </a:rPr>
              <a:t>: Estas interrupciones ocurren de manera independiente y no relacionada con el flujo de ejecución normal del programa. Pueden ser desencadenadas por eventos externos, como la llegada de datos desde un dispositivo periférico, un temporizador que ha alcanzado su límite, un error de hardware, etc. El procesador detiene temporalmente la ejecución actual del programa para manejar la interrupción. Por ejemplo, cuando presionas una tecla en un teclado, el procesador puede recibir una interrupción asíncrona para manejar ese evento de entrada.</a:t>
            </a:r>
          </a:p>
          <a:p>
            <a:pPr algn="l">
              <a:buFont typeface="+mj-lt"/>
              <a:buNone/>
            </a:pPr>
            <a:endParaRPr lang="es-ES" b="0" i="0" dirty="0">
              <a:solidFill>
                <a:srgbClr val="0D0D0D"/>
              </a:solidFill>
              <a:effectLst/>
              <a:latin typeface="Söhne"/>
            </a:endParaRPr>
          </a:p>
          <a:p>
            <a:pPr algn="l">
              <a:buFont typeface="+mj-lt"/>
              <a:buNone/>
            </a:pPr>
            <a:r>
              <a:rPr lang="es-ES" b="1" i="0" dirty="0">
                <a:solidFill>
                  <a:srgbClr val="0D0D0D"/>
                </a:solidFill>
                <a:effectLst/>
                <a:latin typeface="Söhne"/>
              </a:rPr>
              <a:t>Interrupciones Síncronas</a:t>
            </a:r>
            <a:r>
              <a:rPr lang="es-ES" b="0" i="0" dirty="0">
                <a:solidFill>
                  <a:srgbClr val="0D0D0D"/>
                </a:solidFill>
                <a:effectLst/>
                <a:latin typeface="Söhne"/>
              </a:rPr>
              <a:t>: Estas interrupciones están relacionadas con el flujo de ejecución normal del programa y son generadas por el propio programa. Ocurren como resultado de una instrucción específica o una condición excepcional dentro del programa. Por ejemplo, una división por cero o un acceso a memoria no válido puede generar una interrupción síncrona. A diferencia de las interrupciones asíncronas, las interrupciones síncronas están bajo el control del programador y ocurren en momentos predecibles durante la ejecución del programa.</a:t>
            </a:r>
          </a:p>
          <a:p>
            <a:pPr algn="l"/>
            <a:endParaRPr lang="es-ES" b="0" i="0" dirty="0">
              <a:solidFill>
                <a:srgbClr val="0D0D0D"/>
              </a:solidFill>
              <a:effectLst/>
              <a:latin typeface="Söhne"/>
            </a:endParaRPr>
          </a:p>
          <a:p>
            <a:pPr algn="l"/>
            <a:r>
              <a:rPr lang="es-ES" b="0" i="0" dirty="0">
                <a:solidFill>
                  <a:srgbClr val="0D0D0D"/>
                </a:solidFill>
                <a:effectLst/>
                <a:latin typeface="Söhne"/>
              </a:rPr>
              <a:t>En resumen, las interrupciones asíncronas son desencadenadas por eventos externos al flujo de ejecución normal del programa, mientras que las interrupciones síncronas están relacionadas con el propio flujo de ejecución del programa y ocurren como resultado de una instrucción o una condición específica dentro del mismo.</a:t>
            </a:r>
          </a:p>
          <a:p>
            <a:pPr algn="l">
              <a:buFont typeface="+mj-lt"/>
              <a:buNone/>
            </a:pPr>
            <a:endParaRPr lang="es-ES" b="1" i="0" dirty="0">
              <a:solidFill>
                <a:srgbClr val="0D0D0D"/>
              </a:solidFill>
              <a:effectLst/>
              <a:latin typeface="Söhne"/>
            </a:endParaRPr>
          </a:p>
          <a:p>
            <a:pPr algn="l">
              <a:buFont typeface="+mj-lt"/>
              <a:buAutoNum type="arabicPeriod"/>
            </a:pPr>
            <a:endParaRPr lang="es-ES" b="1" i="0" dirty="0">
              <a:solidFill>
                <a:srgbClr val="0D0D0D"/>
              </a:solidFill>
              <a:effectLst/>
              <a:latin typeface="Söhne"/>
            </a:endParaRPr>
          </a:p>
          <a:p>
            <a:pPr algn="l">
              <a:buFont typeface="+mj-lt"/>
              <a:buAutoNum type="arabicPeriod"/>
            </a:pPr>
            <a:r>
              <a:rPr lang="es-ES" b="1" i="0" dirty="0">
                <a:solidFill>
                  <a:srgbClr val="0D0D0D"/>
                </a:solidFill>
                <a:effectLst/>
                <a:latin typeface="Söhne"/>
              </a:rPr>
              <a:t>Interrupciones de hardware</a:t>
            </a:r>
            <a:r>
              <a:rPr lang="es-ES" b="0" i="0" dirty="0">
                <a:solidFill>
                  <a:srgbClr val="0D0D0D"/>
                </a:solidFill>
                <a:effectLst/>
                <a:latin typeface="Söhne"/>
              </a:rPr>
              <a:t>:</a:t>
            </a:r>
          </a:p>
          <a:p>
            <a:pPr marL="742950" lvl="1" indent="-285750" algn="l">
              <a:buFont typeface="+mj-lt"/>
              <a:buAutoNum type="arabicPeriod"/>
            </a:pPr>
            <a:r>
              <a:rPr lang="es-ES" b="1" i="0" dirty="0">
                <a:solidFill>
                  <a:srgbClr val="0D0D0D"/>
                </a:solidFill>
                <a:effectLst/>
                <a:latin typeface="Söhne"/>
              </a:rPr>
              <a:t>Interrupciones externas</a:t>
            </a:r>
            <a:r>
              <a:rPr lang="es-ES" b="0" i="0" dirty="0">
                <a:solidFill>
                  <a:srgbClr val="0D0D0D"/>
                </a:solidFill>
                <a:effectLst/>
                <a:latin typeface="Söhne"/>
              </a:rPr>
              <a:t>: Provienen de dispositivos periféricos, como teclados, ratones, discos duros, etc.</a:t>
            </a:r>
          </a:p>
          <a:p>
            <a:pPr marL="742950" lvl="1" indent="-285750" algn="l">
              <a:buFont typeface="+mj-lt"/>
              <a:buAutoNum type="arabicPeriod"/>
            </a:pPr>
            <a:r>
              <a:rPr lang="es-ES" b="1" i="0" dirty="0">
                <a:solidFill>
                  <a:srgbClr val="0D0D0D"/>
                </a:solidFill>
                <a:effectLst/>
                <a:latin typeface="Söhne"/>
              </a:rPr>
              <a:t>Interrupciones internas</a:t>
            </a:r>
            <a:r>
              <a:rPr lang="es-ES" b="0" i="0" dirty="0">
                <a:solidFill>
                  <a:srgbClr val="0D0D0D"/>
                </a:solidFill>
                <a:effectLst/>
                <a:latin typeface="Söhne"/>
              </a:rPr>
              <a:t>: Generadas por eventos internos del sistema, como errores de hardware o temporizadores de hardware.</a:t>
            </a:r>
          </a:p>
          <a:p>
            <a:pPr algn="l">
              <a:buFont typeface="+mj-lt"/>
              <a:buAutoNum type="arabicPeriod"/>
            </a:pPr>
            <a:r>
              <a:rPr lang="es-ES" b="1" i="0" dirty="0">
                <a:solidFill>
                  <a:srgbClr val="0D0D0D"/>
                </a:solidFill>
                <a:effectLst/>
                <a:latin typeface="Söhne"/>
              </a:rPr>
              <a:t>Interrupciones de software</a:t>
            </a:r>
            <a:r>
              <a:rPr lang="es-ES" b="0" i="0" dirty="0">
                <a:solidFill>
                  <a:srgbClr val="0D0D0D"/>
                </a:solidFill>
                <a:effectLst/>
                <a:latin typeface="Söhne"/>
              </a:rPr>
              <a:t>:</a:t>
            </a:r>
          </a:p>
          <a:p>
            <a:pPr marL="742950" lvl="1" indent="-285750" algn="l">
              <a:buFont typeface="+mj-lt"/>
              <a:buAutoNum type="arabicPeriod"/>
            </a:pPr>
            <a:r>
              <a:rPr lang="es-ES" b="1" i="0" dirty="0">
                <a:solidFill>
                  <a:srgbClr val="0D0D0D"/>
                </a:solidFill>
                <a:effectLst/>
                <a:latin typeface="Söhne"/>
              </a:rPr>
              <a:t>Excepciones</a:t>
            </a:r>
            <a:r>
              <a:rPr lang="es-ES" b="0" i="0" dirty="0">
                <a:solidFill>
                  <a:srgbClr val="0D0D0D"/>
                </a:solidFill>
                <a:effectLst/>
                <a:latin typeface="Söhne"/>
              </a:rPr>
              <a:t>: Ocurren cuando se encuentra una condición excepcional durante la ejecución del programa, como división por cero, acceso a memoria no válida, etc.</a:t>
            </a:r>
          </a:p>
          <a:p>
            <a:pPr marL="742950" lvl="1" indent="-285750" algn="l">
              <a:buFont typeface="+mj-lt"/>
              <a:buAutoNum type="arabicPeriod"/>
            </a:pPr>
            <a:r>
              <a:rPr lang="es-ES" b="1" i="0" dirty="0">
                <a:solidFill>
                  <a:srgbClr val="0D0D0D"/>
                </a:solidFill>
                <a:effectLst/>
                <a:latin typeface="Söhne"/>
              </a:rPr>
              <a:t>Llamadas al sistema (</a:t>
            </a:r>
            <a:r>
              <a:rPr lang="es-ES" b="1" i="0" dirty="0" err="1">
                <a:solidFill>
                  <a:srgbClr val="0D0D0D"/>
                </a:solidFill>
                <a:effectLst/>
                <a:latin typeface="Söhne"/>
              </a:rPr>
              <a:t>system</a:t>
            </a:r>
            <a:r>
              <a:rPr lang="es-ES" b="1" i="0" dirty="0">
                <a:solidFill>
                  <a:srgbClr val="0D0D0D"/>
                </a:solidFill>
                <a:effectLst/>
                <a:latin typeface="Söhne"/>
              </a:rPr>
              <a:t> </a:t>
            </a:r>
            <a:r>
              <a:rPr lang="es-ES" b="1" i="0" dirty="0" err="1">
                <a:solidFill>
                  <a:srgbClr val="0D0D0D"/>
                </a:solidFill>
                <a:effectLst/>
                <a:latin typeface="Söhne"/>
              </a:rPr>
              <a:t>calls</a:t>
            </a:r>
            <a:r>
              <a:rPr lang="es-ES" b="1" i="0" dirty="0">
                <a:solidFill>
                  <a:srgbClr val="0D0D0D"/>
                </a:solidFill>
                <a:effectLst/>
                <a:latin typeface="Söhne"/>
              </a:rPr>
              <a:t>)</a:t>
            </a:r>
            <a:r>
              <a:rPr lang="es-ES" b="0" i="0" dirty="0">
                <a:solidFill>
                  <a:srgbClr val="0D0D0D"/>
                </a:solidFill>
                <a:effectLst/>
                <a:latin typeface="Söhne"/>
              </a:rPr>
              <a:t>: Son solicitudes de servicios del sistema operativo realizadas por programas de usuario.</a:t>
            </a:r>
          </a:p>
          <a:p>
            <a:pPr marL="742950" lvl="1" indent="-285750" algn="l">
              <a:buFont typeface="+mj-lt"/>
              <a:buAutoNum type="arabicPeriod"/>
            </a:pPr>
            <a:r>
              <a:rPr lang="es-ES" b="1" i="0" dirty="0" err="1">
                <a:solidFill>
                  <a:srgbClr val="0D0D0D"/>
                </a:solidFill>
                <a:effectLst/>
                <a:latin typeface="Söhne"/>
              </a:rPr>
              <a:t>Trap</a:t>
            </a:r>
            <a:r>
              <a:rPr lang="es-ES" b="1" i="0" dirty="0">
                <a:solidFill>
                  <a:srgbClr val="0D0D0D"/>
                </a:solidFill>
                <a:effectLst/>
                <a:latin typeface="Söhne"/>
              </a:rPr>
              <a:t> </a:t>
            </a:r>
            <a:r>
              <a:rPr lang="es-ES" b="1" i="0" dirty="0" err="1">
                <a:solidFill>
                  <a:srgbClr val="0D0D0D"/>
                </a:solidFill>
                <a:effectLst/>
                <a:latin typeface="Söhne"/>
              </a:rPr>
              <a:t>Instructions</a:t>
            </a:r>
            <a:r>
              <a:rPr lang="es-ES" b="0" i="0" dirty="0">
                <a:solidFill>
                  <a:srgbClr val="0D0D0D"/>
                </a:solidFill>
                <a:effectLst/>
                <a:latin typeface="Söhne"/>
              </a:rPr>
              <a:t>: Son instrucciones especiales utilizadas por el sistema operativo para solicitar servicios del hardware o realizar operaciones privilegiadas.</a:t>
            </a:r>
          </a:p>
          <a:p>
            <a:pPr algn="l">
              <a:buFont typeface="+mj-lt"/>
              <a:buAutoNum type="arabicPeriod"/>
            </a:pPr>
            <a:r>
              <a:rPr lang="es-ES" b="1" i="0" dirty="0">
                <a:solidFill>
                  <a:srgbClr val="0D0D0D"/>
                </a:solidFill>
                <a:effectLst/>
                <a:latin typeface="Söhne"/>
              </a:rPr>
              <a:t>Interrupciones de temporizador (</a:t>
            </a:r>
            <a:r>
              <a:rPr lang="es-ES" b="1" i="0" dirty="0" err="1">
                <a:solidFill>
                  <a:srgbClr val="0D0D0D"/>
                </a:solidFill>
                <a:effectLst/>
                <a:latin typeface="Söhne"/>
              </a:rPr>
              <a:t>timer</a:t>
            </a:r>
            <a:r>
              <a:rPr lang="es-ES" b="1" i="0" dirty="0">
                <a:solidFill>
                  <a:srgbClr val="0D0D0D"/>
                </a:solidFill>
                <a:effectLst/>
                <a:latin typeface="Söhne"/>
              </a:rPr>
              <a:t> </a:t>
            </a:r>
            <a:r>
              <a:rPr lang="es-ES" b="1" i="0" dirty="0" err="1">
                <a:solidFill>
                  <a:srgbClr val="0D0D0D"/>
                </a:solidFill>
                <a:effectLst/>
                <a:latin typeface="Söhne"/>
              </a:rPr>
              <a:t>interrupts</a:t>
            </a:r>
            <a:r>
              <a:rPr lang="es-ES" b="1" i="0" dirty="0">
                <a:solidFill>
                  <a:srgbClr val="0D0D0D"/>
                </a:solidFill>
                <a:effectLst/>
                <a:latin typeface="Söhne"/>
              </a:rPr>
              <a:t>)</a:t>
            </a:r>
            <a:r>
              <a:rPr lang="es-ES" b="0" i="0" dirty="0">
                <a:solidFill>
                  <a:srgbClr val="0D0D0D"/>
                </a:solidFill>
                <a:effectLst/>
                <a:latin typeface="Söhne"/>
              </a:rPr>
              <a:t>: Generadas por un temporizador interno del sistema para realizar tareas de planificación y asignación de recursos.</a:t>
            </a:r>
          </a:p>
          <a:p>
            <a:pPr algn="l">
              <a:buFont typeface="+mj-lt"/>
              <a:buAutoNum type="arabicPeriod"/>
            </a:pPr>
            <a:r>
              <a:rPr lang="es-ES" b="1" i="0" dirty="0">
                <a:solidFill>
                  <a:srgbClr val="0D0D0D"/>
                </a:solidFill>
                <a:effectLst/>
                <a:latin typeface="Söhne"/>
              </a:rPr>
              <a:t>Interrupciones de comunicación</a:t>
            </a:r>
            <a:r>
              <a:rPr lang="es-ES" b="0" i="0" dirty="0">
                <a:solidFill>
                  <a:srgbClr val="0D0D0D"/>
                </a:solidFill>
                <a:effectLst/>
                <a:latin typeface="Söhne"/>
              </a:rPr>
              <a:t>: Relacionadas con la transmisión y recepción de datos a través de interfaces de comunicación, como UART (Universal </a:t>
            </a:r>
            <a:r>
              <a:rPr lang="es-ES" b="0" i="0" dirty="0" err="1">
                <a:solidFill>
                  <a:srgbClr val="0D0D0D"/>
                </a:solidFill>
                <a:effectLst/>
                <a:latin typeface="Söhne"/>
              </a:rPr>
              <a:t>Asynchronous</a:t>
            </a:r>
            <a:r>
              <a:rPr lang="es-ES" b="0" i="0" dirty="0">
                <a:solidFill>
                  <a:srgbClr val="0D0D0D"/>
                </a:solidFill>
                <a:effectLst/>
                <a:latin typeface="Söhne"/>
              </a:rPr>
              <a:t> Receiver-</a:t>
            </a:r>
            <a:r>
              <a:rPr lang="es-ES" b="0" i="0" dirty="0" err="1">
                <a:solidFill>
                  <a:srgbClr val="0D0D0D"/>
                </a:solidFill>
                <a:effectLst/>
                <a:latin typeface="Söhne"/>
              </a:rPr>
              <a:t>Transmitter</a:t>
            </a:r>
            <a:r>
              <a:rPr lang="es-ES" b="0" i="0" dirty="0">
                <a:solidFill>
                  <a:srgbClr val="0D0D0D"/>
                </a:solidFill>
                <a:effectLst/>
                <a:latin typeface="Söhne"/>
              </a:rPr>
              <a:t>) o Ethernet.</a:t>
            </a:r>
          </a:p>
          <a:p>
            <a:pPr algn="l">
              <a:buFont typeface="+mj-lt"/>
              <a:buAutoNum type="arabicPeriod"/>
            </a:pPr>
            <a:r>
              <a:rPr lang="es-ES" b="1" i="0" dirty="0">
                <a:solidFill>
                  <a:srgbClr val="0D0D0D"/>
                </a:solidFill>
                <a:effectLst/>
                <a:latin typeface="Söhne"/>
              </a:rPr>
              <a:t>Interrupciones de errores</a:t>
            </a:r>
            <a:r>
              <a:rPr lang="es-ES" b="0" i="0" dirty="0">
                <a:solidFill>
                  <a:srgbClr val="0D0D0D"/>
                </a:solidFill>
                <a:effectLst/>
                <a:latin typeface="Söhne"/>
              </a:rPr>
              <a:t>: Ocurren cuando se detectan errores graves, como fallas de hardware, violaciones de seguridad, etc.</a:t>
            </a:r>
          </a:p>
          <a:p>
            <a:endParaRPr lang="es-AR" dirty="0"/>
          </a:p>
        </p:txBody>
      </p:sp>
      <p:sp>
        <p:nvSpPr>
          <p:cNvPr id="4" name="Marcador de número de diapositiva 3"/>
          <p:cNvSpPr>
            <a:spLocks noGrp="1"/>
          </p:cNvSpPr>
          <p:nvPr>
            <p:ph type="sldNum" sz="quarter" idx="5"/>
          </p:nvPr>
        </p:nvSpPr>
        <p:spPr/>
        <p:txBody>
          <a:bodyPr/>
          <a:lstStyle/>
          <a:p>
            <a:fld id="{F17EFDD8-A5B3-4907-B9EA-F32B8101D493}" type="slidenum">
              <a:rPr lang="es-AR" smtClean="0"/>
              <a:pPr/>
              <a:t>11</a:t>
            </a:fld>
            <a:endParaRPr lang="es-AR"/>
          </a:p>
        </p:txBody>
      </p:sp>
    </p:spTree>
    <p:extLst>
      <p:ext uri="{BB962C8B-B14F-4D97-AF65-F5344CB8AC3E}">
        <p14:creationId xmlns:p14="http://schemas.microsoft.com/office/powerpoint/2010/main" val="1239762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9171" y="-8468"/>
            <a:ext cx="993395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24812" y="2404534"/>
            <a:ext cx="6312279"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224812" y="4050835"/>
            <a:ext cx="631227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pPr/>
              <a:t>24/03/2024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845030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60400" y="4470400"/>
            <a:ext cx="687669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pPr/>
              <a:t>24/03/2024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418399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192830" y="3632200"/>
            <a:ext cx="58714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60399" y="4470400"/>
            <a:ext cx="6876691"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pPr/>
              <a:t>24/03/2024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24" name="TextBox 23"/>
          <p:cNvSpPr txBox="1"/>
          <p:nvPr/>
        </p:nvSpPr>
        <p:spPr>
          <a:xfrm>
            <a:off x="522937" y="790378"/>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288655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26308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60399" y="1931988"/>
            <a:ext cx="6876691"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pPr/>
              <a:t>24/03/2024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994773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459" y="609600"/>
            <a:ext cx="6578197"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pPr/>
              <a:t>24/03/2024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
        <p:nvSpPr>
          <p:cNvPr id="24" name="TextBox 23"/>
          <p:cNvSpPr txBox="1"/>
          <p:nvPr/>
        </p:nvSpPr>
        <p:spPr>
          <a:xfrm>
            <a:off x="522937" y="790378"/>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10008" y="2886556"/>
            <a:ext cx="49542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498532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67169" y="609600"/>
            <a:ext cx="6869920"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60397" y="4013200"/>
            <a:ext cx="6876692"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60399" y="4527448"/>
            <a:ext cx="6876691"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pPr/>
              <a:t>24/03/2024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433372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pPr/>
              <a:t>24/03/2024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5064759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75421" y="609601"/>
            <a:ext cx="1060380"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60399" y="609601"/>
            <a:ext cx="5627945" cy="525145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pPr/>
              <a:t>24/03/2024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829276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847CFC-816F-41D0-AAC0-9BF4FEBC753E}" type="datetimeFigureOut">
              <a:rPr lang="es-ES" smtClean="0"/>
              <a:pPr/>
              <a:t>24/03/2024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2573563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60399" y="2700869"/>
            <a:ext cx="6876691"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60399" y="4527448"/>
            <a:ext cx="6876691"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7A847CFC-816F-41D0-AAC0-9BF4FEBC753E}" type="datetimeFigureOut">
              <a:rPr lang="es-ES" smtClean="0"/>
              <a:pPr/>
              <a:t>24/03/2024</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8451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90" cy="1320800"/>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60401" y="2160589"/>
            <a:ext cx="3345451"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191637" y="2160590"/>
            <a:ext cx="3345453"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7A847CFC-816F-41D0-AAC0-9BF4FEBC753E}" type="datetimeFigureOut">
              <a:rPr lang="es-ES" smtClean="0"/>
              <a:pPr/>
              <a:t>24/03/2024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867309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60400" y="609600"/>
            <a:ext cx="6876689" cy="1320800"/>
          </a:xfr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60399"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60399" y="2737247"/>
            <a:ext cx="3348228"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188860" y="2160983"/>
            <a:ext cx="334822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188860" y="2737247"/>
            <a:ext cx="3348228"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A847CFC-816F-41D0-AAC0-9BF4FEBC753E}" type="datetimeFigureOut">
              <a:rPr lang="es-ES" smtClean="0"/>
              <a:pPr/>
              <a:t>24/03/2024</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577288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60399" y="609600"/>
            <a:ext cx="6876690"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847CFC-816F-41D0-AAC0-9BF4FEBC753E}" type="datetimeFigureOut">
              <a:rPr lang="es-ES" smtClean="0"/>
              <a:pPr/>
              <a:t>24/03/2024</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157551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47CFC-816F-41D0-AAC0-9BF4FEBC753E}" type="datetimeFigureOut">
              <a:rPr lang="es-ES" smtClean="0"/>
              <a:pPr/>
              <a:t>24/03/2024</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4039696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60399" y="1498604"/>
            <a:ext cx="3022697"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68882" y="514926"/>
            <a:ext cx="3668207"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60399" y="2777069"/>
            <a:ext cx="3022697"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pPr/>
              <a:t>24/03/2024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3622504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60399" y="4800600"/>
            <a:ext cx="687669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60399" y="609600"/>
            <a:ext cx="6876690"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60399" y="5367338"/>
            <a:ext cx="6876690"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7A847CFC-816F-41D0-AAC0-9BF4FEBC753E}" type="datetimeFigureOut">
              <a:rPr lang="es-ES" smtClean="0"/>
              <a:pPr/>
              <a:t>24/03/2024</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132FADFE-3B8F-471C-ABF0-DBC7717ECBBC}" type="slidenum">
              <a:rPr lang="es-ES" smtClean="0"/>
              <a:pPr/>
              <a:t>‹Nº›</a:t>
            </a:fld>
            <a:endParaRPr lang="es-ES"/>
          </a:p>
        </p:txBody>
      </p:sp>
    </p:spTree>
    <p:extLst>
      <p:ext uri="{BB962C8B-B14F-4D97-AF65-F5344CB8AC3E}">
        <p14:creationId xmlns:p14="http://schemas.microsoft.com/office/powerpoint/2010/main" val="617339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9172" y="-8468"/>
            <a:ext cx="993395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60400" y="609600"/>
            <a:ext cx="6876689"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60399" y="2160590"/>
            <a:ext cx="6876690"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855696" y="6041364"/>
            <a:ext cx="741143"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A847CFC-816F-41D0-AAC0-9BF4FEBC753E}" type="datetimeFigureOut">
              <a:rPr lang="es-ES" smtClean="0"/>
              <a:pPr/>
              <a:t>24/03/2024</a:t>
            </a:fld>
            <a:endParaRPr lang="es-ES"/>
          </a:p>
        </p:txBody>
      </p:sp>
      <p:sp>
        <p:nvSpPr>
          <p:cNvPr id="5" name="Footer Placeholder 4"/>
          <p:cNvSpPr>
            <a:spLocks noGrp="1"/>
          </p:cNvSpPr>
          <p:nvPr>
            <p:ph type="ftr" sz="quarter" idx="3"/>
          </p:nvPr>
        </p:nvSpPr>
        <p:spPr>
          <a:xfrm>
            <a:off x="660399" y="6041364"/>
            <a:ext cx="5008221"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981732" y="6041364"/>
            <a:ext cx="555358" cy="365125"/>
          </a:xfrm>
          <a:prstGeom prst="rect">
            <a:avLst/>
          </a:prstGeom>
        </p:spPr>
        <p:txBody>
          <a:bodyPr vert="horz" lIns="91440" tIns="45720" rIns="91440" bIns="45720" rtlCol="0" anchor="ctr"/>
          <a:lstStyle>
            <a:lvl1pPr algn="r">
              <a:defRPr sz="900">
                <a:solidFill>
                  <a:schemeClr val="accent1"/>
                </a:solidFill>
              </a:defRPr>
            </a:lvl1pPr>
          </a:lstStyle>
          <a:p>
            <a:fld id="{132FADFE-3B8F-471C-ABF0-DBC7717ECBBC}" type="slidenum">
              <a:rPr lang="es-ES" smtClean="0"/>
              <a:pPr/>
              <a:t>‹Nº›</a:t>
            </a:fld>
            <a:endParaRPr lang="es-ES"/>
          </a:p>
        </p:txBody>
      </p:sp>
    </p:spTree>
    <p:extLst>
      <p:ext uri="{BB962C8B-B14F-4D97-AF65-F5344CB8AC3E}">
        <p14:creationId xmlns:p14="http://schemas.microsoft.com/office/powerpoint/2010/main" val="4096615839"/>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 id="2147483842" r:id="rId13"/>
    <p:sldLayoutId id="2147483843" r:id="rId14"/>
    <p:sldLayoutId id="2147483844" r:id="rId15"/>
    <p:sldLayoutId id="214748384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Pablo Bergna\Desktop\utn_logo.jpg"/>
          <p:cNvPicPr>
            <a:picLocks noChangeAspect="1" noChangeArrowheads="1"/>
          </p:cNvPicPr>
          <p:nvPr/>
        </p:nvPicPr>
        <p:blipFill>
          <a:blip r:embed="rId2" cstate="print"/>
          <a:srcRect/>
          <a:stretch>
            <a:fillRect/>
          </a:stretch>
        </p:blipFill>
        <p:spPr bwMode="auto">
          <a:xfrm>
            <a:off x="1520620" y="681948"/>
            <a:ext cx="1248139" cy="1306892"/>
          </a:xfrm>
          <a:prstGeom prst="rect">
            <a:avLst/>
          </a:prstGeom>
          <a:noFill/>
        </p:spPr>
      </p:pic>
      <p:sp>
        <p:nvSpPr>
          <p:cNvPr id="3" name="1 Título"/>
          <p:cNvSpPr txBox="1">
            <a:spLocks/>
          </p:cNvSpPr>
          <p:nvPr/>
        </p:nvSpPr>
        <p:spPr>
          <a:xfrm>
            <a:off x="2791465" y="764706"/>
            <a:ext cx="5983961" cy="1152127"/>
          </a:xfrm>
          <a:prstGeom prst="rect">
            <a:avLst/>
          </a:prstGeom>
        </p:spPr>
        <p:txBody>
          <a:bodyP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a:ln>
                  <a:noFill/>
                </a:ln>
                <a:solidFill>
                  <a:schemeClr val="tx1"/>
                </a:solidFill>
                <a:effectLst/>
                <a:uLnTx/>
                <a:uFillTx/>
                <a:latin typeface="Arial Black" pitchFamily="34" charset="0"/>
                <a:ea typeface="+mj-ea"/>
                <a:cs typeface="+mj-cs"/>
              </a:rPr>
              <a:t>Universidad </a:t>
            </a:r>
            <a:r>
              <a:rPr kumimoji="0" lang="en-US" sz="2000" b="0" i="0" u="none" strike="noStrike" kern="1200" cap="none" spc="0" normalizeH="0" baseline="0" noProof="0" dirty="0" err="1">
                <a:ln>
                  <a:noFill/>
                </a:ln>
                <a:solidFill>
                  <a:schemeClr val="tx1"/>
                </a:solidFill>
                <a:effectLst/>
                <a:uLnTx/>
                <a:uFillTx/>
                <a:latin typeface="Arial Black" pitchFamily="34" charset="0"/>
                <a:ea typeface="+mj-ea"/>
                <a:cs typeface="+mj-cs"/>
              </a:rPr>
              <a:t>Tecnológica</a:t>
            </a:r>
            <a:r>
              <a:rPr kumimoji="0" lang="en-US" sz="2000" b="0" i="0" u="none" strike="noStrike" kern="1200" cap="none" spc="0" normalizeH="0" baseline="0" noProof="0" dirty="0">
                <a:ln>
                  <a:noFill/>
                </a:ln>
                <a:solidFill>
                  <a:schemeClr val="tx1"/>
                </a:solidFill>
                <a:effectLst/>
                <a:uLnTx/>
                <a:uFillTx/>
                <a:latin typeface="Arial Black" pitchFamily="34" charset="0"/>
                <a:ea typeface="+mj-ea"/>
                <a:cs typeface="+mj-cs"/>
              </a:rPr>
              <a:t> Nacional</a:t>
            </a:r>
            <a:br>
              <a:rPr kumimoji="0" lang="en-US" sz="2000" b="0" i="0" u="none" strike="noStrike" kern="1200" cap="none" spc="0" normalizeH="0" baseline="0" noProof="0" dirty="0">
                <a:ln>
                  <a:noFill/>
                </a:ln>
                <a:solidFill>
                  <a:schemeClr val="tx1"/>
                </a:solidFill>
                <a:effectLst/>
                <a:uLnTx/>
                <a:uFillTx/>
                <a:latin typeface="Arial Black" pitchFamily="34" charset="0"/>
                <a:ea typeface="+mj-ea"/>
                <a:cs typeface="+mj-cs"/>
              </a:rPr>
            </a:br>
            <a:r>
              <a:rPr kumimoji="0" lang="en-US" sz="2000" b="0" i="0" u="none" strike="noStrike" kern="1200" cap="none" spc="0" normalizeH="0" baseline="0" noProof="0" dirty="0" err="1">
                <a:ln>
                  <a:noFill/>
                </a:ln>
                <a:solidFill>
                  <a:schemeClr val="tx1"/>
                </a:solidFill>
                <a:effectLst/>
                <a:uLnTx/>
                <a:uFillTx/>
                <a:latin typeface="Arial Black" pitchFamily="34" charset="0"/>
                <a:ea typeface="+mj-ea"/>
                <a:cs typeface="+mj-cs"/>
              </a:rPr>
              <a:t>Sistemas</a:t>
            </a:r>
            <a:r>
              <a:rPr kumimoji="0" lang="en-US" sz="2000" b="0" i="0" u="none" strike="noStrike" kern="1200" cap="none" spc="0" normalizeH="0" baseline="0" noProof="0" dirty="0">
                <a:ln>
                  <a:noFill/>
                </a:ln>
                <a:solidFill>
                  <a:schemeClr val="tx1"/>
                </a:solidFill>
                <a:effectLst/>
                <a:uLnTx/>
                <a:uFillTx/>
                <a:latin typeface="Arial Black" pitchFamily="34" charset="0"/>
                <a:ea typeface="+mj-ea"/>
                <a:cs typeface="+mj-cs"/>
              </a:rPr>
              <a:t> </a:t>
            </a:r>
            <a:r>
              <a:rPr kumimoji="0" lang="en-US" sz="2000" b="0" i="0" u="none" strike="noStrike" kern="1200" cap="none" spc="0" normalizeH="0" baseline="0" noProof="0" dirty="0" err="1">
                <a:ln>
                  <a:noFill/>
                </a:ln>
                <a:solidFill>
                  <a:schemeClr val="tx1"/>
                </a:solidFill>
                <a:effectLst/>
                <a:uLnTx/>
                <a:uFillTx/>
                <a:latin typeface="Arial Black" pitchFamily="34" charset="0"/>
                <a:ea typeface="+mj-ea"/>
                <a:cs typeface="+mj-cs"/>
              </a:rPr>
              <a:t>Operativos</a:t>
            </a:r>
            <a:br>
              <a:rPr kumimoji="0" lang="en-US" sz="2000" b="0" i="0" u="none" strike="noStrike" kern="1200" cap="none" spc="0" normalizeH="0" baseline="0" noProof="0" dirty="0">
                <a:ln>
                  <a:noFill/>
                </a:ln>
                <a:solidFill>
                  <a:schemeClr val="tx1"/>
                </a:solidFill>
                <a:effectLst/>
                <a:uLnTx/>
                <a:uFillTx/>
                <a:latin typeface="Arial Black" pitchFamily="34" charset="0"/>
                <a:ea typeface="+mj-ea"/>
                <a:cs typeface="+mj-cs"/>
              </a:rPr>
            </a:br>
            <a:r>
              <a:rPr kumimoji="0" lang="en-US" sz="2000" b="0" i="0" u="none" strike="noStrike" kern="1200" cap="none" spc="0" normalizeH="0" baseline="0" noProof="0" dirty="0" err="1">
                <a:ln>
                  <a:noFill/>
                </a:ln>
                <a:solidFill>
                  <a:schemeClr val="tx1"/>
                </a:solidFill>
                <a:effectLst/>
                <a:uLnTx/>
                <a:uFillTx/>
                <a:latin typeface="Arial Black" pitchFamily="34" charset="0"/>
                <a:ea typeface="+mj-ea"/>
                <a:cs typeface="+mj-cs"/>
              </a:rPr>
              <a:t>Profesora</a:t>
            </a:r>
            <a:r>
              <a:rPr kumimoji="0" lang="en-US" sz="2000" b="0" i="0" u="none" strike="noStrike" kern="1200" cap="none" spc="0" normalizeH="0" baseline="0" noProof="0" dirty="0">
                <a:ln>
                  <a:noFill/>
                </a:ln>
                <a:solidFill>
                  <a:schemeClr val="tx1"/>
                </a:solidFill>
                <a:effectLst/>
                <a:uLnTx/>
                <a:uFillTx/>
                <a:latin typeface="Arial Black" pitchFamily="34" charset="0"/>
                <a:ea typeface="+mj-ea"/>
                <a:cs typeface="+mj-cs"/>
              </a:rPr>
              <a:t>: </a:t>
            </a:r>
            <a:r>
              <a:rPr kumimoji="0" lang="en-US" sz="2000" b="0" i="0" u="none" strike="noStrike" kern="1200" cap="none" spc="0" normalizeH="0" baseline="0" noProof="0" dirty="0" err="1">
                <a:ln>
                  <a:noFill/>
                </a:ln>
                <a:solidFill>
                  <a:schemeClr val="tx1"/>
                </a:solidFill>
                <a:effectLst/>
                <a:uLnTx/>
                <a:uFillTx/>
                <a:latin typeface="Arial Black" pitchFamily="34" charset="0"/>
                <a:ea typeface="+mj-ea"/>
                <a:cs typeface="+mj-cs"/>
              </a:rPr>
              <a:t>Ing</a:t>
            </a:r>
            <a:r>
              <a:rPr kumimoji="0" lang="en-US" sz="2000" b="0" i="0" u="none" strike="noStrike" kern="1200" cap="none" spc="0" normalizeH="0" baseline="0" noProof="0" dirty="0">
                <a:ln>
                  <a:noFill/>
                </a:ln>
                <a:solidFill>
                  <a:schemeClr val="tx1"/>
                </a:solidFill>
                <a:effectLst/>
                <a:uLnTx/>
                <a:uFillTx/>
                <a:latin typeface="Arial Black" pitchFamily="34" charset="0"/>
                <a:ea typeface="+mj-ea"/>
                <a:cs typeface="+mj-cs"/>
              </a:rPr>
              <a:t>. Marcela </a:t>
            </a:r>
            <a:r>
              <a:rPr kumimoji="0" lang="en-US" sz="2000" b="0" i="0" u="none" strike="noStrike" kern="1200" cap="none" spc="0" normalizeH="0" baseline="0" noProof="0" dirty="0" err="1">
                <a:ln>
                  <a:noFill/>
                </a:ln>
                <a:solidFill>
                  <a:schemeClr val="tx1"/>
                </a:solidFill>
                <a:effectLst/>
                <a:uLnTx/>
                <a:uFillTx/>
                <a:latin typeface="Arial Black" pitchFamily="34" charset="0"/>
                <a:ea typeface="+mj-ea"/>
                <a:cs typeface="+mj-cs"/>
              </a:rPr>
              <a:t>Nardiello</a:t>
            </a:r>
            <a:endParaRPr kumimoji="0" lang="es-AR" sz="2000" b="0" i="0" u="none" strike="noStrike" kern="1200" cap="none" spc="0" normalizeH="0" baseline="0" noProof="0" dirty="0">
              <a:ln>
                <a:noFill/>
              </a:ln>
              <a:solidFill>
                <a:schemeClr val="tx1"/>
              </a:solidFill>
              <a:effectLst/>
              <a:uLnTx/>
              <a:uFillTx/>
              <a:latin typeface="Arial Black" pitchFamily="34" charset="0"/>
              <a:ea typeface="+mj-ea"/>
              <a:cs typeface="+mj-cs"/>
            </a:endParaRPr>
          </a:p>
        </p:txBody>
      </p:sp>
      <p:sp>
        <p:nvSpPr>
          <p:cNvPr id="5" name="2 Subtítulo"/>
          <p:cNvSpPr txBox="1">
            <a:spLocks/>
          </p:cNvSpPr>
          <p:nvPr/>
        </p:nvSpPr>
        <p:spPr>
          <a:xfrm>
            <a:off x="634390" y="2468488"/>
            <a:ext cx="8297053" cy="1752600"/>
          </a:xfrm>
          <a:prstGeom prst="rect">
            <a:avLst/>
          </a:prstGeom>
        </p:spPr>
        <p:txBody>
          <a:bodyPr>
            <a:normAutofit/>
          </a:bodyPr>
          <a:lstStyle/>
          <a:p>
            <a:pPr marL="274320" marR="0" lvl="0" indent="-274320" algn="ctr" defTabSz="914400" rtl="0" eaLnBrk="1" fontAlgn="auto" latinLnBrk="0" hangingPunct="1">
              <a:lnSpc>
                <a:spcPct val="100000"/>
              </a:lnSpc>
              <a:spcBef>
                <a:spcPct val="20000"/>
              </a:spcBef>
              <a:spcAft>
                <a:spcPts val="0"/>
              </a:spcAft>
              <a:buClr>
                <a:schemeClr val="accent3"/>
              </a:buClr>
              <a:buSzPct val="95000"/>
              <a:tabLst/>
              <a:defRPr/>
            </a:pPr>
            <a:r>
              <a:rPr kumimoji="0" lang="es-AR" sz="5400" b="0" i="0" u="none" strike="noStrike" kern="1200" cap="none" spc="0" normalizeH="0" baseline="0" noProof="0" dirty="0">
                <a:ln>
                  <a:noFill/>
                </a:ln>
                <a:solidFill>
                  <a:schemeClr val="accent1"/>
                </a:solidFill>
                <a:effectLst/>
                <a:uLnTx/>
                <a:uFillTx/>
                <a:latin typeface="Elephant" pitchFamily="18" charset="0"/>
                <a:ea typeface="+mn-ea"/>
                <a:cs typeface="+mn-cs"/>
              </a:rPr>
              <a:t>Instrucción</a:t>
            </a:r>
            <a:r>
              <a:rPr kumimoji="0" lang="es-AR" sz="5400" b="0" i="0" u="none" strike="noStrike" kern="1200" cap="none" spc="0" normalizeH="0" noProof="0" dirty="0">
                <a:ln>
                  <a:noFill/>
                </a:ln>
                <a:solidFill>
                  <a:schemeClr val="accent1"/>
                </a:solidFill>
                <a:effectLst/>
                <a:uLnTx/>
                <a:uFillTx/>
                <a:latin typeface="Elephant" pitchFamily="18" charset="0"/>
                <a:ea typeface="+mn-ea"/>
                <a:cs typeface="+mn-cs"/>
              </a:rPr>
              <a:t> a los Sistemas Operativos</a:t>
            </a:r>
            <a:endParaRPr kumimoji="0" lang="es-AR" sz="5400" b="0" i="0" u="none" strike="noStrike" kern="1200" cap="none" spc="0" normalizeH="0" baseline="0" noProof="0" dirty="0">
              <a:ln>
                <a:noFill/>
              </a:ln>
              <a:solidFill>
                <a:schemeClr val="accent1"/>
              </a:solidFill>
              <a:effectLst/>
              <a:uLnTx/>
              <a:uFillTx/>
              <a:latin typeface="Elephant" pitchFamily="18" charset="0"/>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95300" y="404664"/>
            <a:ext cx="8997950" cy="636680"/>
          </a:xfrm>
        </p:spPr>
        <p:txBody>
          <a:bodyPr>
            <a:noAutofit/>
          </a:bodyPr>
          <a:lstStyle/>
          <a:p>
            <a:pPr algn="ctr"/>
            <a:r>
              <a:rPr lang="es-AR" sz="4000" b="1" i="1" dirty="0">
                <a:latin typeface="Verdana" pitchFamily="34" charset="0"/>
                <a:ea typeface="Verdana" pitchFamily="34" charset="0"/>
                <a:cs typeface="Verdana" pitchFamily="34" charset="0"/>
              </a:rPr>
              <a:t>Instrucción  / Interrupción</a:t>
            </a:r>
            <a:endParaRPr lang="es-AR" sz="4000" dirty="0"/>
          </a:p>
        </p:txBody>
      </p:sp>
      <p:pic>
        <p:nvPicPr>
          <p:cNvPr id="6" name="Shape 78"/>
          <p:cNvPicPr preferRelativeResize="0"/>
          <p:nvPr/>
        </p:nvPicPr>
        <p:blipFill rotWithShape="1">
          <a:blip r:embed="rId3" cstate="print">
            <a:alphaModFix/>
          </a:blip>
          <a:srcRect/>
          <a:stretch/>
        </p:blipFill>
        <p:spPr>
          <a:xfrm>
            <a:off x="0" y="1052736"/>
            <a:ext cx="9906000" cy="580526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4"/>
          <p:cNvSpPr txBox="1"/>
          <p:nvPr/>
        </p:nvSpPr>
        <p:spPr>
          <a:xfrm>
            <a:off x="992560" y="388258"/>
            <a:ext cx="8465586" cy="707886"/>
          </a:xfrm>
          <a:prstGeom prst="rect">
            <a:avLst/>
          </a:prstGeom>
          <a:noFill/>
        </p:spPr>
        <p:txBody>
          <a:bodyPr wrap="square" rtlCol="0">
            <a:spAutoFit/>
          </a:bodyPr>
          <a:lstStyle/>
          <a:p>
            <a:pPr algn="ctr"/>
            <a:r>
              <a:rPr lang="es-AR" sz="4000" b="1" i="1" dirty="0">
                <a:solidFill>
                  <a:schemeClr val="accent1"/>
                </a:solidFill>
                <a:latin typeface="Verdana" panose="020B0604030504040204" pitchFamily="34" charset="0"/>
                <a:ea typeface="Verdana" panose="020B0604030504040204" pitchFamily="34" charset="0"/>
                <a:cs typeface="Verdana" panose="020B0604030504040204" pitchFamily="34" charset="0"/>
              </a:rPr>
              <a:t>Tipos de Interrupciones </a:t>
            </a:r>
            <a:endParaRPr lang="es-AR" sz="4000" dirty="0">
              <a:solidFill>
                <a:schemeClr val="accent1"/>
              </a:solidFill>
              <a:latin typeface="Verdana" panose="020B0604030504040204" pitchFamily="34" charset="0"/>
              <a:ea typeface="Verdana" panose="020B0604030504040204" pitchFamily="34" charset="0"/>
            </a:endParaRPr>
          </a:p>
        </p:txBody>
      </p:sp>
      <p:sp>
        <p:nvSpPr>
          <p:cNvPr id="14" name="Shape 229"/>
          <p:cNvSpPr/>
          <p:nvPr/>
        </p:nvSpPr>
        <p:spPr>
          <a:xfrm>
            <a:off x="1510908" y="1637532"/>
            <a:ext cx="2289964" cy="1862730"/>
          </a:xfrm>
          <a:prstGeom prst="ellipse">
            <a:avLst/>
          </a:prstGeom>
          <a:solidFill>
            <a:srgbClr val="FCE5CD"/>
          </a:solidFill>
          <a:ln>
            <a:noFill/>
          </a:ln>
        </p:spPr>
        <p:txBody>
          <a:bodyPr lIns="74283" tIns="74283" rIns="74283" bIns="74283" anchor="ctr" anchorCtr="0">
            <a:noAutofit/>
          </a:bodyPr>
          <a:lstStyle/>
          <a:p>
            <a:pPr algn="ctr"/>
            <a:r>
              <a:rPr lang="en" sz="1600" b="1" dirty="0">
                <a:latin typeface="Trebuchet MS" panose="020B0603020202020204" pitchFamily="34" charset="0"/>
                <a:ea typeface="Quattrocento Sans"/>
                <a:cs typeface="Quattrocento Sans"/>
                <a:sym typeface="Quattrocento Sans"/>
              </a:rPr>
              <a:t>Síncronas vs Asíncronas</a:t>
            </a:r>
          </a:p>
        </p:txBody>
      </p:sp>
      <p:sp>
        <p:nvSpPr>
          <p:cNvPr id="15" name="Shape 230"/>
          <p:cNvSpPr/>
          <p:nvPr/>
        </p:nvSpPr>
        <p:spPr>
          <a:xfrm>
            <a:off x="3368824" y="4245325"/>
            <a:ext cx="2595754" cy="1775963"/>
          </a:xfrm>
          <a:prstGeom prst="ellipse">
            <a:avLst/>
          </a:prstGeom>
          <a:solidFill>
            <a:schemeClr val="accent1">
              <a:lumMod val="20000"/>
              <a:lumOff val="80000"/>
            </a:schemeClr>
          </a:solidFill>
          <a:ln>
            <a:noFill/>
          </a:ln>
        </p:spPr>
        <p:txBody>
          <a:bodyPr lIns="74283" tIns="74283" rIns="74283" bIns="74283" anchor="ctr" anchorCtr="0">
            <a:noAutofit/>
          </a:bodyPr>
          <a:lstStyle/>
          <a:p>
            <a:pPr algn="ctr"/>
            <a:r>
              <a:rPr lang="en" sz="1600" b="1" dirty="0">
                <a:latin typeface="Trebuchet MS" panose="020B0603020202020204" pitchFamily="34" charset="0"/>
                <a:ea typeface="Quattrocento Sans"/>
                <a:cs typeface="Quattrocento Sans"/>
                <a:sym typeface="Quattrocento Sans"/>
              </a:rPr>
              <a:t>Enmascarables vs </a:t>
            </a:r>
          </a:p>
          <a:p>
            <a:pPr algn="ctr"/>
            <a:r>
              <a:rPr lang="en" sz="1600" b="1" dirty="0">
                <a:latin typeface="Trebuchet MS" panose="020B0603020202020204" pitchFamily="34" charset="0"/>
                <a:ea typeface="Quattrocento Sans"/>
                <a:cs typeface="Quattrocento Sans"/>
                <a:sym typeface="Quattrocento Sans"/>
              </a:rPr>
              <a:t>no Enmascarables</a:t>
            </a:r>
          </a:p>
        </p:txBody>
      </p:sp>
      <p:sp>
        <p:nvSpPr>
          <p:cNvPr id="16" name="Shape 231"/>
          <p:cNvSpPr txBox="1"/>
          <p:nvPr/>
        </p:nvSpPr>
        <p:spPr>
          <a:xfrm>
            <a:off x="814349" y="3015783"/>
            <a:ext cx="1778162" cy="1018362"/>
          </a:xfrm>
          <a:prstGeom prst="rect">
            <a:avLst/>
          </a:prstGeom>
          <a:noFill/>
          <a:ln>
            <a:noFill/>
          </a:ln>
        </p:spPr>
        <p:txBody>
          <a:bodyPr lIns="74283" tIns="74283" rIns="74283" bIns="74283" anchor="t" anchorCtr="0">
            <a:noAutofit/>
          </a:bodyPr>
          <a:lstStyle/>
          <a:p>
            <a:pPr algn="ctr"/>
            <a:r>
              <a:rPr lang="en" sz="1600" b="1" dirty="0">
                <a:latin typeface="Trebuchet MS" panose="020B0603020202020204" pitchFamily="34" charset="0"/>
                <a:ea typeface="Quattrocento Sans"/>
                <a:cs typeface="Quattrocento Sans"/>
                <a:sym typeface="Quattrocento Sans"/>
              </a:rPr>
              <a:t>Son causadas interna o externamente al procesador?</a:t>
            </a:r>
          </a:p>
        </p:txBody>
      </p:sp>
      <p:sp>
        <p:nvSpPr>
          <p:cNvPr id="17" name="Shape 232"/>
          <p:cNvSpPr/>
          <p:nvPr/>
        </p:nvSpPr>
        <p:spPr>
          <a:xfrm>
            <a:off x="5990082" y="3219910"/>
            <a:ext cx="2117981" cy="1603144"/>
          </a:xfrm>
          <a:prstGeom prst="ellipse">
            <a:avLst/>
          </a:prstGeom>
          <a:solidFill>
            <a:srgbClr val="D9EAD3"/>
          </a:solidFill>
          <a:ln>
            <a:noFill/>
          </a:ln>
        </p:spPr>
        <p:txBody>
          <a:bodyPr lIns="74283" tIns="74283" rIns="74283" bIns="74283" anchor="ctr" anchorCtr="0">
            <a:noAutofit/>
          </a:bodyPr>
          <a:lstStyle/>
          <a:p>
            <a:pPr algn="ctr"/>
            <a:r>
              <a:rPr lang="en" sz="1600" b="1" dirty="0">
                <a:latin typeface="Trebuchet MS" panose="020B0603020202020204" pitchFamily="34" charset="0"/>
                <a:ea typeface="Quattrocento Sans"/>
                <a:cs typeface="Quattrocento Sans"/>
                <a:sym typeface="Quattrocento Sans"/>
              </a:rPr>
              <a:t>Excepciones vs </a:t>
            </a:r>
          </a:p>
          <a:p>
            <a:pPr algn="ctr"/>
            <a:r>
              <a:rPr lang="en" sz="1600" b="1" dirty="0">
                <a:latin typeface="Trebuchet MS" panose="020B0603020202020204" pitchFamily="34" charset="0"/>
                <a:ea typeface="Quattrocento Sans"/>
                <a:cs typeface="Quattrocento Sans"/>
                <a:sym typeface="Quattrocento Sans"/>
              </a:rPr>
              <a:t>Traps</a:t>
            </a:r>
          </a:p>
        </p:txBody>
      </p:sp>
      <p:sp>
        <p:nvSpPr>
          <p:cNvPr id="18" name="Shape 233"/>
          <p:cNvSpPr txBox="1"/>
          <p:nvPr/>
        </p:nvSpPr>
        <p:spPr>
          <a:xfrm>
            <a:off x="7300178" y="4736319"/>
            <a:ext cx="1501974" cy="1131244"/>
          </a:xfrm>
          <a:prstGeom prst="rect">
            <a:avLst/>
          </a:prstGeom>
          <a:noFill/>
          <a:ln>
            <a:noFill/>
          </a:ln>
        </p:spPr>
        <p:txBody>
          <a:bodyPr lIns="74283" tIns="74283" rIns="74283" bIns="74283" anchor="t" anchorCtr="0">
            <a:noAutofit/>
          </a:bodyPr>
          <a:lstStyle/>
          <a:p>
            <a:pPr algn="ctr"/>
            <a:r>
              <a:rPr lang="en" sz="1600" b="1" dirty="0">
                <a:latin typeface="Trebuchet MS" panose="020B0603020202020204" pitchFamily="34" charset="0"/>
                <a:ea typeface="Quattrocento Sans"/>
                <a:cs typeface="Quattrocento Sans"/>
                <a:sym typeface="Quattrocento Sans"/>
              </a:rPr>
              <a:t>Pueden predecirse?</a:t>
            </a:r>
          </a:p>
        </p:txBody>
      </p:sp>
      <p:sp>
        <p:nvSpPr>
          <p:cNvPr id="19" name="Shape 235"/>
          <p:cNvSpPr/>
          <p:nvPr/>
        </p:nvSpPr>
        <p:spPr>
          <a:xfrm>
            <a:off x="5907491" y="1270276"/>
            <a:ext cx="1781813" cy="1724530"/>
          </a:xfrm>
          <a:prstGeom prst="ellipse">
            <a:avLst/>
          </a:prstGeom>
          <a:solidFill>
            <a:srgbClr val="FFF2CC"/>
          </a:solidFill>
          <a:ln>
            <a:noFill/>
          </a:ln>
        </p:spPr>
        <p:txBody>
          <a:bodyPr lIns="74283" tIns="74283" rIns="74283" bIns="74283" anchor="ctr" anchorCtr="0">
            <a:noAutofit/>
          </a:bodyPr>
          <a:lstStyle/>
          <a:p>
            <a:pPr algn="ctr"/>
            <a:r>
              <a:rPr lang="en" sz="1463" b="1" dirty="0">
                <a:latin typeface="Quattrocento Sans"/>
                <a:ea typeface="Quattrocento Sans"/>
                <a:cs typeface="Quattrocento Sans"/>
                <a:sym typeface="Quattrocento Sans"/>
              </a:rPr>
              <a:t>De HW vs de SW</a:t>
            </a:r>
          </a:p>
        </p:txBody>
      </p:sp>
      <p:sp>
        <p:nvSpPr>
          <p:cNvPr id="20" name="Shape 236"/>
          <p:cNvSpPr/>
          <p:nvPr/>
        </p:nvSpPr>
        <p:spPr>
          <a:xfrm>
            <a:off x="3944888" y="1574618"/>
            <a:ext cx="1490872" cy="1308206"/>
          </a:xfrm>
          <a:prstGeom prst="ellipse">
            <a:avLst/>
          </a:prstGeom>
          <a:solidFill>
            <a:srgbClr val="D0E0E3"/>
          </a:solidFill>
          <a:ln>
            <a:noFill/>
          </a:ln>
        </p:spPr>
        <p:txBody>
          <a:bodyPr lIns="74283" tIns="74283" rIns="74283" bIns="74283" anchor="ctr" anchorCtr="0">
            <a:noAutofit/>
          </a:bodyPr>
          <a:lstStyle/>
          <a:p>
            <a:pPr algn="ctr"/>
            <a:r>
              <a:rPr lang="en" sz="1600" b="1" dirty="0">
                <a:latin typeface="Trebuchet MS" panose="020B0603020202020204" pitchFamily="34" charset="0"/>
                <a:ea typeface="Quattrocento Sans"/>
                <a:cs typeface="Quattrocento Sans"/>
                <a:sym typeface="Quattrocento Sans"/>
              </a:rPr>
              <a:t>Internas vs externas</a:t>
            </a:r>
          </a:p>
        </p:txBody>
      </p:sp>
      <p:sp>
        <p:nvSpPr>
          <p:cNvPr id="21" name="Shape 237"/>
          <p:cNvSpPr txBox="1"/>
          <p:nvPr/>
        </p:nvSpPr>
        <p:spPr>
          <a:xfrm>
            <a:off x="1793622" y="5455402"/>
            <a:ext cx="1778162" cy="637894"/>
          </a:xfrm>
          <a:prstGeom prst="rect">
            <a:avLst/>
          </a:prstGeom>
          <a:noFill/>
          <a:ln>
            <a:noFill/>
          </a:ln>
        </p:spPr>
        <p:txBody>
          <a:bodyPr lIns="74283" tIns="74283" rIns="74283" bIns="74283" anchor="t" anchorCtr="0">
            <a:noAutofit/>
          </a:bodyPr>
          <a:lstStyle/>
          <a:p>
            <a:pPr algn="ctr"/>
            <a:r>
              <a:rPr lang="en" sz="1600" b="1" dirty="0">
                <a:latin typeface="Trebuchet MS" panose="020B0603020202020204" pitchFamily="34" charset="0"/>
                <a:ea typeface="Quattrocento Sans"/>
                <a:cs typeface="Quattrocento Sans"/>
                <a:sym typeface="Quattrocento Sans"/>
              </a:rPr>
              <a:t>Puede ignorarse?</a:t>
            </a:r>
          </a:p>
        </p:txBody>
      </p:sp>
      <p:sp>
        <p:nvSpPr>
          <p:cNvPr id="12" name="Shape 234"/>
          <p:cNvSpPr txBox="1"/>
          <p:nvPr/>
        </p:nvSpPr>
        <p:spPr>
          <a:xfrm>
            <a:off x="7555482" y="2370490"/>
            <a:ext cx="1501974" cy="1131244"/>
          </a:xfrm>
          <a:prstGeom prst="rect">
            <a:avLst/>
          </a:prstGeom>
          <a:noFill/>
          <a:ln>
            <a:noFill/>
          </a:ln>
        </p:spPr>
        <p:txBody>
          <a:bodyPr lIns="74283" tIns="74283" rIns="74283" bIns="74283" anchor="t" anchorCtr="0">
            <a:noAutofit/>
          </a:bodyPr>
          <a:lstStyle/>
          <a:p>
            <a:pPr algn="ctr"/>
            <a:r>
              <a:rPr lang="en" sz="1600" b="1" dirty="0">
                <a:latin typeface="Trebuchet MS" panose="020B0603020202020204" pitchFamily="34" charset="0"/>
                <a:ea typeface="Quattrocento Sans"/>
                <a:cs typeface="Quattrocento Sans"/>
                <a:sym typeface="Quattrocento Sans"/>
              </a:rPr>
              <a:t>Son controladas por el programador?</a:t>
            </a:r>
          </a:p>
        </p:txBody>
      </p:sp>
    </p:spTree>
    <p:extLst>
      <p:ext uri="{BB962C8B-B14F-4D97-AF65-F5344CB8AC3E}">
        <p14:creationId xmlns:p14="http://schemas.microsoft.com/office/powerpoint/2010/main" val="995181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95300" y="332656"/>
            <a:ext cx="8997950" cy="720080"/>
          </a:xfrm>
        </p:spPr>
        <p:txBody>
          <a:bodyPr>
            <a:normAutofit/>
          </a:bodyPr>
          <a:lstStyle/>
          <a:p>
            <a:pPr algn="ctr"/>
            <a:r>
              <a:rPr lang="es-AR" sz="4000" b="1" i="1" dirty="0">
                <a:latin typeface="Verdana" panose="020B0604030504040204" pitchFamily="34" charset="0"/>
                <a:ea typeface="Verdana" panose="020B0604030504040204" pitchFamily="34" charset="0"/>
              </a:rPr>
              <a:t>Técnicas de Comunicación</a:t>
            </a:r>
          </a:p>
        </p:txBody>
      </p:sp>
      <p:pic>
        <p:nvPicPr>
          <p:cNvPr id="3" name="Marcador de contenido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496" y="1052736"/>
            <a:ext cx="9064753" cy="58052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95300" y="332656"/>
            <a:ext cx="8997950" cy="854968"/>
          </a:xfrm>
        </p:spPr>
        <p:txBody>
          <a:bodyPr>
            <a:normAutofit/>
          </a:bodyPr>
          <a:lstStyle/>
          <a:p>
            <a:pPr algn="ctr"/>
            <a:r>
              <a:rPr lang="es-AR" sz="4000" b="1" i="1" dirty="0">
                <a:latin typeface="Verdana" panose="020B0604030504040204" pitchFamily="34" charset="0"/>
                <a:ea typeface="Verdana" panose="020B0604030504040204" pitchFamily="34" charset="0"/>
              </a:rPr>
              <a:t>Jerarquía de Memoria </a:t>
            </a:r>
          </a:p>
        </p:txBody>
      </p:sp>
      <p:pic>
        <p:nvPicPr>
          <p:cNvPr id="2051" name="Picture 3"/>
          <p:cNvPicPr>
            <a:picLocks noChangeAspect="1" noChangeArrowheads="1"/>
          </p:cNvPicPr>
          <p:nvPr/>
        </p:nvPicPr>
        <p:blipFill>
          <a:blip r:embed="rId3" cstate="print"/>
          <a:srcRect/>
          <a:stretch>
            <a:fillRect/>
          </a:stretch>
        </p:blipFill>
        <p:spPr bwMode="auto">
          <a:xfrm>
            <a:off x="662523" y="1412776"/>
            <a:ext cx="8879347" cy="493246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box(in)">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016B1DA5-04C9-7230-E4EA-6908BF779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162" y="1512366"/>
            <a:ext cx="5476366" cy="3644826"/>
          </a:xfrm>
          <a:prstGeom prst="rect">
            <a:avLst/>
          </a:prstGeom>
        </p:spPr>
      </p:pic>
      <p:sp>
        <p:nvSpPr>
          <p:cNvPr id="2" name="1 Título"/>
          <p:cNvSpPr>
            <a:spLocks noGrp="1"/>
          </p:cNvSpPr>
          <p:nvPr>
            <p:ph type="title"/>
          </p:nvPr>
        </p:nvSpPr>
        <p:spPr>
          <a:xfrm>
            <a:off x="428497" y="332656"/>
            <a:ext cx="8997950" cy="720080"/>
          </a:xfrm>
        </p:spPr>
        <p:txBody>
          <a:bodyPr>
            <a:normAutofit fontScale="90000"/>
          </a:bodyPr>
          <a:lstStyle/>
          <a:p>
            <a:pPr algn="ctr"/>
            <a:r>
              <a:rPr lang="es-AR" sz="4000" b="1" i="1" dirty="0">
                <a:latin typeface="Verdana" panose="020B0604030504040204" pitchFamily="34" charset="0"/>
                <a:ea typeface="Verdana" panose="020B0604030504040204" pitchFamily="34" charset="0"/>
              </a:rPr>
              <a:t>Definición de Sistemas Operativos</a:t>
            </a:r>
          </a:p>
        </p:txBody>
      </p:sp>
      <p:sp>
        <p:nvSpPr>
          <p:cNvPr id="3" name="2 CuadroTexto"/>
          <p:cNvSpPr txBox="1"/>
          <p:nvPr/>
        </p:nvSpPr>
        <p:spPr>
          <a:xfrm>
            <a:off x="416496" y="1124744"/>
            <a:ext cx="3708413" cy="4524315"/>
          </a:xfrm>
          <a:prstGeom prst="rect">
            <a:avLst/>
          </a:prstGeom>
          <a:noFill/>
        </p:spPr>
        <p:txBody>
          <a:bodyPr wrap="square" rtlCol="0">
            <a:spAutoFit/>
          </a:bodyPr>
          <a:lstStyle/>
          <a:p>
            <a:r>
              <a:rPr lang="es-ES" sz="2400" dirty="0">
                <a:latin typeface="Trebuchet MS" panose="020B0603020202020204" pitchFamily="34" charset="0"/>
              </a:rPr>
              <a:t>Un sistema operativo (SO) es un conjunto de software que actúa como intermediario entre los usuarios y el hardware de un sistema informático. Su función principal es gestionar los recursos del sistema, proporcionando una interfaz entre el hardware y los programas de aplicación. </a:t>
            </a:r>
            <a:endParaRPr lang="es-AR" sz="2400" dirty="0">
              <a:latin typeface="Trebuchet MS" panose="020B0603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497" y="332656"/>
            <a:ext cx="8997950" cy="720080"/>
          </a:xfrm>
        </p:spPr>
        <p:txBody>
          <a:bodyPr>
            <a:normAutofit fontScale="90000"/>
          </a:bodyPr>
          <a:lstStyle/>
          <a:p>
            <a:pPr algn="ctr"/>
            <a:r>
              <a:rPr lang="es-AR" sz="4000" b="1" i="1" dirty="0">
                <a:latin typeface="Verdana" panose="020B0604030504040204" pitchFamily="34" charset="0"/>
                <a:ea typeface="Verdana" panose="020B0604030504040204" pitchFamily="34" charset="0"/>
              </a:rPr>
              <a:t>Funciones y Características de SO</a:t>
            </a:r>
          </a:p>
        </p:txBody>
      </p:sp>
      <p:sp>
        <p:nvSpPr>
          <p:cNvPr id="3" name="2 CuadroTexto"/>
          <p:cNvSpPr txBox="1"/>
          <p:nvPr/>
        </p:nvSpPr>
        <p:spPr>
          <a:xfrm>
            <a:off x="560512" y="1404059"/>
            <a:ext cx="8580953" cy="4401205"/>
          </a:xfrm>
          <a:prstGeom prst="rect">
            <a:avLst/>
          </a:prstGeom>
          <a:noFill/>
        </p:spPr>
        <p:txBody>
          <a:bodyPr wrap="square" rtlCol="0">
            <a:spAutoFit/>
          </a:bodyPr>
          <a:lstStyle/>
          <a:p>
            <a:pPr marL="285750" indent="-285750">
              <a:buClr>
                <a:schemeClr val="accent1">
                  <a:lumMod val="60000"/>
                  <a:lumOff val="40000"/>
                </a:schemeClr>
              </a:buClr>
              <a:buFont typeface="Wingdings" panose="05000000000000000000" pitchFamily="2" charset="2"/>
              <a:buChar char="ü"/>
            </a:pPr>
            <a:r>
              <a:rPr lang="es-ES" sz="2000" b="1" dirty="0"/>
              <a:t>Gestión de recursos</a:t>
            </a:r>
            <a:r>
              <a:rPr lang="es-ES" sz="2000" dirty="0"/>
              <a:t>: Los recursos del sistema, incluyendo la CPU, la memoria, el almacenamiento, los dispositivos de E/S (entrada/salida) y la red.</a:t>
            </a:r>
          </a:p>
          <a:p>
            <a:pPr>
              <a:buClr>
                <a:schemeClr val="accent1">
                  <a:lumMod val="60000"/>
                  <a:lumOff val="40000"/>
                </a:schemeClr>
              </a:buClr>
            </a:pPr>
            <a:r>
              <a:rPr lang="es-ES" sz="2000" dirty="0"/>
              <a:t> </a:t>
            </a:r>
          </a:p>
          <a:p>
            <a:pPr marL="285750" indent="-285750">
              <a:buClr>
                <a:schemeClr val="accent1">
                  <a:lumMod val="60000"/>
                  <a:lumOff val="40000"/>
                </a:schemeClr>
              </a:buClr>
              <a:buFont typeface="Wingdings" panose="05000000000000000000" pitchFamily="2" charset="2"/>
              <a:buChar char="ü"/>
            </a:pPr>
            <a:r>
              <a:rPr lang="es-ES" sz="2000" b="1" dirty="0"/>
              <a:t>Interfaz de usuario</a:t>
            </a:r>
            <a:r>
              <a:rPr lang="es-ES" sz="2000" dirty="0"/>
              <a:t>: Proporciona una interfaz entre los usuarios y el sistema informático, permitiendo la interacción con el hardware y los programas de aplicación. Esto puede incluir interfaces de línea de comandos (CLI), interfaces gráficas de usuario (GUI) y otros tipos de interfaces como interfaces táctiles o de voz.</a:t>
            </a:r>
          </a:p>
          <a:p>
            <a:pPr>
              <a:buClr>
                <a:schemeClr val="accent1">
                  <a:lumMod val="60000"/>
                  <a:lumOff val="40000"/>
                </a:schemeClr>
              </a:buClr>
            </a:pPr>
            <a:endParaRPr lang="es-ES" sz="2000" dirty="0"/>
          </a:p>
          <a:p>
            <a:pPr marL="285750" indent="-285750">
              <a:buClr>
                <a:schemeClr val="accent1">
                  <a:lumMod val="60000"/>
                  <a:lumOff val="40000"/>
                </a:schemeClr>
              </a:buClr>
              <a:buFont typeface="Wingdings" panose="05000000000000000000" pitchFamily="2" charset="2"/>
              <a:buChar char="ü"/>
            </a:pPr>
            <a:r>
              <a:rPr lang="es-ES" sz="2000" dirty="0"/>
              <a:t> </a:t>
            </a:r>
            <a:r>
              <a:rPr lang="es-ES" sz="2000" b="1" dirty="0"/>
              <a:t>Gestión de procesos</a:t>
            </a:r>
            <a:r>
              <a:rPr lang="es-ES" sz="2000" dirty="0"/>
              <a:t>: Controla la ejecución de los programas y procesos en el sistema, asignando tiempo de CPU, gestionando la creación y terminación de procesos, y facilitando la comunicación y sincronización entre los procesos.</a:t>
            </a:r>
          </a:p>
        </p:txBody>
      </p:sp>
      <p:sp>
        <p:nvSpPr>
          <p:cNvPr id="4" name="3 CuadroTexto"/>
          <p:cNvSpPr txBox="1"/>
          <p:nvPr/>
        </p:nvSpPr>
        <p:spPr>
          <a:xfrm>
            <a:off x="896549" y="3645024"/>
            <a:ext cx="7722858" cy="369332"/>
          </a:xfrm>
          <a:prstGeom prst="rect">
            <a:avLst/>
          </a:prstGeom>
          <a:noFill/>
        </p:spPr>
        <p:txBody>
          <a:bodyPr wrap="square" rtlCol="0">
            <a:spAutoFit/>
          </a:bodyPr>
          <a:lstStyle/>
          <a:p>
            <a:endParaRPr lang="es-AR" dirty="0"/>
          </a:p>
        </p:txBody>
      </p:sp>
    </p:spTree>
    <p:extLst>
      <p:ext uri="{BB962C8B-B14F-4D97-AF65-F5344CB8AC3E}">
        <p14:creationId xmlns:p14="http://schemas.microsoft.com/office/powerpoint/2010/main" val="1836372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ox(in)">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497" y="332656"/>
            <a:ext cx="8997950" cy="720080"/>
          </a:xfrm>
        </p:spPr>
        <p:txBody>
          <a:bodyPr>
            <a:normAutofit fontScale="90000"/>
          </a:bodyPr>
          <a:lstStyle/>
          <a:p>
            <a:pPr algn="ctr"/>
            <a:r>
              <a:rPr lang="es-AR" sz="4000" b="1" i="1" dirty="0">
                <a:latin typeface="Verdana" panose="020B0604030504040204" pitchFamily="34" charset="0"/>
                <a:ea typeface="Verdana" panose="020B0604030504040204" pitchFamily="34" charset="0"/>
              </a:rPr>
              <a:t>Funciones y Características de SO</a:t>
            </a:r>
          </a:p>
        </p:txBody>
      </p:sp>
      <p:sp>
        <p:nvSpPr>
          <p:cNvPr id="3" name="2 CuadroTexto"/>
          <p:cNvSpPr txBox="1"/>
          <p:nvPr/>
        </p:nvSpPr>
        <p:spPr>
          <a:xfrm>
            <a:off x="560512" y="1393606"/>
            <a:ext cx="8580953" cy="4339650"/>
          </a:xfrm>
          <a:prstGeom prst="rect">
            <a:avLst/>
          </a:prstGeom>
          <a:noFill/>
        </p:spPr>
        <p:txBody>
          <a:bodyPr wrap="square" rtlCol="0">
            <a:spAutoFit/>
          </a:bodyPr>
          <a:lstStyle/>
          <a:p>
            <a:pPr marL="285750" indent="-285750">
              <a:buClr>
                <a:schemeClr val="accent1">
                  <a:lumMod val="60000"/>
                  <a:lumOff val="40000"/>
                </a:schemeClr>
              </a:buClr>
              <a:buFont typeface="Wingdings" panose="05000000000000000000" pitchFamily="2" charset="2"/>
              <a:buChar char="ü"/>
            </a:pPr>
            <a:r>
              <a:rPr lang="es-ES" b="1" dirty="0"/>
              <a:t>Gestión de memoria</a:t>
            </a:r>
            <a:r>
              <a:rPr lang="es-ES" dirty="0"/>
              <a:t>: Administra el uso de la memoria del sistema, asignando espacio de memoria a los procesos en ejecución, gestionando la memoria virtual y realizando operaciones de paginación y segmentación para optimizar el uso de la memoria física y virtual.</a:t>
            </a:r>
          </a:p>
          <a:p>
            <a:pPr>
              <a:buClr>
                <a:schemeClr val="accent1">
                  <a:lumMod val="60000"/>
                  <a:lumOff val="40000"/>
                </a:schemeClr>
              </a:buClr>
            </a:pPr>
            <a:endParaRPr lang="es-ES" b="1" dirty="0"/>
          </a:p>
          <a:p>
            <a:pPr marL="285750" indent="-285750">
              <a:buClr>
                <a:schemeClr val="accent1">
                  <a:lumMod val="60000"/>
                  <a:lumOff val="40000"/>
                </a:schemeClr>
              </a:buClr>
              <a:buFont typeface="Wingdings" panose="05000000000000000000" pitchFamily="2" charset="2"/>
              <a:buChar char="ü"/>
            </a:pPr>
            <a:r>
              <a:rPr lang="es-ES" b="1" dirty="0"/>
              <a:t>Sistemas de archivos</a:t>
            </a:r>
            <a:r>
              <a:rPr lang="es-ES" dirty="0"/>
              <a:t>: Proporciona un sistema de archivos para organizar y gestionar el almacenamiento de datos en dispositivos de almacenamiento como discos duros, </a:t>
            </a:r>
            <a:r>
              <a:rPr lang="es-ES" dirty="0" err="1"/>
              <a:t>SSDs</a:t>
            </a:r>
            <a:r>
              <a:rPr lang="es-ES" dirty="0"/>
              <a:t> y unidades USB.</a:t>
            </a:r>
          </a:p>
          <a:p>
            <a:pPr>
              <a:buClr>
                <a:schemeClr val="accent1">
                  <a:lumMod val="60000"/>
                  <a:lumOff val="40000"/>
                </a:schemeClr>
              </a:buClr>
            </a:pPr>
            <a:endParaRPr lang="es-ES" dirty="0"/>
          </a:p>
          <a:p>
            <a:pPr marL="285750" indent="-285750">
              <a:buClr>
                <a:schemeClr val="accent1">
                  <a:lumMod val="60000"/>
                  <a:lumOff val="40000"/>
                </a:schemeClr>
              </a:buClr>
              <a:buFont typeface="Wingdings" panose="05000000000000000000" pitchFamily="2" charset="2"/>
              <a:buChar char="ü"/>
            </a:pPr>
            <a:r>
              <a:rPr lang="es-ES" b="1" dirty="0"/>
              <a:t>Gestión de dispositivos</a:t>
            </a:r>
            <a:r>
              <a:rPr lang="es-ES" dirty="0"/>
              <a:t>: Controla la comunicación y el acceso a los dispositivos de hardware del sistema, como teclados, ratones, impresoras, discos duros, tarjetas de red, etc. Facilita la detección, instalación y configuración de dispositivos, así como la gestión de controladores de dispositivos.</a:t>
            </a:r>
          </a:p>
          <a:p>
            <a:endParaRPr lang="es-AR" sz="2400" dirty="0">
              <a:latin typeface="Trebuchet MS" panose="020B0603020202020204" pitchFamily="34" charset="0"/>
            </a:endParaRPr>
          </a:p>
        </p:txBody>
      </p:sp>
      <p:sp>
        <p:nvSpPr>
          <p:cNvPr id="4" name="3 CuadroTexto"/>
          <p:cNvSpPr txBox="1"/>
          <p:nvPr/>
        </p:nvSpPr>
        <p:spPr>
          <a:xfrm>
            <a:off x="896549" y="3645024"/>
            <a:ext cx="7722858" cy="369332"/>
          </a:xfrm>
          <a:prstGeom prst="rect">
            <a:avLst/>
          </a:prstGeom>
          <a:noFill/>
        </p:spPr>
        <p:txBody>
          <a:bodyPr wrap="square" rtlCol="0">
            <a:spAutoFit/>
          </a:bodyPr>
          <a:lstStyle/>
          <a:p>
            <a:endParaRPr lang="es-AR" dirty="0"/>
          </a:p>
        </p:txBody>
      </p:sp>
    </p:spTree>
    <p:extLst>
      <p:ext uri="{BB962C8B-B14F-4D97-AF65-F5344CB8AC3E}">
        <p14:creationId xmlns:p14="http://schemas.microsoft.com/office/powerpoint/2010/main" val="103726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ox(in)">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ox(i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ox(in)">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4025" y="229523"/>
            <a:ext cx="8997950" cy="720080"/>
          </a:xfrm>
        </p:spPr>
        <p:txBody>
          <a:bodyPr>
            <a:normAutofit/>
          </a:bodyPr>
          <a:lstStyle/>
          <a:p>
            <a:pPr algn="ctr"/>
            <a:r>
              <a:rPr lang="es-AR" sz="4000" dirty="0">
                <a:latin typeface="Verdana" panose="020B0604030504040204" pitchFamily="34" charset="0"/>
                <a:ea typeface="Verdana" panose="020B0604030504040204" pitchFamily="34" charset="0"/>
              </a:rPr>
              <a:t>Modo de ejecución</a:t>
            </a:r>
          </a:p>
        </p:txBody>
      </p:sp>
      <p:pic>
        <p:nvPicPr>
          <p:cNvPr id="3" name="Shape 79"/>
          <p:cNvPicPr preferRelativeResize="0"/>
          <p:nvPr/>
        </p:nvPicPr>
        <p:blipFill>
          <a:blip r:embed="rId2" cstate="print">
            <a:alphaModFix/>
          </a:blip>
          <a:stretch>
            <a:fillRect/>
          </a:stretch>
        </p:blipFill>
        <p:spPr>
          <a:xfrm>
            <a:off x="5090420" y="2840101"/>
            <a:ext cx="4605575" cy="3060925"/>
          </a:xfrm>
          <a:prstGeom prst="rect">
            <a:avLst/>
          </a:prstGeom>
          <a:noFill/>
          <a:ln>
            <a:noFill/>
          </a:ln>
        </p:spPr>
      </p:pic>
      <p:sp>
        <p:nvSpPr>
          <p:cNvPr id="4" name="Shape 80"/>
          <p:cNvSpPr/>
          <p:nvPr/>
        </p:nvSpPr>
        <p:spPr>
          <a:xfrm>
            <a:off x="3218152" y="1329026"/>
            <a:ext cx="1923328" cy="8780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algn="ctr">
              <a:spcBef>
                <a:spcPts val="0"/>
              </a:spcBef>
              <a:buNone/>
            </a:pPr>
            <a:r>
              <a:rPr lang="en" sz="1800" b="1" dirty="0">
                <a:latin typeface="Quattrocento Sans"/>
                <a:ea typeface="Quattrocento Sans"/>
                <a:cs typeface="Quattrocento Sans"/>
                <a:sym typeface="Quattrocento Sans"/>
              </a:rPr>
              <a:t>Instrucciones privilegiadas</a:t>
            </a:r>
          </a:p>
        </p:txBody>
      </p:sp>
      <p:sp>
        <p:nvSpPr>
          <p:cNvPr id="5" name="Shape 81"/>
          <p:cNvSpPr/>
          <p:nvPr/>
        </p:nvSpPr>
        <p:spPr>
          <a:xfrm>
            <a:off x="5141480" y="1617577"/>
            <a:ext cx="1748933" cy="1255800"/>
          </a:xfrm>
          <a:custGeom>
            <a:avLst/>
            <a:gdLst/>
            <a:ahLst/>
            <a:cxnLst/>
            <a:rect l="0" t="0" r="0" b="0"/>
            <a:pathLst>
              <a:path w="64576" h="50232" extrusionOk="0">
                <a:moveTo>
                  <a:pt x="0" y="4771"/>
                </a:moveTo>
                <a:cubicBezTo>
                  <a:pt x="8696" y="4512"/>
                  <a:pt x="41415" y="-4355"/>
                  <a:pt x="52178" y="3221"/>
                </a:cubicBezTo>
                <a:cubicBezTo>
                  <a:pt x="62940" y="10797"/>
                  <a:pt x="62509" y="42396"/>
                  <a:pt x="64576" y="50232"/>
                </a:cubicBezTo>
              </a:path>
            </a:pathLst>
          </a:custGeom>
          <a:noFill/>
          <a:ln w="38100" cap="flat">
            <a:solidFill>
              <a:srgbClr val="000000"/>
            </a:solidFill>
            <a:prstDash val="solid"/>
            <a:round/>
            <a:headEnd type="none" w="lg" len="lg"/>
            <a:tailEnd type="stealth" w="lg" len="lg"/>
          </a:ln>
        </p:spPr>
      </p:sp>
      <p:sp>
        <p:nvSpPr>
          <p:cNvPr id="6" name="Shape 82"/>
          <p:cNvSpPr txBox="1"/>
          <p:nvPr/>
        </p:nvSpPr>
        <p:spPr>
          <a:xfrm>
            <a:off x="6687849" y="2052275"/>
            <a:ext cx="2420599" cy="581100"/>
          </a:xfrm>
          <a:prstGeom prst="rect">
            <a:avLst/>
          </a:prstGeom>
          <a:noFill/>
          <a:ln>
            <a:noFill/>
          </a:ln>
        </p:spPr>
        <p:txBody>
          <a:bodyPr lIns="91425" tIns="91425" rIns="91425" bIns="91425" anchor="t" anchorCtr="0">
            <a:noAutofit/>
          </a:bodyPr>
          <a:lstStyle/>
          <a:p>
            <a:pPr algn="ctr">
              <a:spcBef>
                <a:spcPts val="0"/>
              </a:spcBef>
              <a:buNone/>
            </a:pPr>
            <a:r>
              <a:rPr lang="en" sz="1800" dirty="0">
                <a:latin typeface="Quattrocento Sans"/>
                <a:ea typeface="Quattrocento Sans"/>
                <a:cs typeface="Quattrocento Sans"/>
                <a:sym typeface="Quattrocento Sans"/>
              </a:rPr>
              <a:t>Para garantizar protección</a:t>
            </a:r>
          </a:p>
        </p:txBody>
      </p:sp>
      <p:sp>
        <p:nvSpPr>
          <p:cNvPr id="7" name="Shape 83"/>
          <p:cNvSpPr/>
          <p:nvPr/>
        </p:nvSpPr>
        <p:spPr>
          <a:xfrm>
            <a:off x="3152800" y="5022926"/>
            <a:ext cx="1618172" cy="878099"/>
          </a:xfrm>
          <a:prstGeom prst="rect">
            <a:avLst/>
          </a:prstGeom>
          <a:solidFill>
            <a:schemeClr val="lt2"/>
          </a:solidFill>
          <a:ln w="19050" cap="flat">
            <a:solidFill>
              <a:schemeClr val="dk2"/>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sz="1800" b="1" dirty="0">
                <a:latin typeface="Quattrocento Sans"/>
                <a:ea typeface="Quattrocento Sans"/>
                <a:cs typeface="Quattrocento Sans"/>
                <a:sym typeface="Quattrocento Sans"/>
              </a:rPr>
              <a:t>Modos de ejecución</a:t>
            </a:r>
          </a:p>
        </p:txBody>
      </p:sp>
      <p:sp>
        <p:nvSpPr>
          <p:cNvPr id="8" name="Shape 84"/>
          <p:cNvSpPr/>
          <p:nvPr/>
        </p:nvSpPr>
        <p:spPr>
          <a:xfrm>
            <a:off x="4757024" y="5888100"/>
            <a:ext cx="2407113" cy="607550"/>
          </a:xfrm>
          <a:custGeom>
            <a:avLst/>
            <a:gdLst/>
            <a:ahLst/>
            <a:cxnLst/>
            <a:rect l="0" t="0" r="0" b="0"/>
            <a:pathLst>
              <a:path w="88878" h="24302" extrusionOk="0">
                <a:moveTo>
                  <a:pt x="83690" y="0"/>
                </a:moveTo>
                <a:cubicBezTo>
                  <a:pt x="83862" y="3530"/>
                  <a:pt x="94453" y="17478"/>
                  <a:pt x="84724" y="21181"/>
                </a:cubicBezTo>
                <a:cubicBezTo>
                  <a:pt x="74994" y="24883"/>
                  <a:pt x="39433" y="25227"/>
                  <a:pt x="25313" y="22214"/>
                </a:cubicBezTo>
                <a:cubicBezTo>
                  <a:pt x="11192" y="19200"/>
                  <a:pt x="4218" y="6285"/>
                  <a:pt x="0" y="3100"/>
                </a:cubicBezTo>
              </a:path>
            </a:pathLst>
          </a:custGeom>
          <a:noFill/>
          <a:ln w="38100" cap="flat">
            <a:solidFill>
              <a:srgbClr val="000000"/>
            </a:solidFill>
            <a:prstDash val="solid"/>
            <a:round/>
            <a:headEnd type="none" w="lg" len="lg"/>
            <a:tailEnd type="stealth" w="lg" len="lg"/>
          </a:ln>
        </p:spPr>
      </p:sp>
      <p:sp>
        <p:nvSpPr>
          <p:cNvPr id="9" name="Shape 85"/>
          <p:cNvSpPr txBox="1"/>
          <p:nvPr/>
        </p:nvSpPr>
        <p:spPr>
          <a:xfrm>
            <a:off x="3152800" y="4183276"/>
            <a:ext cx="2028649" cy="1153499"/>
          </a:xfrm>
          <a:prstGeom prst="rect">
            <a:avLst/>
          </a:prstGeom>
          <a:noFill/>
          <a:ln>
            <a:noFill/>
          </a:ln>
        </p:spPr>
        <p:txBody>
          <a:bodyPr lIns="91425" tIns="91425" rIns="91425" bIns="91425" anchor="t" anchorCtr="0">
            <a:noAutofit/>
          </a:bodyPr>
          <a:lstStyle/>
          <a:p>
            <a:pPr rtl="0">
              <a:spcBef>
                <a:spcPts val="0"/>
              </a:spcBef>
              <a:buNone/>
            </a:pPr>
            <a:r>
              <a:rPr lang="en" sz="1800" dirty="0">
                <a:latin typeface="Quattrocento Sans"/>
                <a:ea typeface="Quattrocento Sans"/>
                <a:cs typeface="Quattrocento Sans"/>
                <a:sym typeface="Quattrocento Sans"/>
              </a:rPr>
              <a:t>Kernel -&gt; User</a:t>
            </a:r>
          </a:p>
          <a:p>
            <a:pPr>
              <a:spcBef>
                <a:spcPts val="0"/>
              </a:spcBef>
              <a:buNone/>
            </a:pPr>
            <a:r>
              <a:rPr lang="en" sz="1800" dirty="0">
                <a:latin typeface="Quattrocento Sans"/>
                <a:ea typeface="Quattrocento Sans"/>
                <a:cs typeface="Quattrocento Sans"/>
                <a:sym typeface="Quattrocento Sans"/>
              </a:rPr>
              <a:t>User -&gt; Kernel</a:t>
            </a:r>
          </a:p>
        </p:txBody>
      </p:sp>
      <p:sp>
        <p:nvSpPr>
          <p:cNvPr id="10" name="CuadroTexto 9">
            <a:extLst>
              <a:ext uri="{FF2B5EF4-FFF2-40B4-BE49-F238E27FC236}">
                <a16:creationId xmlns:a16="http://schemas.microsoft.com/office/drawing/2014/main" id="{51E8F567-36DA-FF66-6F27-89646BED21AA}"/>
              </a:ext>
            </a:extLst>
          </p:cNvPr>
          <p:cNvSpPr txBox="1"/>
          <p:nvPr/>
        </p:nvSpPr>
        <p:spPr>
          <a:xfrm>
            <a:off x="575874" y="1329026"/>
            <a:ext cx="2296511" cy="4401205"/>
          </a:xfrm>
          <a:prstGeom prst="rect">
            <a:avLst/>
          </a:prstGeom>
          <a:noFill/>
        </p:spPr>
        <p:txBody>
          <a:bodyPr wrap="square" rtlCol="0">
            <a:spAutoFit/>
          </a:bodyPr>
          <a:lstStyle/>
          <a:p>
            <a:r>
              <a:rPr lang="es-ES" sz="2000" b="0" i="0" dirty="0">
                <a:solidFill>
                  <a:srgbClr val="0D0D0D"/>
                </a:solidFill>
                <a:effectLst/>
                <a:latin typeface="Trebuchet MS" panose="020B0603020202020204" pitchFamily="34" charset="0"/>
              </a:rPr>
              <a:t>Los sistemas operativos pueden operar en diferentes modos de ejecución, los cuales determinan los privilegios y el nivel de acceso que tienen los programas y usuarios al hardware y recursos del sistema. </a:t>
            </a:r>
            <a:endParaRPr lang="es-AR" sz="2000" dirty="0">
              <a:latin typeface="Trebuchet MS" panose="020B0603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ox(i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in)">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ox(in)">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ox(in)">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95300" y="188640"/>
            <a:ext cx="8997950" cy="720080"/>
          </a:xfrm>
        </p:spPr>
        <p:txBody>
          <a:bodyPr>
            <a:normAutofit/>
          </a:bodyPr>
          <a:lstStyle/>
          <a:p>
            <a:pPr algn="ctr"/>
            <a:r>
              <a:rPr lang="es-AR" sz="4000" dirty="0">
                <a:latin typeface="Verdana" panose="020B0604030504040204" pitchFamily="34" charset="0"/>
                <a:ea typeface="Verdana" panose="020B0604030504040204" pitchFamily="34" charset="0"/>
              </a:rPr>
              <a:t>Modo Usuario</a:t>
            </a:r>
          </a:p>
        </p:txBody>
      </p:sp>
      <p:sp>
        <p:nvSpPr>
          <p:cNvPr id="8" name="7 CuadroTexto"/>
          <p:cNvSpPr txBox="1"/>
          <p:nvPr/>
        </p:nvSpPr>
        <p:spPr>
          <a:xfrm>
            <a:off x="495300" y="1052736"/>
            <a:ext cx="8202116" cy="4708981"/>
          </a:xfrm>
          <a:prstGeom prst="rect">
            <a:avLst/>
          </a:prstGeom>
          <a:noFill/>
        </p:spPr>
        <p:txBody>
          <a:bodyPr wrap="square" rtlCol="0">
            <a:spAutoFit/>
          </a:bodyPr>
          <a:lstStyle/>
          <a:p>
            <a:pPr marL="342900" indent="-342900">
              <a:buClr>
                <a:schemeClr val="accent1">
                  <a:lumMod val="60000"/>
                  <a:lumOff val="40000"/>
                </a:schemeClr>
              </a:buClr>
              <a:buFont typeface="Wingdings" panose="05000000000000000000" pitchFamily="2" charset="2"/>
              <a:buChar char="ü"/>
            </a:pPr>
            <a:r>
              <a:rPr lang="es-ES" sz="2000" dirty="0">
                <a:latin typeface="Trebuchet MS" panose="020B0603020202020204" pitchFamily="34" charset="0"/>
              </a:rPr>
              <a:t>En el modo usuario, los programas de aplicación se ejecutan con privilegios limitados y no pueden acceder directamente al hardware o a ciertas áreas críticas del sistema.</a:t>
            </a:r>
          </a:p>
          <a:p>
            <a:pPr>
              <a:buClr>
                <a:schemeClr val="accent1">
                  <a:lumMod val="60000"/>
                  <a:lumOff val="40000"/>
                </a:schemeClr>
              </a:buClr>
            </a:pPr>
            <a:endParaRPr lang="es-ES" sz="2000" dirty="0">
              <a:latin typeface="Trebuchet MS" panose="020B0603020202020204" pitchFamily="34" charset="0"/>
            </a:endParaRPr>
          </a:p>
          <a:p>
            <a:pPr marL="342900" indent="-342900">
              <a:buClr>
                <a:schemeClr val="accent1">
                  <a:lumMod val="60000"/>
                  <a:lumOff val="40000"/>
                </a:schemeClr>
              </a:buClr>
              <a:buFont typeface="Wingdings" panose="05000000000000000000" pitchFamily="2" charset="2"/>
              <a:buChar char="ü"/>
            </a:pPr>
            <a:r>
              <a:rPr lang="es-ES" sz="2000" dirty="0">
                <a:latin typeface="Trebuchet MS" panose="020B0603020202020204" pitchFamily="34" charset="0"/>
              </a:rPr>
              <a:t>Los programas en modo usuario solo pueden realizar operaciones a través de las interfaces proporcionadas por el sistema operativo.</a:t>
            </a:r>
          </a:p>
          <a:p>
            <a:pPr marL="342900" indent="-342900">
              <a:buClr>
                <a:schemeClr val="accent1">
                  <a:lumMod val="60000"/>
                  <a:lumOff val="40000"/>
                </a:schemeClr>
              </a:buClr>
              <a:buFont typeface="Wingdings" panose="05000000000000000000" pitchFamily="2" charset="2"/>
              <a:buChar char="ü"/>
            </a:pPr>
            <a:endParaRPr lang="es-ES" sz="2000" dirty="0">
              <a:latin typeface="Trebuchet MS" panose="020B0603020202020204" pitchFamily="34" charset="0"/>
            </a:endParaRPr>
          </a:p>
          <a:p>
            <a:pPr marL="342900" indent="-342900">
              <a:buClr>
                <a:schemeClr val="accent1">
                  <a:lumMod val="60000"/>
                  <a:lumOff val="40000"/>
                </a:schemeClr>
              </a:buClr>
              <a:buFont typeface="Wingdings" panose="05000000000000000000" pitchFamily="2" charset="2"/>
              <a:buChar char="ü"/>
            </a:pPr>
            <a:r>
              <a:rPr lang="es-ES" sz="2000" dirty="0">
                <a:latin typeface="Trebuchet MS" panose="020B0603020202020204" pitchFamily="34" charset="0"/>
              </a:rPr>
              <a:t>Este modo proporciona una capa de protección que evita que los programas de usuario interfieran con el funcionamiento del sistema y entre sí.</a:t>
            </a:r>
          </a:p>
          <a:p>
            <a:pPr>
              <a:buClr>
                <a:schemeClr val="accent1">
                  <a:lumMod val="60000"/>
                  <a:lumOff val="40000"/>
                </a:schemeClr>
              </a:buClr>
            </a:pPr>
            <a:endParaRPr lang="es-ES" sz="2000" dirty="0">
              <a:latin typeface="Trebuchet MS" panose="020B0603020202020204" pitchFamily="34" charset="0"/>
            </a:endParaRPr>
          </a:p>
          <a:p>
            <a:pPr marL="342900" indent="-342900">
              <a:buClr>
                <a:schemeClr val="accent1">
                  <a:lumMod val="60000"/>
                  <a:lumOff val="40000"/>
                </a:schemeClr>
              </a:buClr>
              <a:buFont typeface="Wingdings" panose="05000000000000000000" pitchFamily="2" charset="2"/>
              <a:buChar char="ü"/>
            </a:pPr>
            <a:r>
              <a:rPr lang="es-ES" sz="2000" dirty="0">
                <a:latin typeface="Trebuchet MS" panose="020B0603020202020204" pitchFamily="34" charset="0"/>
              </a:rPr>
              <a:t>Los programas de usuario pueden realizar operaciones como cálculos, manipulación de archivos y comunicación con otros programas, pero no pueden realizar operaciones de bajo nivel o manipular recursos críticos del sistema directamente.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95300" y="188640"/>
            <a:ext cx="8997950" cy="720080"/>
          </a:xfrm>
        </p:spPr>
        <p:txBody>
          <a:bodyPr>
            <a:normAutofit/>
          </a:bodyPr>
          <a:lstStyle/>
          <a:p>
            <a:pPr algn="ctr"/>
            <a:r>
              <a:rPr lang="es-AR" sz="4000" dirty="0">
                <a:latin typeface="Verdana" panose="020B0604030504040204" pitchFamily="34" charset="0"/>
                <a:ea typeface="Verdana" panose="020B0604030504040204" pitchFamily="34" charset="0"/>
              </a:rPr>
              <a:t>Modo </a:t>
            </a:r>
            <a:r>
              <a:rPr lang="es-AR" sz="4000" dirty="0" err="1">
                <a:latin typeface="Verdana" panose="020B0604030504040204" pitchFamily="34" charset="0"/>
                <a:ea typeface="Verdana" panose="020B0604030504040204" pitchFamily="34" charset="0"/>
              </a:rPr>
              <a:t>Kernel</a:t>
            </a:r>
            <a:endParaRPr lang="es-AR" sz="4000" dirty="0">
              <a:latin typeface="Verdana" panose="020B0604030504040204" pitchFamily="34" charset="0"/>
              <a:ea typeface="Verdana" panose="020B0604030504040204" pitchFamily="34" charset="0"/>
            </a:endParaRPr>
          </a:p>
        </p:txBody>
      </p:sp>
      <p:sp>
        <p:nvSpPr>
          <p:cNvPr id="8" name="7 CuadroTexto"/>
          <p:cNvSpPr txBox="1"/>
          <p:nvPr/>
        </p:nvSpPr>
        <p:spPr>
          <a:xfrm>
            <a:off x="495300" y="1052736"/>
            <a:ext cx="8202116" cy="5016758"/>
          </a:xfrm>
          <a:prstGeom prst="rect">
            <a:avLst/>
          </a:prstGeom>
          <a:noFill/>
        </p:spPr>
        <p:txBody>
          <a:bodyPr wrap="square" rtlCol="0">
            <a:spAutoFit/>
          </a:bodyPr>
          <a:lstStyle/>
          <a:p>
            <a:pPr marL="342900" indent="-342900">
              <a:buClr>
                <a:schemeClr val="accent1">
                  <a:lumMod val="60000"/>
                  <a:lumOff val="40000"/>
                </a:schemeClr>
              </a:buClr>
              <a:buFont typeface="Wingdings" panose="05000000000000000000" pitchFamily="2" charset="2"/>
              <a:buChar char="ü"/>
            </a:pPr>
            <a:r>
              <a:rPr lang="es-ES" sz="2000" dirty="0">
                <a:latin typeface="Trebuchet MS" panose="020B0603020202020204" pitchFamily="34" charset="0"/>
              </a:rPr>
              <a:t>En el modo </a:t>
            </a:r>
            <a:r>
              <a:rPr lang="es-ES" sz="2000" dirty="0" err="1">
                <a:latin typeface="Trebuchet MS" panose="020B0603020202020204" pitchFamily="34" charset="0"/>
              </a:rPr>
              <a:t>kernel</a:t>
            </a:r>
            <a:r>
              <a:rPr lang="es-ES" sz="2000" dirty="0">
                <a:latin typeface="Trebuchet MS" panose="020B0603020202020204" pitchFamily="34" charset="0"/>
              </a:rPr>
              <a:t>, el sistema operativo tiene acceso completo a todos los recursos del sistema y puede ejecutar instrucciones privilegiadas de hardware.</a:t>
            </a:r>
          </a:p>
          <a:p>
            <a:pPr>
              <a:buClr>
                <a:schemeClr val="accent1">
                  <a:lumMod val="60000"/>
                  <a:lumOff val="40000"/>
                </a:schemeClr>
              </a:buClr>
            </a:pPr>
            <a:endParaRPr lang="es-ES" sz="2000" dirty="0">
              <a:latin typeface="Trebuchet MS" panose="020B0603020202020204" pitchFamily="34" charset="0"/>
            </a:endParaRPr>
          </a:p>
          <a:p>
            <a:pPr marL="342900" indent="-342900">
              <a:buClr>
                <a:schemeClr val="accent1">
                  <a:lumMod val="60000"/>
                  <a:lumOff val="40000"/>
                </a:schemeClr>
              </a:buClr>
              <a:buFont typeface="Wingdings" panose="05000000000000000000" pitchFamily="2" charset="2"/>
              <a:buChar char="ü"/>
            </a:pPr>
            <a:r>
              <a:rPr lang="es-ES" sz="2000" dirty="0">
                <a:latin typeface="Trebuchet MS" panose="020B0603020202020204" pitchFamily="34" charset="0"/>
              </a:rPr>
              <a:t>El núcleo del sistema operativo se ejecuta en modo </a:t>
            </a:r>
            <a:r>
              <a:rPr lang="es-ES" sz="2000" dirty="0" err="1">
                <a:latin typeface="Trebuchet MS" panose="020B0603020202020204" pitchFamily="34" charset="0"/>
              </a:rPr>
              <a:t>kernel</a:t>
            </a:r>
            <a:r>
              <a:rPr lang="es-ES" sz="2000" dirty="0">
                <a:latin typeface="Trebuchet MS" panose="020B0603020202020204" pitchFamily="34" charset="0"/>
              </a:rPr>
              <a:t>, lo que le permite gestionar y controlar todos los aspectos del hardware y los recursos del sistema.</a:t>
            </a:r>
          </a:p>
          <a:p>
            <a:pPr>
              <a:buClr>
                <a:schemeClr val="accent1">
                  <a:lumMod val="60000"/>
                  <a:lumOff val="40000"/>
                </a:schemeClr>
              </a:buClr>
            </a:pPr>
            <a:endParaRPr lang="es-ES" sz="2000" dirty="0">
              <a:latin typeface="Trebuchet MS" panose="020B0603020202020204" pitchFamily="34" charset="0"/>
            </a:endParaRPr>
          </a:p>
          <a:p>
            <a:pPr marL="342900" indent="-342900">
              <a:buClr>
                <a:schemeClr val="accent1">
                  <a:lumMod val="60000"/>
                  <a:lumOff val="40000"/>
                </a:schemeClr>
              </a:buClr>
              <a:buFont typeface="Wingdings" panose="05000000000000000000" pitchFamily="2" charset="2"/>
              <a:buChar char="ü"/>
            </a:pPr>
            <a:r>
              <a:rPr lang="es-ES" sz="2000" dirty="0">
                <a:latin typeface="Trebuchet MS" panose="020B0603020202020204" pitchFamily="34" charset="0"/>
              </a:rPr>
              <a:t>En este modo, el sistema operativo puede realizar operaciones críticas como gestionar interrupciones, administrar la memoria, controlar los dispositivos de E/S y realizar cambios en la configuración del hardware.</a:t>
            </a:r>
          </a:p>
          <a:p>
            <a:pPr>
              <a:buClr>
                <a:schemeClr val="accent1">
                  <a:lumMod val="60000"/>
                  <a:lumOff val="40000"/>
                </a:schemeClr>
              </a:buClr>
            </a:pPr>
            <a:endParaRPr lang="es-ES" sz="2000" dirty="0">
              <a:latin typeface="Trebuchet MS" panose="020B0603020202020204" pitchFamily="34" charset="0"/>
            </a:endParaRPr>
          </a:p>
          <a:p>
            <a:pPr marL="342900" indent="-342900">
              <a:buClr>
                <a:schemeClr val="accent1">
                  <a:lumMod val="60000"/>
                  <a:lumOff val="40000"/>
                </a:schemeClr>
              </a:buClr>
              <a:buFont typeface="Wingdings" panose="05000000000000000000" pitchFamily="2" charset="2"/>
              <a:buChar char="ü"/>
            </a:pPr>
            <a:r>
              <a:rPr lang="es-ES" sz="2000" dirty="0">
                <a:latin typeface="Trebuchet MS" panose="020B0603020202020204" pitchFamily="34" charset="0"/>
              </a:rPr>
              <a:t>El acceso al modo </a:t>
            </a:r>
            <a:r>
              <a:rPr lang="es-ES" sz="2000" dirty="0" err="1">
                <a:latin typeface="Trebuchet MS" panose="020B0603020202020204" pitchFamily="34" charset="0"/>
              </a:rPr>
              <a:t>kernel</a:t>
            </a:r>
            <a:r>
              <a:rPr lang="es-ES" sz="2000" dirty="0">
                <a:latin typeface="Trebuchet MS" panose="020B0603020202020204" pitchFamily="34" charset="0"/>
              </a:rPr>
              <a:t> está restringido y solo el sistema operativo y los controladores de dispositivos tienen permiso para ejecutar instrucciones en este modo.</a:t>
            </a:r>
          </a:p>
        </p:txBody>
      </p:sp>
    </p:spTree>
    <p:extLst>
      <p:ext uri="{BB962C8B-B14F-4D97-AF65-F5344CB8AC3E}">
        <p14:creationId xmlns:p14="http://schemas.microsoft.com/office/powerpoint/2010/main" val="3125983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96616" y="404664"/>
            <a:ext cx="6988522" cy="636680"/>
          </a:xfrm>
        </p:spPr>
        <p:txBody>
          <a:bodyPr>
            <a:noAutofit/>
          </a:bodyPr>
          <a:lstStyle/>
          <a:p>
            <a:pPr algn="ctr"/>
            <a:r>
              <a:rPr lang="es-AR" sz="4000" b="1" i="1" dirty="0">
                <a:latin typeface="Verdana" pitchFamily="34" charset="0"/>
                <a:ea typeface="Verdana" pitchFamily="34" charset="0"/>
                <a:cs typeface="Verdana" pitchFamily="34" charset="0"/>
              </a:rPr>
              <a:t>Estructuras de Datos</a:t>
            </a:r>
            <a:endParaRPr lang="es-AR" sz="4000" dirty="0"/>
          </a:p>
        </p:txBody>
      </p:sp>
      <p:sp>
        <p:nvSpPr>
          <p:cNvPr id="3" name="2 CuadroTexto"/>
          <p:cNvSpPr txBox="1"/>
          <p:nvPr/>
        </p:nvSpPr>
        <p:spPr>
          <a:xfrm>
            <a:off x="344488" y="1268760"/>
            <a:ext cx="8496944" cy="959173"/>
          </a:xfrm>
          <a:prstGeom prst="rect">
            <a:avLst/>
          </a:prstGeom>
          <a:noFill/>
        </p:spPr>
        <p:txBody>
          <a:bodyPr wrap="square" rtlCol="0">
            <a:spAutoFit/>
          </a:bodyPr>
          <a:lstStyle/>
          <a:p>
            <a:pPr>
              <a:lnSpc>
                <a:spcPct val="150000"/>
              </a:lnSpc>
              <a:buClr>
                <a:schemeClr val="accent1">
                  <a:lumMod val="60000"/>
                  <a:lumOff val="40000"/>
                </a:schemeClr>
              </a:buClr>
            </a:pPr>
            <a:r>
              <a:rPr lang="es-ES" sz="2000" dirty="0">
                <a:latin typeface="Trebuchet MS" panose="020B0603020202020204" pitchFamily="34" charset="0"/>
              </a:rPr>
              <a:t>Las estructuras de datos son formas organizadas de almacenar y manipular datos en un programa de computadora.</a:t>
            </a:r>
            <a:endParaRPr lang="es-AR" sz="2000" dirty="0">
              <a:latin typeface="Trebuchet MS" panose="020B0603020202020204" pitchFamily="34" charset="0"/>
              <a:ea typeface="Verdana" pitchFamily="34" charset="0"/>
              <a:cs typeface="Verdana" pitchFamily="34" charset="0"/>
            </a:endParaRPr>
          </a:p>
        </p:txBody>
      </p:sp>
      <p:sp>
        <p:nvSpPr>
          <p:cNvPr id="4" name="CuadroTexto 3">
            <a:extLst>
              <a:ext uri="{FF2B5EF4-FFF2-40B4-BE49-F238E27FC236}">
                <a16:creationId xmlns:a16="http://schemas.microsoft.com/office/drawing/2014/main" id="{91511B8D-0087-4A7D-1D05-6F22FA6BC77F}"/>
              </a:ext>
            </a:extLst>
          </p:cNvPr>
          <p:cNvSpPr txBox="1"/>
          <p:nvPr/>
        </p:nvSpPr>
        <p:spPr>
          <a:xfrm>
            <a:off x="344488" y="2492896"/>
            <a:ext cx="3816424" cy="2585323"/>
          </a:xfrm>
          <a:prstGeom prst="rect">
            <a:avLst/>
          </a:prstGeom>
          <a:noFill/>
        </p:spPr>
        <p:txBody>
          <a:bodyPr wrap="square" rtlCol="0">
            <a:spAutoFit/>
          </a:bodyPr>
          <a:lstStyle/>
          <a:p>
            <a:r>
              <a:rPr lang="es-ES" b="1" i="0" dirty="0" err="1">
                <a:solidFill>
                  <a:srgbClr val="0D0D0D"/>
                </a:solidFill>
                <a:effectLst/>
                <a:latin typeface="Trebuchet MS" panose="020B0603020202020204" pitchFamily="34" charset="0"/>
              </a:rPr>
              <a:t>Arrays</a:t>
            </a:r>
            <a:r>
              <a:rPr lang="es-ES" b="1" i="0" dirty="0">
                <a:solidFill>
                  <a:srgbClr val="0D0D0D"/>
                </a:solidFill>
                <a:effectLst/>
                <a:latin typeface="Trebuchet MS" panose="020B0603020202020204" pitchFamily="34" charset="0"/>
              </a:rPr>
              <a:t> (Arreglos)</a:t>
            </a:r>
            <a:r>
              <a:rPr lang="es-ES" b="0" i="0" dirty="0">
                <a:solidFill>
                  <a:srgbClr val="0D0D0D"/>
                </a:solidFill>
                <a:effectLst/>
                <a:latin typeface="Trebuchet MS" panose="020B0603020202020204" pitchFamily="34" charset="0"/>
              </a:rPr>
              <a:t>: Una colección ordenada de elementos del mismo tipo de datos, almacenados en ubicaciones contiguas de memoria. Los arreglos permiten un acceso rápido a los elementos mediante índices, pero tienen un tamaño fijo y no pueden cambiar dinámicamente.</a:t>
            </a:r>
            <a:endParaRPr lang="es-AR" dirty="0">
              <a:latin typeface="Trebuchet MS" panose="020B0603020202020204" pitchFamily="34" charset="0"/>
            </a:endParaRPr>
          </a:p>
        </p:txBody>
      </p:sp>
      <p:pic>
        <p:nvPicPr>
          <p:cNvPr id="6" name="Imagen 5">
            <a:extLst>
              <a:ext uri="{FF2B5EF4-FFF2-40B4-BE49-F238E27FC236}">
                <a16:creationId xmlns:a16="http://schemas.microsoft.com/office/drawing/2014/main" id="{F044A782-D13D-D2D3-C2EA-F569CD363C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122" y="5372526"/>
            <a:ext cx="4414838" cy="1152525"/>
          </a:xfrm>
          <a:prstGeom prst="rect">
            <a:avLst/>
          </a:prstGeom>
        </p:spPr>
      </p:pic>
      <p:sp>
        <p:nvSpPr>
          <p:cNvPr id="7" name="CuadroTexto 6">
            <a:extLst>
              <a:ext uri="{FF2B5EF4-FFF2-40B4-BE49-F238E27FC236}">
                <a16:creationId xmlns:a16="http://schemas.microsoft.com/office/drawing/2014/main" id="{041E82FD-9F57-8B1A-EC1A-D337585A6E12}"/>
              </a:ext>
            </a:extLst>
          </p:cNvPr>
          <p:cNvSpPr txBox="1"/>
          <p:nvPr/>
        </p:nvSpPr>
        <p:spPr>
          <a:xfrm>
            <a:off x="4953000" y="2455349"/>
            <a:ext cx="4104456" cy="2585323"/>
          </a:xfrm>
          <a:prstGeom prst="rect">
            <a:avLst/>
          </a:prstGeom>
          <a:noFill/>
        </p:spPr>
        <p:txBody>
          <a:bodyPr wrap="square" rtlCol="0">
            <a:spAutoFit/>
          </a:bodyPr>
          <a:lstStyle/>
          <a:p>
            <a:r>
              <a:rPr lang="es-ES" b="1" dirty="0">
                <a:latin typeface="Trebuchet MS" panose="020B0603020202020204" pitchFamily="34" charset="0"/>
              </a:rPr>
              <a:t>Listas Enlazadas: </a:t>
            </a:r>
            <a:r>
              <a:rPr lang="es-ES" dirty="0">
                <a:latin typeface="Trebuchet MS" panose="020B0603020202020204" pitchFamily="34" charset="0"/>
              </a:rPr>
              <a:t>Una estructura de datos en la que cada elemento, llamado nodo, contiene un valor y un puntero (referencia) al siguiente nodo en la lista. Las listas enlazadas pueden ser simples, dobles o circulares, y permiten la inserción y eliminación eficiente de elementos en cualquier posición</a:t>
            </a:r>
            <a:endParaRPr lang="es-AR" dirty="0">
              <a:latin typeface="Trebuchet MS" panose="020B0603020202020204" pitchFamily="34" charset="0"/>
            </a:endParaRPr>
          </a:p>
        </p:txBody>
      </p:sp>
      <p:pic>
        <p:nvPicPr>
          <p:cNvPr id="9" name="Imagen 8">
            <a:extLst>
              <a:ext uri="{FF2B5EF4-FFF2-40B4-BE49-F238E27FC236}">
                <a16:creationId xmlns:a16="http://schemas.microsoft.com/office/drawing/2014/main" id="{69434151-23CB-A582-F04B-69A3824B80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2464" y="5165033"/>
            <a:ext cx="4671818" cy="1360018"/>
          </a:xfrm>
          <a:prstGeom prst="rect">
            <a:avLst/>
          </a:prstGeom>
        </p:spPr>
      </p:pic>
    </p:spTree>
    <p:extLst>
      <p:ext uri="{BB962C8B-B14F-4D97-AF65-F5344CB8AC3E}">
        <p14:creationId xmlns:p14="http://schemas.microsoft.com/office/powerpoint/2010/main" val="407204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95300" y="188640"/>
            <a:ext cx="8997950" cy="720080"/>
          </a:xfrm>
        </p:spPr>
        <p:txBody>
          <a:bodyPr>
            <a:normAutofit/>
          </a:bodyPr>
          <a:lstStyle/>
          <a:p>
            <a:pPr algn="ctr"/>
            <a:r>
              <a:rPr lang="es-AR" sz="4000" dirty="0">
                <a:latin typeface="Verdana" panose="020B0604030504040204" pitchFamily="34" charset="0"/>
                <a:ea typeface="Verdana" panose="020B0604030504040204" pitchFamily="34" charset="0"/>
              </a:rPr>
              <a:t>Resumen</a:t>
            </a:r>
          </a:p>
        </p:txBody>
      </p:sp>
      <p:sp>
        <p:nvSpPr>
          <p:cNvPr id="8" name="7 CuadroTexto"/>
          <p:cNvSpPr txBox="1"/>
          <p:nvPr/>
        </p:nvSpPr>
        <p:spPr>
          <a:xfrm>
            <a:off x="495300" y="1052736"/>
            <a:ext cx="8202116" cy="4093428"/>
          </a:xfrm>
          <a:prstGeom prst="rect">
            <a:avLst/>
          </a:prstGeom>
          <a:noFill/>
        </p:spPr>
        <p:txBody>
          <a:bodyPr wrap="square" rtlCol="0">
            <a:spAutoFit/>
          </a:bodyPr>
          <a:lstStyle/>
          <a:p>
            <a:pPr marL="342900" indent="-342900">
              <a:buClr>
                <a:schemeClr val="accent1">
                  <a:lumMod val="60000"/>
                  <a:lumOff val="40000"/>
                </a:schemeClr>
              </a:buClr>
              <a:buFont typeface="Wingdings" panose="05000000000000000000" pitchFamily="2" charset="2"/>
              <a:buChar char="ü"/>
            </a:pPr>
            <a:r>
              <a:rPr lang="es-ES" sz="2000" dirty="0"/>
              <a:t>El cambio entre el modo usuario y el modo </a:t>
            </a:r>
            <a:r>
              <a:rPr lang="es-ES" sz="2000" dirty="0" err="1"/>
              <a:t>kernel</a:t>
            </a:r>
            <a:r>
              <a:rPr lang="es-ES" sz="2000" dirty="0"/>
              <a:t> se realiza mediante instrucciones de hardware específicas, como las interrupciones o las llamadas al sistema. Esto permite que el sistema operativo controle quién tiene acceso al hardware y garantiza la estabilidad y la seguridad del sistema.</a:t>
            </a:r>
          </a:p>
          <a:p>
            <a:pPr>
              <a:buClr>
                <a:schemeClr val="accent1">
                  <a:lumMod val="60000"/>
                  <a:lumOff val="40000"/>
                </a:schemeClr>
              </a:buClr>
            </a:pPr>
            <a:endParaRPr lang="es-ES" sz="2000" dirty="0"/>
          </a:p>
          <a:p>
            <a:pPr marL="342900" indent="-342900">
              <a:buClr>
                <a:schemeClr val="accent1">
                  <a:lumMod val="60000"/>
                  <a:lumOff val="40000"/>
                </a:schemeClr>
              </a:buClr>
              <a:buFont typeface="Wingdings" panose="05000000000000000000" pitchFamily="2" charset="2"/>
              <a:buChar char="ü"/>
            </a:pPr>
            <a:r>
              <a:rPr lang="es-ES" sz="2000" dirty="0"/>
              <a:t>En resumen, los sistemas operativos operan en dos modos principales de ejecución: el modo usuario, en el que se ejecutan los programas de aplicación con privilegios limitados, y el modo </a:t>
            </a:r>
            <a:r>
              <a:rPr lang="es-ES" sz="2000" dirty="0" err="1"/>
              <a:t>kernel</a:t>
            </a:r>
            <a:r>
              <a:rPr lang="es-ES" sz="2000" dirty="0"/>
              <a:t>, en el que el sistema operativo tiene acceso completo y control sobre los recursos del sistema. Estos modos proporcionan una separación de privilegios que es fundamental para la seguridad y la estabilidad del sistema.</a:t>
            </a:r>
          </a:p>
        </p:txBody>
      </p:sp>
    </p:spTree>
    <p:extLst>
      <p:ext uri="{BB962C8B-B14F-4D97-AF65-F5344CB8AC3E}">
        <p14:creationId xmlns:p14="http://schemas.microsoft.com/office/powerpoint/2010/main" val="13141112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9704" y="332656"/>
            <a:ext cx="9906000" cy="707886"/>
          </a:xfrm>
          <a:prstGeom prst="rect">
            <a:avLst/>
          </a:prstGeom>
          <a:noFill/>
        </p:spPr>
        <p:txBody>
          <a:bodyPr wrap="square" rtlCol="0">
            <a:spAutoFit/>
          </a:bodyPr>
          <a:lstStyle/>
          <a:p>
            <a:pPr algn="ctr"/>
            <a:r>
              <a:rPr lang="es-AR" sz="4000" b="1" i="1" dirty="0">
                <a:solidFill>
                  <a:schemeClr val="accent1"/>
                </a:solidFill>
                <a:latin typeface="Verdana" panose="020B0604030504040204" pitchFamily="34" charset="0"/>
                <a:ea typeface="Verdana" panose="020B0604030504040204" pitchFamily="34" charset="0"/>
              </a:rPr>
              <a:t>Tipos de </a:t>
            </a:r>
            <a:r>
              <a:rPr lang="es-AR" sz="4000" b="1" i="1" dirty="0" err="1">
                <a:solidFill>
                  <a:schemeClr val="accent1"/>
                </a:solidFill>
                <a:latin typeface="Verdana" panose="020B0604030504040204" pitchFamily="34" charset="0"/>
                <a:ea typeface="Verdana" panose="020B0604030504040204" pitchFamily="34" charset="0"/>
              </a:rPr>
              <a:t>Kernel</a:t>
            </a:r>
            <a:r>
              <a:rPr lang="es-AR" sz="4000" b="1" i="1" dirty="0">
                <a:solidFill>
                  <a:schemeClr val="accent1"/>
                </a:solidFill>
                <a:latin typeface="Verdana" panose="020B0604030504040204" pitchFamily="34" charset="0"/>
                <a:ea typeface="Verdana" panose="020B0604030504040204" pitchFamily="34" charset="0"/>
              </a:rPr>
              <a:t> Monolítico</a:t>
            </a:r>
          </a:p>
        </p:txBody>
      </p:sp>
      <p:pic>
        <p:nvPicPr>
          <p:cNvPr id="6" name="Imagen 5">
            <a:extLst>
              <a:ext uri="{FF2B5EF4-FFF2-40B4-BE49-F238E27FC236}">
                <a16:creationId xmlns:a16="http://schemas.microsoft.com/office/drawing/2014/main" id="{3F874AF1-0D0E-F3F5-5D24-F53D121741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936" y="1412776"/>
            <a:ext cx="5077534" cy="5039428"/>
          </a:xfrm>
          <a:prstGeom prst="rect">
            <a:avLst/>
          </a:prstGeom>
        </p:spPr>
      </p:pic>
      <p:sp>
        <p:nvSpPr>
          <p:cNvPr id="7" name="CuadroTexto 6">
            <a:extLst>
              <a:ext uri="{FF2B5EF4-FFF2-40B4-BE49-F238E27FC236}">
                <a16:creationId xmlns:a16="http://schemas.microsoft.com/office/drawing/2014/main" id="{379B9BC3-B00F-1ED8-1E69-82BE2A08DEEB}"/>
              </a:ext>
            </a:extLst>
          </p:cNvPr>
          <p:cNvSpPr txBox="1"/>
          <p:nvPr/>
        </p:nvSpPr>
        <p:spPr>
          <a:xfrm>
            <a:off x="560512" y="1484784"/>
            <a:ext cx="3816424" cy="5016758"/>
          </a:xfrm>
          <a:prstGeom prst="rect">
            <a:avLst/>
          </a:prstGeom>
          <a:noFill/>
        </p:spPr>
        <p:txBody>
          <a:bodyPr wrap="square" rtlCol="0">
            <a:spAutoFit/>
          </a:bodyPr>
          <a:lstStyle/>
          <a:p>
            <a:pPr marL="342900" indent="-342900" algn="l">
              <a:buClr>
                <a:schemeClr val="accent1">
                  <a:lumMod val="60000"/>
                  <a:lumOff val="40000"/>
                </a:schemeClr>
              </a:buClr>
              <a:buFont typeface="Wingdings" panose="05000000000000000000" pitchFamily="2" charset="2"/>
              <a:buChar char="ü"/>
            </a:pPr>
            <a:r>
              <a:rPr lang="es-ES" sz="2000" b="0" i="0" dirty="0">
                <a:solidFill>
                  <a:srgbClr val="0D0D0D"/>
                </a:solidFill>
                <a:effectLst/>
                <a:latin typeface="Trebuchet MS" panose="020B0603020202020204" pitchFamily="34" charset="0"/>
              </a:rPr>
              <a:t>Todas las funciones del sistema operativo, como la gestión de procesos, la gestión de memoria y los controladores de dispositivos, residen en el mismo espacio de memoria y se ejecutan en modo privilegiado.</a:t>
            </a:r>
          </a:p>
          <a:p>
            <a:pPr marL="342900" indent="-342900" algn="l">
              <a:buClr>
                <a:schemeClr val="accent1">
                  <a:lumMod val="60000"/>
                  <a:lumOff val="40000"/>
                </a:schemeClr>
              </a:buClr>
              <a:buFont typeface="Wingdings" panose="05000000000000000000" pitchFamily="2" charset="2"/>
              <a:buChar char="ü"/>
            </a:pPr>
            <a:r>
              <a:rPr lang="es-ES" sz="2000" b="0" i="0" dirty="0">
                <a:solidFill>
                  <a:srgbClr val="0D0D0D"/>
                </a:solidFill>
                <a:effectLst/>
                <a:latin typeface="Trebuchet MS" panose="020B0603020202020204" pitchFamily="34" charset="0"/>
              </a:rPr>
              <a:t>Es eficiente en términos de rendimiento ya que las interacciones entre los componentes del sistema operativo son directas y no requieren cambios de contexto costosos.</a:t>
            </a:r>
            <a:endParaRPr lang="es-AR"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79B9BC3-B00F-1ED8-1E69-82BE2A08DEEB}"/>
              </a:ext>
            </a:extLst>
          </p:cNvPr>
          <p:cNvSpPr txBox="1"/>
          <p:nvPr/>
        </p:nvSpPr>
        <p:spPr>
          <a:xfrm>
            <a:off x="56456" y="1268760"/>
            <a:ext cx="4680520" cy="4708981"/>
          </a:xfrm>
          <a:prstGeom prst="rect">
            <a:avLst/>
          </a:prstGeom>
          <a:noFill/>
        </p:spPr>
        <p:txBody>
          <a:bodyPr wrap="square" rtlCol="0">
            <a:spAutoFit/>
          </a:bodyPr>
          <a:lstStyle/>
          <a:p>
            <a:pPr algn="ctr">
              <a:buClr>
                <a:schemeClr val="accent1">
                  <a:lumMod val="60000"/>
                  <a:lumOff val="40000"/>
                </a:schemeClr>
              </a:buClr>
            </a:pPr>
            <a:r>
              <a:rPr lang="es-ES" sz="2000" b="1" i="1" dirty="0">
                <a:solidFill>
                  <a:schemeClr val="accent1"/>
                </a:solidFill>
                <a:effectLst/>
                <a:latin typeface="Verdana" panose="020B0604030504040204" pitchFamily="34" charset="0"/>
                <a:ea typeface="Verdana" panose="020B0604030504040204" pitchFamily="34" charset="0"/>
              </a:rPr>
              <a:t>Ventajas:</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Alto rendimiento: </a:t>
            </a:r>
            <a:r>
              <a:rPr lang="es-ES" sz="2000" b="0" i="0" dirty="0">
                <a:solidFill>
                  <a:srgbClr val="0D0D0D"/>
                </a:solidFill>
                <a:effectLst/>
                <a:latin typeface="Trebuchet MS" panose="020B0603020202020204" pitchFamily="34" charset="0"/>
              </a:rPr>
              <a:t>al tener todas las funciones esenciales del sistema operativo en un solo espacio de memoria, las interacciones entre los componentes son directas y rápidas.</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Baja sobrecarga: </a:t>
            </a:r>
            <a:r>
              <a:rPr lang="es-ES" sz="2000" b="0" i="0" dirty="0">
                <a:solidFill>
                  <a:srgbClr val="0D0D0D"/>
                </a:solidFill>
                <a:effectLst/>
                <a:latin typeface="Trebuchet MS" panose="020B0603020202020204" pitchFamily="34" charset="0"/>
              </a:rPr>
              <a:t>no hay gastos generales adicionales asociados con la comunicación entre el espacio del núcleo y el espacio del usuario.</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Implementación más sencilla: </a:t>
            </a:r>
            <a:r>
              <a:rPr lang="es-ES" sz="2000" b="0" i="0" dirty="0">
                <a:solidFill>
                  <a:srgbClr val="0D0D0D"/>
                </a:solidFill>
                <a:effectLst/>
                <a:latin typeface="Trebuchet MS" panose="020B0603020202020204" pitchFamily="34" charset="0"/>
              </a:rPr>
              <a:t>en general, los </a:t>
            </a:r>
            <a:r>
              <a:rPr lang="es-ES" sz="2000" b="0" i="0" dirty="0" err="1">
                <a:solidFill>
                  <a:srgbClr val="0D0D0D"/>
                </a:solidFill>
                <a:effectLst/>
                <a:latin typeface="Trebuchet MS" panose="020B0603020202020204" pitchFamily="34" charset="0"/>
              </a:rPr>
              <a:t>kernels</a:t>
            </a:r>
            <a:r>
              <a:rPr lang="es-ES" sz="2000" b="0" i="0" dirty="0">
                <a:solidFill>
                  <a:srgbClr val="0D0D0D"/>
                </a:solidFill>
                <a:effectLst/>
                <a:latin typeface="Trebuchet MS" panose="020B0603020202020204" pitchFamily="34" charset="0"/>
              </a:rPr>
              <a:t> monolíticos son más simples de diseñar e implementar.</a:t>
            </a:r>
          </a:p>
        </p:txBody>
      </p:sp>
      <p:sp>
        <p:nvSpPr>
          <p:cNvPr id="4" name="CuadroTexto 3">
            <a:extLst>
              <a:ext uri="{FF2B5EF4-FFF2-40B4-BE49-F238E27FC236}">
                <a16:creationId xmlns:a16="http://schemas.microsoft.com/office/drawing/2014/main" id="{CEC96CAE-D12B-9D52-7AAF-9099927FF252}"/>
              </a:ext>
            </a:extLst>
          </p:cNvPr>
          <p:cNvSpPr txBox="1"/>
          <p:nvPr/>
        </p:nvSpPr>
        <p:spPr>
          <a:xfrm>
            <a:off x="5025008" y="1268760"/>
            <a:ext cx="4824536" cy="4401205"/>
          </a:xfrm>
          <a:prstGeom prst="rect">
            <a:avLst/>
          </a:prstGeom>
          <a:noFill/>
        </p:spPr>
        <p:txBody>
          <a:bodyPr wrap="square" rtlCol="0">
            <a:spAutoFit/>
          </a:bodyPr>
          <a:lstStyle/>
          <a:p>
            <a:pPr algn="ctr">
              <a:buClr>
                <a:schemeClr val="accent1">
                  <a:lumMod val="60000"/>
                  <a:lumOff val="40000"/>
                </a:schemeClr>
              </a:buClr>
            </a:pPr>
            <a:r>
              <a:rPr lang="es-ES" sz="2000" b="1" i="1" dirty="0">
                <a:solidFill>
                  <a:schemeClr val="accent1"/>
                </a:solidFill>
                <a:effectLst/>
                <a:latin typeface="Verdana" panose="020B0604030504040204" pitchFamily="34" charset="0"/>
                <a:ea typeface="Verdana" panose="020B0604030504040204" pitchFamily="34" charset="0"/>
              </a:rPr>
              <a:t>Desventajas:</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Falta de modularidad: </a:t>
            </a:r>
            <a:r>
              <a:rPr lang="es-ES" sz="2000" b="0" i="0" dirty="0">
                <a:solidFill>
                  <a:srgbClr val="0D0D0D"/>
                </a:solidFill>
                <a:effectLst/>
                <a:latin typeface="Trebuchet MS" panose="020B0603020202020204" pitchFamily="34" charset="0"/>
              </a:rPr>
              <a:t>los cambios o actualizaciones en el sistema operativo pueden ser difíciles de realizar debido a la falta de modularidad.</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Menor seguridad: </a:t>
            </a:r>
            <a:r>
              <a:rPr lang="es-ES" sz="2000" b="0" i="0" dirty="0">
                <a:solidFill>
                  <a:srgbClr val="0D0D0D"/>
                </a:solidFill>
                <a:effectLst/>
                <a:latin typeface="Trebuchet MS" panose="020B0603020202020204" pitchFamily="34" charset="0"/>
              </a:rPr>
              <a:t>un fallo en cualquier parte del núcleo puede causar la falla de todo el sistema operativo.</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Mayor dificultad para la depuración: </a:t>
            </a:r>
            <a:r>
              <a:rPr lang="es-ES" sz="2000" b="0" i="0" dirty="0">
                <a:solidFill>
                  <a:srgbClr val="0D0D0D"/>
                </a:solidFill>
                <a:effectLst/>
                <a:latin typeface="Trebuchet MS" panose="020B0603020202020204" pitchFamily="34" charset="0"/>
              </a:rPr>
              <a:t>la complejidad de un </a:t>
            </a:r>
            <a:r>
              <a:rPr lang="es-ES" sz="2000" b="0" i="0" dirty="0" err="1">
                <a:solidFill>
                  <a:srgbClr val="0D0D0D"/>
                </a:solidFill>
                <a:effectLst/>
                <a:latin typeface="Trebuchet MS" panose="020B0603020202020204" pitchFamily="34" charset="0"/>
              </a:rPr>
              <a:t>kernel</a:t>
            </a:r>
            <a:r>
              <a:rPr lang="es-ES" sz="2000" b="0" i="0" dirty="0">
                <a:solidFill>
                  <a:srgbClr val="0D0D0D"/>
                </a:solidFill>
                <a:effectLst/>
                <a:latin typeface="Trebuchet MS" panose="020B0603020202020204" pitchFamily="34" charset="0"/>
              </a:rPr>
              <a:t> monolítico puede hacer que sea más difícil rastrear y corregir errores</a:t>
            </a:r>
            <a:r>
              <a:rPr lang="es-ES" sz="2000" dirty="0">
                <a:solidFill>
                  <a:srgbClr val="0D0D0D"/>
                </a:solidFill>
                <a:latin typeface="Trebuchet MS" panose="020B0603020202020204" pitchFamily="34" charset="0"/>
              </a:rPr>
              <a:t>.</a:t>
            </a:r>
            <a:endParaRPr lang="es-AR" sz="2000" dirty="0"/>
          </a:p>
        </p:txBody>
      </p:sp>
      <p:sp>
        <p:nvSpPr>
          <p:cNvPr id="8" name="1 CuadroTexto">
            <a:extLst>
              <a:ext uri="{FF2B5EF4-FFF2-40B4-BE49-F238E27FC236}">
                <a16:creationId xmlns:a16="http://schemas.microsoft.com/office/drawing/2014/main" id="{7BD977FF-12A3-3E5E-2552-D74776FFC4A4}"/>
              </a:ext>
            </a:extLst>
          </p:cNvPr>
          <p:cNvSpPr txBox="1"/>
          <p:nvPr/>
        </p:nvSpPr>
        <p:spPr>
          <a:xfrm>
            <a:off x="-9704" y="332656"/>
            <a:ext cx="9906000" cy="707886"/>
          </a:xfrm>
          <a:prstGeom prst="rect">
            <a:avLst/>
          </a:prstGeom>
          <a:noFill/>
        </p:spPr>
        <p:txBody>
          <a:bodyPr wrap="square" rtlCol="0">
            <a:spAutoFit/>
          </a:bodyPr>
          <a:lstStyle/>
          <a:p>
            <a:pPr algn="ctr"/>
            <a:r>
              <a:rPr lang="es-AR" sz="4000" b="1" i="1" dirty="0">
                <a:solidFill>
                  <a:schemeClr val="accent1"/>
                </a:solidFill>
                <a:latin typeface="Verdana" panose="020B0604030504040204" pitchFamily="34" charset="0"/>
                <a:ea typeface="Verdana" panose="020B0604030504040204" pitchFamily="34" charset="0"/>
              </a:rPr>
              <a:t>Tipos de </a:t>
            </a:r>
            <a:r>
              <a:rPr lang="es-AR" sz="4000" b="1" i="1" dirty="0" err="1">
                <a:solidFill>
                  <a:schemeClr val="accent1"/>
                </a:solidFill>
                <a:latin typeface="Verdana" panose="020B0604030504040204" pitchFamily="34" charset="0"/>
                <a:ea typeface="Verdana" panose="020B0604030504040204" pitchFamily="34" charset="0"/>
              </a:rPr>
              <a:t>Kernel</a:t>
            </a:r>
            <a:r>
              <a:rPr lang="es-AR" sz="4000" b="1" i="1" dirty="0">
                <a:solidFill>
                  <a:schemeClr val="accent1"/>
                </a:solidFill>
                <a:latin typeface="Verdana" panose="020B0604030504040204" pitchFamily="34" charset="0"/>
                <a:ea typeface="Verdana" panose="020B0604030504040204" pitchFamily="34" charset="0"/>
              </a:rPr>
              <a:t> Monolítico</a:t>
            </a:r>
          </a:p>
        </p:txBody>
      </p:sp>
    </p:spTree>
    <p:extLst>
      <p:ext uri="{BB962C8B-B14F-4D97-AF65-F5344CB8AC3E}">
        <p14:creationId xmlns:p14="http://schemas.microsoft.com/office/powerpoint/2010/main" val="3685957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9704" y="332656"/>
            <a:ext cx="9906000" cy="707886"/>
          </a:xfrm>
          <a:prstGeom prst="rect">
            <a:avLst/>
          </a:prstGeom>
          <a:noFill/>
        </p:spPr>
        <p:txBody>
          <a:bodyPr wrap="square" rtlCol="0">
            <a:spAutoFit/>
          </a:bodyPr>
          <a:lstStyle/>
          <a:p>
            <a:pPr algn="ctr"/>
            <a:r>
              <a:rPr lang="es-AR" sz="4000" b="1" i="1" dirty="0">
                <a:solidFill>
                  <a:schemeClr val="accent1"/>
                </a:solidFill>
                <a:latin typeface="Verdana" panose="020B0604030504040204" pitchFamily="34" charset="0"/>
                <a:ea typeface="Verdana" panose="020B0604030504040204" pitchFamily="34" charset="0"/>
              </a:rPr>
              <a:t>Tipos de </a:t>
            </a:r>
            <a:r>
              <a:rPr lang="es-AR" sz="4000" b="1" i="1" dirty="0" err="1">
                <a:solidFill>
                  <a:schemeClr val="accent1"/>
                </a:solidFill>
                <a:latin typeface="Verdana" panose="020B0604030504040204" pitchFamily="34" charset="0"/>
                <a:ea typeface="Verdana" panose="020B0604030504040204" pitchFamily="34" charset="0"/>
              </a:rPr>
              <a:t>Kernel</a:t>
            </a:r>
            <a:r>
              <a:rPr lang="es-AR" sz="4000" b="1" i="1" dirty="0">
                <a:solidFill>
                  <a:schemeClr val="accent1"/>
                </a:solidFill>
                <a:latin typeface="Verdana" panose="020B0604030504040204" pitchFamily="34" charset="0"/>
                <a:ea typeface="Verdana" panose="020B0604030504040204" pitchFamily="34" charset="0"/>
              </a:rPr>
              <a:t> </a:t>
            </a:r>
            <a:r>
              <a:rPr lang="es-AR" sz="4000" b="1" i="1" dirty="0" err="1">
                <a:solidFill>
                  <a:schemeClr val="accent1"/>
                </a:solidFill>
                <a:latin typeface="Verdana" panose="020B0604030504040204" pitchFamily="34" charset="0"/>
                <a:ea typeface="Verdana" panose="020B0604030504040204" pitchFamily="34" charset="0"/>
              </a:rPr>
              <a:t>MicroKernel</a:t>
            </a:r>
            <a:endParaRPr lang="es-AR" sz="4000" b="1" i="1" dirty="0">
              <a:solidFill>
                <a:schemeClr val="accent1"/>
              </a:solidFill>
              <a:latin typeface="Verdana" panose="020B0604030504040204" pitchFamily="34" charset="0"/>
              <a:ea typeface="Verdana" panose="020B0604030504040204" pitchFamily="34" charset="0"/>
            </a:endParaRPr>
          </a:p>
        </p:txBody>
      </p:sp>
      <p:sp>
        <p:nvSpPr>
          <p:cNvPr id="7" name="CuadroTexto 6">
            <a:extLst>
              <a:ext uri="{FF2B5EF4-FFF2-40B4-BE49-F238E27FC236}">
                <a16:creationId xmlns:a16="http://schemas.microsoft.com/office/drawing/2014/main" id="{379B9BC3-B00F-1ED8-1E69-82BE2A08DEEB}"/>
              </a:ext>
            </a:extLst>
          </p:cNvPr>
          <p:cNvSpPr txBox="1"/>
          <p:nvPr/>
        </p:nvSpPr>
        <p:spPr>
          <a:xfrm>
            <a:off x="416496" y="1196752"/>
            <a:ext cx="3816424" cy="5324535"/>
          </a:xfrm>
          <a:prstGeom prst="rect">
            <a:avLst/>
          </a:prstGeom>
          <a:noFill/>
        </p:spPr>
        <p:txBody>
          <a:bodyPr wrap="square" rtlCol="0">
            <a:spAutoFit/>
          </a:bodyPr>
          <a:lstStyle/>
          <a:p>
            <a:pPr marL="342900" indent="-342900" algn="l">
              <a:buClr>
                <a:schemeClr val="accent1">
                  <a:lumMod val="60000"/>
                  <a:lumOff val="40000"/>
                </a:schemeClr>
              </a:buClr>
              <a:buFont typeface="Wingdings" panose="05000000000000000000" pitchFamily="2" charset="2"/>
              <a:buChar char="ü"/>
            </a:pPr>
            <a:r>
              <a:rPr lang="es-ES" sz="2000" b="0" i="0" dirty="0">
                <a:solidFill>
                  <a:srgbClr val="0D0D0D"/>
                </a:solidFill>
                <a:effectLst/>
                <a:latin typeface="Trebuchet MS" panose="020B0603020202020204" pitchFamily="34" charset="0"/>
              </a:rPr>
              <a:t>Solo las funciones esenciales del sistema operativo, como la gestión de procesos y la gestión de memoria, se ejecutan en el núcleo en modo privilegiado.</a:t>
            </a:r>
          </a:p>
          <a:p>
            <a:pPr marL="342900" indent="-342900" algn="l">
              <a:buClr>
                <a:schemeClr val="accent1">
                  <a:lumMod val="60000"/>
                  <a:lumOff val="40000"/>
                </a:schemeClr>
              </a:buClr>
              <a:buFont typeface="Wingdings" panose="05000000000000000000" pitchFamily="2" charset="2"/>
              <a:buChar char="ü"/>
            </a:pPr>
            <a:r>
              <a:rPr lang="es-ES" sz="2000" b="0" i="0" dirty="0">
                <a:solidFill>
                  <a:srgbClr val="0D0D0D"/>
                </a:solidFill>
                <a:effectLst/>
                <a:latin typeface="Trebuchet MS" panose="020B0603020202020204" pitchFamily="34" charset="0"/>
              </a:rPr>
              <a:t>Funcionalidades adicionales, como sistemas de archivos y controladores de dispositivos, se ejecutan como procesos de usuario en modo no privilegiado.</a:t>
            </a:r>
          </a:p>
          <a:p>
            <a:pPr marL="342900" indent="-342900" algn="l">
              <a:buClr>
                <a:schemeClr val="accent1">
                  <a:lumMod val="60000"/>
                  <a:lumOff val="40000"/>
                </a:schemeClr>
              </a:buClr>
              <a:buFont typeface="Wingdings" panose="05000000000000000000" pitchFamily="2" charset="2"/>
              <a:buChar char="ü"/>
            </a:pPr>
            <a:r>
              <a:rPr lang="es-ES" sz="2000" b="0" i="0" dirty="0">
                <a:solidFill>
                  <a:srgbClr val="0D0D0D"/>
                </a:solidFill>
                <a:effectLst/>
                <a:latin typeface="Trebuchet MS" panose="020B0603020202020204" pitchFamily="34" charset="0"/>
              </a:rPr>
              <a:t>Proporciona una mayor modularidad y seguridad, ya que los fallos en los servicios pueden ser aislados más fácilmente.</a:t>
            </a:r>
            <a:endParaRPr lang="es-AR" sz="2000" dirty="0"/>
          </a:p>
        </p:txBody>
      </p:sp>
      <p:pic>
        <p:nvPicPr>
          <p:cNvPr id="4" name="Imagen 3">
            <a:extLst>
              <a:ext uri="{FF2B5EF4-FFF2-40B4-BE49-F238E27FC236}">
                <a16:creationId xmlns:a16="http://schemas.microsoft.com/office/drawing/2014/main" id="{13D8B22E-2E6F-C462-6D02-C537FA92CB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6936" y="1340768"/>
            <a:ext cx="5227863" cy="4752528"/>
          </a:xfrm>
          <a:prstGeom prst="rect">
            <a:avLst/>
          </a:prstGeom>
        </p:spPr>
      </p:pic>
    </p:spTree>
    <p:extLst>
      <p:ext uri="{BB962C8B-B14F-4D97-AF65-F5344CB8AC3E}">
        <p14:creationId xmlns:p14="http://schemas.microsoft.com/office/powerpoint/2010/main" val="813489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79B9BC3-B00F-1ED8-1E69-82BE2A08DEEB}"/>
              </a:ext>
            </a:extLst>
          </p:cNvPr>
          <p:cNvSpPr txBox="1"/>
          <p:nvPr/>
        </p:nvSpPr>
        <p:spPr>
          <a:xfrm>
            <a:off x="56456" y="1268760"/>
            <a:ext cx="4824536" cy="5016758"/>
          </a:xfrm>
          <a:prstGeom prst="rect">
            <a:avLst/>
          </a:prstGeom>
          <a:noFill/>
        </p:spPr>
        <p:txBody>
          <a:bodyPr wrap="square" rtlCol="0">
            <a:spAutoFit/>
          </a:bodyPr>
          <a:lstStyle/>
          <a:p>
            <a:pPr algn="ctr">
              <a:buClr>
                <a:schemeClr val="accent1">
                  <a:lumMod val="60000"/>
                  <a:lumOff val="40000"/>
                </a:schemeClr>
              </a:buClr>
            </a:pPr>
            <a:r>
              <a:rPr lang="es-ES" sz="2000" b="1" i="1" dirty="0">
                <a:solidFill>
                  <a:schemeClr val="accent1"/>
                </a:solidFill>
                <a:effectLst/>
                <a:latin typeface="Verdana" panose="020B0604030504040204" pitchFamily="34" charset="0"/>
                <a:ea typeface="Verdana" panose="020B0604030504040204" pitchFamily="34" charset="0"/>
              </a:rPr>
              <a:t>Ventajas:</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Alta modularidad: </a:t>
            </a:r>
            <a:r>
              <a:rPr lang="es-ES" sz="2000" i="0" dirty="0">
                <a:solidFill>
                  <a:srgbClr val="0D0D0D"/>
                </a:solidFill>
                <a:effectLst/>
                <a:latin typeface="Trebuchet MS" panose="020B0603020202020204" pitchFamily="34" charset="0"/>
              </a:rPr>
              <a:t>las funciones del sistema operativo se dividen en componentes independientes, lo que facilita la actualización y la modificación del sistema operativo.</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Mejor aislamiento de fallos: </a:t>
            </a:r>
            <a:r>
              <a:rPr lang="es-ES" sz="2000" i="0" dirty="0">
                <a:solidFill>
                  <a:srgbClr val="0D0D0D"/>
                </a:solidFill>
                <a:effectLst/>
                <a:latin typeface="Trebuchet MS" panose="020B0603020202020204" pitchFamily="34" charset="0"/>
              </a:rPr>
              <a:t>los fallos en los servicios se pueden aislar más fácilmente, lo que aumenta la fiabilidad y seguridad del sistema.</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Menor tamaño del núcleo: </a:t>
            </a:r>
            <a:r>
              <a:rPr lang="es-ES" sz="2000" i="0" dirty="0">
                <a:solidFill>
                  <a:srgbClr val="0D0D0D"/>
                </a:solidFill>
                <a:effectLst/>
                <a:latin typeface="Trebuchet MS" panose="020B0603020202020204" pitchFamily="34" charset="0"/>
              </a:rPr>
              <a:t>al tener solo las funciones esenciales en el núcleo, se reduce la complejidad y el tamaño del código, lo que facilita su comprensión y mantenimiento</a:t>
            </a:r>
            <a:r>
              <a:rPr lang="es-ES" sz="2000" b="1" i="0" dirty="0">
                <a:solidFill>
                  <a:srgbClr val="0D0D0D"/>
                </a:solidFill>
                <a:effectLst/>
                <a:latin typeface="Trebuchet MS" panose="020B0603020202020204" pitchFamily="34" charset="0"/>
              </a:rPr>
              <a:t>.</a:t>
            </a:r>
            <a:endParaRPr lang="es-ES" sz="2000" b="0" i="0" dirty="0">
              <a:solidFill>
                <a:srgbClr val="0D0D0D"/>
              </a:solidFill>
              <a:effectLst/>
              <a:latin typeface="Trebuchet MS" panose="020B0603020202020204" pitchFamily="34" charset="0"/>
            </a:endParaRPr>
          </a:p>
        </p:txBody>
      </p:sp>
      <p:sp>
        <p:nvSpPr>
          <p:cNvPr id="4" name="CuadroTexto 3">
            <a:extLst>
              <a:ext uri="{FF2B5EF4-FFF2-40B4-BE49-F238E27FC236}">
                <a16:creationId xmlns:a16="http://schemas.microsoft.com/office/drawing/2014/main" id="{CEC96CAE-D12B-9D52-7AAF-9099927FF252}"/>
              </a:ext>
            </a:extLst>
          </p:cNvPr>
          <p:cNvSpPr txBox="1"/>
          <p:nvPr/>
        </p:nvSpPr>
        <p:spPr>
          <a:xfrm>
            <a:off x="5025008" y="1268760"/>
            <a:ext cx="4824536" cy="5016758"/>
          </a:xfrm>
          <a:prstGeom prst="rect">
            <a:avLst/>
          </a:prstGeom>
          <a:noFill/>
        </p:spPr>
        <p:txBody>
          <a:bodyPr wrap="square" rtlCol="0">
            <a:spAutoFit/>
          </a:bodyPr>
          <a:lstStyle/>
          <a:p>
            <a:pPr algn="ctr">
              <a:buClr>
                <a:schemeClr val="accent1">
                  <a:lumMod val="60000"/>
                  <a:lumOff val="40000"/>
                </a:schemeClr>
              </a:buClr>
            </a:pPr>
            <a:r>
              <a:rPr lang="es-ES" sz="2000" b="1" i="1" dirty="0">
                <a:solidFill>
                  <a:schemeClr val="accent1"/>
                </a:solidFill>
                <a:effectLst/>
                <a:latin typeface="Verdana" panose="020B0604030504040204" pitchFamily="34" charset="0"/>
                <a:ea typeface="Verdana" panose="020B0604030504040204" pitchFamily="34" charset="0"/>
              </a:rPr>
              <a:t>Desventajas:</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Mayor sobrecarga: </a:t>
            </a:r>
            <a:r>
              <a:rPr lang="es-ES" sz="2000" i="0" dirty="0">
                <a:solidFill>
                  <a:srgbClr val="0D0D0D"/>
                </a:solidFill>
                <a:effectLst/>
                <a:latin typeface="Trebuchet MS" panose="020B0603020202020204" pitchFamily="34" charset="0"/>
              </a:rPr>
              <a:t>la comunicación entre los servicios del sistema operativo puede ser más lenta debido a la necesidad de pasar por el espacio del usuario.</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Rendimiento reducido: </a:t>
            </a:r>
            <a:r>
              <a:rPr lang="es-ES" sz="2000" i="0" dirty="0">
                <a:solidFill>
                  <a:srgbClr val="0D0D0D"/>
                </a:solidFill>
                <a:effectLst/>
                <a:latin typeface="Trebuchet MS" panose="020B0603020202020204" pitchFamily="34" charset="0"/>
              </a:rPr>
              <a:t>algunas operaciones críticas pueden ser más lentas debido a la necesidad de cambiar entre el espacio del núcleo y el espacio del usuario.</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Mayor complejidad de diseño: </a:t>
            </a:r>
            <a:r>
              <a:rPr lang="es-ES" sz="2000" i="0" dirty="0">
                <a:solidFill>
                  <a:srgbClr val="0D0D0D"/>
                </a:solidFill>
                <a:effectLst/>
                <a:latin typeface="Trebuchet MS" panose="020B0603020202020204" pitchFamily="34" charset="0"/>
              </a:rPr>
              <a:t>el diseño de un </a:t>
            </a:r>
            <a:r>
              <a:rPr lang="es-ES" sz="2000" i="0" dirty="0" err="1">
                <a:solidFill>
                  <a:srgbClr val="0D0D0D"/>
                </a:solidFill>
                <a:effectLst/>
                <a:latin typeface="Trebuchet MS" panose="020B0603020202020204" pitchFamily="34" charset="0"/>
              </a:rPr>
              <a:t>microkernel</a:t>
            </a:r>
            <a:r>
              <a:rPr lang="es-ES" sz="2000" i="0" dirty="0">
                <a:solidFill>
                  <a:srgbClr val="0D0D0D"/>
                </a:solidFill>
                <a:effectLst/>
                <a:latin typeface="Trebuchet MS" panose="020B0603020202020204" pitchFamily="34" charset="0"/>
              </a:rPr>
              <a:t> puede ser más complejo debido a la necesidad de definir interfaces claras y eficientes entre los servicios.</a:t>
            </a:r>
            <a:endParaRPr lang="es-AR" sz="2000" dirty="0"/>
          </a:p>
        </p:txBody>
      </p:sp>
      <p:sp>
        <p:nvSpPr>
          <p:cNvPr id="8" name="1 CuadroTexto">
            <a:extLst>
              <a:ext uri="{FF2B5EF4-FFF2-40B4-BE49-F238E27FC236}">
                <a16:creationId xmlns:a16="http://schemas.microsoft.com/office/drawing/2014/main" id="{7BD977FF-12A3-3E5E-2552-D74776FFC4A4}"/>
              </a:ext>
            </a:extLst>
          </p:cNvPr>
          <p:cNvSpPr txBox="1"/>
          <p:nvPr/>
        </p:nvSpPr>
        <p:spPr>
          <a:xfrm>
            <a:off x="-9704" y="332656"/>
            <a:ext cx="9906000" cy="707886"/>
          </a:xfrm>
          <a:prstGeom prst="rect">
            <a:avLst/>
          </a:prstGeom>
          <a:noFill/>
        </p:spPr>
        <p:txBody>
          <a:bodyPr wrap="square" rtlCol="0">
            <a:spAutoFit/>
          </a:bodyPr>
          <a:lstStyle/>
          <a:p>
            <a:pPr algn="ctr"/>
            <a:r>
              <a:rPr lang="es-AR" sz="4000" b="1" i="1" dirty="0">
                <a:solidFill>
                  <a:schemeClr val="accent1"/>
                </a:solidFill>
                <a:latin typeface="Verdana" panose="020B0604030504040204" pitchFamily="34" charset="0"/>
                <a:ea typeface="Verdana" panose="020B0604030504040204" pitchFamily="34" charset="0"/>
              </a:rPr>
              <a:t>Tipos de </a:t>
            </a:r>
            <a:r>
              <a:rPr lang="es-AR" sz="4000" b="1" i="1" dirty="0" err="1">
                <a:solidFill>
                  <a:schemeClr val="accent1"/>
                </a:solidFill>
                <a:latin typeface="Verdana" panose="020B0604030504040204" pitchFamily="34" charset="0"/>
                <a:ea typeface="Verdana" panose="020B0604030504040204" pitchFamily="34" charset="0"/>
              </a:rPr>
              <a:t>Kernel</a:t>
            </a:r>
            <a:r>
              <a:rPr lang="es-AR" sz="4000" b="1" i="1" dirty="0">
                <a:solidFill>
                  <a:schemeClr val="accent1"/>
                </a:solidFill>
                <a:latin typeface="Verdana" panose="020B0604030504040204" pitchFamily="34" charset="0"/>
                <a:ea typeface="Verdana" panose="020B0604030504040204" pitchFamily="34" charset="0"/>
              </a:rPr>
              <a:t> </a:t>
            </a:r>
            <a:r>
              <a:rPr lang="es-AR" sz="4000" b="1" i="1" dirty="0" err="1">
                <a:solidFill>
                  <a:schemeClr val="accent1"/>
                </a:solidFill>
                <a:latin typeface="Verdana" panose="020B0604030504040204" pitchFamily="34" charset="0"/>
                <a:ea typeface="Verdana" panose="020B0604030504040204" pitchFamily="34" charset="0"/>
              </a:rPr>
              <a:t>Microkernel</a:t>
            </a:r>
            <a:endParaRPr lang="es-AR" sz="4000" b="1" i="1" dirty="0">
              <a:solidFill>
                <a:schemeClr val="accent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865601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9704" y="332656"/>
            <a:ext cx="9906000" cy="707886"/>
          </a:xfrm>
          <a:prstGeom prst="rect">
            <a:avLst/>
          </a:prstGeom>
          <a:noFill/>
        </p:spPr>
        <p:txBody>
          <a:bodyPr wrap="square" rtlCol="0">
            <a:spAutoFit/>
          </a:bodyPr>
          <a:lstStyle/>
          <a:p>
            <a:pPr algn="ctr"/>
            <a:r>
              <a:rPr lang="es-AR" sz="4000" b="1" i="1" dirty="0">
                <a:solidFill>
                  <a:schemeClr val="accent1"/>
                </a:solidFill>
                <a:latin typeface="Verdana" panose="020B0604030504040204" pitchFamily="34" charset="0"/>
                <a:ea typeface="Verdana" panose="020B0604030504040204" pitchFamily="34" charset="0"/>
              </a:rPr>
              <a:t>Tipos de </a:t>
            </a:r>
            <a:r>
              <a:rPr lang="es-AR" sz="4000" b="1" i="1" dirty="0" err="1">
                <a:solidFill>
                  <a:schemeClr val="accent1"/>
                </a:solidFill>
                <a:latin typeface="Verdana" panose="020B0604030504040204" pitchFamily="34" charset="0"/>
                <a:ea typeface="Verdana" panose="020B0604030504040204" pitchFamily="34" charset="0"/>
              </a:rPr>
              <a:t>Kernel</a:t>
            </a:r>
            <a:r>
              <a:rPr lang="es-AR" sz="4000" b="1" i="1" dirty="0">
                <a:solidFill>
                  <a:schemeClr val="accent1"/>
                </a:solidFill>
                <a:latin typeface="Verdana" panose="020B0604030504040204" pitchFamily="34" charset="0"/>
                <a:ea typeface="Verdana" panose="020B0604030504040204" pitchFamily="34" charset="0"/>
              </a:rPr>
              <a:t> Multicapas</a:t>
            </a:r>
          </a:p>
        </p:txBody>
      </p:sp>
      <p:sp>
        <p:nvSpPr>
          <p:cNvPr id="7" name="CuadroTexto 6">
            <a:extLst>
              <a:ext uri="{FF2B5EF4-FFF2-40B4-BE49-F238E27FC236}">
                <a16:creationId xmlns:a16="http://schemas.microsoft.com/office/drawing/2014/main" id="{379B9BC3-B00F-1ED8-1E69-82BE2A08DEEB}"/>
              </a:ext>
            </a:extLst>
          </p:cNvPr>
          <p:cNvSpPr txBox="1"/>
          <p:nvPr/>
        </p:nvSpPr>
        <p:spPr>
          <a:xfrm>
            <a:off x="560512" y="1484784"/>
            <a:ext cx="3816424" cy="5016758"/>
          </a:xfrm>
          <a:prstGeom prst="rect">
            <a:avLst/>
          </a:prstGeom>
          <a:noFill/>
        </p:spPr>
        <p:txBody>
          <a:bodyPr wrap="square" rtlCol="0">
            <a:spAutoFit/>
          </a:bodyPr>
          <a:lstStyle/>
          <a:p>
            <a:pPr marL="342900" indent="-342900" algn="l">
              <a:buClr>
                <a:schemeClr val="accent1">
                  <a:lumMod val="60000"/>
                  <a:lumOff val="40000"/>
                </a:schemeClr>
              </a:buClr>
              <a:buFont typeface="Wingdings" panose="05000000000000000000" pitchFamily="2" charset="2"/>
              <a:buChar char="ü"/>
            </a:pPr>
            <a:r>
              <a:rPr lang="es-ES" sz="2000" b="0" i="0" dirty="0">
                <a:solidFill>
                  <a:srgbClr val="0D0D0D"/>
                </a:solidFill>
                <a:effectLst/>
                <a:latin typeface="Trebuchet MS" panose="020B0603020202020204" pitchFamily="34" charset="0"/>
              </a:rPr>
              <a:t>El sistema operativo está organizado en múltiples capas, con cada capa construida sobre la anterior.</a:t>
            </a:r>
          </a:p>
          <a:p>
            <a:pPr marL="342900" indent="-342900" algn="l">
              <a:buClr>
                <a:schemeClr val="accent1">
                  <a:lumMod val="60000"/>
                  <a:lumOff val="40000"/>
                </a:schemeClr>
              </a:buClr>
              <a:buFont typeface="Wingdings" panose="05000000000000000000" pitchFamily="2" charset="2"/>
              <a:buChar char="ü"/>
            </a:pPr>
            <a:r>
              <a:rPr lang="es-ES" sz="2000" b="0" i="0" dirty="0">
                <a:solidFill>
                  <a:srgbClr val="0D0D0D"/>
                </a:solidFill>
                <a:effectLst/>
                <a:latin typeface="Trebuchet MS" panose="020B0603020202020204" pitchFamily="34" charset="0"/>
              </a:rPr>
              <a:t>Cada capa proporciona un conjunto específico de funciones y abstracciones, y se comunica con las capas adyacentes a través de interfaces bien definidas.</a:t>
            </a:r>
          </a:p>
          <a:p>
            <a:pPr marL="342900" indent="-342900" algn="l">
              <a:buClr>
                <a:schemeClr val="accent1">
                  <a:lumMod val="60000"/>
                  <a:lumOff val="40000"/>
                </a:schemeClr>
              </a:buClr>
              <a:buFont typeface="Wingdings" panose="05000000000000000000" pitchFamily="2" charset="2"/>
              <a:buChar char="ü"/>
            </a:pPr>
            <a:r>
              <a:rPr lang="es-ES" sz="2000" b="0" i="0" dirty="0">
                <a:solidFill>
                  <a:srgbClr val="0D0D0D"/>
                </a:solidFill>
                <a:effectLst/>
                <a:latin typeface="Trebuchet MS" panose="020B0603020202020204" pitchFamily="34" charset="0"/>
              </a:rPr>
              <a:t>Permite una mayor modularidad y reutilización de código, facilitando el diseño e implementación independiente de cada capa.</a:t>
            </a:r>
            <a:endParaRPr lang="es-AR" sz="2000" dirty="0"/>
          </a:p>
        </p:txBody>
      </p:sp>
      <p:pic>
        <p:nvPicPr>
          <p:cNvPr id="8" name="Imagen 7">
            <a:extLst>
              <a:ext uri="{FF2B5EF4-FFF2-40B4-BE49-F238E27FC236}">
                <a16:creationId xmlns:a16="http://schemas.microsoft.com/office/drawing/2014/main" id="{811F01F6-ECC7-363E-BFF8-FD07E1504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2960" y="1484784"/>
            <a:ext cx="4896544" cy="4464496"/>
          </a:xfrm>
          <a:prstGeom prst="rect">
            <a:avLst/>
          </a:prstGeom>
        </p:spPr>
      </p:pic>
    </p:spTree>
    <p:extLst>
      <p:ext uri="{BB962C8B-B14F-4D97-AF65-F5344CB8AC3E}">
        <p14:creationId xmlns:p14="http://schemas.microsoft.com/office/powerpoint/2010/main" val="264056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79B9BC3-B00F-1ED8-1E69-82BE2A08DEEB}"/>
              </a:ext>
            </a:extLst>
          </p:cNvPr>
          <p:cNvSpPr txBox="1"/>
          <p:nvPr/>
        </p:nvSpPr>
        <p:spPr>
          <a:xfrm>
            <a:off x="56456" y="1268760"/>
            <a:ext cx="4680520" cy="5324535"/>
          </a:xfrm>
          <a:prstGeom prst="rect">
            <a:avLst/>
          </a:prstGeom>
          <a:noFill/>
        </p:spPr>
        <p:txBody>
          <a:bodyPr wrap="square" rtlCol="0">
            <a:spAutoFit/>
          </a:bodyPr>
          <a:lstStyle/>
          <a:p>
            <a:pPr algn="ctr">
              <a:buClr>
                <a:schemeClr val="accent1">
                  <a:lumMod val="60000"/>
                  <a:lumOff val="40000"/>
                </a:schemeClr>
              </a:buClr>
            </a:pPr>
            <a:r>
              <a:rPr lang="es-ES" sz="2000" b="1" i="1" dirty="0">
                <a:solidFill>
                  <a:schemeClr val="accent1"/>
                </a:solidFill>
                <a:effectLst/>
                <a:latin typeface="Verdana" panose="020B0604030504040204" pitchFamily="34" charset="0"/>
                <a:ea typeface="Verdana" panose="020B0604030504040204" pitchFamily="34" charset="0"/>
              </a:rPr>
              <a:t>Ventajas:</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Modularidad y reutilización de código:</a:t>
            </a:r>
            <a:r>
              <a:rPr lang="es-ES" sz="2000" i="0" dirty="0">
                <a:solidFill>
                  <a:srgbClr val="0D0D0D"/>
                </a:solidFill>
                <a:effectLst/>
                <a:latin typeface="Trebuchet MS" panose="020B0603020202020204" pitchFamily="34" charset="0"/>
              </a:rPr>
              <a:t> el sistema operativo se organiza en capas, lo que facilita la reutilización y el intercambio de componentes.</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Mejor estructuración del sistema: </a:t>
            </a:r>
            <a:r>
              <a:rPr lang="es-ES" sz="2000" i="0" dirty="0">
                <a:solidFill>
                  <a:srgbClr val="0D0D0D"/>
                </a:solidFill>
                <a:effectLst/>
                <a:latin typeface="Trebuchet MS" panose="020B0603020202020204" pitchFamily="34" charset="0"/>
              </a:rPr>
              <a:t>las capas proporcionan una clara separación de las funciones del sistema operativo, lo que facilita el diseño y la comprensión del sistema.</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Flexibilidad:</a:t>
            </a:r>
            <a:r>
              <a:rPr lang="es-ES" sz="2000" i="0" dirty="0">
                <a:solidFill>
                  <a:srgbClr val="0D0D0D"/>
                </a:solidFill>
                <a:effectLst/>
                <a:latin typeface="Trebuchet MS" panose="020B0603020202020204" pitchFamily="34" charset="0"/>
              </a:rPr>
              <a:t> es posible agregar o eliminar capas según sea necesario, lo que permite adaptar el sistema operativo a diferentes requisitos y entornos.</a:t>
            </a:r>
          </a:p>
        </p:txBody>
      </p:sp>
      <p:sp>
        <p:nvSpPr>
          <p:cNvPr id="4" name="CuadroTexto 3">
            <a:extLst>
              <a:ext uri="{FF2B5EF4-FFF2-40B4-BE49-F238E27FC236}">
                <a16:creationId xmlns:a16="http://schemas.microsoft.com/office/drawing/2014/main" id="{CEC96CAE-D12B-9D52-7AAF-9099927FF252}"/>
              </a:ext>
            </a:extLst>
          </p:cNvPr>
          <p:cNvSpPr txBox="1"/>
          <p:nvPr/>
        </p:nvSpPr>
        <p:spPr>
          <a:xfrm>
            <a:off x="5025008" y="1268760"/>
            <a:ext cx="4824536" cy="5324535"/>
          </a:xfrm>
          <a:prstGeom prst="rect">
            <a:avLst/>
          </a:prstGeom>
          <a:noFill/>
        </p:spPr>
        <p:txBody>
          <a:bodyPr wrap="square" rtlCol="0">
            <a:spAutoFit/>
          </a:bodyPr>
          <a:lstStyle/>
          <a:p>
            <a:pPr algn="ctr">
              <a:buClr>
                <a:schemeClr val="accent1">
                  <a:lumMod val="60000"/>
                  <a:lumOff val="40000"/>
                </a:schemeClr>
              </a:buClr>
            </a:pPr>
            <a:r>
              <a:rPr lang="es-ES" sz="2000" b="1" i="1" dirty="0">
                <a:solidFill>
                  <a:schemeClr val="accent1"/>
                </a:solidFill>
                <a:effectLst/>
                <a:latin typeface="Verdana" panose="020B0604030504040204" pitchFamily="34" charset="0"/>
                <a:ea typeface="Verdana" panose="020B0604030504040204" pitchFamily="34" charset="0"/>
              </a:rPr>
              <a:t>Desventajas:</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Mayor complejidad de diseño: </a:t>
            </a:r>
            <a:r>
              <a:rPr lang="es-ES" sz="2000" i="0" dirty="0">
                <a:solidFill>
                  <a:srgbClr val="0D0D0D"/>
                </a:solidFill>
                <a:effectLst/>
                <a:latin typeface="Trebuchet MS" panose="020B0603020202020204" pitchFamily="34" charset="0"/>
              </a:rPr>
              <a:t>el diseño de un sistema operativo multicapas puede ser más complejo debido a la necesidad de definir interfaces entre las capas y garantizar una comunicación eficiente.</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Rendimiento potencialmente afectado:</a:t>
            </a:r>
            <a:r>
              <a:rPr lang="es-ES" sz="2000" i="0" dirty="0">
                <a:solidFill>
                  <a:srgbClr val="0D0D0D"/>
                </a:solidFill>
                <a:effectLst/>
                <a:latin typeface="Trebuchet MS" panose="020B0603020202020204" pitchFamily="34" charset="0"/>
              </a:rPr>
              <a:t> la comunicación entre las capas puede introducir una sobrecarga adicional en el sistema, lo que puede afectar al rendimiento.</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Mayor consumo de recursos: </a:t>
            </a:r>
            <a:r>
              <a:rPr lang="es-ES" sz="2000" i="0" dirty="0">
                <a:solidFill>
                  <a:srgbClr val="0D0D0D"/>
                </a:solidFill>
                <a:effectLst/>
                <a:latin typeface="Trebuchet MS" panose="020B0603020202020204" pitchFamily="34" charset="0"/>
              </a:rPr>
              <a:t>la organización en capas puede requerir más recursos del sistema en comparación con otros enfoques.</a:t>
            </a:r>
            <a:endParaRPr lang="es-AR" sz="2000" dirty="0"/>
          </a:p>
        </p:txBody>
      </p:sp>
      <p:sp>
        <p:nvSpPr>
          <p:cNvPr id="8" name="1 CuadroTexto">
            <a:extLst>
              <a:ext uri="{FF2B5EF4-FFF2-40B4-BE49-F238E27FC236}">
                <a16:creationId xmlns:a16="http://schemas.microsoft.com/office/drawing/2014/main" id="{7BD977FF-12A3-3E5E-2552-D74776FFC4A4}"/>
              </a:ext>
            </a:extLst>
          </p:cNvPr>
          <p:cNvSpPr txBox="1"/>
          <p:nvPr/>
        </p:nvSpPr>
        <p:spPr>
          <a:xfrm>
            <a:off x="-9704" y="332656"/>
            <a:ext cx="9906000" cy="707886"/>
          </a:xfrm>
          <a:prstGeom prst="rect">
            <a:avLst/>
          </a:prstGeom>
          <a:noFill/>
        </p:spPr>
        <p:txBody>
          <a:bodyPr wrap="square" rtlCol="0">
            <a:spAutoFit/>
          </a:bodyPr>
          <a:lstStyle/>
          <a:p>
            <a:pPr algn="ctr"/>
            <a:r>
              <a:rPr lang="es-AR" sz="4000" b="1" i="1" dirty="0">
                <a:solidFill>
                  <a:schemeClr val="accent1"/>
                </a:solidFill>
                <a:latin typeface="Verdana" panose="020B0604030504040204" pitchFamily="34" charset="0"/>
                <a:ea typeface="Verdana" panose="020B0604030504040204" pitchFamily="34" charset="0"/>
              </a:rPr>
              <a:t>Tipos de </a:t>
            </a:r>
            <a:r>
              <a:rPr lang="es-AR" sz="4000" b="1" i="1" dirty="0" err="1">
                <a:solidFill>
                  <a:schemeClr val="accent1"/>
                </a:solidFill>
                <a:latin typeface="Verdana" panose="020B0604030504040204" pitchFamily="34" charset="0"/>
                <a:ea typeface="Verdana" panose="020B0604030504040204" pitchFamily="34" charset="0"/>
              </a:rPr>
              <a:t>Kernel</a:t>
            </a:r>
            <a:r>
              <a:rPr lang="es-AR" sz="4000" b="1" i="1" dirty="0">
                <a:solidFill>
                  <a:schemeClr val="accent1"/>
                </a:solidFill>
                <a:latin typeface="Verdana" panose="020B0604030504040204" pitchFamily="34" charset="0"/>
                <a:ea typeface="Verdana" panose="020B0604030504040204" pitchFamily="34" charset="0"/>
              </a:rPr>
              <a:t> Multicapas</a:t>
            </a:r>
          </a:p>
        </p:txBody>
      </p:sp>
    </p:spTree>
    <p:extLst>
      <p:ext uri="{BB962C8B-B14F-4D97-AF65-F5344CB8AC3E}">
        <p14:creationId xmlns:p14="http://schemas.microsoft.com/office/powerpoint/2010/main" val="1334813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0012AEDC-CA42-49DE-6E54-65CAC8865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8511" y="1340768"/>
            <a:ext cx="5329025" cy="4845398"/>
          </a:xfrm>
          <a:prstGeom prst="rect">
            <a:avLst/>
          </a:prstGeom>
        </p:spPr>
      </p:pic>
      <p:sp>
        <p:nvSpPr>
          <p:cNvPr id="2" name="1 CuadroTexto"/>
          <p:cNvSpPr txBox="1"/>
          <p:nvPr/>
        </p:nvSpPr>
        <p:spPr>
          <a:xfrm>
            <a:off x="-9704" y="332656"/>
            <a:ext cx="9906000" cy="707886"/>
          </a:xfrm>
          <a:prstGeom prst="rect">
            <a:avLst/>
          </a:prstGeom>
          <a:noFill/>
        </p:spPr>
        <p:txBody>
          <a:bodyPr wrap="square" rtlCol="0">
            <a:spAutoFit/>
          </a:bodyPr>
          <a:lstStyle/>
          <a:p>
            <a:pPr algn="ctr"/>
            <a:r>
              <a:rPr lang="es-AR" sz="4000" b="1" i="1" dirty="0">
                <a:solidFill>
                  <a:schemeClr val="accent1"/>
                </a:solidFill>
                <a:latin typeface="Verdana" panose="020B0604030504040204" pitchFamily="34" charset="0"/>
                <a:ea typeface="Verdana" panose="020B0604030504040204" pitchFamily="34" charset="0"/>
              </a:rPr>
              <a:t>Tipos de </a:t>
            </a:r>
            <a:r>
              <a:rPr lang="es-AR" sz="4000" b="1" i="1" dirty="0" err="1">
                <a:solidFill>
                  <a:schemeClr val="accent1"/>
                </a:solidFill>
                <a:latin typeface="Verdana" panose="020B0604030504040204" pitchFamily="34" charset="0"/>
                <a:ea typeface="Verdana" panose="020B0604030504040204" pitchFamily="34" charset="0"/>
              </a:rPr>
              <a:t>Kernel</a:t>
            </a:r>
            <a:r>
              <a:rPr lang="es-AR" sz="4000" b="1" i="1" dirty="0">
                <a:solidFill>
                  <a:schemeClr val="accent1"/>
                </a:solidFill>
                <a:latin typeface="Verdana" panose="020B0604030504040204" pitchFamily="34" charset="0"/>
                <a:ea typeface="Verdana" panose="020B0604030504040204" pitchFamily="34" charset="0"/>
              </a:rPr>
              <a:t> </a:t>
            </a:r>
            <a:r>
              <a:rPr lang="es-AR" sz="4000" b="1" i="1" dirty="0" err="1">
                <a:solidFill>
                  <a:schemeClr val="accent1"/>
                </a:solidFill>
                <a:latin typeface="Verdana" panose="020B0604030504040204" pitchFamily="34" charset="0"/>
                <a:ea typeface="Verdana" panose="020B0604030504040204" pitchFamily="34" charset="0"/>
              </a:rPr>
              <a:t>Hibridos</a:t>
            </a:r>
            <a:endParaRPr lang="es-AR" sz="4000" b="1" i="1" dirty="0">
              <a:solidFill>
                <a:schemeClr val="accent1"/>
              </a:solidFill>
              <a:latin typeface="Verdana" panose="020B0604030504040204" pitchFamily="34" charset="0"/>
              <a:ea typeface="Verdana" panose="020B0604030504040204" pitchFamily="34" charset="0"/>
            </a:endParaRPr>
          </a:p>
        </p:txBody>
      </p:sp>
      <p:sp>
        <p:nvSpPr>
          <p:cNvPr id="7" name="CuadroTexto 6">
            <a:extLst>
              <a:ext uri="{FF2B5EF4-FFF2-40B4-BE49-F238E27FC236}">
                <a16:creationId xmlns:a16="http://schemas.microsoft.com/office/drawing/2014/main" id="{379B9BC3-B00F-1ED8-1E69-82BE2A08DEEB}"/>
              </a:ext>
            </a:extLst>
          </p:cNvPr>
          <p:cNvSpPr txBox="1"/>
          <p:nvPr/>
        </p:nvSpPr>
        <p:spPr>
          <a:xfrm>
            <a:off x="344488" y="1196752"/>
            <a:ext cx="4176464" cy="5016758"/>
          </a:xfrm>
          <a:prstGeom prst="rect">
            <a:avLst/>
          </a:prstGeom>
          <a:noFill/>
        </p:spPr>
        <p:txBody>
          <a:bodyPr wrap="square" rtlCol="0">
            <a:spAutoFit/>
          </a:bodyPr>
          <a:lstStyle/>
          <a:p>
            <a:pPr marL="342900" indent="-342900" algn="l">
              <a:buClr>
                <a:schemeClr val="accent1">
                  <a:lumMod val="60000"/>
                  <a:lumOff val="40000"/>
                </a:schemeClr>
              </a:buClr>
              <a:buFont typeface="Wingdings" panose="05000000000000000000" pitchFamily="2" charset="2"/>
              <a:buChar char="ü"/>
            </a:pPr>
            <a:r>
              <a:rPr lang="es-ES" sz="2000" b="0" i="0" dirty="0">
                <a:solidFill>
                  <a:srgbClr val="0D0D0D"/>
                </a:solidFill>
                <a:effectLst/>
                <a:latin typeface="Trebuchet MS" panose="020B0603020202020204" pitchFamily="34" charset="0"/>
              </a:rPr>
              <a:t>Algunas funciones  la gestión de procesos y la gestión de memoria, se ejecutan en modo privilegiado en el núcleo, similar a un </a:t>
            </a:r>
            <a:r>
              <a:rPr lang="es-ES" sz="2000" b="0" i="0" dirty="0" err="1">
                <a:solidFill>
                  <a:srgbClr val="0D0D0D"/>
                </a:solidFill>
                <a:effectLst/>
                <a:latin typeface="Trebuchet MS" panose="020B0603020202020204" pitchFamily="34" charset="0"/>
              </a:rPr>
              <a:t>kernel</a:t>
            </a:r>
            <a:r>
              <a:rPr lang="es-ES" sz="2000" b="0" i="0" dirty="0">
                <a:solidFill>
                  <a:srgbClr val="0D0D0D"/>
                </a:solidFill>
                <a:effectLst/>
                <a:latin typeface="Trebuchet MS" panose="020B0603020202020204" pitchFamily="34" charset="0"/>
              </a:rPr>
              <a:t> monolítico.</a:t>
            </a:r>
          </a:p>
          <a:p>
            <a:pPr marL="342900" indent="-342900" algn="l">
              <a:buClr>
                <a:schemeClr val="accent1">
                  <a:lumMod val="60000"/>
                  <a:lumOff val="40000"/>
                </a:schemeClr>
              </a:buClr>
              <a:buFont typeface="Wingdings" panose="05000000000000000000" pitchFamily="2" charset="2"/>
              <a:buChar char="ü"/>
            </a:pPr>
            <a:r>
              <a:rPr lang="es-ES" sz="2000" b="0" i="0" dirty="0">
                <a:solidFill>
                  <a:srgbClr val="0D0D0D"/>
                </a:solidFill>
                <a:effectLst/>
                <a:latin typeface="Trebuchet MS" panose="020B0603020202020204" pitchFamily="34" charset="0"/>
              </a:rPr>
              <a:t>Características los sistemas de archivos y los controladores de dispositivos, pueden ejecutarse como módulos separados en espacio de usuario, similar a un </a:t>
            </a:r>
            <a:r>
              <a:rPr lang="es-ES" sz="2000" b="0" i="0" dirty="0" err="1">
                <a:solidFill>
                  <a:srgbClr val="0D0D0D"/>
                </a:solidFill>
                <a:effectLst/>
                <a:latin typeface="Trebuchet MS" panose="020B0603020202020204" pitchFamily="34" charset="0"/>
              </a:rPr>
              <a:t>microkernel</a:t>
            </a:r>
            <a:r>
              <a:rPr lang="es-ES" sz="2000" b="0" i="0" dirty="0">
                <a:solidFill>
                  <a:srgbClr val="0D0D0D"/>
                </a:solidFill>
                <a:effectLst/>
                <a:latin typeface="Trebuchet MS" panose="020B0603020202020204" pitchFamily="34" charset="0"/>
              </a:rPr>
              <a:t>.</a:t>
            </a:r>
          </a:p>
          <a:p>
            <a:pPr marL="342900" indent="-342900" algn="l">
              <a:buClr>
                <a:schemeClr val="accent1">
                  <a:lumMod val="60000"/>
                  <a:lumOff val="40000"/>
                </a:schemeClr>
              </a:buClr>
              <a:buFont typeface="Wingdings" panose="05000000000000000000" pitchFamily="2" charset="2"/>
              <a:buChar char="ü"/>
            </a:pPr>
            <a:r>
              <a:rPr lang="es-ES" sz="2000" b="0" i="0" dirty="0">
                <a:solidFill>
                  <a:srgbClr val="0D0D0D"/>
                </a:solidFill>
                <a:effectLst/>
                <a:latin typeface="Trebuchet MS" panose="020B0603020202020204" pitchFamily="34" charset="0"/>
              </a:rPr>
              <a:t>Esto proporciona un equilibrio entre la eficiencia del rendimiento de un </a:t>
            </a:r>
            <a:r>
              <a:rPr lang="es-ES" sz="2000" b="0" i="0" dirty="0" err="1">
                <a:solidFill>
                  <a:srgbClr val="0D0D0D"/>
                </a:solidFill>
                <a:effectLst/>
                <a:latin typeface="Trebuchet MS" panose="020B0603020202020204" pitchFamily="34" charset="0"/>
              </a:rPr>
              <a:t>kernel</a:t>
            </a:r>
            <a:r>
              <a:rPr lang="es-ES" sz="2000" b="0" i="0" dirty="0">
                <a:solidFill>
                  <a:srgbClr val="0D0D0D"/>
                </a:solidFill>
                <a:effectLst/>
                <a:latin typeface="Trebuchet MS" panose="020B0603020202020204" pitchFamily="34" charset="0"/>
              </a:rPr>
              <a:t> monolítico y la modularidad y seguridad de un </a:t>
            </a:r>
            <a:r>
              <a:rPr lang="es-ES" sz="2000" b="0" i="0" dirty="0" err="1">
                <a:solidFill>
                  <a:srgbClr val="0D0D0D"/>
                </a:solidFill>
                <a:effectLst/>
                <a:latin typeface="Trebuchet MS" panose="020B0603020202020204" pitchFamily="34" charset="0"/>
              </a:rPr>
              <a:t>microkernel</a:t>
            </a:r>
            <a:r>
              <a:rPr lang="es-ES" sz="2000" b="0" i="0" dirty="0">
                <a:solidFill>
                  <a:srgbClr val="0D0D0D"/>
                </a:solidFill>
                <a:effectLst/>
                <a:latin typeface="Trebuchet MS" panose="020B0603020202020204" pitchFamily="34" charset="0"/>
              </a:rPr>
              <a:t>.</a:t>
            </a:r>
            <a:endParaRPr lang="es-AR" sz="2000" dirty="0"/>
          </a:p>
        </p:txBody>
      </p:sp>
    </p:spTree>
    <p:extLst>
      <p:ext uri="{BB962C8B-B14F-4D97-AF65-F5344CB8AC3E}">
        <p14:creationId xmlns:p14="http://schemas.microsoft.com/office/powerpoint/2010/main" val="1568125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79B9BC3-B00F-1ED8-1E69-82BE2A08DEEB}"/>
              </a:ext>
            </a:extLst>
          </p:cNvPr>
          <p:cNvSpPr txBox="1"/>
          <p:nvPr/>
        </p:nvSpPr>
        <p:spPr>
          <a:xfrm>
            <a:off x="56456" y="1268760"/>
            <a:ext cx="4680520" cy="5324535"/>
          </a:xfrm>
          <a:prstGeom prst="rect">
            <a:avLst/>
          </a:prstGeom>
          <a:noFill/>
        </p:spPr>
        <p:txBody>
          <a:bodyPr wrap="square" rtlCol="0">
            <a:spAutoFit/>
          </a:bodyPr>
          <a:lstStyle/>
          <a:p>
            <a:pPr algn="ctr">
              <a:buClr>
                <a:schemeClr val="accent1">
                  <a:lumMod val="60000"/>
                  <a:lumOff val="40000"/>
                </a:schemeClr>
              </a:buClr>
            </a:pPr>
            <a:r>
              <a:rPr lang="es-ES" sz="2000" b="1" i="1" dirty="0">
                <a:solidFill>
                  <a:schemeClr val="accent1"/>
                </a:solidFill>
                <a:effectLst/>
                <a:latin typeface="Verdana" panose="020B0604030504040204" pitchFamily="34" charset="0"/>
                <a:ea typeface="Verdana" panose="020B0604030504040204" pitchFamily="34" charset="0"/>
              </a:rPr>
              <a:t>Ventajas:</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Combinación de características: </a:t>
            </a:r>
            <a:r>
              <a:rPr lang="es-ES" sz="2000" i="0" dirty="0">
                <a:solidFill>
                  <a:srgbClr val="0D0D0D"/>
                </a:solidFill>
                <a:effectLst/>
                <a:latin typeface="Trebuchet MS" panose="020B0603020202020204" pitchFamily="34" charset="0"/>
              </a:rPr>
              <a:t>los </a:t>
            </a:r>
            <a:r>
              <a:rPr lang="es-ES" sz="2000" i="0" dirty="0" err="1">
                <a:solidFill>
                  <a:srgbClr val="0D0D0D"/>
                </a:solidFill>
                <a:effectLst/>
                <a:latin typeface="Trebuchet MS" panose="020B0603020202020204" pitchFamily="34" charset="0"/>
              </a:rPr>
              <a:t>kernels</a:t>
            </a:r>
            <a:r>
              <a:rPr lang="es-ES" sz="2000" i="0" dirty="0">
                <a:solidFill>
                  <a:srgbClr val="0D0D0D"/>
                </a:solidFill>
                <a:effectLst/>
                <a:latin typeface="Trebuchet MS" panose="020B0603020202020204" pitchFamily="34" charset="0"/>
              </a:rPr>
              <a:t> híbridos combinan las ventajas de los </a:t>
            </a:r>
            <a:r>
              <a:rPr lang="es-ES" sz="2000" i="0" dirty="0" err="1">
                <a:solidFill>
                  <a:srgbClr val="0D0D0D"/>
                </a:solidFill>
                <a:effectLst/>
                <a:latin typeface="Trebuchet MS" panose="020B0603020202020204" pitchFamily="34" charset="0"/>
              </a:rPr>
              <a:t>kernels</a:t>
            </a:r>
            <a:r>
              <a:rPr lang="es-ES" sz="2000" i="0" dirty="0">
                <a:solidFill>
                  <a:srgbClr val="0D0D0D"/>
                </a:solidFill>
                <a:effectLst/>
                <a:latin typeface="Trebuchet MS" panose="020B0603020202020204" pitchFamily="34" charset="0"/>
              </a:rPr>
              <a:t> monolíticos y </a:t>
            </a:r>
            <a:r>
              <a:rPr lang="es-ES" sz="2000" i="0" dirty="0" err="1">
                <a:solidFill>
                  <a:srgbClr val="0D0D0D"/>
                </a:solidFill>
                <a:effectLst/>
                <a:latin typeface="Trebuchet MS" panose="020B0603020202020204" pitchFamily="34" charset="0"/>
              </a:rPr>
              <a:t>microkernels</a:t>
            </a:r>
            <a:r>
              <a:rPr lang="es-ES" sz="2000" i="0" dirty="0">
                <a:solidFill>
                  <a:srgbClr val="0D0D0D"/>
                </a:solidFill>
                <a:effectLst/>
                <a:latin typeface="Trebuchet MS" panose="020B0603020202020204" pitchFamily="34" charset="0"/>
              </a:rPr>
              <a:t>, ofreciendo un equilibrio entre rendimiento y modularidad.</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Mayor flexibilidad: </a:t>
            </a:r>
            <a:r>
              <a:rPr lang="es-ES" sz="2000" i="0" dirty="0">
                <a:solidFill>
                  <a:srgbClr val="0D0D0D"/>
                </a:solidFill>
                <a:effectLst/>
                <a:latin typeface="Trebuchet MS" panose="020B0603020202020204" pitchFamily="34" charset="0"/>
              </a:rPr>
              <a:t>permite que algunas partes del SO se ejecuten en modo privilegiado y otras pueden ejecutarse como procesos de usuario, proporcionando una mayor flexibilidad y adaptabilidad.</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Mejor escalabilidad: </a:t>
            </a:r>
            <a:r>
              <a:rPr lang="es-ES" sz="2000" i="0" dirty="0">
                <a:solidFill>
                  <a:srgbClr val="0D0D0D"/>
                </a:solidFill>
                <a:effectLst/>
                <a:latin typeface="Trebuchet MS" panose="020B0603020202020204" pitchFamily="34" charset="0"/>
              </a:rPr>
              <a:t>la modularidad del diseño permite una mejor adaptación a diferentes entornos y requisitos de aplicación.</a:t>
            </a:r>
          </a:p>
        </p:txBody>
      </p:sp>
      <p:sp>
        <p:nvSpPr>
          <p:cNvPr id="4" name="CuadroTexto 3">
            <a:extLst>
              <a:ext uri="{FF2B5EF4-FFF2-40B4-BE49-F238E27FC236}">
                <a16:creationId xmlns:a16="http://schemas.microsoft.com/office/drawing/2014/main" id="{CEC96CAE-D12B-9D52-7AAF-9099927FF252}"/>
              </a:ext>
            </a:extLst>
          </p:cNvPr>
          <p:cNvSpPr txBox="1"/>
          <p:nvPr/>
        </p:nvSpPr>
        <p:spPr>
          <a:xfrm>
            <a:off x="5025008" y="1268760"/>
            <a:ext cx="4824536" cy="5324535"/>
          </a:xfrm>
          <a:prstGeom prst="rect">
            <a:avLst/>
          </a:prstGeom>
          <a:noFill/>
        </p:spPr>
        <p:txBody>
          <a:bodyPr wrap="square" rtlCol="0">
            <a:spAutoFit/>
          </a:bodyPr>
          <a:lstStyle/>
          <a:p>
            <a:pPr algn="ctr">
              <a:buClr>
                <a:schemeClr val="accent1">
                  <a:lumMod val="60000"/>
                  <a:lumOff val="40000"/>
                </a:schemeClr>
              </a:buClr>
            </a:pPr>
            <a:r>
              <a:rPr lang="es-ES" sz="2000" b="1" i="1" dirty="0">
                <a:solidFill>
                  <a:schemeClr val="accent1"/>
                </a:solidFill>
                <a:effectLst/>
                <a:latin typeface="Verdana" panose="020B0604030504040204" pitchFamily="34" charset="0"/>
                <a:ea typeface="Verdana" panose="020B0604030504040204" pitchFamily="34" charset="0"/>
              </a:rPr>
              <a:t>Desventajas:</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Complejidad adicional: </a:t>
            </a:r>
            <a:r>
              <a:rPr lang="es-ES" sz="2000" i="0" dirty="0">
                <a:solidFill>
                  <a:srgbClr val="0D0D0D"/>
                </a:solidFill>
                <a:effectLst/>
                <a:latin typeface="Trebuchet MS" panose="020B0603020202020204" pitchFamily="34" charset="0"/>
              </a:rPr>
              <a:t>el diseño y la implementación de un </a:t>
            </a:r>
            <a:r>
              <a:rPr lang="es-ES" sz="2000" i="0" dirty="0" err="1">
                <a:solidFill>
                  <a:srgbClr val="0D0D0D"/>
                </a:solidFill>
                <a:effectLst/>
                <a:latin typeface="Trebuchet MS" panose="020B0603020202020204" pitchFamily="34" charset="0"/>
              </a:rPr>
              <a:t>kernel</a:t>
            </a:r>
            <a:r>
              <a:rPr lang="es-ES" sz="2000" i="0" dirty="0">
                <a:solidFill>
                  <a:srgbClr val="0D0D0D"/>
                </a:solidFill>
                <a:effectLst/>
                <a:latin typeface="Trebuchet MS" panose="020B0603020202020204" pitchFamily="34" charset="0"/>
              </a:rPr>
              <a:t> híbrido pueden ser más complejos.</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Mayor consumo de recursos: </a:t>
            </a:r>
            <a:r>
              <a:rPr lang="es-ES" sz="2000" i="0" dirty="0">
                <a:solidFill>
                  <a:srgbClr val="0D0D0D"/>
                </a:solidFill>
                <a:effectLst/>
                <a:latin typeface="Trebuchet MS" panose="020B0603020202020204" pitchFamily="34" charset="0"/>
              </a:rPr>
              <a:t>el enfoque híbrido puede requerir más recursos del sistema en comparación con enfoques más simples.</a:t>
            </a:r>
          </a:p>
          <a:p>
            <a:pPr marL="342900" indent="-342900" algn="l">
              <a:buClr>
                <a:schemeClr val="accent1">
                  <a:lumMod val="60000"/>
                  <a:lumOff val="40000"/>
                </a:schemeClr>
              </a:buClr>
              <a:buFont typeface="Wingdings" panose="05000000000000000000" pitchFamily="2" charset="2"/>
              <a:buChar char="ü"/>
            </a:pPr>
            <a:r>
              <a:rPr lang="es-ES" sz="2000" b="1" i="0" dirty="0">
                <a:solidFill>
                  <a:srgbClr val="0D0D0D"/>
                </a:solidFill>
                <a:effectLst/>
                <a:latin typeface="Trebuchet MS" panose="020B0603020202020204" pitchFamily="34" charset="0"/>
              </a:rPr>
              <a:t>Posible compromiso entre rendimiento y modularidad: </a:t>
            </a:r>
            <a:r>
              <a:rPr lang="es-ES" sz="2000" i="0" dirty="0">
                <a:solidFill>
                  <a:srgbClr val="0D0D0D"/>
                </a:solidFill>
                <a:effectLst/>
                <a:latin typeface="Trebuchet MS" panose="020B0603020202020204" pitchFamily="34" charset="0"/>
              </a:rPr>
              <a:t>dependiendo de cómo se implemente, un </a:t>
            </a:r>
            <a:r>
              <a:rPr lang="es-ES" sz="2000" i="0" dirty="0" err="1">
                <a:solidFill>
                  <a:srgbClr val="0D0D0D"/>
                </a:solidFill>
                <a:effectLst/>
                <a:latin typeface="Trebuchet MS" panose="020B0603020202020204" pitchFamily="34" charset="0"/>
              </a:rPr>
              <a:t>kernel</a:t>
            </a:r>
            <a:r>
              <a:rPr lang="es-ES" sz="2000" i="0" dirty="0">
                <a:solidFill>
                  <a:srgbClr val="0D0D0D"/>
                </a:solidFill>
                <a:effectLst/>
                <a:latin typeface="Trebuchet MS" panose="020B0603020202020204" pitchFamily="34" charset="0"/>
              </a:rPr>
              <a:t> híbrido puede no ofrecer las mismas ventajas de rendimiento que un </a:t>
            </a:r>
            <a:r>
              <a:rPr lang="es-ES" sz="2000" i="0" dirty="0" err="1">
                <a:solidFill>
                  <a:srgbClr val="0D0D0D"/>
                </a:solidFill>
                <a:effectLst/>
                <a:latin typeface="Trebuchet MS" panose="020B0603020202020204" pitchFamily="34" charset="0"/>
              </a:rPr>
              <a:t>kernel</a:t>
            </a:r>
            <a:r>
              <a:rPr lang="es-ES" sz="2000" i="0" dirty="0">
                <a:solidFill>
                  <a:srgbClr val="0D0D0D"/>
                </a:solidFill>
                <a:effectLst/>
                <a:latin typeface="Trebuchet MS" panose="020B0603020202020204" pitchFamily="34" charset="0"/>
              </a:rPr>
              <a:t> monolítico puro o la misma modularidad que un </a:t>
            </a:r>
            <a:r>
              <a:rPr lang="es-ES" sz="2000" i="0" dirty="0" err="1">
                <a:solidFill>
                  <a:srgbClr val="0D0D0D"/>
                </a:solidFill>
                <a:effectLst/>
                <a:latin typeface="Trebuchet MS" panose="020B0603020202020204" pitchFamily="34" charset="0"/>
              </a:rPr>
              <a:t>microkernel</a:t>
            </a:r>
            <a:r>
              <a:rPr lang="es-ES" sz="2000" i="0" dirty="0">
                <a:solidFill>
                  <a:srgbClr val="0D0D0D"/>
                </a:solidFill>
                <a:effectLst/>
                <a:latin typeface="Trebuchet MS" panose="020B0603020202020204" pitchFamily="34" charset="0"/>
              </a:rPr>
              <a:t> puro.</a:t>
            </a:r>
            <a:endParaRPr lang="es-ES" sz="2000" b="1" i="0" dirty="0">
              <a:solidFill>
                <a:srgbClr val="0D0D0D"/>
              </a:solidFill>
              <a:effectLst/>
              <a:latin typeface="Trebuchet MS" panose="020B0603020202020204" pitchFamily="34" charset="0"/>
            </a:endParaRPr>
          </a:p>
        </p:txBody>
      </p:sp>
      <p:sp>
        <p:nvSpPr>
          <p:cNvPr id="8" name="1 CuadroTexto">
            <a:extLst>
              <a:ext uri="{FF2B5EF4-FFF2-40B4-BE49-F238E27FC236}">
                <a16:creationId xmlns:a16="http://schemas.microsoft.com/office/drawing/2014/main" id="{7BD977FF-12A3-3E5E-2552-D74776FFC4A4}"/>
              </a:ext>
            </a:extLst>
          </p:cNvPr>
          <p:cNvSpPr txBox="1"/>
          <p:nvPr/>
        </p:nvSpPr>
        <p:spPr>
          <a:xfrm>
            <a:off x="-9704" y="332656"/>
            <a:ext cx="9906000" cy="707886"/>
          </a:xfrm>
          <a:prstGeom prst="rect">
            <a:avLst/>
          </a:prstGeom>
          <a:noFill/>
        </p:spPr>
        <p:txBody>
          <a:bodyPr wrap="square" rtlCol="0">
            <a:spAutoFit/>
          </a:bodyPr>
          <a:lstStyle/>
          <a:p>
            <a:pPr algn="ctr"/>
            <a:r>
              <a:rPr lang="es-AR" sz="4000" b="1" i="1" dirty="0">
                <a:solidFill>
                  <a:schemeClr val="accent1"/>
                </a:solidFill>
                <a:latin typeface="Verdana" panose="020B0604030504040204" pitchFamily="34" charset="0"/>
                <a:ea typeface="Verdana" panose="020B0604030504040204" pitchFamily="34" charset="0"/>
              </a:rPr>
              <a:t>Tipos de </a:t>
            </a:r>
            <a:r>
              <a:rPr lang="es-AR" sz="4000" b="1" i="1" dirty="0" err="1">
                <a:solidFill>
                  <a:schemeClr val="accent1"/>
                </a:solidFill>
                <a:latin typeface="Verdana" panose="020B0604030504040204" pitchFamily="34" charset="0"/>
                <a:ea typeface="Verdana" panose="020B0604030504040204" pitchFamily="34" charset="0"/>
              </a:rPr>
              <a:t>Kernel</a:t>
            </a:r>
            <a:r>
              <a:rPr lang="es-AR" sz="4000" b="1" i="1" dirty="0">
                <a:solidFill>
                  <a:schemeClr val="accent1"/>
                </a:solidFill>
                <a:latin typeface="Verdana" panose="020B0604030504040204" pitchFamily="34" charset="0"/>
                <a:ea typeface="Verdana" panose="020B0604030504040204" pitchFamily="34" charset="0"/>
              </a:rPr>
              <a:t> </a:t>
            </a:r>
            <a:r>
              <a:rPr lang="es-AR" sz="4000" b="1" i="1" dirty="0" err="1">
                <a:solidFill>
                  <a:schemeClr val="accent1"/>
                </a:solidFill>
                <a:latin typeface="Verdana" panose="020B0604030504040204" pitchFamily="34" charset="0"/>
                <a:ea typeface="Verdana" panose="020B0604030504040204" pitchFamily="34" charset="0"/>
              </a:rPr>
              <a:t>Hibridos</a:t>
            </a:r>
            <a:endParaRPr lang="es-AR" sz="4000" b="1" i="1" dirty="0">
              <a:solidFill>
                <a:schemeClr val="accent1"/>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8315999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stretch>
            <a:fillRect/>
          </a:stretch>
        </p:blipFill>
        <p:spPr>
          <a:xfrm>
            <a:off x="3077196" y="470018"/>
            <a:ext cx="3955036" cy="5767343"/>
          </a:xfrm>
          <a:prstGeom prst="rect">
            <a:avLst/>
          </a:prstGeom>
        </p:spPr>
      </p:pic>
      <p:sp>
        <p:nvSpPr>
          <p:cNvPr id="5" name="Rectángulo 4"/>
          <p:cNvSpPr/>
          <p:nvPr/>
        </p:nvSpPr>
        <p:spPr>
          <a:xfrm>
            <a:off x="99240" y="933436"/>
            <a:ext cx="2864888"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¿Dudas?</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6" name="Rectángulo 5"/>
          <p:cNvSpPr/>
          <p:nvPr/>
        </p:nvSpPr>
        <p:spPr>
          <a:xfrm>
            <a:off x="8116912" y="0"/>
            <a:ext cx="603050" cy="6863417"/>
          </a:xfrm>
          <a:prstGeom prst="rect">
            <a:avLst/>
          </a:prstGeom>
          <a:noFill/>
        </p:spPr>
        <p:txBody>
          <a:bodyPr wrap="none" lIns="91440" tIns="45720" rIns="91440" bIns="45720">
            <a:spAutoFit/>
          </a:bodyPr>
          <a:lstStyle/>
          <a:p>
            <a:pPr algn="ctr"/>
            <a:endParaRPr lang="es-ES" sz="4000" dirty="0">
              <a:ln w="0"/>
              <a:effectLst>
                <a:outerShdw blurRad="38100" dist="19050" dir="2700000" algn="tl" rotWithShape="0">
                  <a:schemeClr val="dk1">
                    <a:alpha val="40000"/>
                  </a:schemeClr>
                </a:outerShdw>
              </a:effectLst>
            </a:endParaRPr>
          </a:p>
          <a:p>
            <a:pPr algn="ctr"/>
            <a:r>
              <a:rPr lang="es-ES" sz="4000" dirty="0">
                <a:ln w="0"/>
                <a:effectLst>
                  <a:outerShdw blurRad="38100" dist="19050" dir="2700000" algn="tl" rotWithShape="0">
                    <a:schemeClr val="dk1">
                      <a:alpha val="40000"/>
                    </a:schemeClr>
                  </a:outerShdw>
                </a:effectLst>
              </a:rPr>
              <a:t>P</a:t>
            </a:r>
          </a:p>
          <a:p>
            <a:pPr algn="ctr"/>
            <a:r>
              <a:rPr lang="es-ES" sz="4000" dirty="0">
                <a:ln w="0"/>
                <a:effectLst>
                  <a:outerShdw blurRad="38100" dist="19050" dir="2700000" algn="tl" rotWithShape="0">
                    <a:schemeClr val="dk1">
                      <a:alpha val="40000"/>
                    </a:schemeClr>
                  </a:outerShdw>
                </a:effectLst>
              </a:rPr>
              <a:t>R</a:t>
            </a:r>
          </a:p>
          <a:p>
            <a:pPr algn="ctr"/>
            <a:r>
              <a:rPr lang="es-ES" sz="4000" dirty="0">
                <a:ln w="0"/>
                <a:effectLst>
                  <a:outerShdw blurRad="38100" dist="19050" dir="2700000" algn="tl" rotWithShape="0">
                    <a:schemeClr val="dk1">
                      <a:alpha val="40000"/>
                    </a:schemeClr>
                  </a:outerShdw>
                </a:effectLst>
              </a:rPr>
              <a:t>E</a:t>
            </a:r>
          </a:p>
          <a:p>
            <a:pPr algn="ctr"/>
            <a:r>
              <a:rPr lang="es-ES" sz="4000" dirty="0">
                <a:ln w="0"/>
                <a:effectLst>
                  <a:outerShdw blurRad="38100" dist="19050" dir="2700000" algn="tl" rotWithShape="0">
                    <a:schemeClr val="dk1">
                      <a:alpha val="40000"/>
                    </a:schemeClr>
                  </a:outerShdw>
                </a:effectLst>
              </a:rPr>
              <a:t>G</a:t>
            </a:r>
          </a:p>
          <a:p>
            <a:pPr algn="ctr"/>
            <a:r>
              <a:rPr lang="es-ES" sz="4000" dirty="0">
                <a:ln w="0"/>
                <a:effectLst>
                  <a:outerShdw blurRad="38100" dist="19050" dir="2700000" algn="tl" rotWithShape="0">
                    <a:schemeClr val="dk1">
                      <a:alpha val="40000"/>
                    </a:schemeClr>
                  </a:outerShdw>
                </a:effectLst>
              </a:rPr>
              <a:t>U</a:t>
            </a:r>
          </a:p>
          <a:p>
            <a:pPr algn="ctr"/>
            <a:r>
              <a:rPr lang="es-ES" sz="4000" dirty="0">
                <a:ln w="0"/>
                <a:effectLst>
                  <a:outerShdw blurRad="38100" dist="19050" dir="2700000" algn="tl" rotWithShape="0">
                    <a:schemeClr val="dk1">
                      <a:alpha val="40000"/>
                    </a:schemeClr>
                  </a:outerShdw>
                </a:effectLst>
              </a:rPr>
              <a:t>N</a:t>
            </a:r>
          </a:p>
          <a:p>
            <a:pPr algn="ctr"/>
            <a:r>
              <a:rPr lang="es-ES" sz="4000" dirty="0">
                <a:ln w="0"/>
                <a:effectLst>
                  <a:outerShdw blurRad="38100" dist="19050" dir="2700000" algn="tl" rotWithShape="0">
                    <a:schemeClr val="dk1">
                      <a:alpha val="40000"/>
                    </a:schemeClr>
                  </a:outerShdw>
                </a:effectLst>
              </a:rPr>
              <a:t>T</a:t>
            </a:r>
          </a:p>
          <a:p>
            <a:pPr algn="ctr"/>
            <a:r>
              <a:rPr lang="es-ES" sz="4000" dirty="0">
                <a:ln w="0"/>
                <a:effectLst>
                  <a:outerShdw blurRad="38100" dist="19050" dir="2700000" algn="tl" rotWithShape="0">
                    <a:schemeClr val="dk1">
                      <a:alpha val="40000"/>
                    </a:schemeClr>
                  </a:outerShdw>
                </a:effectLst>
              </a:rPr>
              <a:t>A</a:t>
            </a:r>
          </a:p>
          <a:p>
            <a:pPr algn="ctr"/>
            <a:r>
              <a:rPr lang="es-ES" sz="4000" dirty="0">
                <a:ln w="0"/>
                <a:effectLst>
                  <a:outerShdw blurRad="38100" dist="19050" dir="2700000" algn="tl" rotWithShape="0">
                    <a:schemeClr val="dk1">
                      <a:alpha val="40000"/>
                    </a:schemeClr>
                  </a:outerShdw>
                </a:effectLst>
              </a:rPr>
              <a:t>S</a:t>
            </a:r>
          </a:p>
          <a:p>
            <a:pPr algn="ctr"/>
            <a:endParaRPr lang="es-ES" sz="4000" b="0" cap="none" spc="0" dirty="0">
              <a:ln w="0"/>
              <a:solidFill>
                <a:schemeClr val="tx1"/>
              </a:solidFill>
              <a:effectLst>
                <a:outerShdw blurRad="38100" dist="19050" dir="2700000" algn="tl" rotWithShape="0">
                  <a:schemeClr val="dk1">
                    <a:alpha val="40000"/>
                  </a:schemeClr>
                </a:outerShdw>
              </a:effectLst>
            </a:endParaRPr>
          </a:p>
        </p:txBody>
      </p:sp>
      <p:sp>
        <p:nvSpPr>
          <p:cNvPr id="7" name="Rectángulo 6"/>
          <p:cNvSpPr/>
          <p:nvPr/>
        </p:nvSpPr>
        <p:spPr>
          <a:xfrm rot="20779027">
            <a:off x="243913" y="4994955"/>
            <a:ext cx="4634603"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¿Inquietudes?</a:t>
            </a:r>
            <a:endParaRPr lang="es-ES" sz="5400" b="0" cap="none" spc="0" dirty="0">
              <a:ln w="0"/>
              <a:solidFill>
                <a:schemeClr val="tx1"/>
              </a:solidFill>
              <a:effectLst>
                <a:outerShdw blurRad="38100" dist="19050" dir="2700000" algn="tl" rotWithShape="0">
                  <a:schemeClr val="dk1">
                    <a:alpha val="40000"/>
                  </a:schemeClr>
                </a:outerShdw>
              </a:effectLst>
            </a:endParaRPr>
          </a:p>
        </p:txBody>
      </p:sp>
      <p:sp>
        <p:nvSpPr>
          <p:cNvPr id="9" name="CuadroTexto 8"/>
          <p:cNvSpPr txBox="1"/>
          <p:nvPr/>
        </p:nvSpPr>
        <p:spPr>
          <a:xfrm>
            <a:off x="6777688" y="2354491"/>
            <a:ext cx="1818126" cy="4508927"/>
          </a:xfrm>
          <a:prstGeom prst="rect">
            <a:avLst/>
          </a:prstGeom>
          <a:noFill/>
        </p:spPr>
        <p:txBody>
          <a:bodyPr wrap="none" rtlCol="0">
            <a:spAutoFit/>
          </a:bodyPr>
          <a:lstStyle/>
          <a:p>
            <a:r>
              <a:rPr lang="es-AR" sz="28700" dirty="0"/>
              <a:t>¿</a:t>
            </a:r>
            <a:endParaRPr lang="es-MX" dirty="0"/>
          </a:p>
        </p:txBody>
      </p:sp>
      <p:sp>
        <p:nvSpPr>
          <p:cNvPr id="10" name="CuadroTexto 9"/>
          <p:cNvSpPr txBox="1"/>
          <p:nvPr/>
        </p:nvSpPr>
        <p:spPr>
          <a:xfrm rot="10800000">
            <a:off x="8322015" y="-194011"/>
            <a:ext cx="1818126" cy="4508927"/>
          </a:xfrm>
          <a:prstGeom prst="rect">
            <a:avLst/>
          </a:prstGeom>
          <a:noFill/>
        </p:spPr>
        <p:txBody>
          <a:bodyPr wrap="none" rtlCol="0">
            <a:spAutoFit/>
          </a:bodyPr>
          <a:lstStyle/>
          <a:p>
            <a:r>
              <a:rPr lang="es-AR" sz="28700" dirty="0"/>
              <a:t>¿</a:t>
            </a:r>
            <a:endParaRPr lang="es-MX" dirty="0"/>
          </a:p>
        </p:txBody>
      </p:sp>
    </p:spTree>
    <p:extLst>
      <p:ext uri="{BB962C8B-B14F-4D97-AF65-F5344CB8AC3E}">
        <p14:creationId xmlns:p14="http://schemas.microsoft.com/office/powerpoint/2010/main" val="2275993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96616" y="404664"/>
            <a:ext cx="6988522" cy="636680"/>
          </a:xfrm>
        </p:spPr>
        <p:txBody>
          <a:bodyPr>
            <a:noAutofit/>
          </a:bodyPr>
          <a:lstStyle/>
          <a:p>
            <a:pPr algn="ctr"/>
            <a:r>
              <a:rPr lang="es-AR" sz="4000" b="1" i="1" dirty="0">
                <a:latin typeface="Verdana" pitchFamily="34" charset="0"/>
                <a:ea typeface="Verdana" pitchFamily="34" charset="0"/>
                <a:cs typeface="Verdana" pitchFamily="34" charset="0"/>
              </a:rPr>
              <a:t>Estructuras de Datos</a:t>
            </a:r>
            <a:endParaRPr lang="es-AR" sz="4000" dirty="0"/>
          </a:p>
        </p:txBody>
      </p:sp>
      <p:sp>
        <p:nvSpPr>
          <p:cNvPr id="4" name="CuadroTexto 3">
            <a:extLst>
              <a:ext uri="{FF2B5EF4-FFF2-40B4-BE49-F238E27FC236}">
                <a16:creationId xmlns:a16="http://schemas.microsoft.com/office/drawing/2014/main" id="{91511B8D-0087-4A7D-1D05-6F22FA6BC77F}"/>
              </a:ext>
            </a:extLst>
          </p:cNvPr>
          <p:cNvSpPr txBox="1"/>
          <p:nvPr/>
        </p:nvSpPr>
        <p:spPr>
          <a:xfrm>
            <a:off x="344488" y="1347733"/>
            <a:ext cx="4104456" cy="2585323"/>
          </a:xfrm>
          <a:prstGeom prst="rect">
            <a:avLst/>
          </a:prstGeom>
          <a:noFill/>
        </p:spPr>
        <p:txBody>
          <a:bodyPr wrap="square" rtlCol="0">
            <a:spAutoFit/>
          </a:bodyPr>
          <a:lstStyle/>
          <a:p>
            <a:r>
              <a:rPr lang="es-ES" b="1" dirty="0"/>
              <a:t>Pilas (</a:t>
            </a:r>
            <a:r>
              <a:rPr lang="es-ES" b="1" dirty="0" err="1"/>
              <a:t>Stacks</a:t>
            </a:r>
            <a:r>
              <a:rPr lang="es-ES" b="1" dirty="0"/>
              <a:t>)</a:t>
            </a:r>
            <a:r>
              <a:rPr lang="es-ES" dirty="0"/>
              <a:t>: Una colección de elementos organizados según el principio de "último en entrar, primero en salir" (LIFO). Las pilas admiten operaciones de inserción (</a:t>
            </a:r>
            <a:r>
              <a:rPr lang="es-ES" dirty="0" err="1"/>
              <a:t>push</a:t>
            </a:r>
            <a:r>
              <a:rPr lang="es-ES" dirty="0"/>
              <a:t>) y eliminación (pop) solo en un extremo, lo que las hace útiles para rastrear la ejecución de funciones y expresiones matemáticas.</a:t>
            </a:r>
            <a:endParaRPr lang="es-AR" dirty="0">
              <a:latin typeface="Trebuchet MS" panose="020B0603020202020204" pitchFamily="34" charset="0"/>
            </a:endParaRPr>
          </a:p>
        </p:txBody>
      </p:sp>
      <p:sp>
        <p:nvSpPr>
          <p:cNvPr id="7" name="CuadroTexto 6">
            <a:extLst>
              <a:ext uri="{FF2B5EF4-FFF2-40B4-BE49-F238E27FC236}">
                <a16:creationId xmlns:a16="http://schemas.microsoft.com/office/drawing/2014/main" id="{041E82FD-9F57-8B1A-EC1A-D337585A6E12}"/>
              </a:ext>
            </a:extLst>
          </p:cNvPr>
          <p:cNvSpPr txBox="1"/>
          <p:nvPr/>
        </p:nvSpPr>
        <p:spPr>
          <a:xfrm>
            <a:off x="344488" y="4084037"/>
            <a:ext cx="4104456" cy="2585323"/>
          </a:xfrm>
          <a:prstGeom prst="rect">
            <a:avLst/>
          </a:prstGeom>
          <a:noFill/>
        </p:spPr>
        <p:txBody>
          <a:bodyPr wrap="square" rtlCol="0">
            <a:spAutoFit/>
          </a:bodyPr>
          <a:lstStyle/>
          <a:p>
            <a:r>
              <a:rPr lang="es-ES" b="1" dirty="0"/>
              <a:t>Colas (</a:t>
            </a:r>
            <a:r>
              <a:rPr lang="es-ES" b="1" dirty="0" err="1"/>
              <a:t>Queues</a:t>
            </a:r>
            <a:r>
              <a:rPr lang="es-ES" b="1" dirty="0"/>
              <a:t>)</a:t>
            </a:r>
            <a:r>
              <a:rPr lang="es-ES" dirty="0"/>
              <a:t>: Una colección de elementos organizados según el principio de "primero en entrar, primero en salir" (FIFO). Las colas admiten operaciones de inserción (</a:t>
            </a:r>
            <a:r>
              <a:rPr lang="es-ES" dirty="0" err="1"/>
              <a:t>enqueue</a:t>
            </a:r>
            <a:r>
              <a:rPr lang="es-ES" dirty="0"/>
              <a:t>) y eliminación (</a:t>
            </a:r>
            <a:r>
              <a:rPr lang="es-ES" dirty="0" err="1"/>
              <a:t>dequeue</a:t>
            </a:r>
            <a:r>
              <a:rPr lang="es-ES" dirty="0"/>
              <a:t>) en diferentes extremos, lo que las hace útiles para la gestión de tareas y procesos.</a:t>
            </a:r>
            <a:endParaRPr lang="es-AR" dirty="0">
              <a:latin typeface="Trebuchet MS" panose="020B0603020202020204" pitchFamily="34" charset="0"/>
            </a:endParaRPr>
          </a:p>
        </p:txBody>
      </p:sp>
      <p:pic>
        <p:nvPicPr>
          <p:cNvPr id="8" name="Imagen 7">
            <a:extLst>
              <a:ext uri="{FF2B5EF4-FFF2-40B4-BE49-F238E27FC236}">
                <a16:creationId xmlns:a16="http://schemas.microsoft.com/office/drawing/2014/main" id="{914B0F55-7E48-DE67-3085-F7A5C613F6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5088" y="1268760"/>
            <a:ext cx="3103158" cy="2739608"/>
          </a:xfrm>
          <a:prstGeom prst="rect">
            <a:avLst/>
          </a:prstGeom>
        </p:spPr>
      </p:pic>
      <p:pic>
        <p:nvPicPr>
          <p:cNvPr id="11" name="Imagen 10">
            <a:extLst>
              <a:ext uri="{FF2B5EF4-FFF2-40B4-BE49-F238E27FC236}">
                <a16:creationId xmlns:a16="http://schemas.microsoft.com/office/drawing/2014/main" id="{3F8D2132-3073-B6C3-2926-787F98EB7A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5048" y="4350824"/>
            <a:ext cx="3744416" cy="2231098"/>
          </a:xfrm>
          <a:prstGeom prst="rect">
            <a:avLst/>
          </a:prstGeom>
        </p:spPr>
      </p:pic>
    </p:spTree>
    <p:extLst>
      <p:ext uri="{BB962C8B-B14F-4D97-AF65-F5344CB8AC3E}">
        <p14:creationId xmlns:p14="http://schemas.microsoft.com/office/powerpoint/2010/main" val="2746253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randombar(horizontal)">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96616" y="404664"/>
            <a:ext cx="6988522" cy="636680"/>
          </a:xfrm>
        </p:spPr>
        <p:txBody>
          <a:bodyPr>
            <a:noAutofit/>
          </a:bodyPr>
          <a:lstStyle/>
          <a:p>
            <a:pPr algn="ctr"/>
            <a:r>
              <a:rPr lang="es-AR" sz="4000" b="1" i="1" dirty="0">
                <a:latin typeface="Verdana" pitchFamily="34" charset="0"/>
                <a:ea typeface="Verdana" pitchFamily="34" charset="0"/>
                <a:cs typeface="Verdana" pitchFamily="34" charset="0"/>
              </a:rPr>
              <a:t>Estructuras de Datos</a:t>
            </a:r>
            <a:endParaRPr lang="es-AR" sz="4000" dirty="0"/>
          </a:p>
        </p:txBody>
      </p:sp>
      <p:sp>
        <p:nvSpPr>
          <p:cNvPr id="4" name="CuadroTexto 3">
            <a:extLst>
              <a:ext uri="{FF2B5EF4-FFF2-40B4-BE49-F238E27FC236}">
                <a16:creationId xmlns:a16="http://schemas.microsoft.com/office/drawing/2014/main" id="{91511B8D-0087-4A7D-1D05-6F22FA6BC77F}"/>
              </a:ext>
            </a:extLst>
          </p:cNvPr>
          <p:cNvSpPr txBox="1"/>
          <p:nvPr/>
        </p:nvSpPr>
        <p:spPr>
          <a:xfrm>
            <a:off x="344488" y="1347733"/>
            <a:ext cx="4464496" cy="2585323"/>
          </a:xfrm>
          <a:prstGeom prst="rect">
            <a:avLst/>
          </a:prstGeom>
          <a:noFill/>
        </p:spPr>
        <p:txBody>
          <a:bodyPr wrap="square" rtlCol="0">
            <a:spAutoFit/>
          </a:bodyPr>
          <a:lstStyle/>
          <a:p>
            <a:r>
              <a:rPr lang="es-ES" b="1" dirty="0"/>
              <a:t>Árboles (</a:t>
            </a:r>
            <a:r>
              <a:rPr lang="es-ES" b="1" dirty="0" err="1"/>
              <a:t>Trees</a:t>
            </a:r>
            <a:r>
              <a:rPr lang="es-ES" b="1" dirty="0"/>
              <a:t>)</a:t>
            </a:r>
            <a:r>
              <a:rPr lang="es-ES" dirty="0"/>
              <a:t>: Una estructura de datos jerárquica compuesta por nodos conectados por bordes. Los árboles tienen un nodo raíz, y cada nodo puede tener cero o más nodos secundarios, llamados hijos. Los árboles pueden ser utilizados para representar jerarquías de datos, como la estructura de archivos en un sistema operativo.</a:t>
            </a:r>
            <a:endParaRPr lang="es-AR" dirty="0">
              <a:latin typeface="Trebuchet MS" panose="020B0603020202020204" pitchFamily="34" charset="0"/>
            </a:endParaRPr>
          </a:p>
        </p:txBody>
      </p:sp>
      <p:sp>
        <p:nvSpPr>
          <p:cNvPr id="7" name="CuadroTexto 6">
            <a:extLst>
              <a:ext uri="{FF2B5EF4-FFF2-40B4-BE49-F238E27FC236}">
                <a16:creationId xmlns:a16="http://schemas.microsoft.com/office/drawing/2014/main" id="{041E82FD-9F57-8B1A-EC1A-D337585A6E12}"/>
              </a:ext>
            </a:extLst>
          </p:cNvPr>
          <p:cNvSpPr txBox="1"/>
          <p:nvPr/>
        </p:nvSpPr>
        <p:spPr>
          <a:xfrm>
            <a:off x="344488" y="4084037"/>
            <a:ext cx="4104456" cy="2308324"/>
          </a:xfrm>
          <a:prstGeom prst="rect">
            <a:avLst/>
          </a:prstGeom>
          <a:noFill/>
        </p:spPr>
        <p:txBody>
          <a:bodyPr wrap="square" rtlCol="0">
            <a:spAutoFit/>
          </a:bodyPr>
          <a:lstStyle/>
          <a:p>
            <a:r>
              <a:rPr lang="es-ES" b="1" dirty="0"/>
              <a:t>Grafos (</a:t>
            </a:r>
            <a:r>
              <a:rPr lang="es-ES" b="1" dirty="0" err="1"/>
              <a:t>Graphs</a:t>
            </a:r>
            <a:r>
              <a:rPr lang="es-ES" b="1" dirty="0"/>
              <a:t>)</a:t>
            </a:r>
            <a:r>
              <a:rPr lang="es-ES" dirty="0"/>
              <a:t>: Una colección de nodos (vértices) conectados por bordes (aristas). Los grafos pueden ser dirigidos o no dirigidos, y se utilizan para modelar relaciones entre entidades, como redes sociales, rutas de viaje, y relaciones de dependencia.</a:t>
            </a:r>
            <a:endParaRPr lang="es-AR" dirty="0">
              <a:latin typeface="Trebuchet MS" panose="020B0603020202020204" pitchFamily="34" charset="0"/>
            </a:endParaRPr>
          </a:p>
        </p:txBody>
      </p:sp>
      <p:pic>
        <p:nvPicPr>
          <p:cNvPr id="5" name="Imagen 4">
            <a:extLst>
              <a:ext uri="{FF2B5EF4-FFF2-40B4-BE49-F238E27FC236}">
                <a16:creationId xmlns:a16="http://schemas.microsoft.com/office/drawing/2014/main" id="{839BBFEB-CE1D-95B6-FD88-5F5BAB7AE3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1072" y="1129144"/>
            <a:ext cx="4104456" cy="3022499"/>
          </a:xfrm>
          <a:prstGeom prst="rect">
            <a:avLst/>
          </a:prstGeom>
        </p:spPr>
      </p:pic>
      <p:pic>
        <p:nvPicPr>
          <p:cNvPr id="9" name="Imagen 8">
            <a:extLst>
              <a:ext uri="{FF2B5EF4-FFF2-40B4-BE49-F238E27FC236}">
                <a16:creationId xmlns:a16="http://schemas.microsoft.com/office/drawing/2014/main" id="{F6B6CDBB-9A51-026A-00F0-424EBA10AD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3893" y="4504873"/>
            <a:ext cx="4724066" cy="1840235"/>
          </a:xfrm>
          <a:prstGeom prst="rect">
            <a:avLst/>
          </a:prstGeom>
        </p:spPr>
      </p:pic>
    </p:spTree>
    <p:extLst>
      <p:ext uri="{BB962C8B-B14F-4D97-AF65-F5344CB8AC3E}">
        <p14:creationId xmlns:p14="http://schemas.microsoft.com/office/powerpoint/2010/main" val="2724686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96616" y="404664"/>
            <a:ext cx="6988522" cy="636680"/>
          </a:xfrm>
        </p:spPr>
        <p:txBody>
          <a:bodyPr>
            <a:noAutofit/>
          </a:bodyPr>
          <a:lstStyle/>
          <a:p>
            <a:pPr algn="ctr"/>
            <a:r>
              <a:rPr lang="es-AR" sz="4000" b="1" i="1" dirty="0">
                <a:latin typeface="Verdana" pitchFamily="34" charset="0"/>
                <a:ea typeface="Verdana" pitchFamily="34" charset="0"/>
                <a:cs typeface="Verdana" pitchFamily="34" charset="0"/>
              </a:rPr>
              <a:t>Estructuras de Datos</a:t>
            </a:r>
            <a:endParaRPr lang="es-AR" sz="4000" dirty="0"/>
          </a:p>
        </p:txBody>
      </p:sp>
      <p:sp>
        <p:nvSpPr>
          <p:cNvPr id="4" name="CuadroTexto 3">
            <a:extLst>
              <a:ext uri="{FF2B5EF4-FFF2-40B4-BE49-F238E27FC236}">
                <a16:creationId xmlns:a16="http://schemas.microsoft.com/office/drawing/2014/main" id="{91511B8D-0087-4A7D-1D05-6F22FA6BC77F}"/>
              </a:ext>
            </a:extLst>
          </p:cNvPr>
          <p:cNvSpPr txBox="1"/>
          <p:nvPr/>
        </p:nvSpPr>
        <p:spPr>
          <a:xfrm>
            <a:off x="344488" y="1347733"/>
            <a:ext cx="8640960" cy="1200329"/>
          </a:xfrm>
          <a:prstGeom prst="rect">
            <a:avLst/>
          </a:prstGeom>
          <a:noFill/>
        </p:spPr>
        <p:txBody>
          <a:bodyPr wrap="square" rtlCol="0">
            <a:spAutoFit/>
          </a:bodyPr>
          <a:lstStyle/>
          <a:p>
            <a:r>
              <a:rPr lang="es-ES" b="1" i="0" dirty="0">
                <a:solidFill>
                  <a:srgbClr val="0D0D0D"/>
                </a:solidFill>
                <a:effectLst/>
                <a:latin typeface="Söhne"/>
              </a:rPr>
              <a:t>Tablas de Hash (Hash Tables)</a:t>
            </a:r>
            <a:r>
              <a:rPr lang="es-ES" b="0" i="0" dirty="0">
                <a:solidFill>
                  <a:srgbClr val="0D0D0D"/>
                </a:solidFill>
                <a:effectLst/>
                <a:latin typeface="Söhne"/>
              </a:rPr>
              <a:t>: Una estructura de datos que mapea claves a valores, utilizando una función de hash para calcular la posición de almacenamiento de cada elemento. Las tablas de hash permiten un acceso rápido a los elementos mediante claves, pero pueden tener colisiones que deben ser gestionadas adecuadamente.</a:t>
            </a:r>
            <a:endParaRPr lang="es-AR" dirty="0">
              <a:latin typeface="Trebuchet MS" panose="020B0603020202020204" pitchFamily="34" charset="0"/>
            </a:endParaRPr>
          </a:p>
        </p:txBody>
      </p:sp>
      <p:pic>
        <p:nvPicPr>
          <p:cNvPr id="6" name="Imagen 5">
            <a:extLst>
              <a:ext uri="{FF2B5EF4-FFF2-40B4-BE49-F238E27FC236}">
                <a16:creationId xmlns:a16="http://schemas.microsoft.com/office/drawing/2014/main" id="{EF395115-75FA-327F-02D6-CC32CA2530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5348" y="2924944"/>
            <a:ext cx="5423387" cy="3672408"/>
          </a:xfrm>
          <a:prstGeom prst="rect">
            <a:avLst/>
          </a:prstGeom>
        </p:spPr>
      </p:pic>
    </p:spTree>
    <p:extLst>
      <p:ext uri="{BB962C8B-B14F-4D97-AF65-F5344CB8AC3E}">
        <p14:creationId xmlns:p14="http://schemas.microsoft.com/office/powerpoint/2010/main" val="3320166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96616" y="404664"/>
            <a:ext cx="6988522" cy="636680"/>
          </a:xfrm>
        </p:spPr>
        <p:txBody>
          <a:bodyPr>
            <a:noAutofit/>
          </a:bodyPr>
          <a:lstStyle/>
          <a:p>
            <a:pPr algn="ctr"/>
            <a:r>
              <a:rPr lang="es-AR" sz="4000" b="1" i="1" dirty="0">
                <a:latin typeface="Verdana" pitchFamily="34" charset="0"/>
                <a:ea typeface="Verdana" pitchFamily="34" charset="0"/>
                <a:cs typeface="Verdana" pitchFamily="34" charset="0"/>
              </a:rPr>
              <a:t>Conceptos</a:t>
            </a:r>
            <a:endParaRPr lang="es-AR" sz="4000" dirty="0"/>
          </a:p>
        </p:txBody>
      </p:sp>
      <p:sp>
        <p:nvSpPr>
          <p:cNvPr id="3" name="2 CuadroTexto"/>
          <p:cNvSpPr txBox="1"/>
          <p:nvPr/>
        </p:nvSpPr>
        <p:spPr>
          <a:xfrm>
            <a:off x="344488" y="1268760"/>
            <a:ext cx="6696744" cy="740587"/>
          </a:xfrm>
          <a:prstGeom prst="rect">
            <a:avLst/>
          </a:prstGeom>
          <a:noFill/>
        </p:spPr>
        <p:txBody>
          <a:bodyPr wrap="square" rtlCol="0">
            <a:spAutoFit/>
          </a:bodyPr>
          <a:lstStyle/>
          <a:p>
            <a:pPr marL="342900" indent="-342900" algn="ctr">
              <a:lnSpc>
                <a:spcPct val="150000"/>
              </a:lnSpc>
              <a:buClr>
                <a:schemeClr val="accent1">
                  <a:lumMod val="60000"/>
                  <a:lumOff val="40000"/>
                </a:schemeClr>
              </a:buClr>
              <a:buFont typeface="Wingdings" panose="05000000000000000000" pitchFamily="2" charset="2"/>
              <a:buChar char="ü"/>
            </a:pPr>
            <a:r>
              <a:rPr lang="es-AR" sz="2400" dirty="0">
                <a:latin typeface="Verdana" pitchFamily="34" charset="0"/>
                <a:ea typeface="Verdana" pitchFamily="34" charset="0"/>
                <a:cs typeface="Verdana" pitchFamily="34" charset="0"/>
              </a:rPr>
              <a:t>  </a:t>
            </a:r>
            <a:r>
              <a:rPr lang="es-AR" sz="3200" dirty="0">
                <a:latin typeface="Trebuchet MS" panose="020B0603020202020204" pitchFamily="34" charset="0"/>
                <a:ea typeface="Verdana" pitchFamily="34" charset="0"/>
                <a:cs typeface="Verdana" pitchFamily="34" charset="0"/>
              </a:rPr>
              <a:t>Qué es un registro del sistema?</a:t>
            </a:r>
          </a:p>
        </p:txBody>
      </p:sp>
      <p:pic>
        <p:nvPicPr>
          <p:cNvPr id="10" name="Imagen 9">
            <a:extLst>
              <a:ext uri="{FF2B5EF4-FFF2-40B4-BE49-F238E27FC236}">
                <a16:creationId xmlns:a16="http://schemas.microsoft.com/office/drawing/2014/main" id="{C287DAEB-8B52-3464-4833-0583597646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480" y="2420888"/>
            <a:ext cx="9339618" cy="40324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0" name="69 Conector recto"/>
          <p:cNvCxnSpPr/>
          <p:nvPr/>
        </p:nvCxnSpPr>
        <p:spPr>
          <a:xfrm>
            <a:off x="4004895" y="2555612"/>
            <a:ext cx="0" cy="2592288"/>
          </a:xfrm>
          <a:prstGeom prst="line">
            <a:avLst/>
          </a:prstGeom>
        </p:spPr>
        <p:style>
          <a:lnRef idx="1">
            <a:schemeClr val="accent1"/>
          </a:lnRef>
          <a:fillRef idx="0">
            <a:schemeClr val="accent1"/>
          </a:fillRef>
          <a:effectRef idx="0">
            <a:schemeClr val="accent1"/>
          </a:effectRef>
          <a:fontRef idx="minor">
            <a:schemeClr val="tx1"/>
          </a:fontRef>
        </p:style>
      </p:cxnSp>
      <p:sp>
        <p:nvSpPr>
          <p:cNvPr id="2" name="1 Título"/>
          <p:cNvSpPr>
            <a:spLocks noGrp="1"/>
          </p:cNvSpPr>
          <p:nvPr>
            <p:ph type="title"/>
          </p:nvPr>
        </p:nvSpPr>
        <p:spPr>
          <a:xfrm>
            <a:off x="495300" y="404664"/>
            <a:ext cx="8997950" cy="636680"/>
          </a:xfrm>
        </p:spPr>
        <p:txBody>
          <a:bodyPr>
            <a:noAutofit/>
          </a:bodyPr>
          <a:lstStyle/>
          <a:p>
            <a:r>
              <a:rPr lang="es-AR" sz="4000" b="1" i="1" dirty="0">
                <a:latin typeface="Verdana" pitchFamily="34" charset="0"/>
                <a:ea typeface="Verdana" pitchFamily="34" charset="0"/>
                <a:cs typeface="Verdana" pitchFamily="34" charset="0"/>
              </a:rPr>
              <a:t>Arquitectura</a:t>
            </a:r>
            <a:r>
              <a:rPr lang="es-AR" sz="4000" b="1" i="1" dirty="0">
                <a:solidFill>
                  <a:srgbClr val="7030A0"/>
                </a:solidFill>
                <a:latin typeface="Verdana" pitchFamily="34" charset="0"/>
                <a:ea typeface="Verdana" pitchFamily="34" charset="0"/>
                <a:cs typeface="Verdana" pitchFamily="34" charset="0"/>
              </a:rPr>
              <a:t> </a:t>
            </a:r>
            <a:r>
              <a:rPr lang="es-AR" sz="4000" b="1" i="1" dirty="0">
                <a:latin typeface="Verdana" pitchFamily="34" charset="0"/>
                <a:ea typeface="Verdana" pitchFamily="34" charset="0"/>
                <a:cs typeface="Verdana" pitchFamily="34" charset="0"/>
              </a:rPr>
              <a:t>Von </a:t>
            </a:r>
            <a:r>
              <a:rPr lang="es-AR" sz="4000" b="1" i="1" dirty="0" err="1">
                <a:latin typeface="Verdana" pitchFamily="34" charset="0"/>
                <a:ea typeface="Verdana" pitchFamily="34" charset="0"/>
                <a:cs typeface="Verdana" pitchFamily="34" charset="0"/>
              </a:rPr>
              <a:t>Neumann</a:t>
            </a:r>
            <a:endParaRPr lang="es-AR" sz="4000" dirty="0"/>
          </a:p>
        </p:txBody>
      </p:sp>
      <p:sp>
        <p:nvSpPr>
          <p:cNvPr id="3" name="2 CuadroTexto"/>
          <p:cNvSpPr txBox="1"/>
          <p:nvPr/>
        </p:nvSpPr>
        <p:spPr>
          <a:xfrm>
            <a:off x="662523" y="1340768"/>
            <a:ext cx="8736971" cy="461665"/>
          </a:xfrm>
          <a:prstGeom prst="rect">
            <a:avLst/>
          </a:prstGeom>
          <a:noFill/>
        </p:spPr>
        <p:txBody>
          <a:bodyPr wrap="square" rtlCol="0">
            <a:spAutoFit/>
          </a:bodyPr>
          <a:lstStyle/>
          <a:p>
            <a:pPr marL="342900" indent="-342900">
              <a:buClr>
                <a:schemeClr val="accent1">
                  <a:lumMod val="60000"/>
                  <a:lumOff val="40000"/>
                </a:schemeClr>
              </a:buClr>
              <a:buFont typeface="Wingdings" panose="05000000000000000000" pitchFamily="2" charset="2"/>
              <a:buChar char="ü"/>
            </a:pPr>
            <a:r>
              <a:rPr lang="es-AR" sz="2400" dirty="0">
                <a:latin typeface="Verdana" pitchFamily="34" charset="0"/>
                <a:ea typeface="Verdana" pitchFamily="34" charset="0"/>
                <a:cs typeface="Verdana" pitchFamily="34" charset="0"/>
              </a:rPr>
              <a:t> Que elemento posee la Maquina?</a:t>
            </a:r>
          </a:p>
        </p:txBody>
      </p:sp>
      <p:sp>
        <p:nvSpPr>
          <p:cNvPr id="5" name="4 Rectángulo redondeado"/>
          <p:cNvSpPr/>
          <p:nvPr/>
        </p:nvSpPr>
        <p:spPr>
          <a:xfrm>
            <a:off x="416496" y="2771636"/>
            <a:ext cx="1326147" cy="23042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Rectángulo redondeado"/>
          <p:cNvSpPr/>
          <p:nvPr/>
        </p:nvSpPr>
        <p:spPr>
          <a:xfrm>
            <a:off x="2132687" y="2699628"/>
            <a:ext cx="1716191" cy="23042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I</a:t>
            </a:r>
          </a:p>
          <a:p>
            <a:pPr algn="ctr"/>
            <a:r>
              <a:rPr lang="es-AR" sz="1200" dirty="0">
                <a:solidFill>
                  <a:schemeClr val="tx1"/>
                </a:solidFill>
              </a:rPr>
              <a:t>N</a:t>
            </a:r>
          </a:p>
          <a:p>
            <a:pPr algn="ctr"/>
            <a:r>
              <a:rPr lang="es-AR" sz="1200" dirty="0">
                <a:solidFill>
                  <a:schemeClr val="tx1"/>
                </a:solidFill>
              </a:rPr>
              <a:t>T</a:t>
            </a:r>
          </a:p>
          <a:p>
            <a:pPr algn="ctr"/>
            <a:r>
              <a:rPr lang="es-AR" sz="1200" dirty="0">
                <a:solidFill>
                  <a:schemeClr val="tx1"/>
                </a:solidFill>
              </a:rPr>
              <a:t>E</a:t>
            </a:r>
          </a:p>
          <a:p>
            <a:pPr algn="ctr"/>
            <a:r>
              <a:rPr lang="es-AR" sz="1200" dirty="0">
                <a:solidFill>
                  <a:schemeClr val="tx1"/>
                </a:solidFill>
              </a:rPr>
              <a:t>R</a:t>
            </a:r>
          </a:p>
          <a:p>
            <a:pPr algn="ctr"/>
            <a:r>
              <a:rPr lang="es-AR" sz="1200" dirty="0">
                <a:solidFill>
                  <a:schemeClr val="tx1"/>
                </a:solidFill>
              </a:rPr>
              <a:t>N</a:t>
            </a:r>
          </a:p>
          <a:p>
            <a:pPr algn="ctr"/>
            <a:r>
              <a:rPr lang="es-AR" sz="1200" dirty="0">
                <a:solidFill>
                  <a:schemeClr val="tx1"/>
                </a:solidFill>
              </a:rPr>
              <a:t>A</a:t>
            </a:r>
          </a:p>
          <a:p>
            <a:pPr algn="ctr"/>
            <a:r>
              <a:rPr lang="es-AR" sz="1200" dirty="0">
                <a:solidFill>
                  <a:schemeClr val="tx1"/>
                </a:solidFill>
              </a:rPr>
              <a:t>L</a:t>
            </a:r>
          </a:p>
          <a:p>
            <a:pPr algn="ctr"/>
            <a:r>
              <a:rPr lang="es-AR" sz="1200" dirty="0">
                <a:solidFill>
                  <a:schemeClr val="tx1"/>
                </a:solidFill>
              </a:rPr>
              <a:t> </a:t>
            </a:r>
          </a:p>
          <a:p>
            <a:pPr algn="ctr"/>
            <a:r>
              <a:rPr lang="es-AR" sz="1200" dirty="0">
                <a:solidFill>
                  <a:schemeClr val="tx1"/>
                </a:solidFill>
              </a:rPr>
              <a:t>B</a:t>
            </a:r>
          </a:p>
          <a:p>
            <a:pPr algn="ctr"/>
            <a:r>
              <a:rPr lang="es-AR" sz="1200" dirty="0">
                <a:solidFill>
                  <a:schemeClr val="tx1"/>
                </a:solidFill>
              </a:rPr>
              <a:t>U</a:t>
            </a:r>
          </a:p>
          <a:p>
            <a:pPr algn="ctr"/>
            <a:r>
              <a:rPr lang="es-AR" sz="1200" dirty="0">
                <a:solidFill>
                  <a:schemeClr val="tx1"/>
                </a:solidFill>
              </a:rPr>
              <a:t>S</a:t>
            </a:r>
          </a:p>
        </p:txBody>
      </p:sp>
      <p:sp>
        <p:nvSpPr>
          <p:cNvPr id="7" name="6 Rectángulo redondeado"/>
          <p:cNvSpPr/>
          <p:nvPr/>
        </p:nvSpPr>
        <p:spPr>
          <a:xfrm>
            <a:off x="4394938" y="2699628"/>
            <a:ext cx="1326147" cy="23042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7 Rectángulo redondeado"/>
          <p:cNvSpPr/>
          <p:nvPr/>
        </p:nvSpPr>
        <p:spPr>
          <a:xfrm>
            <a:off x="6423164" y="2699628"/>
            <a:ext cx="1326147" cy="230425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8 CuadroTexto"/>
          <p:cNvSpPr txBox="1"/>
          <p:nvPr/>
        </p:nvSpPr>
        <p:spPr>
          <a:xfrm>
            <a:off x="1898661" y="2411596"/>
            <a:ext cx="1170130" cy="369332"/>
          </a:xfrm>
          <a:prstGeom prst="rect">
            <a:avLst/>
          </a:prstGeom>
          <a:noFill/>
        </p:spPr>
        <p:txBody>
          <a:bodyPr wrap="square" rtlCol="0">
            <a:spAutoFit/>
          </a:bodyPr>
          <a:lstStyle/>
          <a:p>
            <a:pPr algn="ctr"/>
            <a:r>
              <a:rPr lang="es-AR" b="1" dirty="0"/>
              <a:t>CPU</a:t>
            </a:r>
          </a:p>
        </p:txBody>
      </p:sp>
      <p:sp>
        <p:nvSpPr>
          <p:cNvPr id="10" name="9 CuadroTexto"/>
          <p:cNvSpPr txBox="1"/>
          <p:nvPr/>
        </p:nvSpPr>
        <p:spPr>
          <a:xfrm>
            <a:off x="4160912" y="2699628"/>
            <a:ext cx="1170130" cy="369332"/>
          </a:xfrm>
          <a:prstGeom prst="rect">
            <a:avLst/>
          </a:prstGeom>
          <a:noFill/>
        </p:spPr>
        <p:txBody>
          <a:bodyPr wrap="square" rtlCol="0">
            <a:spAutoFit/>
          </a:bodyPr>
          <a:lstStyle/>
          <a:p>
            <a:pPr algn="ctr"/>
            <a:r>
              <a:rPr lang="es-AR" dirty="0"/>
              <a:t>MP</a:t>
            </a:r>
          </a:p>
        </p:txBody>
      </p:sp>
      <p:sp>
        <p:nvSpPr>
          <p:cNvPr id="11" name="10 CuadroTexto"/>
          <p:cNvSpPr txBox="1"/>
          <p:nvPr/>
        </p:nvSpPr>
        <p:spPr>
          <a:xfrm>
            <a:off x="6735198" y="2699628"/>
            <a:ext cx="624069" cy="2308324"/>
          </a:xfrm>
          <a:prstGeom prst="rect">
            <a:avLst/>
          </a:prstGeom>
          <a:noFill/>
        </p:spPr>
        <p:txBody>
          <a:bodyPr wrap="square" rtlCol="0">
            <a:spAutoFit/>
          </a:bodyPr>
          <a:lstStyle/>
          <a:p>
            <a:pPr algn="ctr"/>
            <a:r>
              <a:rPr lang="es-AR" dirty="0"/>
              <a:t>O/IC</a:t>
            </a:r>
          </a:p>
          <a:p>
            <a:pPr algn="ctr"/>
            <a:r>
              <a:rPr lang="es-AR" dirty="0"/>
              <a:t> O</a:t>
            </a:r>
          </a:p>
          <a:p>
            <a:pPr algn="ctr"/>
            <a:r>
              <a:rPr lang="es-AR" dirty="0"/>
              <a:t>N</a:t>
            </a:r>
          </a:p>
          <a:p>
            <a:pPr algn="ctr"/>
            <a:r>
              <a:rPr lang="es-AR" dirty="0"/>
              <a:t>T</a:t>
            </a:r>
          </a:p>
          <a:p>
            <a:pPr algn="ctr"/>
            <a:r>
              <a:rPr lang="es-AR" dirty="0"/>
              <a:t>R</a:t>
            </a:r>
          </a:p>
          <a:p>
            <a:pPr algn="ctr"/>
            <a:r>
              <a:rPr lang="es-AR" dirty="0"/>
              <a:t>O</a:t>
            </a:r>
          </a:p>
          <a:p>
            <a:pPr algn="ctr"/>
            <a:r>
              <a:rPr lang="es-AR" dirty="0"/>
              <a:t>L</a:t>
            </a:r>
          </a:p>
        </p:txBody>
      </p:sp>
      <p:sp>
        <p:nvSpPr>
          <p:cNvPr id="12" name="11 CuadroTexto"/>
          <p:cNvSpPr txBox="1"/>
          <p:nvPr/>
        </p:nvSpPr>
        <p:spPr>
          <a:xfrm>
            <a:off x="494505" y="3504490"/>
            <a:ext cx="1170130" cy="923330"/>
          </a:xfrm>
          <a:prstGeom prst="rect">
            <a:avLst/>
          </a:prstGeom>
          <a:noFill/>
        </p:spPr>
        <p:txBody>
          <a:bodyPr wrap="square" rtlCol="0">
            <a:spAutoFit/>
          </a:bodyPr>
          <a:lstStyle/>
          <a:p>
            <a:r>
              <a:rPr lang="es-AR" dirty="0"/>
              <a:t>Inter-</a:t>
            </a:r>
            <a:r>
              <a:rPr lang="es-AR" dirty="0" err="1"/>
              <a:t>rupcion</a:t>
            </a:r>
            <a:r>
              <a:rPr lang="es-AR" dirty="0"/>
              <a:t> (PIC)</a:t>
            </a:r>
          </a:p>
        </p:txBody>
      </p:sp>
      <p:sp>
        <p:nvSpPr>
          <p:cNvPr id="13" name="12 Rectángulo"/>
          <p:cNvSpPr/>
          <p:nvPr/>
        </p:nvSpPr>
        <p:spPr>
          <a:xfrm>
            <a:off x="7593294" y="2843644"/>
            <a:ext cx="390043" cy="115212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PORT</a:t>
            </a:r>
          </a:p>
        </p:txBody>
      </p:sp>
      <p:cxnSp>
        <p:nvCxnSpPr>
          <p:cNvPr id="16" name="15 Conector curvado"/>
          <p:cNvCxnSpPr/>
          <p:nvPr/>
        </p:nvCxnSpPr>
        <p:spPr>
          <a:xfrm>
            <a:off x="7983337" y="3059668"/>
            <a:ext cx="858095" cy="144016"/>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7" name="16 Conector curvado"/>
          <p:cNvCxnSpPr/>
          <p:nvPr/>
        </p:nvCxnSpPr>
        <p:spPr>
          <a:xfrm>
            <a:off x="7983337" y="3707740"/>
            <a:ext cx="858095" cy="144016"/>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1" name="20 Elipse"/>
          <p:cNvSpPr/>
          <p:nvPr/>
        </p:nvSpPr>
        <p:spPr>
          <a:xfrm>
            <a:off x="8685415" y="3131676"/>
            <a:ext cx="1092121" cy="792088"/>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err="1">
                <a:solidFill>
                  <a:schemeClr val="tx1"/>
                </a:solidFill>
              </a:rPr>
              <a:t>Disp</a:t>
            </a:r>
            <a:endParaRPr lang="es-AR" dirty="0">
              <a:solidFill>
                <a:schemeClr val="tx1"/>
              </a:solidFill>
            </a:endParaRPr>
          </a:p>
        </p:txBody>
      </p:sp>
      <p:sp>
        <p:nvSpPr>
          <p:cNvPr id="22" name="21 CuadroTexto"/>
          <p:cNvSpPr txBox="1"/>
          <p:nvPr/>
        </p:nvSpPr>
        <p:spPr>
          <a:xfrm>
            <a:off x="7983337" y="3327956"/>
            <a:ext cx="702078" cy="307777"/>
          </a:xfrm>
          <a:prstGeom prst="rect">
            <a:avLst/>
          </a:prstGeom>
          <a:noFill/>
        </p:spPr>
        <p:txBody>
          <a:bodyPr wrap="square" rtlCol="0">
            <a:spAutoFit/>
          </a:bodyPr>
          <a:lstStyle/>
          <a:p>
            <a:r>
              <a:rPr lang="es-AR" sz="1400" dirty="0"/>
              <a:t>Canal</a:t>
            </a:r>
          </a:p>
        </p:txBody>
      </p:sp>
      <p:cxnSp>
        <p:nvCxnSpPr>
          <p:cNvPr id="24" name="23 Conector recto"/>
          <p:cNvCxnSpPr/>
          <p:nvPr/>
        </p:nvCxnSpPr>
        <p:spPr>
          <a:xfrm>
            <a:off x="2834765" y="2123564"/>
            <a:ext cx="0" cy="3384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24 Conector recto"/>
          <p:cNvCxnSpPr/>
          <p:nvPr/>
        </p:nvCxnSpPr>
        <p:spPr>
          <a:xfrm>
            <a:off x="3146799" y="2596262"/>
            <a:ext cx="0" cy="2551638"/>
          </a:xfrm>
          <a:prstGeom prst="line">
            <a:avLst/>
          </a:prstGeom>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5019007" y="3206586"/>
            <a:ext cx="702078" cy="1077218"/>
          </a:xfrm>
          <a:prstGeom prst="rect">
            <a:avLst/>
          </a:prstGeom>
          <a:noFill/>
        </p:spPr>
        <p:txBody>
          <a:bodyPr wrap="square" rtlCol="0">
            <a:spAutoFit/>
          </a:bodyPr>
          <a:lstStyle/>
          <a:p>
            <a:r>
              <a:rPr lang="es-AR" sz="1600" b="1" i="1" dirty="0"/>
              <a:t>GDT</a:t>
            </a:r>
          </a:p>
          <a:p>
            <a:r>
              <a:rPr lang="es-AR" sz="1600" b="1" i="1" dirty="0"/>
              <a:t>LDT</a:t>
            </a:r>
          </a:p>
          <a:p>
            <a:r>
              <a:rPr lang="es-AR" sz="1600" b="1" i="1" dirty="0"/>
              <a:t>IDT</a:t>
            </a:r>
          </a:p>
          <a:p>
            <a:r>
              <a:rPr lang="es-AR" sz="1600" b="1" i="1" dirty="0"/>
              <a:t>CR</a:t>
            </a:r>
          </a:p>
        </p:txBody>
      </p:sp>
      <p:sp>
        <p:nvSpPr>
          <p:cNvPr id="23" name="22 Rectángulo"/>
          <p:cNvSpPr/>
          <p:nvPr/>
        </p:nvSpPr>
        <p:spPr>
          <a:xfrm>
            <a:off x="3848878" y="2771636"/>
            <a:ext cx="390043" cy="115212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dirty="0">
                <a:solidFill>
                  <a:schemeClr val="tx1"/>
                </a:solidFill>
                <a:latin typeface="Verdana" pitchFamily="34" charset="0"/>
                <a:ea typeface="Verdana" pitchFamily="34" charset="0"/>
                <a:cs typeface="Verdana" pitchFamily="34" charset="0"/>
              </a:rPr>
              <a:t>Ca</a:t>
            </a:r>
          </a:p>
          <a:p>
            <a:pPr algn="ctr"/>
            <a:r>
              <a:rPr lang="es-AR" sz="1600" b="1" dirty="0">
                <a:solidFill>
                  <a:schemeClr val="tx1"/>
                </a:solidFill>
                <a:latin typeface="Verdana" pitchFamily="34" charset="0"/>
                <a:ea typeface="Verdana" pitchFamily="34" charset="0"/>
                <a:cs typeface="Verdana" pitchFamily="34" charset="0"/>
              </a:rPr>
              <a:t>che</a:t>
            </a:r>
          </a:p>
        </p:txBody>
      </p:sp>
      <p:cxnSp>
        <p:nvCxnSpPr>
          <p:cNvPr id="38" name="37 Conector recto"/>
          <p:cNvCxnSpPr/>
          <p:nvPr/>
        </p:nvCxnSpPr>
        <p:spPr>
          <a:xfrm>
            <a:off x="2834765" y="2123564"/>
            <a:ext cx="452450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39 Conector recto"/>
          <p:cNvCxnSpPr/>
          <p:nvPr/>
        </p:nvCxnSpPr>
        <p:spPr>
          <a:xfrm>
            <a:off x="3146800" y="2555612"/>
            <a:ext cx="8580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41 Conector recto"/>
          <p:cNvCxnSpPr/>
          <p:nvPr/>
        </p:nvCxnSpPr>
        <p:spPr>
          <a:xfrm>
            <a:off x="7359267" y="2123564"/>
            <a:ext cx="0"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43 Conector recto"/>
          <p:cNvCxnSpPr/>
          <p:nvPr/>
        </p:nvCxnSpPr>
        <p:spPr>
          <a:xfrm>
            <a:off x="6813207" y="2555612"/>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45 Conector recto"/>
          <p:cNvCxnSpPr/>
          <p:nvPr/>
        </p:nvCxnSpPr>
        <p:spPr>
          <a:xfrm>
            <a:off x="3146800" y="5147900"/>
            <a:ext cx="8580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47 Conector recto"/>
          <p:cNvCxnSpPr/>
          <p:nvPr/>
        </p:nvCxnSpPr>
        <p:spPr>
          <a:xfrm>
            <a:off x="2834765" y="5507940"/>
            <a:ext cx="47585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53 Conector recto"/>
          <p:cNvCxnSpPr/>
          <p:nvPr/>
        </p:nvCxnSpPr>
        <p:spPr>
          <a:xfrm flipV="1">
            <a:off x="6735198" y="5003884"/>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55 Conector recto"/>
          <p:cNvCxnSpPr/>
          <p:nvPr/>
        </p:nvCxnSpPr>
        <p:spPr>
          <a:xfrm flipV="1">
            <a:off x="7593293" y="5003884"/>
            <a:ext cx="0" cy="504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57 Conector recto"/>
          <p:cNvCxnSpPr/>
          <p:nvPr/>
        </p:nvCxnSpPr>
        <p:spPr>
          <a:xfrm>
            <a:off x="5877103" y="2555612"/>
            <a:ext cx="0" cy="2592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58 Conector recto"/>
          <p:cNvCxnSpPr/>
          <p:nvPr/>
        </p:nvCxnSpPr>
        <p:spPr>
          <a:xfrm>
            <a:off x="6111129" y="2555612"/>
            <a:ext cx="0" cy="2592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61 Conector recto"/>
          <p:cNvCxnSpPr/>
          <p:nvPr/>
        </p:nvCxnSpPr>
        <p:spPr>
          <a:xfrm>
            <a:off x="4316930" y="2555612"/>
            <a:ext cx="15601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63 Conector recto"/>
          <p:cNvCxnSpPr/>
          <p:nvPr/>
        </p:nvCxnSpPr>
        <p:spPr>
          <a:xfrm>
            <a:off x="6111129" y="2555612"/>
            <a:ext cx="7020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65 Conector recto"/>
          <p:cNvCxnSpPr/>
          <p:nvPr/>
        </p:nvCxnSpPr>
        <p:spPr>
          <a:xfrm>
            <a:off x="4316929" y="2555612"/>
            <a:ext cx="0" cy="2592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73 Conector recto"/>
          <p:cNvCxnSpPr/>
          <p:nvPr/>
        </p:nvCxnSpPr>
        <p:spPr>
          <a:xfrm>
            <a:off x="4316930" y="5147900"/>
            <a:ext cx="15601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75 Conector recto"/>
          <p:cNvCxnSpPr/>
          <p:nvPr/>
        </p:nvCxnSpPr>
        <p:spPr>
          <a:xfrm>
            <a:off x="6111129" y="5147900"/>
            <a:ext cx="624069" cy="0"/>
          </a:xfrm>
          <a:prstGeom prst="line">
            <a:avLst/>
          </a:prstGeom>
        </p:spPr>
        <p:style>
          <a:lnRef idx="1">
            <a:schemeClr val="accent1"/>
          </a:lnRef>
          <a:fillRef idx="0">
            <a:schemeClr val="accent1"/>
          </a:fillRef>
          <a:effectRef idx="0">
            <a:schemeClr val="accent1"/>
          </a:effectRef>
          <a:fontRef idx="minor">
            <a:schemeClr val="tx1"/>
          </a:fontRef>
        </p:style>
      </p:cxnSp>
      <p:sp>
        <p:nvSpPr>
          <p:cNvPr id="77" name="76 CuadroTexto"/>
          <p:cNvSpPr txBox="1"/>
          <p:nvPr/>
        </p:nvSpPr>
        <p:spPr>
          <a:xfrm>
            <a:off x="5799094" y="3347700"/>
            <a:ext cx="312035" cy="923330"/>
          </a:xfrm>
          <a:prstGeom prst="rect">
            <a:avLst/>
          </a:prstGeom>
          <a:noFill/>
        </p:spPr>
        <p:txBody>
          <a:bodyPr wrap="square" rtlCol="0">
            <a:spAutoFit/>
          </a:bodyPr>
          <a:lstStyle/>
          <a:p>
            <a:r>
              <a:rPr lang="es-AR" dirty="0"/>
              <a:t>DMA</a:t>
            </a:r>
          </a:p>
        </p:txBody>
      </p:sp>
      <p:sp>
        <p:nvSpPr>
          <p:cNvPr id="78" name="77 CuadroTexto"/>
          <p:cNvSpPr txBox="1"/>
          <p:nvPr/>
        </p:nvSpPr>
        <p:spPr>
          <a:xfrm>
            <a:off x="4004895" y="3936538"/>
            <a:ext cx="312035" cy="923330"/>
          </a:xfrm>
          <a:prstGeom prst="rect">
            <a:avLst/>
          </a:prstGeom>
          <a:noFill/>
        </p:spPr>
        <p:txBody>
          <a:bodyPr wrap="square" rtlCol="0">
            <a:spAutoFit/>
          </a:bodyPr>
          <a:lstStyle/>
          <a:p>
            <a:r>
              <a:rPr lang="es-AR" dirty="0"/>
              <a:t>MMU</a:t>
            </a:r>
          </a:p>
        </p:txBody>
      </p:sp>
      <p:sp>
        <p:nvSpPr>
          <p:cNvPr id="79" name="78 CuadroTexto"/>
          <p:cNvSpPr txBox="1"/>
          <p:nvPr/>
        </p:nvSpPr>
        <p:spPr>
          <a:xfrm>
            <a:off x="3380825" y="5219908"/>
            <a:ext cx="3510390" cy="369332"/>
          </a:xfrm>
          <a:prstGeom prst="rect">
            <a:avLst/>
          </a:prstGeom>
          <a:noFill/>
        </p:spPr>
        <p:txBody>
          <a:bodyPr wrap="square" rtlCol="0">
            <a:spAutoFit/>
          </a:bodyPr>
          <a:lstStyle/>
          <a:p>
            <a:pPr algn="ctr"/>
            <a:r>
              <a:rPr lang="es-AR" dirty="0"/>
              <a:t>Bus de Direcciones</a:t>
            </a:r>
          </a:p>
        </p:txBody>
      </p:sp>
      <p:sp>
        <p:nvSpPr>
          <p:cNvPr id="80" name="79 CuadroTexto"/>
          <p:cNvSpPr txBox="1"/>
          <p:nvPr/>
        </p:nvSpPr>
        <p:spPr>
          <a:xfrm>
            <a:off x="3545925" y="2195572"/>
            <a:ext cx="3510390" cy="369332"/>
          </a:xfrm>
          <a:prstGeom prst="rect">
            <a:avLst/>
          </a:prstGeom>
          <a:noFill/>
        </p:spPr>
        <p:txBody>
          <a:bodyPr wrap="square" rtlCol="0">
            <a:spAutoFit/>
          </a:bodyPr>
          <a:lstStyle/>
          <a:p>
            <a:pPr algn="ctr"/>
            <a:r>
              <a:rPr lang="es-AR" dirty="0"/>
              <a:t>Bus de Datos</a:t>
            </a:r>
          </a:p>
        </p:txBody>
      </p:sp>
      <p:sp>
        <p:nvSpPr>
          <p:cNvPr id="82" name="81 Rectángulo"/>
          <p:cNvSpPr/>
          <p:nvPr/>
        </p:nvSpPr>
        <p:spPr>
          <a:xfrm>
            <a:off x="3302817" y="2843644"/>
            <a:ext cx="546061" cy="3600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i="1" dirty="0">
                <a:solidFill>
                  <a:schemeClr val="tx1"/>
                </a:solidFill>
              </a:rPr>
              <a:t>RG</a:t>
            </a:r>
          </a:p>
        </p:txBody>
      </p:sp>
      <p:sp>
        <p:nvSpPr>
          <p:cNvPr id="81" name="80 CuadroTexto"/>
          <p:cNvSpPr txBox="1"/>
          <p:nvPr/>
        </p:nvSpPr>
        <p:spPr>
          <a:xfrm>
            <a:off x="2210695" y="5867980"/>
            <a:ext cx="5460607" cy="369332"/>
          </a:xfrm>
          <a:prstGeom prst="rect">
            <a:avLst/>
          </a:prstGeom>
          <a:solidFill>
            <a:schemeClr val="bg2"/>
          </a:solidFill>
        </p:spPr>
        <p:txBody>
          <a:bodyPr wrap="square" rtlCol="0">
            <a:spAutoFit/>
          </a:bodyPr>
          <a:lstStyle/>
          <a:p>
            <a:pPr algn="ctr"/>
            <a:r>
              <a:rPr lang="es-AR" dirty="0"/>
              <a:t>Bus de Control</a:t>
            </a:r>
          </a:p>
        </p:txBody>
      </p:sp>
      <p:sp>
        <p:nvSpPr>
          <p:cNvPr id="83" name="82 Rectángulo"/>
          <p:cNvSpPr/>
          <p:nvPr/>
        </p:nvSpPr>
        <p:spPr>
          <a:xfrm>
            <a:off x="3302817" y="3347700"/>
            <a:ext cx="546061" cy="3600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b="1" i="1" dirty="0">
                <a:solidFill>
                  <a:schemeClr val="tx1"/>
                </a:solidFill>
              </a:rPr>
              <a:t>RP</a:t>
            </a:r>
          </a:p>
        </p:txBody>
      </p:sp>
      <p:sp>
        <p:nvSpPr>
          <p:cNvPr id="84" name="83 Rectángulo"/>
          <p:cNvSpPr/>
          <p:nvPr/>
        </p:nvSpPr>
        <p:spPr>
          <a:xfrm>
            <a:off x="3146799" y="4139788"/>
            <a:ext cx="702078" cy="36004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600" dirty="0">
                <a:solidFill>
                  <a:schemeClr val="tx1"/>
                </a:solidFill>
              </a:rPr>
              <a:t>ALU</a:t>
            </a:r>
          </a:p>
        </p:txBody>
      </p:sp>
      <p:cxnSp>
        <p:nvCxnSpPr>
          <p:cNvPr id="88" name="87 Conector recto"/>
          <p:cNvCxnSpPr/>
          <p:nvPr/>
        </p:nvCxnSpPr>
        <p:spPr>
          <a:xfrm>
            <a:off x="3146799" y="3995772"/>
            <a:ext cx="2340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89 Conector recto"/>
          <p:cNvCxnSpPr/>
          <p:nvPr/>
        </p:nvCxnSpPr>
        <p:spPr>
          <a:xfrm>
            <a:off x="3146799" y="3851756"/>
            <a:ext cx="5460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92 Conector recto de flecha"/>
          <p:cNvCxnSpPr/>
          <p:nvPr/>
        </p:nvCxnSpPr>
        <p:spPr>
          <a:xfrm>
            <a:off x="3692860" y="3851756"/>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5" name="94 Conector recto de flecha"/>
          <p:cNvCxnSpPr/>
          <p:nvPr/>
        </p:nvCxnSpPr>
        <p:spPr>
          <a:xfrm>
            <a:off x="3380825" y="3995772"/>
            <a:ext cx="0"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3" name="102 Conector recto"/>
          <p:cNvCxnSpPr/>
          <p:nvPr/>
        </p:nvCxnSpPr>
        <p:spPr>
          <a:xfrm>
            <a:off x="3380825" y="4499828"/>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105 Conector recto de flecha"/>
          <p:cNvCxnSpPr/>
          <p:nvPr/>
        </p:nvCxnSpPr>
        <p:spPr>
          <a:xfrm flipH="1">
            <a:off x="3146799" y="4643844"/>
            <a:ext cx="23402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8" name="107 Conector recto de flecha"/>
          <p:cNvCxnSpPr/>
          <p:nvPr/>
        </p:nvCxnSpPr>
        <p:spPr>
          <a:xfrm>
            <a:off x="3614851" y="4499828"/>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1" name="110 Rectángulo"/>
          <p:cNvSpPr/>
          <p:nvPr/>
        </p:nvSpPr>
        <p:spPr>
          <a:xfrm>
            <a:off x="3146799" y="4715852"/>
            <a:ext cx="702078" cy="2880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sz="1000" i="1" dirty="0">
              <a:solidFill>
                <a:schemeClr val="tx1"/>
              </a:solidFill>
            </a:endParaRPr>
          </a:p>
          <a:p>
            <a:pPr algn="ctr"/>
            <a:r>
              <a:rPr lang="es-AR" sz="1000" i="1" dirty="0">
                <a:solidFill>
                  <a:schemeClr val="tx1"/>
                </a:solidFill>
              </a:rPr>
              <a:t>EFLGAS</a:t>
            </a:r>
          </a:p>
        </p:txBody>
      </p:sp>
      <p:cxnSp>
        <p:nvCxnSpPr>
          <p:cNvPr id="115" name="114 Conector recto de flecha"/>
          <p:cNvCxnSpPr>
            <a:endCxn id="82" idx="1"/>
          </p:cNvCxnSpPr>
          <p:nvPr/>
        </p:nvCxnSpPr>
        <p:spPr>
          <a:xfrm>
            <a:off x="3068791" y="3023664"/>
            <a:ext cx="23402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18" name="117 Conector recto de flecha"/>
          <p:cNvCxnSpPr/>
          <p:nvPr/>
        </p:nvCxnSpPr>
        <p:spPr>
          <a:xfrm>
            <a:off x="3068791" y="3491716"/>
            <a:ext cx="234026" cy="0"/>
          </a:xfrm>
          <a:prstGeom prst="straightConnector1">
            <a:avLst/>
          </a:prstGeom>
          <a:ln cmpd="sng">
            <a:headEnd type="arrow" w="lg" len="med"/>
            <a:tailEnd type="arrow"/>
          </a:ln>
        </p:spPr>
        <p:style>
          <a:lnRef idx="1">
            <a:schemeClr val="accent1"/>
          </a:lnRef>
          <a:fillRef idx="0">
            <a:schemeClr val="accent1"/>
          </a:fillRef>
          <a:effectRef idx="0">
            <a:schemeClr val="accent1"/>
          </a:effectRef>
          <a:fontRef idx="minor">
            <a:schemeClr val="tx1"/>
          </a:fontRef>
        </p:style>
      </p:cxnSp>
      <p:sp>
        <p:nvSpPr>
          <p:cNvPr id="119" name="118 Rectángulo"/>
          <p:cNvSpPr/>
          <p:nvPr/>
        </p:nvSpPr>
        <p:spPr>
          <a:xfrm>
            <a:off x="2210695" y="3059668"/>
            <a:ext cx="546061" cy="21602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PC</a:t>
            </a:r>
          </a:p>
        </p:txBody>
      </p:sp>
      <p:sp>
        <p:nvSpPr>
          <p:cNvPr id="120" name="119 Rectángulo"/>
          <p:cNvSpPr/>
          <p:nvPr/>
        </p:nvSpPr>
        <p:spPr>
          <a:xfrm>
            <a:off x="2210695" y="3491716"/>
            <a:ext cx="546061" cy="21602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solidFill>
                  <a:schemeClr val="tx1"/>
                </a:solidFill>
              </a:rPr>
              <a:t>IP</a:t>
            </a:r>
          </a:p>
        </p:txBody>
      </p:sp>
      <p:sp>
        <p:nvSpPr>
          <p:cNvPr id="121" name="120 Rectángulo"/>
          <p:cNvSpPr/>
          <p:nvPr/>
        </p:nvSpPr>
        <p:spPr>
          <a:xfrm>
            <a:off x="2210695" y="3923764"/>
            <a:ext cx="546061" cy="216024"/>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200" dirty="0">
                <a:solidFill>
                  <a:schemeClr val="tx1"/>
                </a:solidFill>
              </a:rPr>
              <a:t>DEC</a:t>
            </a:r>
          </a:p>
        </p:txBody>
      </p:sp>
      <p:sp>
        <p:nvSpPr>
          <p:cNvPr id="122" name="121 Rectángulo"/>
          <p:cNvSpPr/>
          <p:nvPr/>
        </p:nvSpPr>
        <p:spPr>
          <a:xfrm>
            <a:off x="2210695" y="4355812"/>
            <a:ext cx="546061" cy="28803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1100" dirty="0">
                <a:solidFill>
                  <a:schemeClr val="tx1"/>
                </a:solidFill>
              </a:rPr>
              <a:t>SEC</a:t>
            </a:r>
          </a:p>
        </p:txBody>
      </p:sp>
      <p:cxnSp>
        <p:nvCxnSpPr>
          <p:cNvPr id="124" name="123 Conector recto de flecha"/>
          <p:cNvCxnSpPr/>
          <p:nvPr/>
        </p:nvCxnSpPr>
        <p:spPr>
          <a:xfrm flipH="1">
            <a:off x="2600739" y="2843644"/>
            <a:ext cx="234026"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6" name="125 Conector recto de flecha"/>
          <p:cNvCxnSpPr>
            <a:stCxn id="119" idx="2"/>
            <a:endCxn id="120" idx="0"/>
          </p:cNvCxnSpPr>
          <p:nvPr/>
        </p:nvCxnSpPr>
        <p:spPr>
          <a:xfrm>
            <a:off x="2483726" y="3275692"/>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127 Conector recto de flecha"/>
          <p:cNvCxnSpPr>
            <a:stCxn id="120" idx="2"/>
            <a:endCxn id="121" idx="0"/>
          </p:cNvCxnSpPr>
          <p:nvPr/>
        </p:nvCxnSpPr>
        <p:spPr>
          <a:xfrm>
            <a:off x="2483726" y="3707740"/>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9" name="128 Conector recto de flecha"/>
          <p:cNvCxnSpPr>
            <a:endCxn id="122" idx="0"/>
          </p:cNvCxnSpPr>
          <p:nvPr/>
        </p:nvCxnSpPr>
        <p:spPr>
          <a:xfrm flipH="1">
            <a:off x="2483726" y="4139788"/>
            <a:ext cx="39004"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2" name="131 Conector curvado"/>
          <p:cNvCxnSpPr>
            <a:stCxn id="122" idx="2"/>
          </p:cNvCxnSpPr>
          <p:nvPr/>
        </p:nvCxnSpPr>
        <p:spPr>
          <a:xfrm rot="16200000" flipH="1">
            <a:off x="2359212" y="4768358"/>
            <a:ext cx="288032" cy="39004"/>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3" name="132 Conector curvado"/>
          <p:cNvCxnSpPr/>
          <p:nvPr/>
        </p:nvCxnSpPr>
        <p:spPr>
          <a:xfrm rot="16200000" flipH="1">
            <a:off x="2524312" y="4768358"/>
            <a:ext cx="288032" cy="39004"/>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4" name="133 Conector curvado"/>
          <p:cNvCxnSpPr/>
          <p:nvPr/>
        </p:nvCxnSpPr>
        <p:spPr>
          <a:xfrm rot="16200000" flipH="1">
            <a:off x="2242199" y="4768358"/>
            <a:ext cx="288032" cy="39004"/>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5" name="134 Conector curvado"/>
          <p:cNvCxnSpPr/>
          <p:nvPr/>
        </p:nvCxnSpPr>
        <p:spPr>
          <a:xfrm rot="16200000" flipH="1">
            <a:off x="1228086" y="5200406"/>
            <a:ext cx="288032" cy="39004"/>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6" name="135 Conector curvado"/>
          <p:cNvCxnSpPr/>
          <p:nvPr/>
        </p:nvCxnSpPr>
        <p:spPr>
          <a:xfrm rot="16200000" flipH="1">
            <a:off x="799039" y="5200406"/>
            <a:ext cx="288032" cy="39004"/>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7" name="136 Conector curvado"/>
          <p:cNvCxnSpPr/>
          <p:nvPr/>
        </p:nvCxnSpPr>
        <p:spPr>
          <a:xfrm rot="16200000" flipH="1">
            <a:off x="1033065" y="5200406"/>
            <a:ext cx="288032" cy="39004"/>
          </a:xfrm>
          <a:prstGeom prst="curved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9" name="138 Conector recto de flecha"/>
          <p:cNvCxnSpPr/>
          <p:nvPr/>
        </p:nvCxnSpPr>
        <p:spPr>
          <a:xfrm flipH="1">
            <a:off x="1742644" y="4787860"/>
            <a:ext cx="3900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0" name="139 Conector recto de flecha"/>
          <p:cNvCxnSpPr/>
          <p:nvPr/>
        </p:nvCxnSpPr>
        <p:spPr>
          <a:xfrm flipH="1">
            <a:off x="1742644" y="2987660"/>
            <a:ext cx="39004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1" name="140 CuadroTexto"/>
          <p:cNvSpPr txBox="1"/>
          <p:nvPr/>
        </p:nvSpPr>
        <p:spPr>
          <a:xfrm>
            <a:off x="710529" y="2339588"/>
            <a:ext cx="858095" cy="369332"/>
          </a:xfrm>
          <a:prstGeom prst="rect">
            <a:avLst/>
          </a:prstGeom>
          <a:noFill/>
        </p:spPr>
        <p:txBody>
          <a:bodyPr wrap="square" rtlCol="0">
            <a:spAutoFit/>
          </a:bodyPr>
          <a:lstStyle/>
          <a:p>
            <a:r>
              <a:rPr lang="es-AR" b="1" dirty="0"/>
              <a:t>IRQ</a:t>
            </a:r>
          </a:p>
        </p:txBody>
      </p:sp>
      <p:sp>
        <p:nvSpPr>
          <p:cNvPr id="142" name="141 CuadroTexto"/>
          <p:cNvSpPr txBox="1"/>
          <p:nvPr/>
        </p:nvSpPr>
        <p:spPr>
          <a:xfrm>
            <a:off x="1664635" y="4787860"/>
            <a:ext cx="858095" cy="369332"/>
          </a:xfrm>
          <a:prstGeom prst="rect">
            <a:avLst/>
          </a:prstGeom>
          <a:noFill/>
        </p:spPr>
        <p:txBody>
          <a:bodyPr wrap="square" rtlCol="0">
            <a:spAutoFit/>
          </a:bodyPr>
          <a:lstStyle/>
          <a:p>
            <a:r>
              <a:rPr lang="es-AR" b="1" dirty="0"/>
              <a:t>INTA</a:t>
            </a:r>
          </a:p>
        </p:txBody>
      </p:sp>
      <p:sp>
        <p:nvSpPr>
          <p:cNvPr id="143" name="142 CuadroTexto"/>
          <p:cNvSpPr txBox="1"/>
          <p:nvPr/>
        </p:nvSpPr>
        <p:spPr>
          <a:xfrm>
            <a:off x="2678747" y="2483604"/>
            <a:ext cx="1014113" cy="261610"/>
          </a:xfrm>
          <a:prstGeom prst="rect">
            <a:avLst/>
          </a:prstGeom>
          <a:noFill/>
        </p:spPr>
        <p:txBody>
          <a:bodyPr wrap="square" rtlCol="0">
            <a:spAutoFit/>
          </a:bodyPr>
          <a:lstStyle/>
          <a:p>
            <a:r>
              <a:rPr lang="es-AR" sz="1100" dirty="0"/>
              <a:t>MDR</a:t>
            </a:r>
          </a:p>
        </p:txBody>
      </p:sp>
      <p:sp>
        <p:nvSpPr>
          <p:cNvPr id="145" name="144 CuadroTexto"/>
          <p:cNvSpPr txBox="1"/>
          <p:nvPr/>
        </p:nvSpPr>
        <p:spPr>
          <a:xfrm>
            <a:off x="2678747" y="4931877"/>
            <a:ext cx="858095" cy="276999"/>
          </a:xfrm>
          <a:prstGeom prst="rect">
            <a:avLst/>
          </a:prstGeom>
          <a:noFill/>
        </p:spPr>
        <p:txBody>
          <a:bodyPr wrap="square" rtlCol="0">
            <a:spAutoFit/>
          </a:bodyPr>
          <a:lstStyle/>
          <a:p>
            <a:r>
              <a:rPr lang="es-AR" sz="1200" dirty="0"/>
              <a:t>MAR</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08219" y="473514"/>
            <a:ext cx="7590412" cy="707886"/>
          </a:xfrm>
          <a:prstGeom prst="rect">
            <a:avLst/>
          </a:prstGeom>
          <a:noFill/>
        </p:spPr>
        <p:txBody>
          <a:bodyPr wrap="square" rtlCol="0">
            <a:spAutoFit/>
          </a:bodyPr>
          <a:lstStyle/>
          <a:p>
            <a:pPr algn="ctr"/>
            <a:r>
              <a:rPr lang="es-AR" sz="4000" b="1" i="1" dirty="0">
                <a:solidFill>
                  <a:schemeClr val="accent1"/>
                </a:solidFill>
                <a:latin typeface="+mj-lt"/>
                <a:ea typeface="Verdana" pitchFamily="34" charset="0"/>
                <a:cs typeface="Verdana" pitchFamily="34" charset="0"/>
              </a:rPr>
              <a:t>Ciclo de una Instrucción </a:t>
            </a:r>
            <a:endParaRPr lang="es-AR" sz="4000" dirty="0">
              <a:solidFill>
                <a:schemeClr val="accent1"/>
              </a:solidFill>
              <a:latin typeface="+mj-lt"/>
            </a:endParaRPr>
          </a:p>
        </p:txBody>
      </p:sp>
      <p:sp>
        <p:nvSpPr>
          <p:cNvPr id="6" name="Shape 90"/>
          <p:cNvSpPr/>
          <p:nvPr/>
        </p:nvSpPr>
        <p:spPr>
          <a:xfrm>
            <a:off x="2974833" y="2815733"/>
            <a:ext cx="2566850" cy="1121250"/>
          </a:xfrm>
          <a:prstGeom prst="ellipse">
            <a:avLst/>
          </a:prstGeom>
          <a:solidFill>
            <a:srgbClr val="9FC5E8"/>
          </a:solidFill>
          <a:ln>
            <a:noFill/>
          </a:ln>
        </p:spPr>
        <p:txBody>
          <a:bodyPr lIns="74283" tIns="74283" rIns="74283" bIns="74283" anchor="ctr" anchorCtr="0">
            <a:noAutofit/>
          </a:bodyPr>
          <a:lstStyle/>
          <a:p>
            <a:pPr algn="ctr"/>
            <a:r>
              <a:rPr lang="en" sz="1600" b="1" dirty="0">
                <a:latin typeface="Verdana" panose="020B0604030504040204" pitchFamily="34" charset="0"/>
                <a:ea typeface="Verdana" panose="020B0604030504040204" pitchFamily="34" charset="0"/>
                <a:cs typeface="Quattrocento Sans"/>
                <a:sym typeface="Quattrocento Sans"/>
              </a:rPr>
              <a:t>Decodificación de la Instrucción</a:t>
            </a:r>
          </a:p>
        </p:txBody>
      </p:sp>
      <p:sp>
        <p:nvSpPr>
          <p:cNvPr id="7" name="Shape 91"/>
          <p:cNvSpPr/>
          <p:nvPr/>
        </p:nvSpPr>
        <p:spPr>
          <a:xfrm>
            <a:off x="815452" y="3736874"/>
            <a:ext cx="2068417" cy="1121250"/>
          </a:xfrm>
          <a:prstGeom prst="ellipse">
            <a:avLst/>
          </a:prstGeom>
          <a:solidFill>
            <a:srgbClr val="9FC5E8"/>
          </a:solidFill>
          <a:ln>
            <a:noFill/>
          </a:ln>
        </p:spPr>
        <p:txBody>
          <a:bodyPr lIns="74283" tIns="74283" rIns="74283" bIns="74283" anchor="ctr" anchorCtr="0">
            <a:noAutofit/>
          </a:bodyPr>
          <a:lstStyle/>
          <a:p>
            <a:pPr algn="ctr"/>
            <a:r>
              <a:rPr lang="en" sz="1600" b="1" dirty="0">
                <a:latin typeface="Verdana" panose="020B0604030504040204" pitchFamily="34" charset="0"/>
                <a:ea typeface="Verdana" panose="020B0604030504040204" pitchFamily="34" charset="0"/>
                <a:cs typeface="Quattrocento Sans"/>
                <a:sym typeface="Quattrocento Sans"/>
              </a:rPr>
              <a:t>Búsqueda de Instrucción</a:t>
            </a:r>
          </a:p>
        </p:txBody>
      </p:sp>
      <p:sp>
        <p:nvSpPr>
          <p:cNvPr id="8" name="Shape 92"/>
          <p:cNvSpPr/>
          <p:nvPr/>
        </p:nvSpPr>
        <p:spPr>
          <a:xfrm>
            <a:off x="6039231" y="2815733"/>
            <a:ext cx="1979196" cy="1121250"/>
          </a:xfrm>
          <a:prstGeom prst="ellipse">
            <a:avLst/>
          </a:prstGeom>
          <a:solidFill>
            <a:srgbClr val="9FC5E8"/>
          </a:solidFill>
          <a:ln>
            <a:noFill/>
          </a:ln>
        </p:spPr>
        <p:txBody>
          <a:bodyPr lIns="74283" tIns="74283" rIns="74283" bIns="74283" anchor="ctr" anchorCtr="0">
            <a:noAutofit/>
          </a:bodyPr>
          <a:lstStyle/>
          <a:p>
            <a:pPr algn="ctr"/>
            <a:r>
              <a:rPr lang="en" sz="1600" b="1" dirty="0">
                <a:latin typeface="Verdana" panose="020B0604030504040204" pitchFamily="34" charset="0"/>
                <a:ea typeface="Verdana" panose="020B0604030504040204" pitchFamily="34" charset="0"/>
                <a:cs typeface="Quattrocento Sans"/>
                <a:sym typeface="Quattrocento Sans"/>
              </a:rPr>
              <a:t>Búsqueda de Operandos</a:t>
            </a:r>
          </a:p>
        </p:txBody>
      </p:sp>
      <p:sp>
        <p:nvSpPr>
          <p:cNvPr id="9" name="Shape 93"/>
          <p:cNvSpPr/>
          <p:nvPr/>
        </p:nvSpPr>
        <p:spPr>
          <a:xfrm>
            <a:off x="7469312" y="4079243"/>
            <a:ext cx="1979196" cy="1121250"/>
          </a:xfrm>
          <a:prstGeom prst="ellipse">
            <a:avLst/>
          </a:prstGeom>
          <a:solidFill>
            <a:srgbClr val="9FC5E8"/>
          </a:solidFill>
          <a:ln>
            <a:noFill/>
          </a:ln>
        </p:spPr>
        <p:txBody>
          <a:bodyPr lIns="74283" tIns="74283" rIns="74283" bIns="74283" anchor="ctr" anchorCtr="0">
            <a:noAutofit/>
          </a:bodyPr>
          <a:lstStyle/>
          <a:p>
            <a:pPr algn="ctr"/>
            <a:r>
              <a:rPr lang="en" sz="1400" b="1" dirty="0">
                <a:latin typeface="Verdana" panose="020B0604030504040204" pitchFamily="34" charset="0"/>
                <a:ea typeface="Verdana" panose="020B0604030504040204" pitchFamily="34" charset="0"/>
                <a:cs typeface="Quattrocento Sans"/>
                <a:sym typeface="Quattrocento Sans"/>
              </a:rPr>
              <a:t>Ejecución de la Instrucción</a:t>
            </a:r>
          </a:p>
        </p:txBody>
      </p:sp>
      <p:sp>
        <p:nvSpPr>
          <p:cNvPr id="10" name="Shape 94"/>
          <p:cNvSpPr/>
          <p:nvPr/>
        </p:nvSpPr>
        <p:spPr>
          <a:xfrm>
            <a:off x="5811758" y="5548110"/>
            <a:ext cx="1796925" cy="1121250"/>
          </a:xfrm>
          <a:prstGeom prst="ellipse">
            <a:avLst/>
          </a:prstGeom>
          <a:solidFill>
            <a:srgbClr val="FFF2CC"/>
          </a:solidFill>
          <a:ln>
            <a:noFill/>
          </a:ln>
        </p:spPr>
        <p:txBody>
          <a:bodyPr lIns="74283" tIns="74283" rIns="74283" bIns="74283" anchor="ctr" anchorCtr="0">
            <a:noAutofit/>
          </a:bodyPr>
          <a:lstStyle/>
          <a:p>
            <a:pPr algn="ctr"/>
            <a:r>
              <a:rPr lang="en" sz="1400" b="1" dirty="0">
                <a:latin typeface="Verdana" panose="020B0604030504040204" pitchFamily="34" charset="0"/>
                <a:ea typeface="Verdana" panose="020B0604030504040204" pitchFamily="34" charset="0"/>
                <a:cs typeface="Quattrocento Sans"/>
                <a:sym typeface="Quattrocento Sans"/>
              </a:rPr>
              <a:t>Escribir resultados</a:t>
            </a:r>
          </a:p>
        </p:txBody>
      </p:sp>
      <p:sp>
        <p:nvSpPr>
          <p:cNvPr id="11" name="Shape 95"/>
          <p:cNvSpPr/>
          <p:nvPr/>
        </p:nvSpPr>
        <p:spPr>
          <a:xfrm>
            <a:off x="1887573" y="3360089"/>
            <a:ext cx="1253363" cy="385064"/>
          </a:xfrm>
          <a:custGeom>
            <a:avLst/>
            <a:gdLst/>
            <a:ahLst/>
            <a:cxnLst/>
            <a:rect l="0" t="0" r="0" b="0"/>
            <a:pathLst>
              <a:path w="46278" h="18957" extrusionOk="0">
                <a:moveTo>
                  <a:pt x="0" y="18957"/>
                </a:moveTo>
                <a:cubicBezTo>
                  <a:pt x="3624" y="16633"/>
                  <a:pt x="14032" y="8177"/>
                  <a:pt x="21745" y="5018"/>
                </a:cubicBezTo>
                <a:cubicBezTo>
                  <a:pt x="29458" y="1858"/>
                  <a:pt x="42189" y="836"/>
                  <a:pt x="46278" y="0"/>
                </a:cubicBezTo>
              </a:path>
            </a:pathLst>
          </a:custGeom>
          <a:noFill/>
          <a:ln w="38100" cap="flat" cmpd="sng">
            <a:solidFill>
              <a:srgbClr val="000000"/>
            </a:solidFill>
            <a:prstDash val="solid"/>
            <a:round/>
            <a:headEnd type="none" w="lg" len="lg"/>
            <a:tailEnd type="stealth" w="lg" len="lg"/>
          </a:ln>
        </p:spPr>
      </p:sp>
      <p:sp>
        <p:nvSpPr>
          <p:cNvPr id="12" name="Shape 96"/>
          <p:cNvSpPr/>
          <p:nvPr/>
        </p:nvSpPr>
        <p:spPr>
          <a:xfrm>
            <a:off x="5164413" y="2950489"/>
            <a:ext cx="1041950" cy="92483"/>
          </a:xfrm>
          <a:custGeom>
            <a:avLst/>
            <a:gdLst/>
            <a:ahLst/>
            <a:cxnLst/>
            <a:rect l="0" t="0" r="0" b="0"/>
            <a:pathLst>
              <a:path w="38472" h="4553" extrusionOk="0">
                <a:moveTo>
                  <a:pt x="0" y="3438"/>
                </a:moveTo>
                <a:cubicBezTo>
                  <a:pt x="3810" y="2880"/>
                  <a:pt x="16448" y="-92"/>
                  <a:pt x="22860" y="93"/>
                </a:cubicBezTo>
                <a:cubicBezTo>
                  <a:pt x="29272" y="278"/>
                  <a:pt x="35870" y="3809"/>
                  <a:pt x="38472" y="4553"/>
                </a:cubicBezTo>
              </a:path>
            </a:pathLst>
          </a:custGeom>
          <a:noFill/>
          <a:ln w="38100" cap="flat" cmpd="sng">
            <a:solidFill>
              <a:srgbClr val="000000"/>
            </a:solidFill>
            <a:prstDash val="solid"/>
            <a:round/>
            <a:headEnd type="none" w="lg" len="lg"/>
            <a:tailEnd type="stealth" w="lg" len="lg"/>
          </a:ln>
        </p:spPr>
      </p:sp>
      <p:sp>
        <p:nvSpPr>
          <p:cNvPr id="13" name="Shape 97"/>
          <p:cNvSpPr/>
          <p:nvPr/>
        </p:nvSpPr>
        <p:spPr>
          <a:xfrm>
            <a:off x="7905327" y="3571422"/>
            <a:ext cx="671829" cy="513498"/>
          </a:xfrm>
          <a:custGeom>
            <a:avLst/>
            <a:gdLst/>
            <a:ahLst/>
            <a:cxnLst/>
            <a:rect l="0" t="0" r="0" b="0"/>
            <a:pathLst>
              <a:path w="30666" h="26763" extrusionOk="0">
                <a:moveTo>
                  <a:pt x="0" y="0"/>
                </a:moveTo>
                <a:cubicBezTo>
                  <a:pt x="4088" y="1858"/>
                  <a:pt x="19421" y="6690"/>
                  <a:pt x="24532" y="11151"/>
                </a:cubicBezTo>
                <a:cubicBezTo>
                  <a:pt x="29643" y="15611"/>
                  <a:pt x="29643" y="24161"/>
                  <a:pt x="30666" y="26763"/>
                </a:cubicBezTo>
              </a:path>
            </a:pathLst>
          </a:custGeom>
          <a:noFill/>
          <a:ln w="38100" cap="flat" cmpd="sng">
            <a:solidFill>
              <a:srgbClr val="000000"/>
            </a:solidFill>
            <a:prstDash val="solid"/>
            <a:round/>
            <a:headEnd type="none" w="lg" len="lg"/>
            <a:tailEnd type="stealth" w="lg" len="lg"/>
          </a:ln>
        </p:spPr>
      </p:sp>
      <p:sp>
        <p:nvSpPr>
          <p:cNvPr id="14" name="Shape 98"/>
          <p:cNvSpPr/>
          <p:nvPr/>
        </p:nvSpPr>
        <p:spPr>
          <a:xfrm>
            <a:off x="7384191" y="5194816"/>
            <a:ext cx="890933" cy="600255"/>
          </a:xfrm>
          <a:custGeom>
            <a:avLst/>
            <a:gdLst/>
            <a:ahLst/>
            <a:cxnLst/>
            <a:rect l="0" t="0" r="0" b="0"/>
            <a:pathLst>
              <a:path w="32896" h="29551" extrusionOk="0">
                <a:moveTo>
                  <a:pt x="32896" y="0"/>
                </a:moveTo>
                <a:cubicBezTo>
                  <a:pt x="31688" y="3903"/>
                  <a:pt x="31130" y="18492"/>
                  <a:pt x="25648" y="23418"/>
                </a:cubicBezTo>
                <a:cubicBezTo>
                  <a:pt x="20165" y="28343"/>
                  <a:pt x="4274" y="28528"/>
                  <a:pt x="0" y="29551"/>
                </a:cubicBezTo>
              </a:path>
            </a:pathLst>
          </a:custGeom>
          <a:noFill/>
          <a:ln w="38100" cap="flat" cmpd="sng">
            <a:solidFill>
              <a:srgbClr val="000000"/>
            </a:solidFill>
            <a:prstDash val="solid"/>
            <a:round/>
            <a:headEnd type="none" w="lg" len="lg"/>
            <a:tailEnd type="stealth" w="lg" len="lg"/>
          </a:ln>
        </p:spPr>
      </p:sp>
      <p:sp>
        <p:nvSpPr>
          <p:cNvPr id="15" name="Shape 99"/>
          <p:cNvSpPr/>
          <p:nvPr/>
        </p:nvSpPr>
        <p:spPr>
          <a:xfrm>
            <a:off x="1691273" y="4877696"/>
            <a:ext cx="4122463" cy="1344606"/>
          </a:xfrm>
          <a:custGeom>
            <a:avLst/>
            <a:gdLst/>
            <a:ahLst/>
            <a:cxnLst/>
            <a:rect l="0" t="0" r="0" b="0"/>
            <a:pathLst>
              <a:path w="152214" h="66196" extrusionOk="0">
                <a:moveTo>
                  <a:pt x="152214" y="65235"/>
                </a:moveTo>
                <a:cubicBezTo>
                  <a:pt x="135766" y="64305"/>
                  <a:pt x="78895" y="70531"/>
                  <a:pt x="53526" y="59659"/>
                </a:cubicBezTo>
                <a:cubicBezTo>
                  <a:pt x="28157" y="48786"/>
                  <a:pt x="8921" y="9943"/>
                  <a:pt x="0" y="0"/>
                </a:cubicBezTo>
              </a:path>
            </a:pathLst>
          </a:custGeom>
          <a:noFill/>
          <a:ln w="38100" cap="flat" cmpd="sng">
            <a:solidFill>
              <a:srgbClr val="000000"/>
            </a:solidFill>
            <a:prstDash val="dot"/>
            <a:round/>
            <a:headEnd type="none" w="lg" len="lg"/>
            <a:tailEnd type="stealth" w="lg" len="lg"/>
          </a:ln>
        </p:spPr>
      </p:sp>
      <p:sp>
        <p:nvSpPr>
          <p:cNvPr id="16" name="Shape 100"/>
          <p:cNvSpPr txBox="1"/>
          <p:nvPr/>
        </p:nvSpPr>
        <p:spPr>
          <a:xfrm>
            <a:off x="2685908" y="4203575"/>
            <a:ext cx="4441586" cy="1832831"/>
          </a:xfrm>
          <a:prstGeom prst="rect">
            <a:avLst/>
          </a:prstGeom>
          <a:noFill/>
          <a:ln>
            <a:noFill/>
          </a:ln>
        </p:spPr>
        <p:txBody>
          <a:bodyPr lIns="74283" tIns="74283" rIns="74283" bIns="74283" anchor="t" anchorCtr="0">
            <a:noAutofit/>
          </a:bodyPr>
          <a:lstStyle/>
          <a:p>
            <a:pPr marL="371475" indent="-263128">
              <a:buClr>
                <a:schemeClr val="dk1"/>
              </a:buClr>
              <a:buSzPct val="100000"/>
              <a:buFont typeface="Quattrocento Sans"/>
              <a:buAutoNum type="arabicPeriod"/>
            </a:pPr>
            <a:r>
              <a:rPr lang="en" sz="1400" dirty="0">
                <a:solidFill>
                  <a:schemeClr val="dk1"/>
                </a:solidFill>
                <a:latin typeface="Trebuchet MS" panose="020B0603020202020204" pitchFamily="34" charset="0"/>
                <a:ea typeface="Quattrocento Sans"/>
                <a:cs typeface="Quattrocento Sans"/>
                <a:sym typeface="Quattrocento Sans"/>
              </a:rPr>
              <a:t>Próx instrucción -&gt; PC</a:t>
            </a:r>
          </a:p>
          <a:p>
            <a:pPr marL="371475" indent="-263128">
              <a:buClr>
                <a:schemeClr val="dk1"/>
              </a:buClr>
              <a:buSzPct val="100000"/>
              <a:buFont typeface="Quattrocento Sans"/>
              <a:buAutoNum type="arabicPeriod"/>
            </a:pPr>
            <a:r>
              <a:rPr lang="en" sz="1400" dirty="0">
                <a:solidFill>
                  <a:schemeClr val="dk1"/>
                </a:solidFill>
                <a:latin typeface="Trebuchet MS" panose="020B0603020202020204" pitchFamily="34" charset="0"/>
                <a:ea typeface="Quattrocento Sans"/>
                <a:cs typeface="Quattrocento Sans"/>
                <a:sym typeface="Quattrocento Sans"/>
              </a:rPr>
              <a:t>PC -&gt; MAR </a:t>
            </a:r>
          </a:p>
          <a:p>
            <a:pPr marL="371475" indent="-263128">
              <a:buClr>
                <a:schemeClr val="dk1"/>
              </a:buClr>
              <a:buSzPct val="100000"/>
              <a:buFont typeface="Quattrocento Sans"/>
              <a:buAutoNum type="arabicPeriod"/>
            </a:pPr>
            <a:r>
              <a:rPr lang="en" sz="1400" dirty="0">
                <a:solidFill>
                  <a:schemeClr val="dk1"/>
                </a:solidFill>
                <a:latin typeface="Trebuchet MS" panose="020B0603020202020204" pitchFamily="34" charset="0"/>
                <a:ea typeface="Quattrocento Sans"/>
                <a:cs typeface="Quattrocento Sans"/>
                <a:sym typeface="Quattrocento Sans"/>
              </a:rPr>
              <a:t>MAR -&gt;BUS DIR </a:t>
            </a:r>
          </a:p>
          <a:p>
            <a:pPr marL="371475" indent="-263128">
              <a:buClr>
                <a:schemeClr val="dk1"/>
              </a:buClr>
              <a:buSzPct val="100000"/>
              <a:buFont typeface="Quattrocento Sans"/>
              <a:buAutoNum type="arabicPeriod"/>
            </a:pPr>
            <a:r>
              <a:rPr lang="en" sz="1400" dirty="0">
                <a:solidFill>
                  <a:schemeClr val="dk1"/>
                </a:solidFill>
                <a:latin typeface="Trebuchet MS" panose="020B0603020202020204" pitchFamily="34" charset="0"/>
                <a:ea typeface="Quattrocento Sans"/>
                <a:cs typeface="Quattrocento Sans"/>
                <a:sym typeface="Quattrocento Sans"/>
              </a:rPr>
              <a:t>Unidad de control realiza lectura = CONT(Read)</a:t>
            </a:r>
          </a:p>
          <a:p>
            <a:pPr marL="371475" indent="-263128">
              <a:buClr>
                <a:schemeClr val="dk1"/>
              </a:buClr>
              <a:buSzPct val="100000"/>
              <a:buFont typeface="Quattrocento Sans"/>
              <a:buAutoNum type="arabicPeriod"/>
            </a:pPr>
            <a:r>
              <a:rPr lang="en" sz="1400" dirty="0">
                <a:solidFill>
                  <a:schemeClr val="dk1"/>
                </a:solidFill>
                <a:latin typeface="Trebuchet MS" panose="020B0603020202020204" pitchFamily="34" charset="0"/>
                <a:ea typeface="Quattrocento Sans"/>
                <a:cs typeface="Quattrocento Sans"/>
                <a:sym typeface="Quattrocento Sans"/>
              </a:rPr>
              <a:t>RAM -&gt; BUS DAT(INSTR) -&gt; MBR</a:t>
            </a:r>
          </a:p>
          <a:p>
            <a:pPr marL="371475" indent="-263128">
              <a:buClr>
                <a:schemeClr val="dk1"/>
              </a:buClr>
              <a:buSzPct val="100000"/>
              <a:buFont typeface="Quattrocento Sans"/>
              <a:buAutoNum type="arabicPeriod"/>
            </a:pPr>
            <a:r>
              <a:rPr lang="en" sz="1400" dirty="0">
                <a:solidFill>
                  <a:schemeClr val="dk1"/>
                </a:solidFill>
                <a:latin typeface="Trebuchet MS" panose="020B0603020202020204" pitchFamily="34" charset="0"/>
                <a:ea typeface="Quattrocento Sans"/>
                <a:cs typeface="Quattrocento Sans"/>
                <a:sym typeface="Quattrocento Sans"/>
              </a:rPr>
              <a:t>MBR -&gt; IR</a:t>
            </a:r>
          </a:p>
          <a:p>
            <a:pPr marL="371475" indent="-263128">
              <a:buClr>
                <a:schemeClr val="dk1"/>
              </a:buClr>
              <a:buSzPct val="100000"/>
              <a:buFont typeface="Quattrocento Sans"/>
              <a:buAutoNum type="arabicPeriod"/>
            </a:pPr>
            <a:r>
              <a:rPr lang="en" sz="1400" dirty="0">
                <a:solidFill>
                  <a:schemeClr val="dk1"/>
                </a:solidFill>
                <a:latin typeface="Trebuchet MS" panose="020B0603020202020204" pitchFamily="34" charset="0"/>
                <a:ea typeface="Quattrocento Sans"/>
                <a:cs typeface="Quattrocento Sans"/>
                <a:sym typeface="Quattrocento Sans"/>
              </a:rPr>
              <a:t>PC ++</a:t>
            </a:r>
          </a:p>
        </p:txBody>
      </p:sp>
      <p:sp>
        <p:nvSpPr>
          <p:cNvPr id="17" name="Shape 101"/>
          <p:cNvSpPr txBox="1"/>
          <p:nvPr/>
        </p:nvSpPr>
        <p:spPr>
          <a:xfrm>
            <a:off x="304582" y="1340768"/>
            <a:ext cx="9317015" cy="1121250"/>
          </a:xfrm>
          <a:prstGeom prst="rect">
            <a:avLst/>
          </a:prstGeom>
          <a:noFill/>
          <a:ln>
            <a:noFill/>
          </a:ln>
        </p:spPr>
        <p:txBody>
          <a:bodyPr lIns="74283" tIns="74283" rIns="74283" bIns="74283" anchor="t" anchorCtr="0">
            <a:noAutofit/>
          </a:bodyPr>
          <a:lstStyle/>
          <a:p>
            <a:r>
              <a:rPr lang="es-ES" sz="2000" b="0" i="0" dirty="0">
                <a:solidFill>
                  <a:srgbClr val="0D0D0D"/>
                </a:solidFill>
                <a:effectLst/>
              </a:rPr>
              <a:t>Una instrucción es una operación específica que un procesador ejecuta como parte del programa que está corriendo. Estas instrucciones son parte del flujo de ejecución normal del programa y se ejecutan secuencialmente.</a:t>
            </a:r>
            <a:endParaRPr lang="en" sz="2000" dirty="0">
              <a:solidFill>
                <a:schemeClr val="dk1"/>
              </a:solidFill>
              <a:ea typeface="Quattrocento Sans"/>
              <a:cs typeface="Quattrocento Sans"/>
              <a:sym typeface="Quattrocento Sans"/>
            </a:endParaRPr>
          </a:p>
        </p:txBody>
      </p:sp>
      <p:sp>
        <p:nvSpPr>
          <p:cNvPr id="18" name="Shape 102"/>
          <p:cNvSpPr/>
          <p:nvPr/>
        </p:nvSpPr>
        <p:spPr>
          <a:xfrm>
            <a:off x="8261039" y="3100559"/>
            <a:ext cx="1479725" cy="321505"/>
          </a:xfrm>
          <a:prstGeom prst="rect">
            <a:avLst/>
          </a:prstGeom>
          <a:solidFill>
            <a:schemeClr val="lt2"/>
          </a:solidFill>
          <a:ln>
            <a:noFill/>
          </a:ln>
        </p:spPr>
        <p:txBody>
          <a:bodyPr lIns="74283" tIns="74283" rIns="74283" bIns="74283" anchor="ctr" anchorCtr="0">
            <a:noAutofit/>
          </a:bodyPr>
          <a:lstStyle/>
          <a:p>
            <a:pPr algn="ctr"/>
            <a:r>
              <a:rPr lang="en" sz="1463" b="1">
                <a:latin typeface="Quattrocento Sans"/>
                <a:ea typeface="Quattrocento Sans"/>
                <a:cs typeface="Quattrocento Sans"/>
                <a:sym typeface="Quattrocento Sans"/>
              </a:rPr>
              <a:t>INSTR OFF</a:t>
            </a:r>
          </a:p>
        </p:txBody>
      </p:sp>
      <p:sp>
        <p:nvSpPr>
          <p:cNvPr id="19" name="Shape 103"/>
          <p:cNvSpPr/>
          <p:nvPr/>
        </p:nvSpPr>
        <p:spPr>
          <a:xfrm>
            <a:off x="8698978" y="2388735"/>
            <a:ext cx="603850" cy="368062"/>
          </a:xfrm>
          <a:prstGeom prst="ellipse">
            <a:avLst/>
          </a:prstGeom>
          <a:solidFill>
            <a:schemeClr val="lt2"/>
          </a:solidFill>
          <a:ln>
            <a:noFill/>
          </a:ln>
        </p:spPr>
        <p:txBody>
          <a:bodyPr lIns="74283" tIns="74283" rIns="74283" bIns="74283" anchor="ctr" anchorCtr="0">
            <a:noAutofit/>
          </a:bodyPr>
          <a:lstStyle/>
          <a:p>
            <a:pPr algn="ctr"/>
            <a:r>
              <a:rPr lang="en" sz="1463" b="1">
                <a:latin typeface="Quattrocento Sans"/>
                <a:ea typeface="Quattrocento Sans"/>
                <a:cs typeface="Quattrocento Sans"/>
                <a:sym typeface="Quattrocento Sans"/>
              </a:rPr>
              <a:t>F</a:t>
            </a:r>
          </a:p>
        </p:txBody>
      </p:sp>
      <p:sp>
        <p:nvSpPr>
          <p:cNvPr id="20" name="Shape 104"/>
          <p:cNvSpPr/>
          <p:nvPr/>
        </p:nvSpPr>
        <p:spPr>
          <a:xfrm>
            <a:off x="9332185" y="3462016"/>
            <a:ext cx="289413" cy="928688"/>
          </a:xfrm>
          <a:custGeom>
            <a:avLst/>
            <a:gdLst/>
            <a:ahLst/>
            <a:cxnLst/>
            <a:rect l="0" t="0" r="0" b="0"/>
            <a:pathLst>
              <a:path w="10686" h="45720" extrusionOk="0">
                <a:moveTo>
                  <a:pt x="0" y="45720"/>
                </a:moveTo>
                <a:cubicBezTo>
                  <a:pt x="1765" y="43118"/>
                  <a:pt x="10221" y="37729"/>
                  <a:pt x="10593" y="30109"/>
                </a:cubicBezTo>
                <a:cubicBezTo>
                  <a:pt x="10964" y="22489"/>
                  <a:pt x="3623" y="5018"/>
                  <a:pt x="2230" y="0"/>
                </a:cubicBezTo>
              </a:path>
            </a:pathLst>
          </a:custGeom>
          <a:noFill/>
          <a:ln w="38100" cap="flat" cmpd="sng">
            <a:solidFill>
              <a:srgbClr val="000000"/>
            </a:solidFill>
            <a:prstDash val="solid"/>
            <a:round/>
            <a:headEnd type="none" w="lg" len="lg"/>
            <a:tailEnd type="stealth" w="lg" len="lg"/>
          </a:ln>
        </p:spPr>
      </p:sp>
      <p:cxnSp>
        <p:nvCxnSpPr>
          <p:cNvPr id="21" name="Shape 105"/>
          <p:cNvCxnSpPr>
            <a:stCxn id="18" idx="0"/>
            <a:endCxn id="19" idx="4"/>
          </p:cNvCxnSpPr>
          <p:nvPr/>
        </p:nvCxnSpPr>
        <p:spPr>
          <a:xfrm rot="10800000">
            <a:off x="9000902" y="2756870"/>
            <a:ext cx="0" cy="343688"/>
          </a:xfrm>
          <a:prstGeom prst="straightConnector1">
            <a:avLst/>
          </a:prstGeom>
          <a:noFill/>
          <a:ln w="38100" cap="flat" cmpd="sng">
            <a:solidFill>
              <a:srgbClr val="000000"/>
            </a:solidFill>
            <a:prstDash val="solid"/>
            <a:round/>
            <a:headEnd type="none" w="lg" len="lg"/>
            <a:tailEnd type="stealth" w="lg" len="lg"/>
          </a:ln>
        </p:spPr>
      </p:cxnSp>
    </p:spTree>
    <p:extLst>
      <p:ext uri="{BB962C8B-B14F-4D97-AF65-F5344CB8AC3E}">
        <p14:creationId xmlns:p14="http://schemas.microsoft.com/office/powerpoint/2010/main" val="1584590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randombar(horizontal)">
                                      <p:cBhvr>
                                        <p:cTn id="10" dur="500"/>
                                        <p:tgtEl>
                                          <p:spTgt spid="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par>
                                <p:cTn id="20" presetID="14" presetClass="entr" presetSubtype="1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par>
                                <p:cTn id="23" presetID="14" presetClass="entr" presetSubtype="1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par>
                                <p:cTn id="26" presetID="14" presetClass="entr" presetSubtype="1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par>
                                <p:cTn id="29" presetID="14" presetClass="entr" presetSubtype="1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randombar(horizontal)">
                                      <p:cBhvr>
                                        <p:cTn id="31" dur="500"/>
                                        <p:tgtEl>
                                          <p:spTgt spid="14"/>
                                        </p:tgtEl>
                                      </p:cBhvr>
                                    </p:animEffect>
                                  </p:childTnLst>
                                </p:cTn>
                              </p:par>
                              <p:par>
                                <p:cTn id="32" presetID="14" presetClass="entr" presetSubtype="10"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randombar(horizontal)">
                                      <p:cBhvr>
                                        <p:cTn id="34" dur="500"/>
                                        <p:tgtEl>
                                          <p:spTgt spid="15"/>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randombar(horizontal)">
                                      <p:cBhvr>
                                        <p:cTn id="37" dur="500"/>
                                        <p:tgtEl>
                                          <p:spTgt spid="16"/>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randombar(horizontal)">
                                      <p:cBhvr>
                                        <p:cTn id="40" dur="500"/>
                                        <p:tgtEl>
                                          <p:spTgt spid="18"/>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randombar(horizontal)">
                                      <p:cBhvr>
                                        <p:cTn id="43" dur="500"/>
                                        <p:tgtEl>
                                          <p:spTgt spid="19"/>
                                        </p:tgtEl>
                                      </p:cBhvr>
                                    </p:animEffect>
                                  </p:childTnLst>
                                </p:cTn>
                              </p:par>
                              <p:par>
                                <p:cTn id="44" presetID="14" presetClass="entr" presetSubtype="10"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randombar(horizontal)">
                                      <p:cBhvr>
                                        <p:cTn id="46" dur="500"/>
                                        <p:tgtEl>
                                          <p:spTgt spid="20"/>
                                        </p:tgtEl>
                                      </p:cBhvr>
                                    </p:animEffect>
                                  </p:childTnLst>
                                </p:cTn>
                              </p:par>
                              <p:par>
                                <p:cTn id="47" presetID="14" presetClass="entr" presetSubtype="10"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randombar(horizontal)">
                                      <p:cBhvr>
                                        <p:cTn id="4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6" grpId="0"/>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1496616" y="316250"/>
            <a:ext cx="7056784" cy="707886"/>
          </a:xfrm>
          <a:prstGeom prst="rect">
            <a:avLst/>
          </a:prstGeom>
          <a:noFill/>
        </p:spPr>
        <p:txBody>
          <a:bodyPr wrap="square" rtlCol="0">
            <a:spAutoFit/>
          </a:bodyPr>
          <a:lstStyle/>
          <a:p>
            <a:pPr algn="ctr"/>
            <a:r>
              <a:rPr lang="es-AR" sz="4000" b="1" i="1" dirty="0">
                <a:solidFill>
                  <a:schemeClr val="accent1"/>
                </a:solidFill>
                <a:latin typeface="Verdana" panose="020B0604030504040204" pitchFamily="34" charset="0"/>
                <a:ea typeface="Verdana" panose="020B0604030504040204" pitchFamily="34" charset="0"/>
                <a:cs typeface="Verdana" panose="020B0604030504040204" pitchFamily="34" charset="0"/>
              </a:rPr>
              <a:t>Interrupción </a:t>
            </a:r>
            <a:endParaRPr lang="es-AR" sz="4000" dirty="0">
              <a:solidFill>
                <a:schemeClr val="accent1"/>
              </a:solidFill>
              <a:latin typeface="Verdana" panose="020B0604030504040204" pitchFamily="34" charset="0"/>
              <a:ea typeface="Verdana" panose="020B0604030504040204" pitchFamily="34" charset="0"/>
            </a:endParaRPr>
          </a:p>
        </p:txBody>
      </p:sp>
      <p:pic>
        <p:nvPicPr>
          <p:cNvPr id="6" name="Shape 218"/>
          <p:cNvPicPr preferRelativeResize="0"/>
          <p:nvPr/>
        </p:nvPicPr>
        <p:blipFill>
          <a:blip r:embed="rId2" cstate="print">
            <a:alphaModFix/>
          </a:blip>
          <a:stretch>
            <a:fillRect/>
          </a:stretch>
        </p:blipFill>
        <p:spPr>
          <a:xfrm>
            <a:off x="1352600" y="2564904"/>
            <a:ext cx="7704856" cy="4032448"/>
          </a:xfrm>
          <a:prstGeom prst="rect">
            <a:avLst/>
          </a:prstGeom>
          <a:noFill/>
          <a:ln>
            <a:noFill/>
          </a:ln>
        </p:spPr>
      </p:pic>
      <p:sp>
        <p:nvSpPr>
          <p:cNvPr id="2" name="CuadroTexto 1">
            <a:extLst>
              <a:ext uri="{FF2B5EF4-FFF2-40B4-BE49-F238E27FC236}">
                <a16:creationId xmlns:a16="http://schemas.microsoft.com/office/drawing/2014/main" id="{AFB01405-80B8-52DC-654F-4C318BAA3E43}"/>
              </a:ext>
            </a:extLst>
          </p:cNvPr>
          <p:cNvSpPr txBox="1"/>
          <p:nvPr/>
        </p:nvSpPr>
        <p:spPr>
          <a:xfrm>
            <a:off x="560512" y="1124744"/>
            <a:ext cx="8784976" cy="1323439"/>
          </a:xfrm>
          <a:prstGeom prst="rect">
            <a:avLst/>
          </a:prstGeom>
          <a:noFill/>
        </p:spPr>
        <p:txBody>
          <a:bodyPr wrap="square" rtlCol="0">
            <a:spAutoFit/>
          </a:bodyPr>
          <a:lstStyle/>
          <a:p>
            <a:r>
              <a:rPr lang="es-ES" sz="2000" dirty="0">
                <a:latin typeface="Trebuchet MS" panose="020B0603020202020204" pitchFamily="34" charset="0"/>
              </a:rPr>
              <a:t>Una interrupción es un mecanismo que permite a un dispositivo externo o al sistema operativo interrumpir temporalmente la ejecución normal de un programa para atender una tarea específica o responder a una condición particular.</a:t>
            </a:r>
            <a:endParaRPr lang="es-AR" sz="2000" dirty="0">
              <a:latin typeface="Trebuchet MS" panose="020B0603020202020204" pitchFamily="34" charset="0"/>
            </a:endParaRPr>
          </a:p>
        </p:txBody>
      </p:sp>
    </p:spTree>
    <p:extLst>
      <p:ext uri="{BB962C8B-B14F-4D97-AF65-F5344CB8AC3E}">
        <p14:creationId xmlns:p14="http://schemas.microsoft.com/office/powerpoint/2010/main" val="960375487"/>
      </p:ext>
    </p:extLst>
  </p:cSld>
  <p:clrMapOvr>
    <a:masterClrMapping/>
  </p:clrMapOvr>
</p:sld>
</file>

<file path=ppt/theme/theme1.xml><?xml version="1.0" encoding="utf-8"?>
<a:theme xmlns:a="http://schemas.openxmlformats.org/drawingml/2006/main" name="Faceta">
  <a:themeElements>
    <a:clrScheme name="Violeta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773</TotalTime>
  <Words>7824</Words>
  <Application>Microsoft Office PowerPoint</Application>
  <PresentationFormat>A4 (210 x 297 mm)</PresentationFormat>
  <Paragraphs>489</Paragraphs>
  <Slides>29</Slides>
  <Notes>11</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29</vt:i4>
      </vt:variant>
    </vt:vector>
  </HeadingPairs>
  <TitlesOfParts>
    <vt:vector size="40" baseType="lpstr">
      <vt:lpstr>Arial</vt:lpstr>
      <vt:lpstr>Arial Black</vt:lpstr>
      <vt:lpstr>Calibri</vt:lpstr>
      <vt:lpstr>Elephant</vt:lpstr>
      <vt:lpstr>Quattrocento Sans</vt:lpstr>
      <vt:lpstr>Söhne</vt:lpstr>
      <vt:lpstr>Trebuchet MS</vt:lpstr>
      <vt:lpstr>Verdana</vt:lpstr>
      <vt:lpstr>Wingdings</vt:lpstr>
      <vt:lpstr>Wingdings 3</vt:lpstr>
      <vt:lpstr>Faceta</vt:lpstr>
      <vt:lpstr>Presentación de PowerPoint</vt:lpstr>
      <vt:lpstr>Estructuras de Datos</vt:lpstr>
      <vt:lpstr>Estructuras de Datos</vt:lpstr>
      <vt:lpstr>Estructuras de Datos</vt:lpstr>
      <vt:lpstr>Estructuras de Datos</vt:lpstr>
      <vt:lpstr>Conceptos</vt:lpstr>
      <vt:lpstr>Arquitectura Von Neumann</vt:lpstr>
      <vt:lpstr>Presentación de PowerPoint</vt:lpstr>
      <vt:lpstr>Presentación de PowerPoint</vt:lpstr>
      <vt:lpstr>Instrucción  / Interrupción</vt:lpstr>
      <vt:lpstr>Presentación de PowerPoint</vt:lpstr>
      <vt:lpstr>Técnicas de Comunicación</vt:lpstr>
      <vt:lpstr>Jerarquía de Memoria </vt:lpstr>
      <vt:lpstr>Definición de Sistemas Operativos</vt:lpstr>
      <vt:lpstr>Funciones y Características de SO</vt:lpstr>
      <vt:lpstr>Funciones y Características de SO</vt:lpstr>
      <vt:lpstr>Modo de ejecución</vt:lpstr>
      <vt:lpstr>Modo Usuario</vt:lpstr>
      <vt:lpstr>Modo Kernel</vt:lpstr>
      <vt:lpstr>Resumen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Marcela05</dc:creator>
  <cp:lastModifiedBy>mnardiello@exisoft.com.ar</cp:lastModifiedBy>
  <cp:revision>56</cp:revision>
  <dcterms:created xsi:type="dcterms:W3CDTF">2015-04-02T20:17:20Z</dcterms:created>
  <dcterms:modified xsi:type="dcterms:W3CDTF">2024-03-25T05:21:27Z</dcterms:modified>
</cp:coreProperties>
</file>