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906000" cy="6858000" type="A4"/>
  <p:notesSz cx="6858000" cy="9144000"/>
  <p:embeddedFontLst>
    <p:embeddedFont>
      <p:font typeface="Abril Fatface" panose="02000503000000020003" pitchFamily="2" charset="0"/>
      <p:regular r:id="rId43"/>
    </p:embeddedFont>
    <p:embeddedFont>
      <p:font typeface="Algerian" panose="04020705040A02060702" pitchFamily="82" charset="0"/>
      <p:regular r:id="rId44"/>
    </p:embeddedFont>
    <p:embeddedFont>
      <p:font typeface="Arial Black" panose="020B0A04020102020204" pitchFamily="34" charset="0"/>
      <p:regular r:id="rId45"/>
      <p:bold r:id="rId46"/>
    </p:embeddedFont>
    <p:embeddedFont>
      <p:font typeface="Quattrocento Sans" panose="020B0502050000020003" pitchFamily="34" charset="0"/>
      <p:regular r:id="rId47"/>
      <p:bold r:id="rId48"/>
      <p:italic r:id="rId49"/>
      <p:boldItalic r:id="rId50"/>
    </p:embeddedFont>
    <p:embeddedFont>
      <p:font typeface="Trebuchet MS" panose="020B0603020202020204" pitchFamily="34" charset="0"/>
      <p:regular r:id="rId51"/>
      <p:bold r:id="rId52"/>
      <p:italic r:id="rId53"/>
      <p:boldItalic r:id="rId54"/>
    </p:embeddedFont>
    <p:embeddedFont>
      <p:font typeface="Verdana" panose="020B060403050404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jbQYcFen6sBZykBIyFgbpwH4bZ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A685B0-DDFA-4333-9F77-E97B91586102}" v="3" dt="2025-03-28T15:14:08.861"/>
  </p1510:revLst>
</p1510:revInfo>
</file>

<file path=ppt/tableStyles.xml><?xml version="1.0" encoding="utf-8"?>
<a:tblStyleLst xmlns:a="http://schemas.openxmlformats.org/drawingml/2006/main" def="{E4278CC2-B6A3-4514-96D0-59B928B3DCFF}">
  <a:tblStyle styleId="{E4278CC2-B6A3-4514-96D0-59B928B3DCF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63" autoAdjust="0"/>
  </p:normalViewPr>
  <p:slideViewPr>
    <p:cSldViewPr snapToGrid="0">
      <p:cViewPr varScale="1">
        <p:scale>
          <a:sx n="50" d="100"/>
          <a:sy n="50" d="100"/>
        </p:scale>
        <p:origin x="1836" y="4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te Samudio" userId="d723cb29c286a30c" providerId="LiveId" clId="{95A685B0-DDFA-4333-9F77-E97B91586102}"/>
    <pc:docChg chg="modSld">
      <pc:chgData name="Dante Samudio" userId="d723cb29c286a30c" providerId="LiveId" clId="{95A685B0-DDFA-4333-9F77-E97B91586102}" dt="2025-03-28T15:23:39.423" v="36" actId="1076"/>
      <pc:docMkLst>
        <pc:docMk/>
      </pc:docMkLst>
      <pc:sldChg chg="addSp modSp mod">
        <pc:chgData name="Dante Samudio" userId="d723cb29c286a30c" providerId="LiveId" clId="{95A685B0-DDFA-4333-9F77-E97B91586102}" dt="2025-03-28T15:05:15.605" v="18" actId="403"/>
        <pc:sldMkLst>
          <pc:docMk/>
          <pc:sldMk cId="0" sldId="265"/>
        </pc:sldMkLst>
        <pc:spChg chg="add mod">
          <ac:chgData name="Dante Samudio" userId="d723cb29c286a30c" providerId="LiveId" clId="{95A685B0-DDFA-4333-9F77-E97B91586102}" dt="2025-03-28T15:05:15.605" v="18" actId="403"/>
          <ac:spMkLst>
            <pc:docMk/>
            <pc:sldMk cId="0" sldId="265"/>
            <ac:spMk id="2" creationId="{CC8CE30F-54BF-A9EA-E226-F60F50ED865A}"/>
          </ac:spMkLst>
        </pc:spChg>
      </pc:sldChg>
      <pc:sldChg chg="addSp modSp mod">
        <pc:chgData name="Dante Samudio" userId="d723cb29c286a30c" providerId="LiveId" clId="{95A685B0-DDFA-4333-9F77-E97B91586102}" dt="2025-03-28T15:14:15.049" v="33" actId="1076"/>
        <pc:sldMkLst>
          <pc:docMk/>
          <pc:sldMk cId="0" sldId="267"/>
        </pc:sldMkLst>
        <pc:spChg chg="add mod">
          <ac:chgData name="Dante Samudio" userId="d723cb29c286a30c" providerId="LiveId" clId="{95A685B0-DDFA-4333-9F77-E97B91586102}" dt="2025-03-28T15:14:01.860" v="31" actId="1076"/>
          <ac:spMkLst>
            <pc:docMk/>
            <pc:sldMk cId="0" sldId="267"/>
            <ac:spMk id="2" creationId="{026A72BE-D875-1DC6-5174-684DF7CE6AC6}"/>
          </ac:spMkLst>
        </pc:spChg>
        <pc:spChg chg="add mod">
          <ac:chgData name="Dante Samudio" userId="d723cb29c286a30c" providerId="LiveId" clId="{95A685B0-DDFA-4333-9F77-E97B91586102}" dt="2025-03-28T15:14:15.049" v="33" actId="1076"/>
          <ac:spMkLst>
            <pc:docMk/>
            <pc:sldMk cId="0" sldId="267"/>
            <ac:spMk id="3" creationId="{553B7ABC-F4F2-ACF7-B23B-CBB0DA0ACEA0}"/>
          </ac:spMkLst>
        </pc:spChg>
      </pc:sldChg>
      <pc:sldChg chg="modSp mod">
        <pc:chgData name="Dante Samudio" userId="d723cb29c286a30c" providerId="LiveId" clId="{95A685B0-DDFA-4333-9F77-E97B91586102}" dt="2025-03-28T15:23:39.423" v="36" actId="1076"/>
        <pc:sldMkLst>
          <pc:docMk/>
          <pc:sldMk cId="0" sldId="269"/>
        </pc:sldMkLst>
        <pc:cxnChg chg="mod">
          <ac:chgData name="Dante Samudio" userId="d723cb29c286a30c" providerId="LiveId" clId="{95A685B0-DDFA-4333-9F77-E97B91586102}" dt="2025-03-28T15:23:21.110" v="34" actId="1076"/>
          <ac:cxnSpMkLst>
            <pc:docMk/>
            <pc:sldMk cId="0" sldId="269"/>
            <ac:cxnSpMk id="285" creationId="{00000000-0000-0000-0000-000000000000}"/>
          </ac:cxnSpMkLst>
        </pc:cxnChg>
        <pc:cxnChg chg="mod">
          <ac:chgData name="Dante Samudio" userId="d723cb29c286a30c" providerId="LiveId" clId="{95A685B0-DDFA-4333-9F77-E97B91586102}" dt="2025-03-28T15:23:39.423" v="36" actId="1076"/>
          <ac:cxnSpMkLst>
            <pc:docMk/>
            <pc:sldMk cId="0" sldId="269"/>
            <ac:cxnSpMk id="290"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171450" lvl="0" indent="-95250" algn="l" rtl="0">
              <a:spcBef>
                <a:spcPts val="0"/>
              </a:spcBef>
              <a:spcAft>
                <a:spcPts val="0"/>
              </a:spcAft>
              <a:buClr>
                <a:schemeClr val="dk1"/>
              </a:buClr>
              <a:buSzPts val="1200"/>
              <a:buFont typeface="Noto Sans Symbols"/>
              <a:buNone/>
            </a:pPr>
            <a:endParaRPr/>
          </a:p>
        </p:txBody>
      </p:sp>
      <p:sp>
        <p:nvSpPr>
          <p:cNvPr id="247" name="Google Shape;247;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171450" lvl="0" indent="-95250" algn="l" rtl="0">
              <a:spcBef>
                <a:spcPts val="0"/>
              </a:spcBef>
              <a:spcAft>
                <a:spcPts val="0"/>
              </a:spcAft>
              <a:buClr>
                <a:schemeClr val="dk1"/>
              </a:buClr>
              <a:buSzPts val="1200"/>
              <a:buFont typeface="Noto Sans Symbols"/>
              <a:buNone/>
            </a:pPr>
            <a:endParaRPr/>
          </a:p>
        </p:txBody>
      </p:sp>
      <p:sp>
        <p:nvSpPr>
          <p:cNvPr id="261" name="Google Shape;261;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171450" lvl="0" indent="-95250" algn="l" rtl="0">
              <a:spcBef>
                <a:spcPts val="0"/>
              </a:spcBef>
              <a:spcAft>
                <a:spcPts val="0"/>
              </a:spcAft>
              <a:buClr>
                <a:schemeClr val="dk1"/>
              </a:buClr>
              <a:buSzPts val="1200"/>
              <a:buFont typeface="Noto Sans Symbols"/>
              <a:buNone/>
            </a:pPr>
            <a:endParaRPr/>
          </a:p>
        </p:txBody>
      </p:sp>
      <p:sp>
        <p:nvSpPr>
          <p:cNvPr id="295" name="Google Shape;295;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3" name="Google Shape;303;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80000"/>
              </a:lnSpc>
              <a:spcBef>
                <a:spcPts val="0"/>
              </a:spcBef>
              <a:spcAft>
                <a:spcPts val="0"/>
              </a:spcAft>
              <a:buClr>
                <a:srgbClr val="0D0D0D"/>
              </a:buClr>
              <a:buSzPts val="1020"/>
              <a:buFont typeface="Calibri"/>
              <a:buNone/>
            </a:pPr>
            <a:r>
              <a:rPr lang="es-ES" sz="1020" b="1" i="0">
                <a:solidFill>
                  <a:srgbClr val="0D0D0D"/>
                </a:solidFill>
                <a:latin typeface="Arial"/>
                <a:ea typeface="Arial"/>
                <a:cs typeface="Arial"/>
                <a:sym typeface="Arial"/>
              </a:rPr>
              <a:t>Diferencias</a:t>
            </a:r>
            <a:endParaRPr/>
          </a:p>
          <a:p>
            <a:pPr marL="0" lvl="0" indent="-64770" algn="l" rtl="0">
              <a:lnSpc>
                <a:spcPct val="80000"/>
              </a:lnSpc>
              <a:spcBef>
                <a:spcPts val="0"/>
              </a:spcBef>
              <a:spcAft>
                <a:spcPts val="0"/>
              </a:spcAft>
              <a:buClr>
                <a:srgbClr val="0D0D0D"/>
              </a:buClr>
              <a:buSzPts val="1020"/>
              <a:buFont typeface="Calibri"/>
              <a:buAutoNum type="arabicPeriod"/>
            </a:pPr>
            <a:r>
              <a:rPr lang="es-ES" sz="1020" b="1" i="0">
                <a:solidFill>
                  <a:srgbClr val="0D0D0D"/>
                </a:solidFill>
                <a:latin typeface="Arial"/>
                <a:ea typeface="Arial"/>
                <a:cs typeface="Arial"/>
                <a:sym typeface="Arial"/>
              </a:rPr>
              <a:t>Procesos:</a:t>
            </a:r>
            <a:endParaRPr sz="1020" b="0" i="0">
              <a:solidFill>
                <a:srgbClr val="0D0D0D"/>
              </a:solidFill>
              <a:latin typeface="Arial"/>
              <a:ea typeface="Arial"/>
              <a:cs typeface="Arial"/>
              <a:sym typeface="Arial"/>
            </a:endParaRPr>
          </a:p>
          <a:p>
            <a:pPr marL="742950" lvl="1" indent="-285750" algn="l" rtl="0">
              <a:lnSpc>
                <a:spcPct val="80000"/>
              </a:lnSpc>
              <a:spcBef>
                <a:spcPts val="0"/>
              </a:spcBef>
              <a:spcAft>
                <a:spcPts val="0"/>
              </a:spcAft>
              <a:buClr>
                <a:srgbClr val="0D0D0D"/>
              </a:buClr>
              <a:buSzPts val="1020"/>
              <a:buFont typeface="Calibri"/>
              <a:buAutoNum type="arabicPeriod"/>
            </a:pPr>
            <a:r>
              <a:rPr lang="es-ES" sz="1020" b="0" i="0">
                <a:solidFill>
                  <a:srgbClr val="0D0D0D"/>
                </a:solidFill>
                <a:latin typeface="Arial"/>
                <a:ea typeface="Arial"/>
                <a:cs typeface="Arial"/>
                <a:sym typeface="Arial"/>
              </a:rPr>
              <a:t>Un proceso es un programa en ejecución en el sistema operativo.</a:t>
            </a:r>
            <a:endParaRPr/>
          </a:p>
          <a:p>
            <a:pPr marL="742950" lvl="1" indent="-285750" algn="l" rtl="0">
              <a:lnSpc>
                <a:spcPct val="80000"/>
              </a:lnSpc>
              <a:spcBef>
                <a:spcPts val="0"/>
              </a:spcBef>
              <a:spcAft>
                <a:spcPts val="0"/>
              </a:spcAft>
              <a:buClr>
                <a:srgbClr val="0D0D0D"/>
              </a:buClr>
              <a:buSzPts val="1020"/>
              <a:buFont typeface="Calibri"/>
              <a:buAutoNum type="arabicPeriod"/>
            </a:pPr>
            <a:r>
              <a:rPr lang="es-ES" sz="1020" b="0" i="0">
                <a:solidFill>
                  <a:srgbClr val="0D0D0D"/>
                </a:solidFill>
                <a:latin typeface="Arial"/>
                <a:ea typeface="Arial"/>
                <a:cs typeface="Arial"/>
                <a:sym typeface="Arial"/>
              </a:rPr>
              <a:t>Cada proceso tiene su propio espacio de memoria, que incluye el código ejecutable, los datos y la pila de llamadas.</a:t>
            </a:r>
            <a:endParaRPr/>
          </a:p>
          <a:p>
            <a:pPr marL="742950" lvl="1" indent="-285750" algn="l" rtl="0">
              <a:lnSpc>
                <a:spcPct val="80000"/>
              </a:lnSpc>
              <a:spcBef>
                <a:spcPts val="0"/>
              </a:spcBef>
              <a:spcAft>
                <a:spcPts val="0"/>
              </a:spcAft>
              <a:buClr>
                <a:srgbClr val="0D0D0D"/>
              </a:buClr>
              <a:buSzPts val="1020"/>
              <a:buFont typeface="Calibri"/>
              <a:buAutoNum type="arabicPeriod"/>
            </a:pPr>
            <a:r>
              <a:rPr lang="es-ES" sz="1020" b="0" i="0">
                <a:solidFill>
                  <a:srgbClr val="0D0D0D"/>
                </a:solidFill>
                <a:latin typeface="Arial"/>
                <a:ea typeface="Arial"/>
                <a:cs typeface="Arial"/>
                <a:sym typeface="Arial"/>
              </a:rPr>
              <a:t>Los procesos son independientes unos de otros y están aislados, lo que significa que no comparten la memoria ni otros recursos directamente.</a:t>
            </a:r>
            <a:endParaRPr/>
          </a:p>
          <a:p>
            <a:pPr marL="742950" lvl="1" indent="-285750" algn="l" rtl="0">
              <a:lnSpc>
                <a:spcPct val="80000"/>
              </a:lnSpc>
              <a:spcBef>
                <a:spcPts val="0"/>
              </a:spcBef>
              <a:spcAft>
                <a:spcPts val="0"/>
              </a:spcAft>
              <a:buClr>
                <a:srgbClr val="0D0D0D"/>
              </a:buClr>
              <a:buSzPts val="1020"/>
              <a:buFont typeface="Calibri"/>
              <a:buAutoNum type="arabicPeriod"/>
            </a:pPr>
            <a:r>
              <a:rPr lang="es-ES" sz="1020" b="0" i="0">
                <a:solidFill>
                  <a:srgbClr val="0D0D0D"/>
                </a:solidFill>
                <a:latin typeface="Arial"/>
                <a:ea typeface="Arial"/>
                <a:cs typeface="Arial"/>
                <a:sym typeface="Arial"/>
              </a:rPr>
              <a:t>Los procesos se crean utilizando llamadas al sistema específicas y tienen su propio identificador de proceso (PID).</a:t>
            </a:r>
            <a:endParaRPr/>
          </a:p>
          <a:p>
            <a:pPr marL="742950" lvl="1" indent="-285750" algn="l" rtl="0">
              <a:lnSpc>
                <a:spcPct val="80000"/>
              </a:lnSpc>
              <a:spcBef>
                <a:spcPts val="0"/>
              </a:spcBef>
              <a:spcAft>
                <a:spcPts val="0"/>
              </a:spcAft>
              <a:buClr>
                <a:srgbClr val="0D0D0D"/>
              </a:buClr>
              <a:buSzPts val="1020"/>
              <a:buFont typeface="Calibri"/>
              <a:buAutoNum type="arabicPeriod"/>
            </a:pPr>
            <a:r>
              <a:rPr lang="es-ES" sz="1020" b="0" i="0">
                <a:solidFill>
                  <a:srgbClr val="0D0D0D"/>
                </a:solidFill>
                <a:latin typeface="Arial"/>
                <a:ea typeface="Arial"/>
                <a:cs typeface="Arial"/>
                <a:sym typeface="Arial"/>
              </a:rPr>
              <a:t>Los procesos pueden comunicarse entre sí a través de mecanismos de IPC (Inter-Process Communication), como tuberías, colas de mensajes o memoria compartida.</a:t>
            </a:r>
            <a:endParaRPr/>
          </a:p>
          <a:p>
            <a:pPr marL="742950" lvl="1" indent="-285750" algn="l" rtl="0">
              <a:lnSpc>
                <a:spcPct val="80000"/>
              </a:lnSpc>
              <a:spcBef>
                <a:spcPts val="0"/>
              </a:spcBef>
              <a:spcAft>
                <a:spcPts val="0"/>
              </a:spcAft>
              <a:buClr>
                <a:srgbClr val="0D0D0D"/>
              </a:buClr>
              <a:buSzPts val="1020"/>
              <a:buFont typeface="Calibri"/>
              <a:buAutoNum type="arabicPeriod"/>
            </a:pPr>
            <a:r>
              <a:rPr lang="es-ES" sz="1020" b="0" i="0">
                <a:solidFill>
                  <a:srgbClr val="0D0D0D"/>
                </a:solidFill>
                <a:latin typeface="Arial"/>
                <a:ea typeface="Arial"/>
                <a:cs typeface="Arial"/>
                <a:sym typeface="Arial"/>
              </a:rPr>
              <a:t>Los procesos tienen un mayor costo de creación y administración en comparación con los hilos debido a su aislamiento y la necesidad de asignar recursos separados para cada proceso.</a:t>
            </a:r>
            <a:endParaRPr/>
          </a:p>
          <a:p>
            <a:pPr marL="0" lvl="0" indent="-64770" algn="l" rtl="0">
              <a:lnSpc>
                <a:spcPct val="80000"/>
              </a:lnSpc>
              <a:spcBef>
                <a:spcPts val="0"/>
              </a:spcBef>
              <a:spcAft>
                <a:spcPts val="0"/>
              </a:spcAft>
              <a:buClr>
                <a:srgbClr val="0D0D0D"/>
              </a:buClr>
              <a:buSzPts val="1020"/>
              <a:buFont typeface="Calibri"/>
              <a:buAutoNum type="arabicPeriod"/>
            </a:pPr>
            <a:r>
              <a:rPr lang="es-ES" sz="1020" b="1" i="0">
                <a:solidFill>
                  <a:srgbClr val="0D0D0D"/>
                </a:solidFill>
                <a:latin typeface="Arial"/>
                <a:ea typeface="Arial"/>
                <a:cs typeface="Arial"/>
                <a:sym typeface="Arial"/>
              </a:rPr>
              <a:t>Hilos:</a:t>
            </a:r>
            <a:endParaRPr sz="1020" b="0" i="0">
              <a:solidFill>
                <a:srgbClr val="0D0D0D"/>
              </a:solidFill>
              <a:latin typeface="Arial"/>
              <a:ea typeface="Arial"/>
              <a:cs typeface="Arial"/>
              <a:sym typeface="Arial"/>
            </a:endParaRPr>
          </a:p>
          <a:p>
            <a:pPr marL="742950" lvl="1" indent="-285750" algn="l" rtl="0">
              <a:lnSpc>
                <a:spcPct val="80000"/>
              </a:lnSpc>
              <a:spcBef>
                <a:spcPts val="0"/>
              </a:spcBef>
              <a:spcAft>
                <a:spcPts val="0"/>
              </a:spcAft>
              <a:buClr>
                <a:srgbClr val="0D0D0D"/>
              </a:buClr>
              <a:buSzPts val="1020"/>
              <a:buFont typeface="Calibri"/>
              <a:buAutoNum type="arabicPeriod"/>
            </a:pPr>
            <a:r>
              <a:rPr lang="es-ES" sz="1020" b="0" i="0">
                <a:solidFill>
                  <a:srgbClr val="0D0D0D"/>
                </a:solidFill>
                <a:latin typeface="Arial"/>
                <a:ea typeface="Arial"/>
                <a:cs typeface="Arial"/>
                <a:sym typeface="Arial"/>
              </a:rPr>
              <a:t>Un hilo es una unidad básica de ejecución dentro de un proceso.</a:t>
            </a:r>
            <a:endParaRPr/>
          </a:p>
          <a:p>
            <a:pPr marL="742950" lvl="1" indent="-285750" algn="l" rtl="0">
              <a:lnSpc>
                <a:spcPct val="80000"/>
              </a:lnSpc>
              <a:spcBef>
                <a:spcPts val="0"/>
              </a:spcBef>
              <a:spcAft>
                <a:spcPts val="0"/>
              </a:spcAft>
              <a:buClr>
                <a:srgbClr val="0D0D0D"/>
              </a:buClr>
              <a:buSzPts val="1020"/>
              <a:buFont typeface="Calibri"/>
              <a:buAutoNum type="arabicPeriod"/>
            </a:pPr>
            <a:r>
              <a:rPr lang="es-ES" sz="1020" b="0" i="0">
                <a:solidFill>
                  <a:srgbClr val="0D0D0D"/>
                </a:solidFill>
                <a:latin typeface="Arial"/>
                <a:ea typeface="Arial"/>
                <a:cs typeface="Arial"/>
                <a:sym typeface="Arial"/>
              </a:rPr>
              <a:t>Todos los hilos dentro de un proceso comparten el mismo espacio de memoria, incluido el código, los datos y los recursos del proceso.</a:t>
            </a:r>
            <a:endParaRPr/>
          </a:p>
          <a:p>
            <a:pPr marL="742950" lvl="1" indent="-285750" algn="l" rtl="0">
              <a:lnSpc>
                <a:spcPct val="80000"/>
              </a:lnSpc>
              <a:spcBef>
                <a:spcPts val="0"/>
              </a:spcBef>
              <a:spcAft>
                <a:spcPts val="0"/>
              </a:spcAft>
              <a:buClr>
                <a:srgbClr val="0D0D0D"/>
              </a:buClr>
              <a:buSzPts val="1020"/>
              <a:buFont typeface="Calibri"/>
              <a:buAutoNum type="arabicPeriod"/>
            </a:pPr>
            <a:r>
              <a:rPr lang="es-ES" sz="1020" b="0" i="0">
                <a:solidFill>
                  <a:srgbClr val="0D0D0D"/>
                </a:solidFill>
                <a:latin typeface="Arial"/>
                <a:ea typeface="Arial"/>
                <a:cs typeface="Arial"/>
                <a:sym typeface="Arial"/>
              </a:rPr>
              <a:t>Los hilos comparten recursos de manera más eficiente que los procesos, ya que no requieren la creación de un nuevo espacio de memoria.</a:t>
            </a:r>
            <a:endParaRPr/>
          </a:p>
          <a:p>
            <a:pPr marL="742950" lvl="1" indent="-285750" algn="l" rtl="0">
              <a:lnSpc>
                <a:spcPct val="80000"/>
              </a:lnSpc>
              <a:spcBef>
                <a:spcPts val="0"/>
              </a:spcBef>
              <a:spcAft>
                <a:spcPts val="0"/>
              </a:spcAft>
              <a:buClr>
                <a:srgbClr val="0D0D0D"/>
              </a:buClr>
              <a:buSzPts val="1020"/>
              <a:buFont typeface="Calibri"/>
              <a:buAutoNum type="arabicPeriod"/>
            </a:pPr>
            <a:r>
              <a:rPr lang="es-ES" sz="1020" b="0" i="0">
                <a:solidFill>
                  <a:srgbClr val="0D0D0D"/>
                </a:solidFill>
                <a:latin typeface="Arial"/>
                <a:ea typeface="Arial"/>
                <a:cs typeface="Arial"/>
                <a:sym typeface="Arial"/>
              </a:rPr>
              <a:t>Los hilos pueden comunicarse entre sí directamente a través de variables compartidas o pueden coordinarse mediante mecanismos de sincronización como semáforos o cerrojos.</a:t>
            </a:r>
            <a:endParaRPr/>
          </a:p>
          <a:p>
            <a:pPr marL="742950" lvl="1" indent="-285750" algn="l" rtl="0">
              <a:lnSpc>
                <a:spcPct val="80000"/>
              </a:lnSpc>
              <a:spcBef>
                <a:spcPts val="0"/>
              </a:spcBef>
              <a:spcAft>
                <a:spcPts val="0"/>
              </a:spcAft>
              <a:buClr>
                <a:srgbClr val="0D0D0D"/>
              </a:buClr>
              <a:buSzPts val="1020"/>
              <a:buFont typeface="Calibri"/>
              <a:buAutoNum type="arabicPeriod"/>
            </a:pPr>
            <a:r>
              <a:rPr lang="es-ES" sz="1020" b="0" i="0">
                <a:solidFill>
                  <a:srgbClr val="0D0D0D"/>
                </a:solidFill>
                <a:latin typeface="Arial"/>
                <a:ea typeface="Arial"/>
                <a:cs typeface="Arial"/>
                <a:sym typeface="Arial"/>
              </a:rPr>
              <a:t>Los hilos son más ligeros en términos de creación y conmutación en comparación con los procesos, ya que comparten recursos y contexto de ejecución.</a:t>
            </a:r>
            <a:endParaRPr/>
          </a:p>
          <a:p>
            <a:pPr marL="742950" lvl="1" indent="-285750" algn="l" rtl="0">
              <a:lnSpc>
                <a:spcPct val="80000"/>
              </a:lnSpc>
              <a:spcBef>
                <a:spcPts val="0"/>
              </a:spcBef>
              <a:spcAft>
                <a:spcPts val="0"/>
              </a:spcAft>
              <a:buClr>
                <a:srgbClr val="0D0D0D"/>
              </a:buClr>
              <a:buSzPts val="1020"/>
              <a:buFont typeface="Calibri"/>
              <a:buAutoNum type="arabicPeriod"/>
            </a:pPr>
            <a:r>
              <a:rPr lang="es-ES" sz="1020" b="0" i="0">
                <a:solidFill>
                  <a:srgbClr val="0D0D0D"/>
                </a:solidFill>
                <a:latin typeface="Arial"/>
                <a:ea typeface="Arial"/>
                <a:cs typeface="Arial"/>
                <a:sym typeface="Arial"/>
              </a:rPr>
              <a:t>Sin embargo, los hilos pueden ser más propensos a errores y condiciones de carrera debido a su compartición de recursos, lo que requiere una gestión cuidadosa de la concurrencia.</a:t>
            </a:r>
            <a:endParaRPr/>
          </a:p>
          <a:p>
            <a:pPr marL="0" lvl="0" indent="0" algn="l" rtl="0">
              <a:lnSpc>
                <a:spcPct val="80000"/>
              </a:lnSpc>
              <a:spcBef>
                <a:spcPts val="0"/>
              </a:spcBef>
              <a:spcAft>
                <a:spcPts val="0"/>
              </a:spcAft>
              <a:buNone/>
            </a:pPr>
            <a:r>
              <a:rPr lang="es-ES" sz="1020" b="0" i="0">
                <a:solidFill>
                  <a:srgbClr val="0D0D0D"/>
                </a:solidFill>
                <a:latin typeface="Arial"/>
                <a:ea typeface="Arial"/>
                <a:cs typeface="Arial"/>
                <a:sym typeface="Arial"/>
              </a:rPr>
              <a:t>En resumen, la principal diferencia entre procesos e hilos radica en su nivel de aislamiento y compartición de recursos. Los procesos son independientes y tienen su propio espacio de memoria, mientras que los hilos comparten el mismo espacio de memoria dentro de un proceso. La elección entre procesos e hilos depende de los requisitos específicos de la aplicación, incluida la necesidad de aislamiento, la eficiencia en el uso de recursos y la complejidad de la concurrencia.</a:t>
            </a:r>
            <a:endParaRPr/>
          </a:p>
          <a:p>
            <a:pPr marL="0" lvl="0" indent="0" algn="l" rtl="0">
              <a:lnSpc>
                <a:spcPct val="80000"/>
              </a:lnSpc>
              <a:spcBef>
                <a:spcPts val="0"/>
              </a:spcBef>
              <a:spcAft>
                <a:spcPts val="0"/>
              </a:spcAft>
              <a:buNone/>
            </a:pPr>
            <a:endParaRPr sz="1020"/>
          </a:p>
        </p:txBody>
      </p:sp>
      <p:sp>
        <p:nvSpPr>
          <p:cNvPr id="312" name="Google Shape;31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1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1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171450" lvl="0" indent="-171450" algn="l" rtl="0">
              <a:lnSpc>
                <a:spcPct val="80000"/>
              </a:lnSpc>
              <a:spcBef>
                <a:spcPts val="0"/>
              </a:spcBef>
              <a:spcAft>
                <a:spcPts val="0"/>
              </a:spcAft>
              <a:buClr>
                <a:schemeClr val="dk1"/>
              </a:buClr>
              <a:buSzPts val="660"/>
              <a:buFont typeface="Noto Sans Symbols"/>
              <a:buChar char="✔"/>
            </a:pPr>
            <a:r>
              <a:rPr lang="es-ES" sz="660" dirty="0"/>
              <a:t>Direcciones de nombre  se escriben el un lenguaje fuente.</a:t>
            </a:r>
            <a:endParaRPr dirty="0"/>
          </a:p>
          <a:p>
            <a:pPr marL="171450" lvl="0" indent="-171450" algn="l" rtl="0">
              <a:lnSpc>
                <a:spcPct val="80000"/>
              </a:lnSpc>
              <a:spcBef>
                <a:spcPts val="0"/>
              </a:spcBef>
              <a:spcAft>
                <a:spcPts val="0"/>
              </a:spcAft>
              <a:buClr>
                <a:schemeClr val="dk1"/>
              </a:buClr>
              <a:buSzPts val="660"/>
              <a:buFont typeface="Noto Sans Symbols"/>
              <a:buChar char="✔"/>
            </a:pPr>
            <a:r>
              <a:rPr lang="es-ES" sz="660" dirty="0"/>
              <a:t>Copilador: Interpretar letra por letra, palabra por palabra y oración por oración. Si hay errores vuelve al .</a:t>
            </a:r>
            <a:r>
              <a:rPr lang="es-ES" sz="660" dirty="0" err="1"/>
              <a:t>prg</a:t>
            </a:r>
            <a:endParaRPr sz="660" dirty="0"/>
          </a:p>
          <a:p>
            <a:pPr marL="171450" lvl="0" indent="-171450" algn="l" rtl="0">
              <a:lnSpc>
                <a:spcPct val="80000"/>
              </a:lnSpc>
              <a:spcBef>
                <a:spcPts val="0"/>
              </a:spcBef>
              <a:spcAft>
                <a:spcPts val="0"/>
              </a:spcAft>
              <a:buClr>
                <a:schemeClr val="dk1"/>
              </a:buClr>
              <a:buSzPts val="660"/>
              <a:buFont typeface="Noto Sans Symbols"/>
              <a:buChar char="✔"/>
            </a:pPr>
            <a:r>
              <a:rPr lang="es-ES" sz="660" dirty="0"/>
              <a:t>.</a:t>
            </a:r>
            <a:r>
              <a:rPr lang="es-ES" sz="660" dirty="0" err="1"/>
              <a:t>Obj</a:t>
            </a:r>
            <a:r>
              <a:rPr lang="es-ES" sz="660" dirty="0"/>
              <a:t>: Lenguaje de maquina . Tiene direcciones relativas la origen. </a:t>
            </a:r>
            <a:endParaRPr dirty="0"/>
          </a:p>
          <a:p>
            <a:pPr marL="171450" lvl="0" indent="-171450" algn="l" rtl="0">
              <a:lnSpc>
                <a:spcPct val="80000"/>
              </a:lnSpc>
              <a:spcBef>
                <a:spcPts val="0"/>
              </a:spcBef>
              <a:spcAft>
                <a:spcPts val="0"/>
              </a:spcAft>
              <a:buClr>
                <a:srgbClr val="0D0D0D"/>
              </a:buClr>
              <a:buSzPts val="660"/>
              <a:buFont typeface="Noto Sans Symbols"/>
              <a:buChar char="✔"/>
            </a:pPr>
            <a:r>
              <a:rPr lang="es-ES" sz="660" b="0" i="0" dirty="0">
                <a:solidFill>
                  <a:srgbClr val="0D0D0D"/>
                </a:solidFill>
                <a:latin typeface="Arial"/>
                <a:ea typeface="Arial"/>
                <a:cs typeface="Arial"/>
                <a:sym typeface="Arial"/>
              </a:rPr>
              <a:t>Las direcciones relativas al origen son útiles porque permiten que un programa acceda a datos almacenados de manera flexible, independientemente de la dirección absoluta de memoria.</a:t>
            </a:r>
            <a:endParaRPr dirty="0"/>
          </a:p>
          <a:p>
            <a:pPr marL="171450" lvl="0" indent="-171450" algn="l" rtl="0">
              <a:lnSpc>
                <a:spcPct val="80000"/>
              </a:lnSpc>
              <a:spcBef>
                <a:spcPts val="0"/>
              </a:spcBef>
              <a:spcAft>
                <a:spcPts val="0"/>
              </a:spcAft>
              <a:buClr>
                <a:srgbClr val="0D0D0D"/>
              </a:buClr>
              <a:buSzPts val="660"/>
              <a:buFont typeface="Noto Sans Symbols"/>
              <a:buChar char="✔"/>
            </a:pPr>
            <a:r>
              <a:rPr lang="es-ES" sz="660" b="0" i="0" dirty="0">
                <a:solidFill>
                  <a:srgbClr val="0D0D0D"/>
                </a:solidFill>
                <a:latin typeface="Arial"/>
                <a:ea typeface="Arial"/>
                <a:cs typeface="Arial"/>
                <a:sym typeface="Arial"/>
              </a:rPr>
              <a:t>Un "editor de enlaces" es un tipo de software utilizado en el desarrollo de software para vincular o enlazar programas con bibliotecas externas, módulos o recursos necesarios para su ejecución. Este proceso se conoce como "enlazado" o "vinculación".</a:t>
            </a:r>
            <a:endParaRPr dirty="0"/>
          </a:p>
          <a:p>
            <a:pPr marL="0" lvl="0" indent="0" algn="l" rtl="0">
              <a:lnSpc>
                <a:spcPct val="80000"/>
              </a:lnSpc>
              <a:spcBef>
                <a:spcPts val="0"/>
              </a:spcBef>
              <a:spcAft>
                <a:spcPts val="0"/>
              </a:spcAft>
              <a:buNone/>
            </a:pPr>
            <a:r>
              <a:rPr lang="es-ES" sz="660" b="0" i="0" dirty="0">
                <a:solidFill>
                  <a:srgbClr val="0D0D0D"/>
                </a:solidFill>
                <a:latin typeface="Arial"/>
                <a:ea typeface="Arial"/>
                <a:cs typeface="Arial"/>
                <a:sym typeface="Arial"/>
              </a:rPr>
              <a:t>El editor de enlaces se encarga de realizar varias tareas durante este proceso, incluyendo:</a:t>
            </a:r>
            <a:endParaRPr dirty="0"/>
          </a:p>
          <a:p>
            <a:pPr marL="0" lvl="0" indent="-41910" algn="l" rtl="0">
              <a:lnSpc>
                <a:spcPct val="80000"/>
              </a:lnSpc>
              <a:spcBef>
                <a:spcPts val="0"/>
              </a:spcBef>
              <a:spcAft>
                <a:spcPts val="0"/>
              </a:spcAft>
              <a:buClr>
                <a:srgbClr val="0D0D0D"/>
              </a:buClr>
              <a:buSzPts val="660"/>
              <a:buFont typeface="Calibri"/>
              <a:buAutoNum type="arabicPeriod"/>
            </a:pPr>
            <a:r>
              <a:rPr lang="es-ES" sz="660" b="1" i="0" dirty="0">
                <a:solidFill>
                  <a:srgbClr val="0D0D0D"/>
                </a:solidFill>
                <a:latin typeface="Arial"/>
                <a:ea typeface="Arial"/>
                <a:cs typeface="Arial"/>
                <a:sym typeface="Arial"/>
              </a:rPr>
              <a:t>Resolución de símbolos</a:t>
            </a:r>
            <a:r>
              <a:rPr lang="es-ES" sz="660" b="0" i="0" dirty="0">
                <a:solidFill>
                  <a:srgbClr val="0D0D0D"/>
                </a:solidFill>
                <a:latin typeface="Arial"/>
                <a:ea typeface="Arial"/>
                <a:cs typeface="Arial"/>
                <a:sym typeface="Arial"/>
              </a:rPr>
              <a:t>: Asocia los nombres de las funciones o variables utilizadas en el programa con las ubicaciones de memoria reales donde se encuentran definidas esas funciones o variables.</a:t>
            </a:r>
            <a:endParaRPr dirty="0"/>
          </a:p>
          <a:p>
            <a:pPr marL="0" lvl="0" indent="-41910" algn="l" rtl="0">
              <a:lnSpc>
                <a:spcPct val="80000"/>
              </a:lnSpc>
              <a:spcBef>
                <a:spcPts val="0"/>
              </a:spcBef>
              <a:spcAft>
                <a:spcPts val="0"/>
              </a:spcAft>
              <a:buClr>
                <a:srgbClr val="0D0D0D"/>
              </a:buClr>
              <a:buSzPts val="660"/>
              <a:buFont typeface="Calibri"/>
              <a:buAutoNum type="arabicPeriod"/>
            </a:pPr>
            <a:r>
              <a:rPr lang="es-ES" sz="660" b="1" i="0" dirty="0">
                <a:solidFill>
                  <a:srgbClr val="0D0D0D"/>
                </a:solidFill>
                <a:latin typeface="Arial"/>
                <a:ea typeface="Arial"/>
                <a:cs typeface="Arial"/>
                <a:sym typeface="Arial"/>
              </a:rPr>
              <a:t>Vinculación de bibliotecas</a:t>
            </a:r>
            <a:r>
              <a:rPr lang="es-ES" sz="660" b="0" i="0" dirty="0">
                <a:solidFill>
                  <a:srgbClr val="0D0D0D"/>
                </a:solidFill>
                <a:latin typeface="Arial"/>
                <a:ea typeface="Arial"/>
                <a:cs typeface="Arial"/>
                <a:sym typeface="Arial"/>
              </a:rPr>
              <a:t>: Agrega las bibliotecas necesarias al programa para que pueda acceder a las funciones y recursos definidos en esas bibliotecas.</a:t>
            </a:r>
            <a:endParaRPr dirty="0"/>
          </a:p>
          <a:p>
            <a:pPr marL="0" lvl="0" indent="-41910" algn="l" rtl="0">
              <a:lnSpc>
                <a:spcPct val="80000"/>
              </a:lnSpc>
              <a:spcBef>
                <a:spcPts val="0"/>
              </a:spcBef>
              <a:spcAft>
                <a:spcPts val="0"/>
              </a:spcAft>
              <a:buClr>
                <a:srgbClr val="0D0D0D"/>
              </a:buClr>
              <a:buSzPts val="660"/>
              <a:buFont typeface="Calibri"/>
              <a:buAutoNum type="arabicPeriod"/>
            </a:pPr>
            <a:r>
              <a:rPr lang="es-ES" sz="660" b="1" i="0" dirty="0">
                <a:solidFill>
                  <a:srgbClr val="0D0D0D"/>
                </a:solidFill>
                <a:latin typeface="Arial"/>
                <a:ea typeface="Arial"/>
                <a:cs typeface="Arial"/>
                <a:sym typeface="Arial"/>
              </a:rPr>
              <a:t>Resolución de referencias externas</a:t>
            </a:r>
            <a:r>
              <a:rPr lang="es-ES" sz="660" b="0" i="0" dirty="0">
                <a:solidFill>
                  <a:srgbClr val="0D0D0D"/>
                </a:solidFill>
                <a:latin typeface="Arial"/>
                <a:ea typeface="Arial"/>
                <a:cs typeface="Arial"/>
                <a:sym typeface="Arial"/>
              </a:rPr>
              <a:t>: Cuando un programa hace referencia a una función o variable que está definida en otro archivo, el editor de enlaces se encarga de encontrar y vincular esas referencias externas.</a:t>
            </a:r>
            <a:endParaRPr dirty="0"/>
          </a:p>
          <a:p>
            <a:pPr marL="0" lvl="0" indent="-41910" algn="l" rtl="0">
              <a:lnSpc>
                <a:spcPct val="80000"/>
              </a:lnSpc>
              <a:spcBef>
                <a:spcPts val="0"/>
              </a:spcBef>
              <a:spcAft>
                <a:spcPts val="0"/>
              </a:spcAft>
              <a:buClr>
                <a:srgbClr val="0D0D0D"/>
              </a:buClr>
              <a:buSzPts val="660"/>
              <a:buFont typeface="Calibri"/>
              <a:buAutoNum type="arabicPeriod"/>
            </a:pPr>
            <a:r>
              <a:rPr lang="es-ES" sz="660" b="1" i="0" dirty="0">
                <a:solidFill>
                  <a:srgbClr val="0D0D0D"/>
                </a:solidFill>
                <a:latin typeface="Arial"/>
                <a:ea typeface="Arial"/>
                <a:cs typeface="Arial"/>
                <a:sym typeface="Arial"/>
              </a:rPr>
              <a:t>Generación de archivos ejecutables o bibliotecas compartidas</a:t>
            </a:r>
            <a:r>
              <a:rPr lang="es-ES" sz="660" b="0" i="0" dirty="0">
                <a:solidFill>
                  <a:srgbClr val="0D0D0D"/>
                </a:solidFill>
                <a:latin typeface="Arial"/>
                <a:ea typeface="Arial"/>
                <a:cs typeface="Arial"/>
                <a:sym typeface="Arial"/>
              </a:rPr>
              <a:t>: Una vez completado el proceso de enlazado, el editor de enlaces puede generar el archivo ejecutable final o la biblioteca compartida que puede ser utilizado por otros programas.</a:t>
            </a:r>
            <a:endParaRPr dirty="0"/>
          </a:p>
          <a:p>
            <a:pPr marL="171450" lvl="0" indent="-171450" algn="l" rtl="0">
              <a:lnSpc>
                <a:spcPct val="80000"/>
              </a:lnSpc>
              <a:spcBef>
                <a:spcPts val="0"/>
              </a:spcBef>
              <a:spcAft>
                <a:spcPts val="0"/>
              </a:spcAft>
              <a:buClr>
                <a:srgbClr val="0D0D0D"/>
              </a:buClr>
              <a:buSzPts val="660"/>
              <a:buFont typeface="Noto Sans Symbols"/>
              <a:buChar char="✔"/>
            </a:pPr>
            <a:r>
              <a:rPr lang="es-ES" sz="660" b="0" i="0" dirty="0">
                <a:solidFill>
                  <a:srgbClr val="0D0D0D"/>
                </a:solidFill>
                <a:latin typeface="Arial"/>
                <a:ea typeface="Arial"/>
                <a:cs typeface="Arial"/>
                <a:sym typeface="Arial"/>
              </a:rPr>
              <a:t> Ejecutable:  El código ejecutable, a menudo llamado simplemente "ejecutable", es un archivo binario que contiene instrucciones de máquina específicas para un procesador particular, junto con datos y otros recursos necesarios para que un programa informático se ejecute en un sistema operativo específico. Este archivo es el resultado final del proceso de desarrollo de software que incluye la escritura del código fuente, la compilación y el enlazado.</a:t>
            </a:r>
            <a:endParaRPr dirty="0"/>
          </a:p>
          <a:p>
            <a:pPr marL="171450" lvl="0" indent="-171450" algn="l" rtl="0">
              <a:lnSpc>
                <a:spcPct val="80000"/>
              </a:lnSpc>
              <a:spcBef>
                <a:spcPts val="0"/>
              </a:spcBef>
              <a:spcAft>
                <a:spcPts val="0"/>
              </a:spcAft>
              <a:buClr>
                <a:srgbClr val="0D0D0D"/>
              </a:buClr>
              <a:buSzPts val="660"/>
              <a:buFont typeface="Noto Sans Symbols"/>
              <a:buChar char="✔"/>
            </a:pPr>
            <a:r>
              <a:rPr lang="es-ES" sz="660" b="0" i="0" dirty="0" err="1">
                <a:solidFill>
                  <a:srgbClr val="0D0D0D"/>
                </a:solidFill>
                <a:latin typeface="Arial"/>
                <a:ea typeface="Arial"/>
                <a:cs typeface="Arial"/>
                <a:sym typeface="Arial"/>
              </a:rPr>
              <a:t>Dispatcher</a:t>
            </a:r>
            <a:r>
              <a:rPr lang="es-ES" sz="660" b="0" i="0" dirty="0">
                <a:solidFill>
                  <a:srgbClr val="0D0D0D"/>
                </a:solidFill>
                <a:latin typeface="Arial"/>
                <a:ea typeface="Arial"/>
                <a:cs typeface="Arial"/>
                <a:sym typeface="Arial"/>
              </a:rPr>
              <a:t>: </a:t>
            </a:r>
            <a:r>
              <a:rPr lang="es-ES" sz="660" dirty="0"/>
              <a:t>Se encarga de crear, modificar y actualizar el contexto asociado a un proceso para facilitar su pasaje entre los diferentes estados. </a:t>
            </a:r>
            <a:endParaRPr dirty="0"/>
          </a:p>
          <a:p>
            <a:pPr marL="0" lvl="0" indent="0" algn="l" rtl="0">
              <a:lnSpc>
                <a:spcPct val="80000"/>
              </a:lnSpc>
              <a:spcBef>
                <a:spcPts val="0"/>
              </a:spcBef>
              <a:spcAft>
                <a:spcPts val="0"/>
              </a:spcAft>
              <a:buNone/>
            </a:pPr>
            <a:r>
              <a:rPr lang="es-ES" sz="660" dirty="0"/>
              <a:t>Forma parte del núcleo del S.O</a:t>
            </a:r>
            <a:endParaRPr dirty="0"/>
          </a:p>
          <a:p>
            <a:pPr marL="171450" lvl="0" indent="-171450" algn="l" rtl="0">
              <a:lnSpc>
                <a:spcPct val="80000"/>
              </a:lnSpc>
              <a:spcBef>
                <a:spcPts val="0"/>
              </a:spcBef>
              <a:spcAft>
                <a:spcPts val="0"/>
              </a:spcAft>
              <a:buClr>
                <a:srgbClr val="0D0D0D"/>
              </a:buClr>
              <a:buSzPts val="660"/>
              <a:buFont typeface="Noto Sans Symbols"/>
              <a:buChar char="✔"/>
            </a:pPr>
            <a:r>
              <a:rPr lang="es-ES" sz="660" b="0" i="0" dirty="0" err="1">
                <a:solidFill>
                  <a:srgbClr val="0D0D0D"/>
                </a:solidFill>
                <a:latin typeface="Arial"/>
                <a:ea typeface="Arial"/>
                <a:cs typeface="Arial"/>
                <a:sym typeface="Arial"/>
              </a:rPr>
              <a:t>Loader</a:t>
            </a:r>
            <a:r>
              <a:rPr lang="es-ES" sz="660" b="0" i="0" dirty="0">
                <a:solidFill>
                  <a:srgbClr val="0D0D0D"/>
                </a:solidFill>
                <a:latin typeface="Arial"/>
                <a:ea typeface="Arial"/>
                <a:cs typeface="Arial"/>
                <a:sym typeface="Arial"/>
              </a:rPr>
              <a:t>: En informática, un "</a:t>
            </a:r>
            <a:r>
              <a:rPr lang="es-ES" sz="660" b="0" i="0" dirty="0" err="1">
                <a:solidFill>
                  <a:srgbClr val="0D0D0D"/>
                </a:solidFill>
                <a:latin typeface="Arial"/>
                <a:ea typeface="Arial"/>
                <a:cs typeface="Arial"/>
                <a:sym typeface="Arial"/>
              </a:rPr>
              <a:t>loader</a:t>
            </a:r>
            <a:r>
              <a:rPr lang="es-ES" sz="660" b="0" i="0" dirty="0">
                <a:solidFill>
                  <a:srgbClr val="0D0D0D"/>
                </a:solidFill>
                <a:latin typeface="Arial"/>
                <a:ea typeface="Arial"/>
                <a:cs typeface="Arial"/>
                <a:sym typeface="Arial"/>
              </a:rPr>
              <a:t>" (cargador en español) es un programa o componente del sistema operativo que carga y prepara un programa ejecutable en la memoria RAM para su posterior ejecución. El </a:t>
            </a:r>
            <a:r>
              <a:rPr lang="es-ES" sz="660" b="0" i="0" dirty="0" err="1">
                <a:solidFill>
                  <a:srgbClr val="0D0D0D"/>
                </a:solidFill>
                <a:latin typeface="Arial"/>
                <a:ea typeface="Arial"/>
                <a:cs typeface="Arial"/>
                <a:sym typeface="Arial"/>
              </a:rPr>
              <a:t>loader</a:t>
            </a:r>
            <a:r>
              <a:rPr lang="es-ES" sz="660" b="0" i="0" dirty="0">
                <a:solidFill>
                  <a:srgbClr val="0D0D0D"/>
                </a:solidFill>
                <a:latin typeface="Arial"/>
                <a:ea typeface="Arial"/>
                <a:cs typeface="Arial"/>
                <a:sym typeface="Arial"/>
              </a:rPr>
              <a:t> es responsable de leer el archivo ejecutable desde el almacenamiento de datos (como un disco duro) y transferirlo a la memoria RAM, donde el procesador de la computadora puede ejecutarlo.</a:t>
            </a:r>
            <a:endParaRPr dirty="0"/>
          </a:p>
          <a:p>
            <a:pPr marL="171450" lvl="0" indent="-171450" algn="l" rtl="0">
              <a:lnSpc>
                <a:spcPct val="80000"/>
              </a:lnSpc>
              <a:spcBef>
                <a:spcPts val="0"/>
              </a:spcBef>
              <a:spcAft>
                <a:spcPts val="0"/>
              </a:spcAft>
              <a:buClr>
                <a:srgbClr val="0D0D0D"/>
              </a:buClr>
              <a:buSzPts val="660"/>
              <a:buFont typeface="Noto Sans Symbols"/>
              <a:buChar char="✔"/>
            </a:pPr>
            <a:r>
              <a:rPr lang="es-ES" sz="660" b="0" i="0" dirty="0">
                <a:solidFill>
                  <a:srgbClr val="0D0D0D"/>
                </a:solidFill>
                <a:latin typeface="Arial"/>
                <a:ea typeface="Arial"/>
                <a:cs typeface="Arial"/>
                <a:sym typeface="Arial"/>
              </a:rPr>
              <a:t>El proceso de carga implica varias tareas, como la asignación de espacio de memoria para el programa, la resolución de símbolos, la configuración del entorno de ejecución y la transferencia del control al punto de inicio del programa. Dependiendo del sistema operativo y del tipo de archivo ejecutable, el </a:t>
            </a:r>
            <a:r>
              <a:rPr lang="es-ES" sz="660" b="0" i="0" dirty="0" err="1">
                <a:solidFill>
                  <a:srgbClr val="0D0D0D"/>
                </a:solidFill>
                <a:latin typeface="Arial"/>
                <a:ea typeface="Arial"/>
                <a:cs typeface="Arial"/>
                <a:sym typeface="Arial"/>
              </a:rPr>
              <a:t>loader</a:t>
            </a:r>
            <a:r>
              <a:rPr lang="es-ES" sz="660" b="0" i="0" dirty="0">
                <a:solidFill>
                  <a:srgbClr val="0D0D0D"/>
                </a:solidFill>
                <a:latin typeface="Arial"/>
                <a:ea typeface="Arial"/>
                <a:cs typeface="Arial"/>
                <a:sym typeface="Arial"/>
              </a:rPr>
              <a:t> puede realizar estas tareas de diferentes maneras.</a:t>
            </a:r>
            <a:endParaRPr dirty="0"/>
          </a:p>
          <a:p>
            <a:pPr marL="0" lvl="0" indent="0" algn="l" rtl="0">
              <a:lnSpc>
                <a:spcPct val="80000"/>
              </a:lnSpc>
              <a:spcBef>
                <a:spcPts val="0"/>
              </a:spcBef>
              <a:spcAft>
                <a:spcPts val="0"/>
              </a:spcAft>
              <a:buNone/>
            </a:pPr>
            <a:r>
              <a:rPr lang="es-ES" sz="660" b="0" i="0" dirty="0">
                <a:solidFill>
                  <a:srgbClr val="0D0D0D"/>
                </a:solidFill>
                <a:latin typeface="Arial"/>
                <a:ea typeface="Arial"/>
                <a:cs typeface="Arial"/>
                <a:sym typeface="Arial"/>
              </a:rPr>
              <a:t>Proceso: En el contexto de la informática y los sistemas operativos, un "proceso" se refiere a un programa en ejecución. Cuando un programa se ejecuta en un sistema informático, el sistema operativo crea un proceso para ese programa. Este proceso contiene la información necesaria para ejecutar el programa, como el código del programa, sus datos, el estado de la CPU, los registros de la CPU y otros recursos asociados.</a:t>
            </a:r>
            <a:endParaRPr dirty="0"/>
          </a:p>
          <a:p>
            <a:pPr marL="0" lvl="0" indent="0" algn="l" rtl="0">
              <a:lnSpc>
                <a:spcPct val="80000"/>
              </a:lnSpc>
              <a:spcBef>
                <a:spcPts val="0"/>
              </a:spcBef>
              <a:spcAft>
                <a:spcPts val="0"/>
              </a:spcAft>
              <a:buNone/>
            </a:pPr>
            <a:r>
              <a:rPr lang="es-ES" sz="660" b="0" i="0" dirty="0">
                <a:solidFill>
                  <a:srgbClr val="0D0D0D"/>
                </a:solidFill>
                <a:latin typeface="Arial"/>
                <a:ea typeface="Arial"/>
                <a:cs typeface="Arial"/>
                <a:sym typeface="Arial"/>
              </a:rPr>
              <a:t>Cada proceso tiene su propio espacio de memoria, lo que significa que los datos y el código de un proceso no pueden ser accedidos directamente por otros procesos. Esto proporciona aislamiento y seguridad entre los procesos en ejecución en un sistema operativo. Además, el sistema operativo asigna recursos como tiempo de CPU, memoria y dispositivos de E/S a cada proceso de manera justa y eficiente.</a:t>
            </a:r>
            <a:endParaRPr dirty="0"/>
          </a:p>
          <a:p>
            <a:pPr marL="171450" lvl="0" indent="-129540" algn="l" rtl="0">
              <a:lnSpc>
                <a:spcPct val="80000"/>
              </a:lnSpc>
              <a:spcBef>
                <a:spcPts val="0"/>
              </a:spcBef>
              <a:spcAft>
                <a:spcPts val="0"/>
              </a:spcAft>
              <a:buClr>
                <a:schemeClr val="dk1"/>
              </a:buClr>
              <a:buSzPts val="660"/>
              <a:buFont typeface="Noto Sans Symbols"/>
              <a:buNone/>
            </a:pPr>
            <a:endParaRPr sz="660" b="0" i="0" dirty="0">
              <a:solidFill>
                <a:srgbClr val="0D0D0D"/>
              </a:solidFill>
              <a:latin typeface="Arial"/>
              <a:ea typeface="Arial"/>
              <a:cs typeface="Arial"/>
              <a:sym typeface="Arial"/>
            </a:endParaRPr>
          </a:p>
          <a:p>
            <a:pPr marL="0" lvl="0" indent="0" algn="l" rtl="0">
              <a:lnSpc>
                <a:spcPct val="80000"/>
              </a:lnSpc>
              <a:spcBef>
                <a:spcPts val="0"/>
              </a:spcBef>
              <a:spcAft>
                <a:spcPts val="0"/>
              </a:spcAft>
              <a:buNone/>
            </a:pPr>
            <a:br>
              <a:rPr lang="es-ES" sz="660" dirty="0"/>
            </a:br>
            <a:endParaRPr sz="660" dirty="0"/>
          </a:p>
        </p:txBody>
      </p:sp>
      <p:sp>
        <p:nvSpPr>
          <p:cNvPr id="155" name="Google Shape;15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2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Arial"/>
              <a:buNone/>
            </a:pPr>
            <a:endParaRPr b="0" i="0">
              <a:solidFill>
                <a:srgbClr val="0D0D0D"/>
              </a:solidFill>
              <a:latin typeface="Arial"/>
              <a:ea typeface="Arial"/>
              <a:cs typeface="Arial"/>
              <a:sym typeface="Arial"/>
            </a:endParaRPr>
          </a:p>
          <a:p>
            <a:pPr marL="0" lvl="0" indent="-76200" algn="l" rtl="0">
              <a:spcBef>
                <a:spcPts val="0"/>
              </a:spcBef>
              <a:spcAft>
                <a:spcPts val="0"/>
              </a:spcAft>
              <a:buClr>
                <a:srgbClr val="0D0D0D"/>
              </a:buClr>
              <a:buSzPts val="1200"/>
              <a:buFont typeface="Arial"/>
              <a:buChar char="•"/>
            </a:pPr>
            <a:r>
              <a:rPr lang="es-ES" b="0" i="0">
                <a:solidFill>
                  <a:srgbClr val="0D0D0D"/>
                </a:solidFill>
                <a:latin typeface="Arial"/>
                <a:ea typeface="Arial"/>
                <a:cs typeface="Arial"/>
                <a:sym typeface="Arial"/>
              </a:rPr>
              <a:t>Los hilos de usuario son secuencias de ejecución más pequeñas dentro de un proceso que pueden ejecutar tareas de manera concurrente.</a:t>
            </a:r>
            <a:endParaRPr/>
          </a:p>
          <a:p>
            <a:pPr marL="0" lvl="0" indent="-76200" algn="l" rtl="0">
              <a:spcBef>
                <a:spcPts val="0"/>
              </a:spcBef>
              <a:spcAft>
                <a:spcPts val="0"/>
              </a:spcAft>
              <a:buClr>
                <a:srgbClr val="0D0D0D"/>
              </a:buClr>
              <a:buSzPts val="1200"/>
              <a:buFont typeface="Arial"/>
              <a:buChar char="•"/>
            </a:pPr>
            <a:r>
              <a:rPr lang="es-ES" b="0" i="0">
                <a:solidFill>
                  <a:srgbClr val="0D0D0D"/>
                </a:solidFill>
                <a:latin typeface="Arial"/>
                <a:ea typeface="Arial"/>
                <a:cs typeface="Arial"/>
                <a:sym typeface="Arial"/>
              </a:rPr>
              <a:t>Son administrados completamente por la aplicación (o el proceso) en sí, sin intervención del sistema operativo.</a:t>
            </a:r>
            <a:endParaRPr/>
          </a:p>
          <a:p>
            <a:pPr marL="0" lvl="0" indent="-76200" algn="l" rtl="0">
              <a:spcBef>
                <a:spcPts val="0"/>
              </a:spcBef>
              <a:spcAft>
                <a:spcPts val="0"/>
              </a:spcAft>
              <a:buClr>
                <a:srgbClr val="0D0D0D"/>
              </a:buClr>
              <a:buSzPts val="1200"/>
              <a:buFont typeface="Arial"/>
              <a:buChar char="•"/>
            </a:pPr>
            <a:r>
              <a:rPr lang="es-ES" b="0" i="0">
                <a:solidFill>
                  <a:srgbClr val="0D0D0D"/>
                </a:solidFill>
                <a:latin typeface="Arial"/>
                <a:ea typeface="Arial"/>
                <a:cs typeface="Arial"/>
                <a:sym typeface="Arial"/>
              </a:rPr>
              <a:t>Los hilos de usuario son más fáciles y rápidos de crear y administrar que los hilos de kernel.</a:t>
            </a:r>
            <a:endParaRPr/>
          </a:p>
          <a:p>
            <a:pPr marL="0" lvl="0" indent="-76200" algn="l" rtl="0">
              <a:spcBef>
                <a:spcPts val="0"/>
              </a:spcBef>
              <a:spcAft>
                <a:spcPts val="0"/>
              </a:spcAft>
              <a:buClr>
                <a:srgbClr val="0D0D0D"/>
              </a:buClr>
              <a:buSzPts val="1200"/>
              <a:buFont typeface="Arial"/>
              <a:buChar char="•"/>
            </a:pPr>
            <a:r>
              <a:rPr lang="es-ES" b="0" i="0">
                <a:solidFill>
                  <a:srgbClr val="0D0D0D"/>
                </a:solidFill>
                <a:latin typeface="Arial"/>
                <a:ea typeface="Arial"/>
                <a:cs typeface="Arial"/>
                <a:sym typeface="Arial"/>
              </a:rPr>
              <a:t>Sin embargo, los hilos de usuario están limitados por el espacio de direcciones del proceso al que pertenecen, lo que significa que todos los hilos comparten el mismo espacio de direcciones.</a:t>
            </a:r>
            <a:endParaRPr/>
          </a:p>
          <a:p>
            <a:pPr marL="0" lvl="0" indent="-76200" algn="l" rtl="0">
              <a:spcBef>
                <a:spcPts val="0"/>
              </a:spcBef>
              <a:spcAft>
                <a:spcPts val="0"/>
              </a:spcAft>
              <a:buClr>
                <a:srgbClr val="0D0D0D"/>
              </a:buClr>
              <a:buSzPts val="1200"/>
              <a:buFont typeface="Arial"/>
              <a:buChar char="•"/>
            </a:pPr>
            <a:r>
              <a:rPr lang="es-ES" b="0" i="0">
                <a:solidFill>
                  <a:srgbClr val="0D0D0D"/>
                </a:solidFill>
                <a:latin typeface="Arial"/>
                <a:ea typeface="Arial"/>
                <a:cs typeface="Arial"/>
                <a:sym typeface="Arial"/>
              </a:rPr>
              <a:t>Si un hilo de usuario falla (por ejemplo, debido a una excepción de acceso a memoria no válida), puede hacer que falle todo el proceso.</a:t>
            </a:r>
            <a:endParaRPr/>
          </a:p>
          <a:p>
            <a:pPr marL="0" lvl="0" indent="0" algn="l" rtl="0">
              <a:spcBef>
                <a:spcPts val="0"/>
              </a:spcBef>
              <a:spcAft>
                <a:spcPts val="0"/>
              </a:spcAft>
              <a:buNone/>
            </a:pPr>
            <a:endParaRPr/>
          </a:p>
        </p:txBody>
      </p:sp>
      <p:sp>
        <p:nvSpPr>
          <p:cNvPr id="379" name="Google Shape;379;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2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2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2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171450" lvl="0" indent="-95250" algn="l" rtl="0">
              <a:spcBef>
                <a:spcPts val="0"/>
              </a:spcBef>
              <a:spcAft>
                <a:spcPts val="0"/>
              </a:spcAft>
              <a:buClr>
                <a:schemeClr val="dk1"/>
              </a:buClr>
              <a:buSzPts val="1200"/>
              <a:buFont typeface="Noto Sans Symbols"/>
              <a:buNone/>
            </a:pPr>
            <a:endParaRPr/>
          </a:p>
        </p:txBody>
      </p:sp>
      <p:sp>
        <p:nvSpPr>
          <p:cNvPr id="425" name="Google Shape;425;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2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20743c7afe_1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220743c7afe_1_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20743c7afe_1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g220743c7afe_1_1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0743c7afe_1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g220743c7afe_1_2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20743c7afe_1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g220743c7afe_1_2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20743c7afe_1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g220743c7afe_1_3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20743c7afe_1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g220743c7afe_1_1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3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3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3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3" name="Google Shape;17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3" name="Google Shape;493;p3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None/>
            </a:pPr>
            <a:r>
              <a:rPr lang="es-ES" sz="1110" b="0" i="0">
                <a:solidFill>
                  <a:srgbClr val="0D0D0D"/>
                </a:solidFill>
                <a:latin typeface="Arial"/>
                <a:ea typeface="Arial"/>
                <a:cs typeface="Arial"/>
                <a:sym typeface="Arial"/>
              </a:rPr>
              <a:t>La PCB (Control Block Process, por sus siglas en inglés) o Bloque de Control de Proceso, es una estructura de datos utilizada por el sistema operativo para representar y administrar información sobre un proceso en un sistema informático. Cada proceso en ejecución en un sistema operativo tiene su propia PCB asociada que contiene información vital sobre ese proceso. Esta información es esencial para que el sistema operativo pueda administrar y programar la ejecución de los procesos de manera eficiente.</a:t>
            </a:r>
            <a:endParaRPr/>
          </a:p>
          <a:p>
            <a:pPr marL="0" lvl="0" indent="0" algn="l" rtl="0">
              <a:lnSpc>
                <a:spcPct val="90000"/>
              </a:lnSpc>
              <a:spcBef>
                <a:spcPts val="0"/>
              </a:spcBef>
              <a:spcAft>
                <a:spcPts val="0"/>
              </a:spcAft>
              <a:buNone/>
            </a:pPr>
            <a:r>
              <a:rPr lang="es-ES" sz="1110" b="0" i="0">
                <a:solidFill>
                  <a:srgbClr val="0D0D0D"/>
                </a:solidFill>
                <a:latin typeface="Arial"/>
                <a:ea typeface="Arial"/>
                <a:cs typeface="Arial"/>
                <a:sym typeface="Arial"/>
              </a:rPr>
              <a:t>La PCB de un proceso típicamente contiene la siguiente información:</a:t>
            </a:r>
            <a:endParaRPr/>
          </a:p>
          <a:p>
            <a:pPr marL="0" lvl="0" indent="-70485" algn="l" rtl="0">
              <a:lnSpc>
                <a:spcPct val="90000"/>
              </a:lnSpc>
              <a:spcBef>
                <a:spcPts val="0"/>
              </a:spcBef>
              <a:spcAft>
                <a:spcPts val="0"/>
              </a:spcAft>
              <a:buClr>
                <a:srgbClr val="0D0D0D"/>
              </a:buClr>
              <a:buSzPts val="1110"/>
              <a:buFont typeface="Calibri"/>
              <a:buAutoNum type="arabicPeriod"/>
            </a:pPr>
            <a:r>
              <a:rPr lang="es-ES" sz="1110" b="1" i="0">
                <a:solidFill>
                  <a:srgbClr val="0D0D0D"/>
                </a:solidFill>
                <a:latin typeface="Arial"/>
                <a:ea typeface="Arial"/>
                <a:cs typeface="Arial"/>
                <a:sym typeface="Arial"/>
              </a:rPr>
              <a:t>Identificación del proceso</a:t>
            </a:r>
            <a:r>
              <a:rPr lang="es-ES" sz="1110" b="0" i="0">
                <a:solidFill>
                  <a:srgbClr val="0D0D0D"/>
                </a:solidFill>
                <a:latin typeface="Arial"/>
                <a:ea typeface="Arial"/>
                <a:cs typeface="Arial"/>
                <a:sym typeface="Arial"/>
              </a:rPr>
              <a:t>: Un identificador único del proceso, como el PID (Identificador de Proceso) asignado por el sistema operativo.</a:t>
            </a:r>
            <a:endParaRPr/>
          </a:p>
          <a:p>
            <a:pPr marL="0" lvl="0" indent="-70485" algn="l" rtl="0">
              <a:lnSpc>
                <a:spcPct val="90000"/>
              </a:lnSpc>
              <a:spcBef>
                <a:spcPts val="0"/>
              </a:spcBef>
              <a:spcAft>
                <a:spcPts val="0"/>
              </a:spcAft>
              <a:buClr>
                <a:srgbClr val="0D0D0D"/>
              </a:buClr>
              <a:buSzPts val="1110"/>
              <a:buFont typeface="Calibri"/>
              <a:buAutoNum type="arabicPeriod"/>
            </a:pPr>
            <a:r>
              <a:rPr lang="es-ES" sz="1110" b="1" i="0">
                <a:solidFill>
                  <a:srgbClr val="0D0D0D"/>
                </a:solidFill>
                <a:latin typeface="Arial"/>
                <a:ea typeface="Arial"/>
                <a:cs typeface="Arial"/>
                <a:sym typeface="Arial"/>
              </a:rPr>
              <a:t>Estado del proceso</a:t>
            </a:r>
            <a:r>
              <a:rPr lang="es-ES" sz="1110" b="0" i="0">
                <a:solidFill>
                  <a:srgbClr val="0D0D0D"/>
                </a:solidFill>
                <a:latin typeface="Arial"/>
                <a:ea typeface="Arial"/>
                <a:cs typeface="Arial"/>
                <a:sym typeface="Arial"/>
              </a:rPr>
              <a:t>: Indica el estado actual en el que se encuentra el proceso, como en ejecución, listo, bloqueado, etc.</a:t>
            </a:r>
            <a:endParaRPr/>
          </a:p>
          <a:p>
            <a:pPr marL="0" lvl="0" indent="-70485" algn="l" rtl="0">
              <a:lnSpc>
                <a:spcPct val="90000"/>
              </a:lnSpc>
              <a:spcBef>
                <a:spcPts val="0"/>
              </a:spcBef>
              <a:spcAft>
                <a:spcPts val="0"/>
              </a:spcAft>
              <a:buClr>
                <a:srgbClr val="0D0D0D"/>
              </a:buClr>
              <a:buSzPts val="1110"/>
              <a:buFont typeface="Calibri"/>
              <a:buAutoNum type="arabicPeriod"/>
            </a:pPr>
            <a:r>
              <a:rPr lang="es-ES" sz="1110" b="1" i="0">
                <a:solidFill>
                  <a:srgbClr val="0D0D0D"/>
                </a:solidFill>
                <a:latin typeface="Arial"/>
                <a:ea typeface="Arial"/>
                <a:cs typeface="Arial"/>
                <a:sym typeface="Arial"/>
              </a:rPr>
              <a:t>Información de la programación</a:t>
            </a:r>
            <a:r>
              <a:rPr lang="es-ES" sz="1110" b="0" i="0">
                <a:solidFill>
                  <a:srgbClr val="0D0D0D"/>
                </a:solidFill>
                <a:latin typeface="Arial"/>
                <a:ea typeface="Arial"/>
                <a:cs typeface="Arial"/>
                <a:sym typeface="Arial"/>
              </a:rPr>
              <a:t>: Información sobre la prioridad del proceso, el tiempo de ejecución restante, el tiempo de CPU utilizado, el tiempo de espera, etc.</a:t>
            </a:r>
            <a:endParaRPr/>
          </a:p>
          <a:p>
            <a:pPr marL="0" lvl="0" indent="-70485" algn="l" rtl="0">
              <a:lnSpc>
                <a:spcPct val="90000"/>
              </a:lnSpc>
              <a:spcBef>
                <a:spcPts val="0"/>
              </a:spcBef>
              <a:spcAft>
                <a:spcPts val="0"/>
              </a:spcAft>
              <a:buClr>
                <a:srgbClr val="0D0D0D"/>
              </a:buClr>
              <a:buSzPts val="1110"/>
              <a:buFont typeface="Calibri"/>
              <a:buAutoNum type="arabicPeriod"/>
            </a:pPr>
            <a:r>
              <a:rPr lang="es-ES" sz="1110" b="1" i="0">
                <a:solidFill>
                  <a:srgbClr val="0D0D0D"/>
                </a:solidFill>
                <a:latin typeface="Arial"/>
                <a:ea typeface="Arial"/>
                <a:cs typeface="Arial"/>
                <a:sym typeface="Arial"/>
              </a:rPr>
              <a:t>Información de la memoria</a:t>
            </a:r>
            <a:r>
              <a:rPr lang="es-ES" sz="1110" b="0" i="0">
                <a:solidFill>
                  <a:srgbClr val="0D0D0D"/>
                </a:solidFill>
                <a:latin typeface="Arial"/>
                <a:ea typeface="Arial"/>
                <a:cs typeface="Arial"/>
                <a:sym typeface="Arial"/>
              </a:rPr>
              <a:t>: Esta sección contiene detalles sobre la asignación de memoria para el proceso, como la dirección base, límites de tamaño, registros de segmento, etc.</a:t>
            </a:r>
            <a:endParaRPr/>
          </a:p>
          <a:p>
            <a:pPr marL="0" lvl="0" indent="-70485" algn="l" rtl="0">
              <a:lnSpc>
                <a:spcPct val="90000"/>
              </a:lnSpc>
              <a:spcBef>
                <a:spcPts val="0"/>
              </a:spcBef>
              <a:spcAft>
                <a:spcPts val="0"/>
              </a:spcAft>
              <a:buClr>
                <a:srgbClr val="0D0D0D"/>
              </a:buClr>
              <a:buSzPts val="1110"/>
              <a:buFont typeface="Calibri"/>
              <a:buAutoNum type="arabicPeriod"/>
            </a:pPr>
            <a:r>
              <a:rPr lang="es-ES" sz="1110" b="1" i="0">
                <a:solidFill>
                  <a:srgbClr val="0D0D0D"/>
                </a:solidFill>
                <a:latin typeface="Arial"/>
                <a:ea typeface="Arial"/>
                <a:cs typeface="Arial"/>
                <a:sym typeface="Arial"/>
              </a:rPr>
              <a:t>Información de recursos</a:t>
            </a:r>
            <a:r>
              <a:rPr lang="es-ES" sz="1110" b="0" i="0">
                <a:solidFill>
                  <a:srgbClr val="0D0D0D"/>
                </a:solidFill>
                <a:latin typeface="Arial"/>
                <a:ea typeface="Arial"/>
                <a:cs typeface="Arial"/>
                <a:sym typeface="Arial"/>
              </a:rPr>
              <a:t>: Información sobre los recursos asignados al proceso, como archivos abiertos, dispositivos de E/S utilizados, semáforos, señales, etc.</a:t>
            </a:r>
            <a:endParaRPr/>
          </a:p>
          <a:p>
            <a:pPr marL="0" lvl="0" indent="-70485" algn="l" rtl="0">
              <a:lnSpc>
                <a:spcPct val="90000"/>
              </a:lnSpc>
              <a:spcBef>
                <a:spcPts val="0"/>
              </a:spcBef>
              <a:spcAft>
                <a:spcPts val="0"/>
              </a:spcAft>
              <a:buClr>
                <a:srgbClr val="0D0D0D"/>
              </a:buClr>
              <a:buSzPts val="1110"/>
              <a:buFont typeface="Calibri"/>
              <a:buAutoNum type="arabicPeriod"/>
            </a:pPr>
            <a:r>
              <a:rPr lang="es-ES" sz="1110" b="1" i="0">
                <a:solidFill>
                  <a:srgbClr val="0D0D0D"/>
                </a:solidFill>
                <a:latin typeface="Arial"/>
                <a:ea typeface="Arial"/>
                <a:cs typeface="Arial"/>
                <a:sym typeface="Arial"/>
              </a:rPr>
              <a:t>Contexto de ejecución</a:t>
            </a:r>
            <a:r>
              <a:rPr lang="es-ES" sz="1110" b="0" i="0">
                <a:solidFill>
                  <a:srgbClr val="0D0D0D"/>
                </a:solidFill>
                <a:latin typeface="Arial"/>
                <a:ea typeface="Arial"/>
                <a:cs typeface="Arial"/>
                <a:sym typeface="Arial"/>
              </a:rPr>
              <a:t>: Contiene el contexto de ejecución del proceso, incluyendo los valores de los registros de la CPU, el contador de programa, el puntero de pila, etc. Esta información se utiliza para guardar y restaurar el estado del proceso cuando se produce un cambio de contexto, por ejemplo, cuando se produce una conmutación de procesos.</a:t>
            </a:r>
            <a:endParaRPr/>
          </a:p>
          <a:p>
            <a:pPr marL="0" lvl="0" indent="0" algn="l" rtl="0">
              <a:lnSpc>
                <a:spcPct val="90000"/>
              </a:lnSpc>
              <a:spcBef>
                <a:spcPts val="0"/>
              </a:spcBef>
              <a:spcAft>
                <a:spcPts val="0"/>
              </a:spcAft>
              <a:buNone/>
            </a:pPr>
            <a:r>
              <a:rPr lang="es-ES" sz="1110" b="0" i="0">
                <a:solidFill>
                  <a:srgbClr val="0D0D0D"/>
                </a:solidFill>
                <a:latin typeface="Arial"/>
                <a:ea typeface="Arial"/>
                <a:cs typeface="Arial"/>
                <a:sym typeface="Arial"/>
              </a:rPr>
              <a:t>En resumen, la PCB de un proceso es una estructura de datos fundamental utilizada por el sistema operativo para administrar y controlar la ejecución de los procesos en un sistema informático. Contiene información vital sobre el estado, los recursos y el contexto de ejecución de un proceso en particular.</a:t>
            </a:r>
            <a:endParaRPr/>
          </a:p>
          <a:p>
            <a:pPr marL="0" lvl="0" indent="0" algn="l" rtl="0">
              <a:lnSpc>
                <a:spcPct val="90000"/>
              </a:lnSpc>
              <a:spcBef>
                <a:spcPts val="0"/>
              </a:spcBef>
              <a:spcAft>
                <a:spcPts val="0"/>
              </a:spcAft>
              <a:buNone/>
            </a:pPr>
            <a:endParaRPr sz="1110"/>
          </a:p>
        </p:txBody>
      </p:sp>
      <p:sp>
        <p:nvSpPr>
          <p:cNvPr id="195" name="Google Shape;195;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171450" lvl="0" indent="-171450" algn="l" rtl="0">
              <a:lnSpc>
                <a:spcPct val="80000"/>
              </a:lnSpc>
              <a:spcBef>
                <a:spcPts val="0"/>
              </a:spcBef>
              <a:spcAft>
                <a:spcPts val="0"/>
              </a:spcAft>
              <a:buClr>
                <a:srgbClr val="0D0D0D"/>
              </a:buClr>
              <a:buSzPts val="930"/>
              <a:buFont typeface="Noto Sans Symbols"/>
              <a:buChar char="✔"/>
            </a:pPr>
            <a:r>
              <a:rPr lang="es-ES" sz="930" b="0" i="0">
                <a:solidFill>
                  <a:srgbClr val="0D0D0D"/>
                </a:solidFill>
                <a:latin typeface="Arial"/>
                <a:ea typeface="Arial"/>
                <a:cs typeface="Arial"/>
                <a:sym typeface="Arial"/>
              </a:rPr>
              <a:t>La multiprogramación es una técnica utilizada en sistemas operativos para mejorar la eficiencia y el rendimiento de un sistema informático permitiendo que múltiples procesos se ejecuten simultáneamente en la CPU. Esta técnica aprovecha el tiempo de inactividad de la CPU que ocurre cuando un proceso está esperando que se complete una operación de E/S (Entrada/Salida) u otro evento, permitiendo que otros procesos se ejecuten durante este tiempo.</a:t>
            </a:r>
            <a:endParaRPr/>
          </a:p>
          <a:p>
            <a:pPr marL="0" lvl="0" indent="0" algn="l" rtl="0">
              <a:lnSpc>
                <a:spcPct val="80000"/>
              </a:lnSpc>
              <a:spcBef>
                <a:spcPts val="0"/>
              </a:spcBef>
              <a:spcAft>
                <a:spcPts val="0"/>
              </a:spcAft>
              <a:buNone/>
            </a:pPr>
            <a:r>
              <a:rPr lang="es-ES" sz="930" b="0" i="0">
                <a:solidFill>
                  <a:srgbClr val="0D0D0D"/>
                </a:solidFill>
                <a:latin typeface="Arial"/>
                <a:ea typeface="Arial"/>
                <a:cs typeface="Arial"/>
                <a:sym typeface="Arial"/>
              </a:rPr>
              <a:t>    La multiprogramación se basa en la premisa de que no todos los procesos están activos en todo momento y que la CPU no debe permanecer inactiva si hay otros procesos listos para ejecutarse. Al permitir que varios procesos se     ejecuten en la CPU al mismo tiempo, se mejora la utilización de los recursos del sistema y se aumenta la capacidad de procesamiento.</a:t>
            </a:r>
            <a:endParaRPr/>
          </a:p>
          <a:p>
            <a:pPr marL="0" lvl="0" indent="0" algn="l" rtl="0">
              <a:lnSpc>
                <a:spcPct val="80000"/>
              </a:lnSpc>
              <a:spcBef>
                <a:spcPts val="0"/>
              </a:spcBef>
              <a:spcAft>
                <a:spcPts val="0"/>
              </a:spcAft>
              <a:buNone/>
            </a:pPr>
            <a:endParaRPr sz="930" b="0" i="0">
              <a:solidFill>
                <a:srgbClr val="0D0D0D"/>
              </a:solidFill>
              <a:latin typeface="Arial"/>
              <a:ea typeface="Arial"/>
              <a:cs typeface="Arial"/>
              <a:sym typeface="Arial"/>
            </a:endParaRPr>
          </a:p>
          <a:p>
            <a:pPr marL="0" lvl="0" indent="0" algn="l" rtl="0">
              <a:lnSpc>
                <a:spcPct val="80000"/>
              </a:lnSpc>
              <a:spcBef>
                <a:spcPts val="0"/>
              </a:spcBef>
              <a:spcAft>
                <a:spcPts val="0"/>
              </a:spcAft>
              <a:buNone/>
            </a:pPr>
            <a:r>
              <a:rPr lang="es-ES" sz="930"/>
              <a:t>Estos tres términos se refieren a diferentes enfoques para el procesamiento de tareas en sistemas informáticos. Aquí hay una explicación de cada uno:</a:t>
            </a:r>
            <a:endParaRPr/>
          </a:p>
          <a:p>
            <a:pPr marL="0" lvl="0" indent="-59055" algn="l" rtl="0">
              <a:lnSpc>
                <a:spcPct val="80000"/>
              </a:lnSpc>
              <a:spcBef>
                <a:spcPts val="0"/>
              </a:spcBef>
              <a:spcAft>
                <a:spcPts val="0"/>
              </a:spcAft>
              <a:buClr>
                <a:schemeClr val="dk1"/>
              </a:buClr>
              <a:buSzPts val="930"/>
              <a:buFont typeface="Calibri"/>
              <a:buAutoNum type="arabicPeriod"/>
            </a:pPr>
            <a:r>
              <a:rPr lang="es-ES" sz="930" b="1"/>
              <a:t>Monoprocesamiento</a:t>
            </a:r>
            <a:r>
              <a:rPr lang="es-ES" sz="930"/>
              <a:t>: También conocido como uniprocessing, se refiere a la ejecución de un solo proceso o tarea a la vez en un sistema informático. En un entorno de monoprocesamiento, la CPU (Unidad Central de Procesamiento) ejecuta un único hilo de instrucciones en un momento dado. Antes de ejecutar otro proceso, el sistema operativo debe esperar a que el proceso actual termine o entre en un estado de espera, como en una operación de E/S (entrada/salida).</a:t>
            </a:r>
            <a:endParaRPr/>
          </a:p>
          <a:p>
            <a:pPr marL="0" lvl="0" indent="-59055" algn="l" rtl="0">
              <a:lnSpc>
                <a:spcPct val="80000"/>
              </a:lnSpc>
              <a:spcBef>
                <a:spcPts val="0"/>
              </a:spcBef>
              <a:spcAft>
                <a:spcPts val="0"/>
              </a:spcAft>
              <a:buClr>
                <a:schemeClr val="dk1"/>
              </a:buClr>
              <a:buSzPts val="930"/>
              <a:buFont typeface="Calibri"/>
              <a:buAutoNum type="arabicPeriod"/>
            </a:pPr>
            <a:r>
              <a:rPr lang="es-ES" sz="930" b="1"/>
              <a:t>Multiprocesamiento</a:t>
            </a:r>
            <a:r>
              <a:rPr lang="es-ES" sz="930"/>
              <a:t>: El multiprocesamiento implica el uso de múltiples CPU o núcleos de procesamiento en un sistema informático para ejecutar múltiples procesos simultáneamente. Esto permite que varios procesos se ejecuten de manera concurrente, lo que mejora significativamente el rendimiento y la capacidad de respuesta del sistema. Los sistemas multiprocesador pueden ser simétricos (SMP), donde todas las CPUs tienen acceso a la misma memoria compartida, o asimétricos (AMP), donde algunas CPUs pueden tener roles específicos o privilegios en el sistema.</a:t>
            </a:r>
            <a:endParaRPr/>
          </a:p>
          <a:p>
            <a:pPr marL="0" lvl="0" indent="-59055" algn="l" rtl="0">
              <a:lnSpc>
                <a:spcPct val="80000"/>
              </a:lnSpc>
              <a:spcBef>
                <a:spcPts val="0"/>
              </a:spcBef>
              <a:spcAft>
                <a:spcPts val="0"/>
              </a:spcAft>
              <a:buClr>
                <a:schemeClr val="dk1"/>
              </a:buClr>
              <a:buSzPts val="930"/>
              <a:buFont typeface="Calibri"/>
              <a:buAutoNum type="arabicPeriod"/>
            </a:pPr>
            <a:r>
              <a:rPr lang="es-ES" sz="930" b="1"/>
              <a:t>Procesamiento distribuido</a:t>
            </a:r>
            <a:r>
              <a:rPr lang="es-ES" sz="930"/>
              <a:t>: El procesamiento distribuido implica la distribución de la carga de trabajo y los recursos de procesamiento en múltiples sistemas conectados en red. En lugar de depender de una sola máquina, las tareas se ejecutan en varias máquinas interconectadas, que pueden estar ubicadas en diferentes lugares geográficos. El procesamiento distribuido se utiliza para manejar cargas de trabajo pesadas, mejorar la redundancia y la tolerancia a fallos, y permitir la escalabilidad horizontal de sistemas.</a:t>
            </a:r>
            <a:endParaRPr/>
          </a:p>
          <a:p>
            <a:pPr marL="0" lvl="0" indent="0" algn="l" rtl="0">
              <a:lnSpc>
                <a:spcPct val="80000"/>
              </a:lnSpc>
              <a:spcBef>
                <a:spcPts val="0"/>
              </a:spcBef>
              <a:spcAft>
                <a:spcPts val="0"/>
              </a:spcAft>
              <a:buNone/>
            </a:pPr>
            <a:r>
              <a:rPr lang="es-ES" sz="930"/>
              <a:t>En resumen, mientras que el monoprocesamiento se basa en una sola CPU para ejecutar una tarea a la vez, el multiprocesamiento implica el uso de múltiples CPUs para ejecutar múltiples tareas simultáneamente, y el procesamiento distribuido implica la distribución de tareas en múltiples sistemas interconectados en red. Cada enfoque tiene sus propias ventajas y se elige según las necesidades y requisitos específicos del sistema.</a:t>
            </a:r>
            <a:endParaRPr/>
          </a:p>
          <a:p>
            <a:pPr marL="0" lvl="0" indent="0" algn="l" rtl="0">
              <a:lnSpc>
                <a:spcPct val="80000"/>
              </a:lnSpc>
              <a:spcBef>
                <a:spcPts val="0"/>
              </a:spcBef>
              <a:spcAft>
                <a:spcPts val="0"/>
              </a:spcAft>
              <a:buNone/>
            </a:pPr>
            <a:br>
              <a:rPr lang="es-ES" sz="930" b="0" i="0">
                <a:solidFill>
                  <a:srgbClr val="000000"/>
                </a:solidFill>
                <a:latin typeface="Arial"/>
                <a:ea typeface="Arial"/>
                <a:cs typeface="Arial"/>
                <a:sym typeface="Arial"/>
              </a:rPr>
            </a:br>
            <a:endParaRPr sz="930" b="0" i="0">
              <a:solidFill>
                <a:srgbClr val="0D0D0D"/>
              </a:solidFill>
              <a:latin typeface="Arial"/>
              <a:ea typeface="Arial"/>
              <a:cs typeface="Arial"/>
              <a:sym typeface="Arial"/>
            </a:endParaRPr>
          </a:p>
          <a:p>
            <a:pPr marL="171450" lvl="0" indent="-112395" algn="l" rtl="0">
              <a:lnSpc>
                <a:spcPct val="80000"/>
              </a:lnSpc>
              <a:spcBef>
                <a:spcPts val="0"/>
              </a:spcBef>
              <a:spcAft>
                <a:spcPts val="0"/>
              </a:spcAft>
              <a:buClr>
                <a:schemeClr val="dk1"/>
              </a:buClr>
              <a:buSzPts val="930"/>
              <a:buFont typeface="Noto Sans Symbols"/>
              <a:buNone/>
            </a:pPr>
            <a:endParaRPr sz="930" b="0" i="0">
              <a:solidFill>
                <a:srgbClr val="0D0D0D"/>
              </a:solidFill>
              <a:latin typeface="Arial"/>
              <a:ea typeface="Arial"/>
              <a:cs typeface="Arial"/>
              <a:sym typeface="Arial"/>
            </a:endParaRPr>
          </a:p>
          <a:p>
            <a:pPr marL="0" lvl="0" indent="0" algn="l" rtl="0">
              <a:lnSpc>
                <a:spcPct val="80000"/>
              </a:lnSpc>
              <a:spcBef>
                <a:spcPts val="0"/>
              </a:spcBef>
              <a:spcAft>
                <a:spcPts val="0"/>
              </a:spcAft>
              <a:buNone/>
            </a:pPr>
            <a:endParaRPr sz="930"/>
          </a:p>
        </p:txBody>
      </p:sp>
      <p:sp>
        <p:nvSpPr>
          <p:cNvPr id="213" name="Google Shape;213;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None/>
            </a:pPr>
            <a:r>
              <a:rPr lang="es-ES" sz="1020" b="0" i="0" dirty="0">
                <a:solidFill>
                  <a:srgbClr val="0D0D0D"/>
                </a:solidFill>
                <a:latin typeface="Arial"/>
                <a:ea typeface="Arial"/>
                <a:cs typeface="Arial"/>
                <a:sym typeface="Arial"/>
              </a:rPr>
              <a:t>La operación específica para crear un proceso varía según el sistema operativo que estemos considerando. Sin embargo, en términos generales, la creación de un proceso implica una llamada al sistema operativo desde un programa en ejecución. Esta llamada al sistema operativo solicita al sistema que cree un nuevo proceso y comience a ejecutar un programa específico.</a:t>
            </a:r>
            <a:endParaRPr dirty="0"/>
          </a:p>
          <a:p>
            <a:pPr marL="0" lvl="0" indent="0" algn="l" rtl="0">
              <a:lnSpc>
                <a:spcPct val="90000"/>
              </a:lnSpc>
              <a:spcBef>
                <a:spcPts val="0"/>
              </a:spcBef>
              <a:spcAft>
                <a:spcPts val="0"/>
              </a:spcAft>
              <a:buNone/>
            </a:pPr>
            <a:r>
              <a:rPr lang="es-ES" sz="1020" b="0" i="0" dirty="0">
                <a:solidFill>
                  <a:srgbClr val="0D0D0D"/>
                </a:solidFill>
                <a:latin typeface="Arial"/>
                <a:ea typeface="Arial"/>
                <a:cs typeface="Arial"/>
                <a:sym typeface="Arial"/>
              </a:rPr>
              <a:t>En sistemas basados en Unix y Linux, la operación para crear un proceso generalmente implica el uso de la llamada al sistema </a:t>
            </a:r>
            <a:r>
              <a:rPr lang="es-ES" sz="1020" b="0" i="0" dirty="0" err="1">
                <a:solidFill>
                  <a:srgbClr val="0D0D0D"/>
                </a:solidFill>
                <a:latin typeface="Arial"/>
                <a:ea typeface="Arial"/>
                <a:cs typeface="Arial"/>
                <a:sym typeface="Arial"/>
              </a:rPr>
              <a:t>fork</a:t>
            </a:r>
            <a:r>
              <a:rPr lang="es-ES" sz="1020" b="0" i="0" dirty="0">
                <a:solidFill>
                  <a:srgbClr val="0D0D0D"/>
                </a:solidFill>
                <a:latin typeface="Arial"/>
                <a:ea typeface="Arial"/>
                <a:cs typeface="Arial"/>
                <a:sym typeface="Arial"/>
              </a:rPr>
              <a:t>() o clone(), seguida opcionalmente por una llamada a </a:t>
            </a:r>
            <a:r>
              <a:rPr lang="es-ES" sz="1020" b="0" i="0" dirty="0" err="1">
                <a:solidFill>
                  <a:srgbClr val="0D0D0D"/>
                </a:solidFill>
                <a:latin typeface="Arial"/>
                <a:ea typeface="Arial"/>
                <a:cs typeface="Arial"/>
                <a:sym typeface="Arial"/>
              </a:rPr>
              <a:t>exec</a:t>
            </a:r>
            <a:r>
              <a:rPr lang="es-ES" sz="1020" b="0" i="0" dirty="0">
                <a:solidFill>
                  <a:srgbClr val="0D0D0D"/>
                </a:solidFill>
                <a:latin typeface="Arial"/>
                <a:ea typeface="Arial"/>
                <a:cs typeface="Arial"/>
                <a:sym typeface="Arial"/>
              </a:rPr>
              <a:t>() para cargar y ejecutar un nuevo programa en el proceso hijo creado. Aquí hay un resumen de estos pasos:</a:t>
            </a:r>
            <a:endParaRPr dirty="0"/>
          </a:p>
          <a:p>
            <a:pPr marL="0" lvl="0" indent="-64770" algn="l" rtl="0">
              <a:lnSpc>
                <a:spcPct val="90000"/>
              </a:lnSpc>
              <a:spcBef>
                <a:spcPts val="0"/>
              </a:spcBef>
              <a:spcAft>
                <a:spcPts val="0"/>
              </a:spcAft>
              <a:buClr>
                <a:srgbClr val="0D0D0D"/>
              </a:buClr>
              <a:buSzPts val="1020"/>
              <a:buFont typeface="Calibri"/>
              <a:buAutoNum type="arabicPeriod"/>
            </a:pPr>
            <a:r>
              <a:rPr lang="es-ES" sz="1020" b="1" i="0" dirty="0">
                <a:solidFill>
                  <a:srgbClr val="0D0D0D"/>
                </a:solidFill>
                <a:latin typeface="Arial"/>
                <a:ea typeface="Arial"/>
                <a:cs typeface="Arial"/>
                <a:sym typeface="Arial"/>
              </a:rPr>
              <a:t>Llamada a </a:t>
            </a:r>
            <a:r>
              <a:rPr lang="es-ES" sz="1020" b="1" i="0" dirty="0" err="1">
                <a:solidFill>
                  <a:srgbClr val="0D0D0D"/>
                </a:solidFill>
                <a:latin typeface="Arial"/>
                <a:ea typeface="Arial"/>
                <a:cs typeface="Arial"/>
                <a:sym typeface="Arial"/>
              </a:rPr>
              <a:t>fork</a:t>
            </a:r>
            <a:r>
              <a:rPr lang="es-ES" sz="1020" b="1" i="0" dirty="0">
                <a:solidFill>
                  <a:srgbClr val="0D0D0D"/>
                </a:solidFill>
                <a:latin typeface="Arial"/>
                <a:ea typeface="Arial"/>
                <a:cs typeface="Arial"/>
                <a:sym typeface="Arial"/>
              </a:rPr>
              <a:t>() o clone():</a:t>
            </a:r>
            <a:r>
              <a:rPr lang="es-ES" sz="1020" b="0" i="0" dirty="0">
                <a:solidFill>
                  <a:srgbClr val="0D0D0D"/>
                </a:solidFill>
                <a:latin typeface="Arial"/>
                <a:ea typeface="Arial"/>
                <a:cs typeface="Arial"/>
                <a:sym typeface="Arial"/>
              </a:rPr>
              <a:t> Esta llamada al sistema crea un nuevo proceso hijo que es una copia exacta del proceso padre, incluyendo el espacio de memoria y el estado del proceso. Sin embargo, el proceso hijo tiene un PID (Identificador de Proceso) diferente al del proceso padre.</a:t>
            </a:r>
            <a:endParaRPr dirty="0"/>
          </a:p>
          <a:p>
            <a:pPr marL="0" lvl="0" indent="-64770" algn="l" rtl="0">
              <a:lnSpc>
                <a:spcPct val="90000"/>
              </a:lnSpc>
              <a:spcBef>
                <a:spcPts val="0"/>
              </a:spcBef>
              <a:spcAft>
                <a:spcPts val="0"/>
              </a:spcAft>
              <a:buClr>
                <a:srgbClr val="0D0D0D"/>
              </a:buClr>
              <a:buSzPts val="1020"/>
              <a:buFont typeface="Calibri"/>
              <a:buAutoNum type="arabicPeriod"/>
            </a:pPr>
            <a:r>
              <a:rPr lang="es-ES" sz="1020" b="1" i="0" dirty="0">
                <a:solidFill>
                  <a:srgbClr val="0D0D0D"/>
                </a:solidFill>
                <a:latin typeface="Arial"/>
                <a:ea typeface="Arial"/>
                <a:cs typeface="Arial"/>
                <a:sym typeface="Arial"/>
              </a:rPr>
              <a:t>Opcionalmente, llamada a </a:t>
            </a:r>
            <a:r>
              <a:rPr lang="es-ES" sz="1020" b="1" i="0" dirty="0" err="1">
                <a:solidFill>
                  <a:srgbClr val="0D0D0D"/>
                </a:solidFill>
                <a:latin typeface="Arial"/>
                <a:ea typeface="Arial"/>
                <a:cs typeface="Arial"/>
                <a:sym typeface="Arial"/>
              </a:rPr>
              <a:t>exec</a:t>
            </a:r>
            <a:r>
              <a:rPr lang="es-ES" sz="1020" b="1" i="0" dirty="0">
                <a:solidFill>
                  <a:srgbClr val="0D0D0D"/>
                </a:solidFill>
                <a:latin typeface="Arial"/>
                <a:ea typeface="Arial"/>
                <a:cs typeface="Arial"/>
                <a:sym typeface="Arial"/>
              </a:rPr>
              <a:t>():</a:t>
            </a:r>
            <a:r>
              <a:rPr lang="es-ES" sz="1020" b="0" i="0" dirty="0">
                <a:solidFill>
                  <a:srgbClr val="0D0D0D"/>
                </a:solidFill>
                <a:latin typeface="Arial"/>
                <a:ea typeface="Arial"/>
                <a:cs typeface="Arial"/>
                <a:sym typeface="Arial"/>
              </a:rPr>
              <a:t> Después de la llamada a </a:t>
            </a:r>
            <a:r>
              <a:rPr lang="es-ES" sz="1020" b="0" i="0" dirty="0" err="1">
                <a:solidFill>
                  <a:srgbClr val="0D0D0D"/>
                </a:solidFill>
                <a:latin typeface="Arial"/>
                <a:ea typeface="Arial"/>
                <a:cs typeface="Arial"/>
                <a:sym typeface="Arial"/>
              </a:rPr>
              <a:t>fork</a:t>
            </a:r>
            <a:r>
              <a:rPr lang="es-ES" sz="1020" b="0" i="0" dirty="0">
                <a:solidFill>
                  <a:srgbClr val="0D0D0D"/>
                </a:solidFill>
                <a:latin typeface="Arial"/>
                <a:ea typeface="Arial"/>
                <a:cs typeface="Arial"/>
                <a:sym typeface="Arial"/>
              </a:rPr>
              <a:t>() o clone(), el proceso hijo puede llamar a </a:t>
            </a:r>
            <a:r>
              <a:rPr lang="es-ES" sz="1020" b="0" i="0" dirty="0" err="1">
                <a:solidFill>
                  <a:srgbClr val="0D0D0D"/>
                </a:solidFill>
                <a:latin typeface="Arial"/>
                <a:ea typeface="Arial"/>
                <a:cs typeface="Arial"/>
                <a:sym typeface="Arial"/>
              </a:rPr>
              <a:t>exec</a:t>
            </a:r>
            <a:r>
              <a:rPr lang="es-ES" sz="1020" b="0" i="0" dirty="0">
                <a:solidFill>
                  <a:srgbClr val="0D0D0D"/>
                </a:solidFill>
                <a:latin typeface="Arial"/>
                <a:ea typeface="Arial"/>
                <a:cs typeface="Arial"/>
                <a:sym typeface="Arial"/>
              </a:rPr>
              <a:t>() para cargar y ejecutar un nuevo programa en su espacio de memoria. Esto reemplaza el programa y los datos del proceso hijo con los del nuevo programa, permitiendo que el proceso hijo realice una tarea diferente a la del proceso padre.</a:t>
            </a:r>
            <a:endParaRPr dirty="0"/>
          </a:p>
          <a:p>
            <a:pPr marL="0" lvl="0" indent="0" algn="l" rtl="0">
              <a:lnSpc>
                <a:spcPct val="90000"/>
              </a:lnSpc>
              <a:spcBef>
                <a:spcPts val="0"/>
              </a:spcBef>
              <a:spcAft>
                <a:spcPts val="0"/>
              </a:spcAft>
              <a:buNone/>
            </a:pPr>
            <a:r>
              <a:rPr lang="es-ES" sz="1020" b="0" i="0" dirty="0">
                <a:solidFill>
                  <a:srgbClr val="0D0D0D"/>
                </a:solidFill>
                <a:latin typeface="Arial"/>
                <a:ea typeface="Arial"/>
                <a:cs typeface="Arial"/>
                <a:sym typeface="Arial"/>
              </a:rPr>
              <a:t>En sistemas basados en Windows, la creación de un proceso implica típicamente el uso de la función </a:t>
            </a:r>
            <a:r>
              <a:rPr lang="es-ES" sz="1020" b="0" i="0" dirty="0" err="1">
                <a:solidFill>
                  <a:srgbClr val="0D0D0D"/>
                </a:solidFill>
                <a:latin typeface="Arial"/>
                <a:ea typeface="Arial"/>
                <a:cs typeface="Arial"/>
                <a:sym typeface="Arial"/>
              </a:rPr>
              <a:t>CreateProcess</a:t>
            </a:r>
            <a:r>
              <a:rPr lang="es-ES" sz="1020" b="0" i="0" dirty="0">
                <a:solidFill>
                  <a:srgbClr val="0D0D0D"/>
                </a:solidFill>
                <a:latin typeface="Arial"/>
                <a:ea typeface="Arial"/>
                <a:cs typeface="Arial"/>
                <a:sym typeface="Arial"/>
              </a:rPr>
              <a:t>() o </a:t>
            </a:r>
            <a:r>
              <a:rPr lang="es-ES" sz="1020" b="0" i="0" dirty="0" err="1">
                <a:solidFill>
                  <a:srgbClr val="0D0D0D"/>
                </a:solidFill>
                <a:latin typeface="Arial"/>
                <a:ea typeface="Arial"/>
                <a:cs typeface="Arial"/>
                <a:sym typeface="Arial"/>
              </a:rPr>
              <a:t>CreateProcessAsUser</a:t>
            </a:r>
            <a:r>
              <a:rPr lang="es-ES" sz="1020" b="0" i="0" dirty="0">
                <a:solidFill>
                  <a:srgbClr val="0D0D0D"/>
                </a:solidFill>
                <a:latin typeface="Arial"/>
                <a:ea typeface="Arial"/>
                <a:cs typeface="Arial"/>
                <a:sym typeface="Arial"/>
              </a:rPr>
              <a:t>(). Estas funciones permiten crear un nuevo proceso y especificar el programa que se ejecutará en el nuevo proceso. Aquí hay un resumen de los pasos para crear un proceso en Windows:</a:t>
            </a:r>
            <a:endParaRPr dirty="0"/>
          </a:p>
          <a:p>
            <a:pPr marL="0" lvl="0" indent="-64770" algn="l" rtl="0">
              <a:lnSpc>
                <a:spcPct val="90000"/>
              </a:lnSpc>
              <a:spcBef>
                <a:spcPts val="0"/>
              </a:spcBef>
              <a:spcAft>
                <a:spcPts val="0"/>
              </a:spcAft>
              <a:buClr>
                <a:srgbClr val="0D0D0D"/>
              </a:buClr>
              <a:buSzPts val="1020"/>
              <a:buFont typeface="Calibri"/>
              <a:buAutoNum type="arabicPeriod"/>
            </a:pPr>
            <a:r>
              <a:rPr lang="es-ES" sz="1020" b="1" i="0" dirty="0">
                <a:solidFill>
                  <a:srgbClr val="0D0D0D"/>
                </a:solidFill>
                <a:latin typeface="Arial"/>
                <a:ea typeface="Arial"/>
                <a:cs typeface="Arial"/>
                <a:sym typeface="Arial"/>
              </a:rPr>
              <a:t>Llamada a </a:t>
            </a:r>
            <a:r>
              <a:rPr lang="es-ES" sz="1020" b="1" i="0" dirty="0" err="1">
                <a:solidFill>
                  <a:srgbClr val="0D0D0D"/>
                </a:solidFill>
                <a:latin typeface="Arial"/>
                <a:ea typeface="Arial"/>
                <a:cs typeface="Arial"/>
                <a:sym typeface="Arial"/>
              </a:rPr>
              <a:t>CreateProcess</a:t>
            </a:r>
            <a:r>
              <a:rPr lang="es-ES" sz="1020" b="1" i="0" dirty="0">
                <a:solidFill>
                  <a:srgbClr val="0D0D0D"/>
                </a:solidFill>
                <a:latin typeface="Arial"/>
                <a:ea typeface="Arial"/>
                <a:cs typeface="Arial"/>
                <a:sym typeface="Arial"/>
              </a:rPr>
              <a:t>() o </a:t>
            </a:r>
            <a:r>
              <a:rPr lang="es-ES" sz="1020" b="1" i="0" dirty="0" err="1">
                <a:solidFill>
                  <a:srgbClr val="0D0D0D"/>
                </a:solidFill>
                <a:latin typeface="Arial"/>
                <a:ea typeface="Arial"/>
                <a:cs typeface="Arial"/>
                <a:sym typeface="Arial"/>
              </a:rPr>
              <a:t>CreateProcessAsUser</a:t>
            </a:r>
            <a:r>
              <a:rPr lang="es-ES" sz="1020" b="1" i="0" dirty="0">
                <a:solidFill>
                  <a:srgbClr val="0D0D0D"/>
                </a:solidFill>
                <a:latin typeface="Arial"/>
                <a:ea typeface="Arial"/>
                <a:cs typeface="Arial"/>
                <a:sym typeface="Arial"/>
              </a:rPr>
              <a:t>():</a:t>
            </a:r>
            <a:r>
              <a:rPr lang="es-ES" sz="1020" b="0" i="0" dirty="0">
                <a:solidFill>
                  <a:srgbClr val="0D0D0D"/>
                </a:solidFill>
                <a:latin typeface="Arial"/>
                <a:ea typeface="Arial"/>
                <a:cs typeface="Arial"/>
                <a:sym typeface="Arial"/>
              </a:rPr>
              <a:t> Esta función crea un nuevo proceso en el sistema y especifica el programa que se ejecutará en el nuevo proceso, así como los parámetros de inicio del programa.</a:t>
            </a:r>
            <a:endParaRPr dirty="0"/>
          </a:p>
          <a:p>
            <a:pPr marL="0" lvl="0" indent="-64770" algn="l" rtl="0">
              <a:lnSpc>
                <a:spcPct val="90000"/>
              </a:lnSpc>
              <a:spcBef>
                <a:spcPts val="0"/>
              </a:spcBef>
              <a:spcAft>
                <a:spcPts val="0"/>
              </a:spcAft>
              <a:buClr>
                <a:srgbClr val="0D0D0D"/>
              </a:buClr>
              <a:buSzPts val="1020"/>
              <a:buFont typeface="Calibri"/>
              <a:buAutoNum type="arabicPeriod"/>
            </a:pPr>
            <a:r>
              <a:rPr lang="es-ES" sz="1020" b="1" i="0" dirty="0">
                <a:solidFill>
                  <a:srgbClr val="0D0D0D"/>
                </a:solidFill>
                <a:latin typeface="Arial"/>
                <a:ea typeface="Arial"/>
                <a:cs typeface="Arial"/>
                <a:sym typeface="Arial"/>
              </a:rPr>
              <a:t>El sistema operativo carga y ejecuta el programa especificado en el nuevo proceso:</a:t>
            </a:r>
            <a:r>
              <a:rPr lang="es-ES" sz="1020" b="0" i="0" dirty="0">
                <a:solidFill>
                  <a:srgbClr val="0D0D0D"/>
                </a:solidFill>
                <a:latin typeface="Arial"/>
                <a:ea typeface="Arial"/>
                <a:cs typeface="Arial"/>
                <a:sym typeface="Arial"/>
              </a:rPr>
              <a:t> Una vez que se ha creado el proceso, el sistema operativo carga el programa especificado en el nuevo proceso y comienza a ejecutarlo.</a:t>
            </a:r>
            <a:endParaRPr dirty="0"/>
          </a:p>
          <a:p>
            <a:pPr marL="0" lvl="0" indent="0" algn="l" rtl="0">
              <a:lnSpc>
                <a:spcPct val="90000"/>
              </a:lnSpc>
              <a:spcBef>
                <a:spcPts val="0"/>
              </a:spcBef>
              <a:spcAft>
                <a:spcPts val="0"/>
              </a:spcAft>
              <a:buNone/>
            </a:pPr>
            <a:r>
              <a:rPr lang="es-ES" sz="1020" b="0" i="0" dirty="0">
                <a:solidFill>
                  <a:srgbClr val="0D0D0D"/>
                </a:solidFill>
                <a:latin typeface="Arial"/>
                <a:ea typeface="Arial"/>
                <a:cs typeface="Arial"/>
                <a:sym typeface="Arial"/>
              </a:rPr>
              <a:t>En ambos sistemas operativos, después de la creación del proceso, el sistema operativo se encarga de inicializar las estructuras de datos necesarias para representar el nuevo proceso, asignar recursos como la memoria y los dispositivos de E/S, y transferir el control al nuevo proceso para que comience su ejecución.</a:t>
            </a:r>
            <a:endParaRPr dirty="0"/>
          </a:p>
          <a:p>
            <a:pPr marL="0" lvl="0" indent="0" algn="l" rtl="0">
              <a:lnSpc>
                <a:spcPct val="90000"/>
              </a:lnSpc>
              <a:spcBef>
                <a:spcPts val="0"/>
              </a:spcBef>
              <a:spcAft>
                <a:spcPts val="0"/>
              </a:spcAft>
              <a:buNone/>
            </a:pPr>
            <a:endParaRPr sz="1020" b="0" i="0" dirty="0">
              <a:solidFill>
                <a:srgbClr val="0D0D0D"/>
              </a:solidFill>
              <a:latin typeface="Arial"/>
              <a:ea typeface="Arial"/>
              <a:cs typeface="Arial"/>
              <a:sym typeface="Arial"/>
            </a:endParaRPr>
          </a:p>
          <a:p>
            <a:pPr marL="0" lvl="0" indent="0" algn="l" rtl="0">
              <a:lnSpc>
                <a:spcPct val="90000"/>
              </a:lnSpc>
              <a:spcBef>
                <a:spcPts val="0"/>
              </a:spcBef>
              <a:spcAft>
                <a:spcPts val="0"/>
              </a:spcAft>
              <a:buNone/>
            </a:pPr>
            <a:r>
              <a:rPr lang="es-ES" sz="1020" b="0" i="0" dirty="0">
                <a:solidFill>
                  <a:srgbClr val="0D0D0D"/>
                </a:solidFill>
                <a:latin typeface="Arial"/>
                <a:ea typeface="Arial"/>
                <a:cs typeface="Arial"/>
                <a:sym typeface="Arial"/>
              </a:rPr>
              <a:t>La diferencia entre un "proceso" y un "hijo" se relaciona con la relación de parentesco entre procesos en un sistema operativo.</a:t>
            </a:r>
            <a:endParaRPr dirty="0"/>
          </a:p>
          <a:p>
            <a:pPr marL="0" lvl="0" indent="-64770" algn="l" rtl="0">
              <a:lnSpc>
                <a:spcPct val="90000"/>
              </a:lnSpc>
              <a:spcBef>
                <a:spcPts val="0"/>
              </a:spcBef>
              <a:spcAft>
                <a:spcPts val="0"/>
              </a:spcAft>
              <a:buClr>
                <a:srgbClr val="0D0D0D"/>
              </a:buClr>
              <a:buSzPts val="1020"/>
              <a:buFont typeface="Calibri"/>
              <a:buAutoNum type="arabicPeriod"/>
            </a:pPr>
            <a:r>
              <a:rPr lang="es-ES" sz="1020" b="1" i="0" dirty="0">
                <a:solidFill>
                  <a:srgbClr val="0D0D0D"/>
                </a:solidFill>
                <a:latin typeface="Arial"/>
                <a:ea typeface="Arial"/>
                <a:cs typeface="Arial"/>
                <a:sym typeface="Arial"/>
              </a:rPr>
              <a:t>Proceso:</a:t>
            </a:r>
            <a:endParaRPr sz="1020" b="0" i="0" dirty="0">
              <a:solidFill>
                <a:srgbClr val="0D0D0D"/>
              </a:solidFill>
              <a:latin typeface="Arial"/>
              <a:ea typeface="Arial"/>
              <a:cs typeface="Arial"/>
              <a:sym typeface="Arial"/>
            </a:endParaRPr>
          </a:p>
          <a:p>
            <a:pPr marL="742950" lvl="1" indent="-285750" algn="l" rtl="0">
              <a:lnSpc>
                <a:spcPct val="90000"/>
              </a:lnSpc>
              <a:spcBef>
                <a:spcPts val="0"/>
              </a:spcBef>
              <a:spcAft>
                <a:spcPts val="0"/>
              </a:spcAft>
              <a:buClr>
                <a:srgbClr val="0D0D0D"/>
              </a:buClr>
              <a:buSzPts val="1020"/>
              <a:buFont typeface="Calibri"/>
              <a:buAutoNum type="arabicPeriod"/>
            </a:pPr>
            <a:r>
              <a:rPr lang="es-ES" sz="1020" b="0" i="0" dirty="0">
                <a:solidFill>
                  <a:srgbClr val="0D0D0D"/>
                </a:solidFill>
                <a:latin typeface="Arial"/>
                <a:ea typeface="Arial"/>
                <a:cs typeface="Arial"/>
                <a:sym typeface="Arial"/>
              </a:rPr>
              <a:t>En informática, un proceso es una instancia en ejecución de un programa de software.</a:t>
            </a:r>
            <a:endParaRPr dirty="0"/>
          </a:p>
          <a:p>
            <a:pPr marL="742950" lvl="1" indent="-285750" algn="l" rtl="0">
              <a:lnSpc>
                <a:spcPct val="90000"/>
              </a:lnSpc>
              <a:spcBef>
                <a:spcPts val="0"/>
              </a:spcBef>
              <a:spcAft>
                <a:spcPts val="0"/>
              </a:spcAft>
              <a:buClr>
                <a:srgbClr val="0D0D0D"/>
              </a:buClr>
              <a:buSzPts val="1020"/>
              <a:buFont typeface="Calibri"/>
              <a:buAutoNum type="arabicPeriod"/>
            </a:pPr>
            <a:r>
              <a:rPr lang="es-ES" sz="1020" b="0" i="0" dirty="0">
                <a:solidFill>
                  <a:srgbClr val="0D0D0D"/>
                </a:solidFill>
                <a:latin typeface="Arial"/>
                <a:ea typeface="Arial"/>
                <a:cs typeface="Arial"/>
                <a:sym typeface="Arial"/>
              </a:rPr>
              <a:t>Un proceso puede ser un programa de usuario, como un procesador de texto o un navegador web, o puede ser un programa del sistema, como un servicio del sistema operativo.</a:t>
            </a:r>
            <a:endParaRPr dirty="0"/>
          </a:p>
          <a:p>
            <a:pPr marL="742950" lvl="1" indent="-285750" algn="l" rtl="0">
              <a:lnSpc>
                <a:spcPct val="90000"/>
              </a:lnSpc>
              <a:spcBef>
                <a:spcPts val="0"/>
              </a:spcBef>
              <a:spcAft>
                <a:spcPts val="0"/>
              </a:spcAft>
              <a:buClr>
                <a:srgbClr val="0D0D0D"/>
              </a:buClr>
              <a:buSzPts val="1020"/>
              <a:buFont typeface="Calibri"/>
              <a:buAutoNum type="arabicPeriod"/>
            </a:pPr>
            <a:r>
              <a:rPr lang="es-ES" sz="1020" b="0" i="0" dirty="0">
                <a:solidFill>
                  <a:srgbClr val="0D0D0D"/>
                </a:solidFill>
                <a:latin typeface="Arial"/>
                <a:ea typeface="Arial"/>
                <a:cs typeface="Arial"/>
                <a:sym typeface="Arial"/>
              </a:rPr>
              <a:t>Cada proceso tiene su propio espacio de memoria y recursos asignados, como archivos abiertos, identificador de proceso (PID), etc.</a:t>
            </a:r>
            <a:endParaRPr dirty="0"/>
          </a:p>
          <a:p>
            <a:pPr marL="742950" lvl="1" indent="-285750" algn="l" rtl="0">
              <a:lnSpc>
                <a:spcPct val="90000"/>
              </a:lnSpc>
              <a:spcBef>
                <a:spcPts val="0"/>
              </a:spcBef>
              <a:spcAft>
                <a:spcPts val="0"/>
              </a:spcAft>
              <a:buClr>
                <a:srgbClr val="0D0D0D"/>
              </a:buClr>
              <a:buSzPts val="1020"/>
              <a:buFont typeface="Calibri"/>
              <a:buAutoNum type="arabicPeriod"/>
            </a:pPr>
            <a:r>
              <a:rPr lang="es-ES" sz="1020" b="0" i="0" dirty="0">
                <a:solidFill>
                  <a:srgbClr val="0D0D0D"/>
                </a:solidFill>
                <a:latin typeface="Arial"/>
                <a:ea typeface="Arial"/>
                <a:cs typeface="Arial"/>
                <a:sym typeface="Arial"/>
              </a:rPr>
              <a:t>Un proceso puede crear nuevos procesos, llamados procesos secundarios o "hijos".</a:t>
            </a:r>
            <a:endParaRPr dirty="0"/>
          </a:p>
          <a:p>
            <a:pPr marL="0" lvl="0" indent="-64770" algn="l" rtl="0">
              <a:lnSpc>
                <a:spcPct val="90000"/>
              </a:lnSpc>
              <a:spcBef>
                <a:spcPts val="0"/>
              </a:spcBef>
              <a:spcAft>
                <a:spcPts val="0"/>
              </a:spcAft>
              <a:buClr>
                <a:srgbClr val="0D0D0D"/>
              </a:buClr>
              <a:buSzPts val="1020"/>
              <a:buFont typeface="Calibri"/>
              <a:buAutoNum type="arabicPeriod"/>
            </a:pPr>
            <a:r>
              <a:rPr lang="es-ES" sz="1020" b="1" i="0" dirty="0">
                <a:solidFill>
                  <a:srgbClr val="0D0D0D"/>
                </a:solidFill>
                <a:latin typeface="Arial"/>
                <a:ea typeface="Arial"/>
                <a:cs typeface="Arial"/>
                <a:sym typeface="Arial"/>
              </a:rPr>
              <a:t>Hijo (o proceso hijo):</a:t>
            </a:r>
            <a:endParaRPr sz="1020" b="0" i="0" dirty="0">
              <a:solidFill>
                <a:srgbClr val="0D0D0D"/>
              </a:solidFill>
              <a:latin typeface="Arial"/>
              <a:ea typeface="Arial"/>
              <a:cs typeface="Arial"/>
              <a:sym typeface="Arial"/>
            </a:endParaRPr>
          </a:p>
          <a:p>
            <a:pPr marL="742950" lvl="1" indent="-285750" algn="l" rtl="0">
              <a:lnSpc>
                <a:spcPct val="90000"/>
              </a:lnSpc>
              <a:spcBef>
                <a:spcPts val="0"/>
              </a:spcBef>
              <a:spcAft>
                <a:spcPts val="0"/>
              </a:spcAft>
              <a:buClr>
                <a:srgbClr val="0D0D0D"/>
              </a:buClr>
              <a:buSzPts val="1020"/>
              <a:buFont typeface="Calibri"/>
              <a:buAutoNum type="arabicPeriod"/>
            </a:pPr>
            <a:r>
              <a:rPr lang="es-ES" sz="1020" b="0" i="0" dirty="0">
                <a:solidFill>
                  <a:srgbClr val="0D0D0D"/>
                </a:solidFill>
                <a:latin typeface="Arial"/>
                <a:ea typeface="Arial"/>
                <a:cs typeface="Arial"/>
                <a:sym typeface="Arial"/>
              </a:rPr>
              <a:t>Un proceso hijo es un proceso que ha sido creado por otro proceso, llamado proceso padre.</a:t>
            </a:r>
            <a:endParaRPr dirty="0"/>
          </a:p>
          <a:p>
            <a:pPr marL="742950" lvl="1" indent="-285750" algn="l" rtl="0">
              <a:lnSpc>
                <a:spcPct val="90000"/>
              </a:lnSpc>
              <a:spcBef>
                <a:spcPts val="0"/>
              </a:spcBef>
              <a:spcAft>
                <a:spcPts val="0"/>
              </a:spcAft>
              <a:buClr>
                <a:srgbClr val="0D0D0D"/>
              </a:buClr>
              <a:buSzPts val="1020"/>
              <a:buFont typeface="Calibri"/>
              <a:buAutoNum type="arabicPeriod"/>
            </a:pPr>
            <a:r>
              <a:rPr lang="es-ES" sz="1020" b="0" i="0" dirty="0">
                <a:solidFill>
                  <a:srgbClr val="0D0D0D"/>
                </a:solidFill>
                <a:latin typeface="Arial"/>
                <a:ea typeface="Arial"/>
                <a:cs typeface="Arial"/>
                <a:sym typeface="Arial"/>
              </a:rPr>
              <a:t>Los procesos hijos comparten ciertas características y recursos con el proceso padre, como el entorno de ejecución y los archivos abiertos, pero tienen su propio espacio de memoria.</a:t>
            </a:r>
            <a:endParaRPr dirty="0"/>
          </a:p>
          <a:p>
            <a:pPr marL="742950" lvl="1" indent="-285750" algn="l" rtl="0">
              <a:lnSpc>
                <a:spcPct val="90000"/>
              </a:lnSpc>
              <a:spcBef>
                <a:spcPts val="0"/>
              </a:spcBef>
              <a:spcAft>
                <a:spcPts val="0"/>
              </a:spcAft>
              <a:buClr>
                <a:srgbClr val="0D0D0D"/>
              </a:buClr>
              <a:buSzPts val="1020"/>
              <a:buFont typeface="Calibri"/>
              <a:buAutoNum type="arabicPeriod"/>
            </a:pPr>
            <a:r>
              <a:rPr lang="es-ES" sz="1020" b="0" i="0" dirty="0">
                <a:solidFill>
                  <a:srgbClr val="0D0D0D"/>
                </a:solidFill>
                <a:latin typeface="Arial"/>
                <a:ea typeface="Arial"/>
                <a:cs typeface="Arial"/>
                <a:sym typeface="Arial"/>
              </a:rPr>
              <a:t>Los procesos hijos pueden ser creados para realizar tareas específicas o para dividir el trabajo entre varios procesos.</a:t>
            </a:r>
            <a:endParaRPr dirty="0"/>
          </a:p>
          <a:p>
            <a:pPr marL="742950" lvl="1" indent="-285750" algn="l" rtl="0">
              <a:lnSpc>
                <a:spcPct val="90000"/>
              </a:lnSpc>
              <a:spcBef>
                <a:spcPts val="0"/>
              </a:spcBef>
              <a:spcAft>
                <a:spcPts val="0"/>
              </a:spcAft>
              <a:buClr>
                <a:srgbClr val="0D0D0D"/>
              </a:buClr>
              <a:buSzPts val="1020"/>
              <a:buFont typeface="Calibri"/>
              <a:buAutoNum type="arabicPeriod"/>
            </a:pPr>
            <a:r>
              <a:rPr lang="es-ES" sz="1020" b="0" i="0" dirty="0">
                <a:solidFill>
                  <a:srgbClr val="0D0D0D"/>
                </a:solidFill>
                <a:latin typeface="Arial"/>
                <a:ea typeface="Arial"/>
                <a:cs typeface="Arial"/>
                <a:sym typeface="Arial"/>
              </a:rPr>
              <a:t>Los procesos hijos pueden ser controlados y gestionados por el proceso padre, y pueden comunicarse con él a través de mecanismos de IPC (Inter-</a:t>
            </a:r>
            <a:r>
              <a:rPr lang="es-ES" sz="1020" b="0" i="0" dirty="0" err="1">
                <a:solidFill>
                  <a:srgbClr val="0D0D0D"/>
                </a:solidFill>
                <a:latin typeface="Arial"/>
                <a:ea typeface="Arial"/>
                <a:cs typeface="Arial"/>
                <a:sym typeface="Arial"/>
              </a:rPr>
              <a:t>Process</a:t>
            </a:r>
            <a:r>
              <a:rPr lang="es-ES" sz="1020" b="0" i="0" dirty="0">
                <a:solidFill>
                  <a:srgbClr val="0D0D0D"/>
                </a:solidFill>
                <a:latin typeface="Arial"/>
                <a:ea typeface="Arial"/>
                <a:cs typeface="Arial"/>
                <a:sym typeface="Arial"/>
              </a:rPr>
              <a:t> </a:t>
            </a:r>
            <a:r>
              <a:rPr lang="es-ES" sz="1020" b="0" i="0" dirty="0" err="1">
                <a:solidFill>
                  <a:srgbClr val="0D0D0D"/>
                </a:solidFill>
                <a:latin typeface="Arial"/>
                <a:ea typeface="Arial"/>
                <a:cs typeface="Arial"/>
                <a:sym typeface="Arial"/>
              </a:rPr>
              <a:t>Communication</a:t>
            </a:r>
            <a:r>
              <a:rPr lang="es-ES" sz="1020" b="0" i="0" dirty="0">
                <a:solidFill>
                  <a:srgbClr val="0D0D0D"/>
                </a:solidFill>
                <a:latin typeface="Arial"/>
                <a:ea typeface="Arial"/>
                <a:cs typeface="Arial"/>
                <a:sym typeface="Arial"/>
              </a:rPr>
              <a:t>) proporcionados por el sistema operativo.</a:t>
            </a:r>
            <a:endParaRPr dirty="0"/>
          </a:p>
          <a:p>
            <a:pPr marL="0" lvl="0" indent="0" algn="l" rtl="0">
              <a:lnSpc>
                <a:spcPct val="90000"/>
              </a:lnSpc>
              <a:spcBef>
                <a:spcPts val="0"/>
              </a:spcBef>
              <a:spcAft>
                <a:spcPts val="0"/>
              </a:spcAft>
              <a:buNone/>
            </a:pPr>
            <a:endParaRPr sz="1020" b="0" i="0" dirty="0">
              <a:solidFill>
                <a:srgbClr val="0D0D0D"/>
              </a:solidFill>
              <a:latin typeface="Arial"/>
              <a:ea typeface="Arial"/>
              <a:cs typeface="Arial"/>
              <a:sym typeface="Arial"/>
            </a:endParaRPr>
          </a:p>
          <a:p>
            <a:pPr marL="0" lvl="0" indent="0" algn="l" rtl="0">
              <a:lnSpc>
                <a:spcPct val="90000"/>
              </a:lnSpc>
              <a:spcBef>
                <a:spcPts val="0"/>
              </a:spcBef>
              <a:spcAft>
                <a:spcPts val="0"/>
              </a:spcAft>
              <a:buNone/>
            </a:pPr>
            <a:endParaRPr sz="1020" dirty="0"/>
          </a:p>
        </p:txBody>
      </p:sp>
      <p:sp>
        <p:nvSpPr>
          <p:cNvPr id="229" name="Google Shape;22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6"/>
        <p:cNvGrpSpPr/>
        <p:nvPr/>
      </p:nvGrpSpPr>
      <p:grpSpPr>
        <a:xfrm>
          <a:off x="0" y="0"/>
          <a:ext cx="0" cy="0"/>
          <a:chOff x="0" y="0"/>
          <a:chExt cx="0" cy="0"/>
        </a:xfrm>
      </p:grpSpPr>
      <p:sp>
        <p:nvSpPr>
          <p:cNvPr id="27" name="Google Shape;27;p36"/>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6"/>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6"/>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4"/>
        <p:cNvGrpSpPr/>
        <p:nvPr/>
      </p:nvGrpSpPr>
      <p:grpSpPr>
        <a:xfrm>
          <a:off x="0" y="0"/>
          <a:ext cx="0" cy="0"/>
          <a:chOff x="0" y="0"/>
          <a:chExt cx="0" cy="0"/>
        </a:xfrm>
      </p:grpSpPr>
      <p:sp>
        <p:nvSpPr>
          <p:cNvPr id="95" name="Google Shape;95;p45"/>
          <p:cNvSpPr txBox="1">
            <a:spLocks noGrp="1"/>
          </p:cNvSpPr>
          <p:nvPr>
            <p:ph type="title"/>
          </p:nvPr>
        </p:nvSpPr>
        <p:spPr>
          <a:xfrm>
            <a:off x="660400" y="609600"/>
            <a:ext cx="6876690"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5"/>
          <p:cNvSpPr txBox="1">
            <a:spLocks noGrp="1"/>
          </p:cNvSpPr>
          <p:nvPr>
            <p:ph type="body" idx="1"/>
          </p:nvPr>
        </p:nvSpPr>
        <p:spPr>
          <a:xfrm>
            <a:off x="660400" y="4470400"/>
            <a:ext cx="6876690"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45"/>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5"/>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5"/>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00"/>
        <p:cNvGrpSpPr/>
        <p:nvPr/>
      </p:nvGrpSpPr>
      <p:grpSpPr>
        <a:xfrm>
          <a:off x="0" y="0"/>
          <a:ext cx="0" cy="0"/>
          <a:chOff x="0" y="0"/>
          <a:chExt cx="0" cy="0"/>
        </a:xfrm>
      </p:grpSpPr>
      <p:sp>
        <p:nvSpPr>
          <p:cNvPr id="101" name="Google Shape;101;p46"/>
          <p:cNvSpPr txBox="1">
            <a:spLocks noGrp="1"/>
          </p:cNvSpPr>
          <p:nvPr>
            <p:ph type="title"/>
          </p:nvPr>
        </p:nvSpPr>
        <p:spPr>
          <a:xfrm>
            <a:off x="839459" y="609600"/>
            <a:ext cx="6578197"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6"/>
          <p:cNvSpPr txBox="1">
            <a:spLocks noGrp="1"/>
          </p:cNvSpPr>
          <p:nvPr>
            <p:ph type="body" idx="1"/>
          </p:nvPr>
        </p:nvSpPr>
        <p:spPr>
          <a:xfrm>
            <a:off x="1192830" y="3632200"/>
            <a:ext cx="58714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46"/>
          <p:cNvSpPr txBox="1">
            <a:spLocks noGrp="1"/>
          </p:cNvSpPr>
          <p:nvPr>
            <p:ph type="body" idx="2"/>
          </p:nvPr>
        </p:nvSpPr>
        <p:spPr>
          <a:xfrm>
            <a:off x="660399" y="4470400"/>
            <a:ext cx="6876691"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46"/>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46"/>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46"/>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107" name="Google Shape;107;p46"/>
          <p:cNvSpPr txBox="1"/>
          <p:nvPr/>
        </p:nvSpPr>
        <p:spPr>
          <a:xfrm>
            <a:off x="522937" y="790378"/>
            <a:ext cx="49542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rgbClr val="D663D2"/>
                </a:solidFill>
                <a:latin typeface="Arial"/>
                <a:ea typeface="Arial"/>
                <a:cs typeface="Arial"/>
                <a:sym typeface="Arial"/>
              </a:rPr>
              <a:t>“</a:t>
            </a:r>
            <a:endParaRPr/>
          </a:p>
        </p:txBody>
      </p:sp>
      <p:sp>
        <p:nvSpPr>
          <p:cNvPr id="108" name="Google Shape;108;p46"/>
          <p:cNvSpPr txBox="1"/>
          <p:nvPr/>
        </p:nvSpPr>
        <p:spPr>
          <a:xfrm>
            <a:off x="7310008" y="2886556"/>
            <a:ext cx="49542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rgbClr val="D663D2"/>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9"/>
        <p:cNvGrpSpPr/>
        <p:nvPr/>
      </p:nvGrpSpPr>
      <p:grpSpPr>
        <a:xfrm>
          <a:off x="0" y="0"/>
          <a:ext cx="0" cy="0"/>
          <a:chOff x="0" y="0"/>
          <a:chExt cx="0" cy="0"/>
        </a:xfrm>
      </p:grpSpPr>
      <p:sp>
        <p:nvSpPr>
          <p:cNvPr id="110" name="Google Shape;110;p47"/>
          <p:cNvSpPr txBox="1">
            <a:spLocks noGrp="1"/>
          </p:cNvSpPr>
          <p:nvPr>
            <p:ph type="title"/>
          </p:nvPr>
        </p:nvSpPr>
        <p:spPr>
          <a:xfrm>
            <a:off x="660399" y="1931988"/>
            <a:ext cx="6876691"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7"/>
          <p:cNvSpPr txBox="1">
            <a:spLocks noGrp="1"/>
          </p:cNvSpPr>
          <p:nvPr>
            <p:ph type="body" idx="1"/>
          </p:nvPr>
        </p:nvSpPr>
        <p:spPr>
          <a:xfrm>
            <a:off x="660399" y="4527448"/>
            <a:ext cx="6876691"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47"/>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7"/>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7"/>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5"/>
        <p:cNvGrpSpPr/>
        <p:nvPr/>
      </p:nvGrpSpPr>
      <p:grpSpPr>
        <a:xfrm>
          <a:off x="0" y="0"/>
          <a:ext cx="0" cy="0"/>
          <a:chOff x="0" y="0"/>
          <a:chExt cx="0" cy="0"/>
        </a:xfrm>
      </p:grpSpPr>
      <p:sp>
        <p:nvSpPr>
          <p:cNvPr id="116" name="Google Shape;116;p48"/>
          <p:cNvSpPr txBox="1">
            <a:spLocks noGrp="1"/>
          </p:cNvSpPr>
          <p:nvPr>
            <p:ph type="title"/>
          </p:nvPr>
        </p:nvSpPr>
        <p:spPr>
          <a:xfrm>
            <a:off x="839459" y="609600"/>
            <a:ext cx="6578197"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8"/>
          <p:cNvSpPr txBox="1">
            <a:spLocks noGrp="1"/>
          </p:cNvSpPr>
          <p:nvPr>
            <p:ph type="body" idx="1"/>
          </p:nvPr>
        </p:nvSpPr>
        <p:spPr>
          <a:xfrm>
            <a:off x="660397" y="4013200"/>
            <a:ext cx="6876692"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48"/>
          <p:cNvSpPr txBox="1">
            <a:spLocks noGrp="1"/>
          </p:cNvSpPr>
          <p:nvPr>
            <p:ph type="body" idx="2"/>
          </p:nvPr>
        </p:nvSpPr>
        <p:spPr>
          <a:xfrm>
            <a:off x="660399" y="4527448"/>
            <a:ext cx="6876691"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48"/>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8"/>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8"/>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122" name="Google Shape;122;p48"/>
          <p:cNvSpPr txBox="1"/>
          <p:nvPr/>
        </p:nvSpPr>
        <p:spPr>
          <a:xfrm>
            <a:off x="522937" y="790378"/>
            <a:ext cx="49542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rgbClr val="D663D2"/>
                </a:solidFill>
                <a:latin typeface="Arial"/>
                <a:ea typeface="Arial"/>
                <a:cs typeface="Arial"/>
                <a:sym typeface="Arial"/>
              </a:rPr>
              <a:t>“</a:t>
            </a:r>
            <a:endParaRPr/>
          </a:p>
        </p:txBody>
      </p:sp>
      <p:sp>
        <p:nvSpPr>
          <p:cNvPr id="123" name="Google Shape;123;p48"/>
          <p:cNvSpPr txBox="1"/>
          <p:nvPr/>
        </p:nvSpPr>
        <p:spPr>
          <a:xfrm>
            <a:off x="7310008" y="2886556"/>
            <a:ext cx="49542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rgbClr val="D663D2"/>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4"/>
        <p:cNvGrpSpPr/>
        <p:nvPr/>
      </p:nvGrpSpPr>
      <p:grpSpPr>
        <a:xfrm>
          <a:off x="0" y="0"/>
          <a:ext cx="0" cy="0"/>
          <a:chOff x="0" y="0"/>
          <a:chExt cx="0" cy="0"/>
        </a:xfrm>
      </p:grpSpPr>
      <p:sp>
        <p:nvSpPr>
          <p:cNvPr id="125" name="Google Shape;125;p49"/>
          <p:cNvSpPr txBox="1">
            <a:spLocks noGrp="1"/>
          </p:cNvSpPr>
          <p:nvPr>
            <p:ph type="title"/>
          </p:nvPr>
        </p:nvSpPr>
        <p:spPr>
          <a:xfrm>
            <a:off x="667169" y="609600"/>
            <a:ext cx="6869920"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9"/>
          <p:cNvSpPr txBox="1">
            <a:spLocks noGrp="1"/>
          </p:cNvSpPr>
          <p:nvPr>
            <p:ph type="body" idx="1"/>
          </p:nvPr>
        </p:nvSpPr>
        <p:spPr>
          <a:xfrm>
            <a:off x="660397" y="4013200"/>
            <a:ext cx="6876692"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49"/>
          <p:cNvSpPr txBox="1">
            <a:spLocks noGrp="1"/>
          </p:cNvSpPr>
          <p:nvPr>
            <p:ph type="body" idx="2"/>
          </p:nvPr>
        </p:nvSpPr>
        <p:spPr>
          <a:xfrm>
            <a:off x="660399" y="4527448"/>
            <a:ext cx="6876691"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49"/>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9"/>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9"/>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31"/>
        <p:cNvGrpSpPr/>
        <p:nvPr/>
      </p:nvGrpSpPr>
      <p:grpSpPr>
        <a:xfrm>
          <a:off x="0" y="0"/>
          <a:ext cx="0" cy="0"/>
          <a:chOff x="0" y="0"/>
          <a:chExt cx="0" cy="0"/>
        </a:xfrm>
      </p:grpSpPr>
      <p:sp>
        <p:nvSpPr>
          <p:cNvPr id="132" name="Google Shape;132;p50"/>
          <p:cNvSpPr txBox="1">
            <a:spLocks noGrp="1"/>
          </p:cNvSpPr>
          <p:nvPr>
            <p:ph type="title"/>
          </p:nvPr>
        </p:nvSpPr>
        <p:spPr>
          <a:xfrm>
            <a:off x="660400" y="609600"/>
            <a:ext cx="6876689"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50"/>
          <p:cNvSpPr txBox="1">
            <a:spLocks noGrp="1"/>
          </p:cNvSpPr>
          <p:nvPr>
            <p:ph type="body" idx="1"/>
          </p:nvPr>
        </p:nvSpPr>
        <p:spPr>
          <a:xfrm rot="5400000">
            <a:off x="2158358" y="662632"/>
            <a:ext cx="3880773" cy="687669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50"/>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50"/>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0"/>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7"/>
        <p:cNvGrpSpPr/>
        <p:nvPr/>
      </p:nvGrpSpPr>
      <p:grpSpPr>
        <a:xfrm>
          <a:off x="0" y="0"/>
          <a:ext cx="0" cy="0"/>
          <a:chOff x="0" y="0"/>
          <a:chExt cx="0" cy="0"/>
        </a:xfrm>
      </p:grpSpPr>
      <p:sp>
        <p:nvSpPr>
          <p:cNvPr id="138" name="Google Shape;138;p51"/>
          <p:cNvSpPr txBox="1">
            <a:spLocks noGrp="1"/>
          </p:cNvSpPr>
          <p:nvPr>
            <p:ph type="title"/>
          </p:nvPr>
        </p:nvSpPr>
        <p:spPr>
          <a:xfrm rot="5400000">
            <a:off x="4379886" y="2705137"/>
            <a:ext cx="5251451" cy="10603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51"/>
          <p:cNvSpPr txBox="1">
            <a:spLocks noGrp="1"/>
          </p:cNvSpPr>
          <p:nvPr>
            <p:ph type="body" idx="1"/>
          </p:nvPr>
        </p:nvSpPr>
        <p:spPr>
          <a:xfrm rot="5400000">
            <a:off x="848646" y="421354"/>
            <a:ext cx="5251451" cy="56279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51"/>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51"/>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51"/>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0"/>
        <p:cNvGrpSpPr/>
        <p:nvPr/>
      </p:nvGrpSpPr>
      <p:grpSpPr>
        <a:xfrm>
          <a:off x="0" y="0"/>
          <a:ext cx="0" cy="0"/>
          <a:chOff x="0" y="0"/>
          <a:chExt cx="0" cy="0"/>
        </a:xfrm>
      </p:grpSpPr>
      <p:sp>
        <p:nvSpPr>
          <p:cNvPr id="31" name="Google Shape;31;p37"/>
          <p:cNvSpPr txBox="1">
            <a:spLocks noGrp="1"/>
          </p:cNvSpPr>
          <p:nvPr>
            <p:ph type="title"/>
          </p:nvPr>
        </p:nvSpPr>
        <p:spPr>
          <a:xfrm>
            <a:off x="660399" y="609600"/>
            <a:ext cx="6876690"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7"/>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7"/>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7"/>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38"/>
          <p:cNvSpPr txBox="1">
            <a:spLocks noGrp="1"/>
          </p:cNvSpPr>
          <p:nvPr>
            <p:ph type="title"/>
          </p:nvPr>
        </p:nvSpPr>
        <p:spPr>
          <a:xfrm>
            <a:off x="660400" y="609600"/>
            <a:ext cx="6876689"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8"/>
          <p:cNvSpPr txBox="1">
            <a:spLocks noGrp="1"/>
          </p:cNvSpPr>
          <p:nvPr>
            <p:ph type="body" idx="1"/>
          </p:nvPr>
        </p:nvSpPr>
        <p:spPr>
          <a:xfrm>
            <a:off x="660399" y="2160590"/>
            <a:ext cx="6876690"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8" name="Google Shape;38;p38"/>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8"/>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8"/>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41"/>
        <p:cNvGrpSpPr/>
        <p:nvPr/>
      </p:nvGrpSpPr>
      <p:grpSpPr>
        <a:xfrm>
          <a:off x="0" y="0"/>
          <a:ext cx="0" cy="0"/>
          <a:chOff x="0" y="0"/>
          <a:chExt cx="0" cy="0"/>
        </a:xfrm>
      </p:grpSpPr>
      <p:grpSp>
        <p:nvGrpSpPr>
          <p:cNvPr id="42" name="Google Shape;42;p39"/>
          <p:cNvGrpSpPr/>
          <p:nvPr/>
        </p:nvGrpSpPr>
        <p:grpSpPr>
          <a:xfrm>
            <a:off x="-9171" y="-8468"/>
            <a:ext cx="9933954" cy="6874935"/>
            <a:chOff x="-8466" y="-8468"/>
            <a:chExt cx="9169804" cy="6874935"/>
          </a:xfrm>
        </p:grpSpPr>
        <p:cxnSp>
          <p:nvCxnSpPr>
            <p:cNvPr id="43" name="Google Shape;43;p39"/>
            <p:cNvCxnSpPr/>
            <p:nvPr/>
          </p:nvCxnSpPr>
          <p:spPr>
            <a:xfrm rot="10800000" flipH="1">
              <a:off x="5130830" y="4175605"/>
              <a:ext cx="4022475" cy="2682396"/>
            </a:xfrm>
            <a:prstGeom prst="straightConnector1">
              <a:avLst/>
            </a:prstGeom>
            <a:noFill/>
            <a:ln w="9525" cap="flat" cmpd="sng">
              <a:solidFill>
                <a:srgbClr val="D8D8D8"/>
              </a:solidFill>
              <a:prstDash val="solid"/>
              <a:round/>
              <a:headEnd type="none" w="sm" len="sm"/>
              <a:tailEnd type="none" w="sm" len="sm"/>
            </a:ln>
          </p:spPr>
        </p:cxnSp>
        <p:cxnSp>
          <p:nvCxnSpPr>
            <p:cNvPr id="44" name="Google Shape;44;p39"/>
            <p:cNvCxnSpPr/>
            <p:nvPr/>
          </p:nvCxnSpPr>
          <p:spPr>
            <a:xfrm>
              <a:off x="7042707" y="0"/>
              <a:ext cx="1219200" cy="6858000"/>
            </a:xfrm>
            <a:prstGeom prst="straightConnector1">
              <a:avLst/>
            </a:prstGeom>
            <a:noFill/>
            <a:ln w="9525" cap="flat" cmpd="sng">
              <a:solidFill>
                <a:srgbClr val="BFBFBF"/>
              </a:solidFill>
              <a:prstDash val="solid"/>
              <a:round/>
              <a:headEnd type="none" w="sm" len="sm"/>
              <a:tailEnd type="none" w="sm" len="sm"/>
            </a:ln>
          </p:spPr>
        </p:cxnSp>
        <p:sp>
          <p:nvSpPr>
            <p:cNvPr id="45" name="Google Shape;45;p39"/>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9"/>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9"/>
            <p:cNvSpPr/>
            <p:nvPr/>
          </p:nvSpPr>
          <p:spPr>
            <a:xfrm>
              <a:off x="6637896" y="3920066"/>
              <a:ext cx="2513565" cy="2937933"/>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9"/>
            <p:cNvSpPr/>
            <p:nvPr/>
          </p:nvSpPr>
          <p:spPr>
            <a:xfrm>
              <a:off x="7010429" y="-8467"/>
              <a:ext cx="2142876"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762EB1">
                <a:alpha val="69803"/>
              </a:srgbClr>
            </a:solidFill>
            <a:ln>
              <a:noFill/>
            </a:ln>
          </p:spPr>
        </p:sp>
        <p:sp>
          <p:nvSpPr>
            <p:cNvPr id="49" name="Google Shape;49;p39"/>
            <p:cNvSpPr/>
            <p:nvPr/>
          </p:nvSpPr>
          <p:spPr>
            <a:xfrm>
              <a:off x="8295776" y="-8467"/>
              <a:ext cx="85753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D663D2">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9"/>
            <p:cNvSpPr/>
            <p:nvPr/>
          </p:nvSpPr>
          <p:spPr>
            <a:xfrm>
              <a:off x="8077231" y="-8468"/>
              <a:ext cx="1066770"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9"/>
            <p:cNvSpPr/>
            <p:nvPr/>
          </p:nvSpPr>
          <p:spPr>
            <a:xfrm>
              <a:off x="8060297" y="4893733"/>
              <a:ext cx="1094086"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9"/>
            <p:cNvSpPr/>
            <p:nvPr/>
          </p:nvSpPr>
          <p:spPr>
            <a:xfrm>
              <a:off x="-8466" y="-8468"/>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53" name="Google Shape;53;p39"/>
          <p:cNvSpPr txBox="1">
            <a:spLocks noGrp="1"/>
          </p:cNvSpPr>
          <p:nvPr>
            <p:ph type="ctrTitle"/>
          </p:nvPr>
        </p:nvSpPr>
        <p:spPr>
          <a:xfrm>
            <a:off x="1224812" y="2404534"/>
            <a:ext cx="6312279"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9"/>
          <p:cNvSpPr txBox="1">
            <a:spLocks noGrp="1"/>
          </p:cNvSpPr>
          <p:nvPr>
            <p:ph type="subTitle" idx="1"/>
          </p:nvPr>
        </p:nvSpPr>
        <p:spPr>
          <a:xfrm>
            <a:off x="1224812" y="4050835"/>
            <a:ext cx="6312279"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55" name="Google Shape;55;p39"/>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9"/>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9"/>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58"/>
        <p:cNvGrpSpPr/>
        <p:nvPr/>
      </p:nvGrpSpPr>
      <p:grpSpPr>
        <a:xfrm>
          <a:off x="0" y="0"/>
          <a:ext cx="0" cy="0"/>
          <a:chOff x="0" y="0"/>
          <a:chExt cx="0" cy="0"/>
        </a:xfrm>
      </p:grpSpPr>
      <p:sp>
        <p:nvSpPr>
          <p:cNvPr id="59" name="Google Shape;59;p40"/>
          <p:cNvSpPr txBox="1">
            <a:spLocks noGrp="1"/>
          </p:cNvSpPr>
          <p:nvPr>
            <p:ph type="title"/>
          </p:nvPr>
        </p:nvSpPr>
        <p:spPr>
          <a:xfrm>
            <a:off x="660399" y="2700869"/>
            <a:ext cx="6876691"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0"/>
          <p:cNvSpPr txBox="1">
            <a:spLocks noGrp="1"/>
          </p:cNvSpPr>
          <p:nvPr>
            <p:ph type="body" idx="1"/>
          </p:nvPr>
        </p:nvSpPr>
        <p:spPr>
          <a:xfrm>
            <a:off x="660399" y="4527448"/>
            <a:ext cx="6876691"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61" name="Google Shape;61;p40"/>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0"/>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0"/>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4"/>
        <p:cNvGrpSpPr/>
        <p:nvPr/>
      </p:nvGrpSpPr>
      <p:grpSpPr>
        <a:xfrm>
          <a:off x="0" y="0"/>
          <a:ext cx="0" cy="0"/>
          <a:chOff x="0" y="0"/>
          <a:chExt cx="0" cy="0"/>
        </a:xfrm>
      </p:grpSpPr>
      <p:sp>
        <p:nvSpPr>
          <p:cNvPr id="65" name="Google Shape;65;p41"/>
          <p:cNvSpPr txBox="1">
            <a:spLocks noGrp="1"/>
          </p:cNvSpPr>
          <p:nvPr>
            <p:ph type="title"/>
          </p:nvPr>
        </p:nvSpPr>
        <p:spPr>
          <a:xfrm>
            <a:off x="660400" y="609600"/>
            <a:ext cx="6876690"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1"/>
          <p:cNvSpPr txBox="1">
            <a:spLocks noGrp="1"/>
          </p:cNvSpPr>
          <p:nvPr>
            <p:ph type="body" idx="1"/>
          </p:nvPr>
        </p:nvSpPr>
        <p:spPr>
          <a:xfrm>
            <a:off x="660401" y="2160589"/>
            <a:ext cx="3345451"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7" name="Google Shape;67;p41"/>
          <p:cNvSpPr txBox="1">
            <a:spLocks noGrp="1"/>
          </p:cNvSpPr>
          <p:nvPr>
            <p:ph type="body" idx="2"/>
          </p:nvPr>
        </p:nvSpPr>
        <p:spPr>
          <a:xfrm>
            <a:off x="4191637" y="2160590"/>
            <a:ext cx="3345453"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8" name="Google Shape;68;p41"/>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1"/>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1"/>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71"/>
        <p:cNvGrpSpPr/>
        <p:nvPr/>
      </p:nvGrpSpPr>
      <p:grpSpPr>
        <a:xfrm>
          <a:off x="0" y="0"/>
          <a:ext cx="0" cy="0"/>
          <a:chOff x="0" y="0"/>
          <a:chExt cx="0" cy="0"/>
        </a:xfrm>
      </p:grpSpPr>
      <p:sp>
        <p:nvSpPr>
          <p:cNvPr id="72" name="Google Shape;72;p42"/>
          <p:cNvSpPr txBox="1">
            <a:spLocks noGrp="1"/>
          </p:cNvSpPr>
          <p:nvPr>
            <p:ph type="title"/>
          </p:nvPr>
        </p:nvSpPr>
        <p:spPr>
          <a:xfrm>
            <a:off x="660400" y="609600"/>
            <a:ext cx="6876689"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2"/>
          <p:cNvSpPr txBox="1">
            <a:spLocks noGrp="1"/>
          </p:cNvSpPr>
          <p:nvPr>
            <p:ph type="body" idx="1"/>
          </p:nvPr>
        </p:nvSpPr>
        <p:spPr>
          <a:xfrm>
            <a:off x="660399" y="2160983"/>
            <a:ext cx="334822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4" name="Google Shape;74;p42"/>
          <p:cNvSpPr txBox="1">
            <a:spLocks noGrp="1"/>
          </p:cNvSpPr>
          <p:nvPr>
            <p:ph type="body" idx="2"/>
          </p:nvPr>
        </p:nvSpPr>
        <p:spPr>
          <a:xfrm>
            <a:off x="660399" y="2737247"/>
            <a:ext cx="3348228"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5" name="Google Shape;75;p42"/>
          <p:cNvSpPr txBox="1">
            <a:spLocks noGrp="1"/>
          </p:cNvSpPr>
          <p:nvPr>
            <p:ph type="body" idx="3"/>
          </p:nvPr>
        </p:nvSpPr>
        <p:spPr>
          <a:xfrm>
            <a:off x="4188860" y="2160983"/>
            <a:ext cx="334822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6" name="Google Shape;76;p42"/>
          <p:cNvSpPr txBox="1">
            <a:spLocks noGrp="1"/>
          </p:cNvSpPr>
          <p:nvPr>
            <p:ph type="body" idx="4"/>
          </p:nvPr>
        </p:nvSpPr>
        <p:spPr>
          <a:xfrm>
            <a:off x="4188860" y="2737247"/>
            <a:ext cx="3348228"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7" name="Google Shape;77;p42"/>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2"/>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2"/>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0"/>
        <p:cNvGrpSpPr/>
        <p:nvPr/>
      </p:nvGrpSpPr>
      <p:grpSpPr>
        <a:xfrm>
          <a:off x="0" y="0"/>
          <a:ext cx="0" cy="0"/>
          <a:chOff x="0" y="0"/>
          <a:chExt cx="0" cy="0"/>
        </a:xfrm>
      </p:grpSpPr>
      <p:sp>
        <p:nvSpPr>
          <p:cNvPr id="81" name="Google Shape;81;p43"/>
          <p:cNvSpPr txBox="1">
            <a:spLocks noGrp="1"/>
          </p:cNvSpPr>
          <p:nvPr>
            <p:ph type="title"/>
          </p:nvPr>
        </p:nvSpPr>
        <p:spPr>
          <a:xfrm>
            <a:off x="660399" y="1498604"/>
            <a:ext cx="3022697"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3"/>
          <p:cNvSpPr txBox="1">
            <a:spLocks noGrp="1"/>
          </p:cNvSpPr>
          <p:nvPr>
            <p:ph type="body" idx="1"/>
          </p:nvPr>
        </p:nvSpPr>
        <p:spPr>
          <a:xfrm>
            <a:off x="3868882" y="514926"/>
            <a:ext cx="3668207"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43"/>
          <p:cNvSpPr txBox="1">
            <a:spLocks noGrp="1"/>
          </p:cNvSpPr>
          <p:nvPr>
            <p:ph type="body" idx="2"/>
          </p:nvPr>
        </p:nvSpPr>
        <p:spPr>
          <a:xfrm>
            <a:off x="660399" y="2777069"/>
            <a:ext cx="3022697"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840"/>
              <a:buNone/>
              <a:defRPr sz="1050"/>
            </a:lvl2pPr>
            <a:lvl3pPr marL="1371600" lvl="2" indent="-228600" algn="l">
              <a:spcBef>
                <a:spcPts val="1000"/>
              </a:spcBef>
              <a:spcAft>
                <a:spcPts val="0"/>
              </a:spcAft>
              <a:buSzPts val="720"/>
              <a:buNone/>
              <a:defRPr sz="900"/>
            </a:lvl3pPr>
            <a:lvl4pPr marL="1828800" lvl="3" indent="-228600" algn="l">
              <a:spcBef>
                <a:spcPts val="1000"/>
              </a:spcBef>
              <a:spcAft>
                <a:spcPts val="0"/>
              </a:spcAft>
              <a:buSzPts val="600"/>
              <a:buNone/>
              <a:defRPr sz="750"/>
            </a:lvl4pPr>
            <a:lvl5pPr marL="2286000" lvl="4" indent="-228600" algn="l">
              <a:spcBef>
                <a:spcPts val="1000"/>
              </a:spcBef>
              <a:spcAft>
                <a:spcPts val="0"/>
              </a:spcAft>
              <a:buSzPts val="600"/>
              <a:buNone/>
              <a:defRPr sz="750"/>
            </a:lvl5pPr>
            <a:lvl6pPr marL="2743200" lvl="5" indent="-228600" algn="l">
              <a:spcBef>
                <a:spcPts val="1000"/>
              </a:spcBef>
              <a:spcAft>
                <a:spcPts val="0"/>
              </a:spcAft>
              <a:buSzPts val="600"/>
              <a:buNone/>
              <a:defRPr sz="750"/>
            </a:lvl6pPr>
            <a:lvl7pPr marL="3200400" lvl="6" indent="-228600" algn="l">
              <a:spcBef>
                <a:spcPts val="1000"/>
              </a:spcBef>
              <a:spcAft>
                <a:spcPts val="0"/>
              </a:spcAft>
              <a:buSzPts val="600"/>
              <a:buNone/>
              <a:defRPr sz="750"/>
            </a:lvl7pPr>
            <a:lvl8pPr marL="3657600" lvl="7" indent="-228600" algn="l">
              <a:spcBef>
                <a:spcPts val="1000"/>
              </a:spcBef>
              <a:spcAft>
                <a:spcPts val="0"/>
              </a:spcAft>
              <a:buSzPts val="600"/>
              <a:buNone/>
              <a:defRPr sz="750"/>
            </a:lvl8pPr>
            <a:lvl9pPr marL="4114800" lvl="8" indent="-228600" algn="l">
              <a:spcBef>
                <a:spcPts val="1000"/>
              </a:spcBef>
              <a:spcAft>
                <a:spcPts val="0"/>
              </a:spcAft>
              <a:buSzPts val="600"/>
              <a:buNone/>
              <a:defRPr sz="750"/>
            </a:lvl9pPr>
          </a:lstStyle>
          <a:p>
            <a:endParaRPr/>
          </a:p>
        </p:txBody>
      </p:sp>
      <p:sp>
        <p:nvSpPr>
          <p:cNvPr id="84" name="Google Shape;84;p43"/>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3"/>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3"/>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7"/>
        <p:cNvGrpSpPr/>
        <p:nvPr/>
      </p:nvGrpSpPr>
      <p:grpSpPr>
        <a:xfrm>
          <a:off x="0" y="0"/>
          <a:ext cx="0" cy="0"/>
          <a:chOff x="0" y="0"/>
          <a:chExt cx="0" cy="0"/>
        </a:xfrm>
      </p:grpSpPr>
      <p:sp>
        <p:nvSpPr>
          <p:cNvPr id="88" name="Google Shape;88;p44"/>
          <p:cNvSpPr txBox="1">
            <a:spLocks noGrp="1"/>
          </p:cNvSpPr>
          <p:nvPr>
            <p:ph type="title"/>
          </p:nvPr>
        </p:nvSpPr>
        <p:spPr>
          <a:xfrm>
            <a:off x="660399" y="4800600"/>
            <a:ext cx="687669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4"/>
          <p:cNvSpPr>
            <a:spLocks noGrp="1"/>
          </p:cNvSpPr>
          <p:nvPr>
            <p:ph type="pic" idx="2"/>
          </p:nvPr>
        </p:nvSpPr>
        <p:spPr>
          <a:xfrm>
            <a:off x="660399" y="609600"/>
            <a:ext cx="6876690" cy="3845718"/>
          </a:xfrm>
          <a:prstGeom prst="rect">
            <a:avLst/>
          </a:prstGeom>
          <a:noFill/>
          <a:ln>
            <a:noFill/>
          </a:ln>
        </p:spPr>
      </p:sp>
      <p:sp>
        <p:nvSpPr>
          <p:cNvPr id="90" name="Google Shape;90;p44"/>
          <p:cNvSpPr txBox="1">
            <a:spLocks noGrp="1"/>
          </p:cNvSpPr>
          <p:nvPr>
            <p:ph type="body" idx="1"/>
          </p:nvPr>
        </p:nvSpPr>
        <p:spPr>
          <a:xfrm>
            <a:off x="660399" y="5367338"/>
            <a:ext cx="6876690"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44"/>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4"/>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4"/>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35"/>
          <p:cNvGrpSpPr/>
          <p:nvPr/>
        </p:nvGrpSpPr>
        <p:grpSpPr>
          <a:xfrm>
            <a:off x="-9172" y="-8468"/>
            <a:ext cx="9933955" cy="6874935"/>
            <a:chOff x="-8467" y="-8468"/>
            <a:chExt cx="9169805" cy="6874935"/>
          </a:xfrm>
        </p:grpSpPr>
        <p:sp>
          <p:nvSpPr>
            <p:cNvPr id="11" name="Google Shape;11;p35"/>
            <p:cNvSpPr/>
            <p:nvPr/>
          </p:nvSpPr>
          <p:spPr>
            <a:xfrm>
              <a:off x="-8467" y="4013200"/>
              <a:ext cx="457200"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35"/>
            <p:cNvCxnSpPr/>
            <p:nvPr/>
          </p:nvCxnSpPr>
          <p:spPr>
            <a:xfrm rot="10800000" flipH="1">
              <a:off x="5130830" y="4175605"/>
              <a:ext cx="4022475" cy="2682396"/>
            </a:xfrm>
            <a:prstGeom prst="straightConnector1">
              <a:avLst/>
            </a:prstGeom>
            <a:noFill/>
            <a:ln w="9525" cap="flat" cmpd="sng">
              <a:solidFill>
                <a:srgbClr val="D8D8D8"/>
              </a:solidFill>
              <a:prstDash val="solid"/>
              <a:round/>
              <a:headEnd type="none" w="sm" len="sm"/>
              <a:tailEnd type="none" w="sm" len="sm"/>
            </a:ln>
          </p:spPr>
        </p:cxnSp>
        <p:cxnSp>
          <p:nvCxnSpPr>
            <p:cNvPr id="13" name="Google Shape;13;p35"/>
            <p:cNvCxnSpPr/>
            <p:nvPr/>
          </p:nvCxnSpPr>
          <p:spPr>
            <a:xfrm>
              <a:off x="7042707" y="0"/>
              <a:ext cx="1219200" cy="6858000"/>
            </a:xfrm>
            <a:prstGeom prst="straightConnector1">
              <a:avLst/>
            </a:prstGeom>
            <a:noFill/>
            <a:ln w="9525" cap="flat" cmpd="sng">
              <a:solidFill>
                <a:srgbClr val="BFBFBF"/>
              </a:solidFill>
              <a:prstDash val="solid"/>
              <a:round/>
              <a:headEnd type="none" w="sm" len="sm"/>
              <a:tailEnd type="none" w="sm" len="sm"/>
            </a:ln>
          </p:spPr>
        </p:cxnSp>
        <p:sp>
          <p:nvSpPr>
            <p:cNvPr id="14" name="Google Shape;14;p35"/>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5"/>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5"/>
            <p:cNvSpPr/>
            <p:nvPr/>
          </p:nvSpPr>
          <p:spPr>
            <a:xfrm>
              <a:off x="6637896" y="3920066"/>
              <a:ext cx="2513565" cy="2937933"/>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5"/>
            <p:cNvSpPr/>
            <p:nvPr/>
          </p:nvSpPr>
          <p:spPr>
            <a:xfrm>
              <a:off x="7010429" y="-8467"/>
              <a:ext cx="2142876"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762EB1">
                <a:alpha val="69803"/>
              </a:srgbClr>
            </a:solidFill>
            <a:ln>
              <a:noFill/>
            </a:ln>
          </p:spPr>
        </p:sp>
        <p:sp>
          <p:nvSpPr>
            <p:cNvPr id="18" name="Google Shape;18;p35"/>
            <p:cNvSpPr/>
            <p:nvPr/>
          </p:nvSpPr>
          <p:spPr>
            <a:xfrm>
              <a:off x="8295776" y="-8467"/>
              <a:ext cx="85753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D663D2">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5"/>
            <p:cNvSpPr/>
            <p:nvPr/>
          </p:nvSpPr>
          <p:spPr>
            <a:xfrm>
              <a:off x="8077231" y="-8468"/>
              <a:ext cx="1066770"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5"/>
            <p:cNvSpPr/>
            <p:nvPr/>
          </p:nvSpPr>
          <p:spPr>
            <a:xfrm>
              <a:off x="8060297" y="4893733"/>
              <a:ext cx="1094086"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5"/>
          <p:cNvSpPr txBox="1">
            <a:spLocks noGrp="1"/>
          </p:cNvSpPr>
          <p:nvPr>
            <p:ph type="title"/>
          </p:nvPr>
        </p:nvSpPr>
        <p:spPr>
          <a:xfrm>
            <a:off x="660400" y="609600"/>
            <a:ext cx="6876689"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35"/>
          <p:cNvSpPr txBox="1">
            <a:spLocks noGrp="1"/>
          </p:cNvSpPr>
          <p:nvPr>
            <p:ph type="body" idx="1"/>
          </p:nvPr>
        </p:nvSpPr>
        <p:spPr>
          <a:xfrm>
            <a:off x="660399" y="2160590"/>
            <a:ext cx="6876690"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35"/>
          <p:cNvSpPr txBox="1">
            <a:spLocks noGrp="1"/>
          </p:cNvSpPr>
          <p:nvPr>
            <p:ph type="dt" idx="10"/>
          </p:nvPr>
        </p:nvSpPr>
        <p:spPr>
          <a:xfrm>
            <a:off x="5855696" y="6041364"/>
            <a:ext cx="741143"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35"/>
          <p:cNvSpPr txBox="1">
            <a:spLocks noGrp="1"/>
          </p:cNvSpPr>
          <p:nvPr>
            <p:ph type="ftr" idx="11"/>
          </p:nvPr>
        </p:nvSpPr>
        <p:spPr>
          <a:xfrm>
            <a:off x="660399" y="6041364"/>
            <a:ext cx="500822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35"/>
          <p:cNvSpPr txBox="1">
            <a:spLocks noGrp="1"/>
          </p:cNvSpPr>
          <p:nvPr>
            <p:ph type="sldNum" idx="12"/>
          </p:nvPr>
        </p:nvSpPr>
        <p:spPr>
          <a:xfrm>
            <a:off x="6981732" y="6041364"/>
            <a:ext cx="55535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 descr="C:\Users\Pablo Bergna\Desktop\utn_logo.jpg"/>
          <p:cNvPicPr preferRelativeResize="0"/>
          <p:nvPr/>
        </p:nvPicPr>
        <p:blipFill rotWithShape="1">
          <a:blip r:embed="rId3">
            <a:alphaModFix/>
          </a:blip>
          <a:srcRect/>
          <a:stretch/>
        </p:blipFill>
        <p:spPr>
          <a:xfrm>
            <a:off x="1520620" y="681948"/>
            <a:ext cx="1248139" cy="1306892"/>
          </a:xfrm>
          <a:prstGeom prst="rect">
            <a:avLst/>
          </a:prstGeom>
          <a:noFill/>
          <a:ln>
            <a:noFill/>
          </a:ln>
        </p:spPr>
      </p:pic>
      <p:sp>
        <p:nvSpPr>
          <p:cNvPr id="148" name="Google Shape;148;p1"/>
          <p:cNvSpPr txBox="1"/>
          <p:nvPr/>
        </p:nvSpPr>
        <p:spPr>
          <a:xfrm>
            <a:off x="2791465" y="764706"/>
            <a:ext cx="5983961" cy="115212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Black"/>
              <a:buNone/>
            </a:pPr>
            <a:r>
              <a:rPr lang="es-ES" sz="2000" b="0" i="0" u="none" strike="noStrike" cap="none">
                <a:solidFill>
                  <a:schemeClr val="dk1"/>
                </a:solidFill>
                <a:latin typeface="Arial Black"/>
                <a:ea typeface="Arial Black"/>
                <a:cs typeface="Arial Black"/>
                <a:sym typeface="Arial Black"/>
              </a:rPr>
              <a:t>Universidad Tecnológica Nacional</a:t>
            </a:r>
            <a:br>
              <a:rPr lang="es-ES" sz="2000" b="0" i="0" u="none" strike="noStrike" cap="none">
                <a:solidFill>
                  <a:schemeClr val="dk1"/>
                </a:solidFill>
                <a:latin typeface="Arial Black"/>
                <a:ea typeface="Arial Black"/>
                <a:cs typeface="Arial Black"/>
                <a:sym typeface="Arial Black"/>
              </a:rPr>
            </a:br>
            <a:r>
              <a:rPr lang="es-ES" sz="2000" b="0" i="0" u="none" strike="noStrike" cap="none">
                <a:solidFill>
                  <a:schemeClr val="dk1"/>
                </a:solidFill>
                <a:latin typeface="Arial Black"/>
                <a:ea typeface="Arial Black"/>
                <a:cs typeface="Arial Black"/>
                <a:sym typeface="Arial Black"/>
              </a:rPr>
              <a:t>Sistemas Operativos</a:t>
            </a:r>
            <a:br>
              <a:rPr lang="es-ES" sz="2000" b="0" i="0" u="none" strike="noStrike" cap="none">
                <a:solidFill>
                  <a:schemeClr val="dk1"/>
                </a:solidFill>
                <a:latin typeface="Arial Black"/>
                <a:ea typeface="Arial Black"/>
                <a:cs typeface="Arial Black"/>
                <a:sym typeface="Arial Black"/>
              </a:rPr>
            </a:br>
            <a:r>
              <a:rPr lang="es-ES" sz="2000" b="0" i="0" u="none" strike="noStrike" cap="none">
                <a:solidFill>
                  <a:schemeClr val="dk1"/>
                </a:solidFill>
                <a:latin typeface="Arial Black"/>
                <a:ea typeface="Arial Black"/>
                <a:cs typeface="Arial Black"/>
                <a:sym typeface="Arial Black"/>
              </a:rPr>
              <a:t>Profesora: Ing. Marcela Nardiello</a:t>
            </a:r>
            <a:endParaRPr sz="2000" b="0" i="0" u="none" strike="noStrike" cap="none">
              <a:solidFill>
                <a:schemeClr val="dk1"/>
              </a:solidFill>
              <a:latin typeface="Arial Black"/>
              <a:ea typeface="Arial Black"/>
              <a:cs typeface="Arial Black"/>
              <a:sym typeface="Arial Black"/>
            </a:endParaRPr>
          </a:p>
        </p:txBody>
      </p:sp>
      <p:sp>
        <p:nvSpPr>
          <p:cNvPr id="149" name="Google Shape;149;p1"/>
          <p:cNvSpPr txBox="1"/>
          <p:nvPr/>
        </p:nvSpPr>
        <p:spPr>
          <a:xfrm>
            <a:off x="1568624" y="2132856"/>
            <a:ext cx="6840760" cy="1800200"/>
          </a:xfrm>
          <a:prstGeom prst="rect">
            <a:avLst/>
          </a:prstGeom>
          <a:noFill/>
          <a:ln>
            <a:noFill/>
          </a:ln>
        </p:spPr>
        <p:txBody>
          <a:bodyPr spcFirstLastPara="1" wrap="square" lIns="91425" tIns="45700" rIns="91425" bIns="45700" anchor="t" anchorCtr="0">
            <a:noAutofit/>
          </a:bodyPr>
          <a:lstStyle/>
          <a:p>
            <a:pPr marL="274320" marR="0" lvl="0" indent="-274320" algn="ctr" rtl="0">
              <a:lnSpc>
                <a:spcPct val="100000"/>
              </a:lnSpc>
              <a:spcBef>
                <a:spcPts val="0"/>
              </a:spcBef>
              <a:spcAft>
                <a:spcPts val="0"/>
              </a:spcAft>
              <a:buNone/>
            </a:pPr>
            <a:r>
              <a:rPr lang="es-ES" sz="5400" b="0" i="0" u="none" strike="noStrike" cap="none">
                <a:solidFill>
                  <a:schemeClr val="accent1"/>
                </a:solidFill>
                <a:latin typeface="Abril Fatface"/>
                <a:ea typeface="Abril Fatface"/>
                <a:cs typeface="Abril Fatface"/>
                <a:sym typeface="Abril Fatface"/>
              </a:rPr>
              <a:t>Planificación de Procesos e Hilos</a:t>
            </a:r>
            <a:endParaRPr/>
          </a:p>
        </p:txBody>
      </p:sp>
      <p:pic>
        <p:nvPicPr>
          <p:cNvPr id="150" name="Google Shape;150;p1"/>
          <p:cNvPicPr preferRelativeResize="0"/>
          <p:nvPr/>
        </p:nvPicPr>
        <p:blipFill rotWithShape="1">
          <a:blip r:embed="rId4">
            <a:alphaModFix/>
          </a:blip>
          <a:srcRect/>
          <a:stretch/>
        </p:blipFill>
        <p:spPr>
          <a:xfrm>
            <a:off x="848543" y="4293096"/>
            <a:ext cx="4144341" cy="1800198"/>
          </a:xfrm>
          <a:prstGeom prst="rect">
            <a:avLst/>
          </a:prstGeom>
          <a:noFill/>
          <a:ln>
            <a:noFill/>
          </a:ln>
        </p:spPr>
      </p:pic>
      <p:pic>
        <p:nvPicPr>
          <p:cNvPr id="151" name="Google Shape;151;p1"/>
          <p:cNvPicPr preferRelativeResize="0"/>
          <p:nvPr/>
        </p:nvPicPr>
        <p:blipFill rotWithShape="1">
          <a:blip r:embed="rId5">
            <a:alphaModFix/>
          </a:blip>
          <a:srcRect/>
          <a:stretch/>
        </p:blipFill>
        <p:spPr>
          <a:xfrm>
            <a:off x="5827103" y="4293096"/>
            <a:ext cx="2592288" cy="20026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0"/>
          <p:cNvSpPr txBox="1">
            <a:spLocks noGrp="1"/>
          </p:cNvSpPr>
          <p:nvPr>
            <p:ph type="title"/>
          </p:nvPr>
        </p:nvSpPr>
        <p:spPr>
          <a:xfrm>
            <a:off x="495300" y="274638"/>
            <a:ext cx="8089900" cy="49006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4000"/>
              <a:buFont typeface="Verdana"/>
              <a:buNone/>
            </a:pPr>
            <a:r>
              <a:rPr lang="es-ES" sz="4000" b="1" i="1">
                <a:latin typeface="Verdana"/>
                <a:ea typeface="Verdana"/>
                <a:cs typeface="Verdana"/>
                <a:sym typeface="Verdana"/>
              </a:rPr>
              <a:t>Modelos de Colas</a:t>
            </a:r>
            <a:endParaRPr/>
          </a:p>
        </p:txBody>
      </p:sp>
      <p:pic>
        <p:nvPicPr>
          <p:cNvPr id="239" name="Google Shape;239;p10"/>
          <p:cNvPicPr preferRelativeResize="0">
            <a:picLocks noGrp="1"/>
          </p:cNvPicPr>
          <p:nvPr>
            <p:ph type="body" idx="1"/>
          </p:nvPr>
        </p:nvPicPr>
        <p:blipFill rotWithShape="1">
          <a:blip r:embed="rId3">
            <a:alphaModFix/>
          </a:blip>
          <a:srcRect/>
          <a:stretch/>
        </p:blipFill>
        <p:spPr>
          <a:xfrm>
            <a:off x="495300" y="1212155"/>
            <a:ext cx="8915400" cy="5241181"/>
          </a:xfrm>
          <a:prstGeom prst="rect">
            <a:avLst/>
          </a:prstGeom>
          <a:noFill/>
          <a:ln>
            <a:noFill/>
          </a:ln>
        </p:spPr>
      </p:pic>
      <p:sp>
        <p:nvSpPr>
          <p:cNvPr id="240" name="Google Shape;240;p10"/>
          <p:cNvSpPr/>
          <p:nvPr/>
        </p:nvSpPr>
        <p:spPr>
          <a:xfrm>
            <a:off x="6825208" y="1124744"/>
            <a:ext cx="936104" cy="864096"/>
          </a:xfrm>
          <a:prstGeom prst="ellipse">
            <a:avLst/>
          </a:prstGeom>
          <a:solidFill>
            <a:srgbClr val="D09AD0"/>
          </a:solidFill>
          <a:ln w="19050" cap="rnd"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dk1"/>
                </a:solidFill>
                <a:latin typeface="Verdana"/>
                <a:ea typeface="Verdana"/>
                <a:cs typeface="Verdana"/>
                <a:sym typeface="Verdana"/>
              </a:rPr>
              <a:t>CPU</a:t>
            </a:r>
            <a:endParaRPr/>
          </a:p>
        </p:txBody>
      </p:sp>
      <p:sp>
        <p:nvSpPr>
          <p:cNvPr id="241" name="Google Shape;241;p10"/>
          <p:cNvSpPr/>
          <p:nvPr/>
        </p:nvSpPr>
        <p:spPr>
          <a:xfrm>
            <a:off x="1640632" y="2204864"/>
            <a:ext cx="936104" cy="792088"/>
          </a:xfrm>
          <a:prstGeom prst="ellipse">
            <a:avLst/>
          </a:prstGeom>
          <a:solidFill>
            <a:srgbClr val="D09AD0"/>
          </a:solidFill>
          <a:ln w="19050" cap="rnd"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dk1"/>
                </a:solidFill>
                <a:latin typeface="Verdana"/>
                <a:ea typeface="Verdana"/>
                <a:cs typeface="Verdana"/>
                <a:sym typeface="Verdana"/>
              </a:rPr>
              <a:t>E/S</a:t>
            </a:r>
            <a:endParaRPr/>
          </a:p>
        </p:txBody>
      </p:sp>
      <p:sp>
        <p:nvSpPr>
          <p:cNvPr id="242" name="Google Shape;242;p10"/>
          <p:cNvSpPr/>
          <p:nvPr/>
        </p:nvSpPr>
        <p:spPr>
          <a:xfrm>
            <a:off x="3080792" y="4221088"/>
            <a:ext cx="1800200" cy="936104"/>
          </a:xfrm>
          <a:prstGeom prst="ellipse">
            <a:avLst/>
          </a:prstGeom>
          <a:solidFill>
            <a:srgbClr val="D09AD0"/>
          </a:solidFill>
          <a:ln w="19050" cap="rnd"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dk1"/>
                </a:solidFill>
                <a:latin typeface="Verdana"/>
                <a:ea typeface="Verdana"/>
                <a:cs typeface="Verdana"/>
                <a:sym typeface="Verdana"/>
              </a:rPr>
              <a:t>Ejecutar proceso Hijo</a:t>
            </a:r>
            <a:endParaRPr/>
          </a:p>
        </p:txBody>
      </p:sp>
      <p:sp>
        <p:nvSpPr>
          <p:cNvPr id="243" name="Google Shape;243;p10"/>
          <p:cNvSpPr/>
          <p:nvPr/>
        </p:nvSpPr>
        <p:spPr>
          <a:xfrm>
            <a:off x="2936776" y="5373216"/>
            <a:ext cx="2016224" cy="936104"/>
          </a:xfrm>
          <a:prstGeom prst="ellipse">
            <a:avLst/>
          </a:prstGeom>
          <a:solidFill>
            <a:srgbClr val="D09AD0"/>
          </a:solidFill>
          <a:ln w="19050" cap="rnd"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dk1"/>
                </a:solidFill>
                <a:latin typeface="Verdana"/>
                <a:ea typeface="Verdana"/>
                <a:cs typeface="Verdana"/>
                <a:sym typeface="Verdana"/>
              </a:rPr>
              <a:t>Se Produce Interrup.</a:t>
            </a:r>
            <a:endParaRPr/>
          </a:p>
        </p:txBody>
      </p:sp>
      <p:sp>
        <p:nvSpPr>
          <p:cNvPr id="2" name="CuadroTexto 1">
            <a:extLst>
              <a:ext uri="{FF2B5EF4-FFF2-40B4-BE49-F238E27FC236}">
                <a16:creationId xmlns:a16="http://schemas.microsoft.com/office/drawing/2014/main" id="{CC8CE30F-54BF-A9EA-E226-F60F50ED865A}"/>
              </a:ext>
            </a:extLst>
          </p:cNvPr>
          <p:cNvSpPr txBox="1"/>
          <p:nvPr/>
        </p:nvSpPr>
        <p:spPr>
          <a:xfrm>
            <a:off x="8442007" y="2800350"/>
            <a:ext cx="492443" cy="2031325"/>
          </a:xfrm>
          <a:prstGeom prst="rect">
            <a:avLst/>
          </a:prstGeom>
          <a:noFill/>
        </p:spPr>
        <p:txBody>
          <a:bodyPr vert="vert" wrap="square" rtlCol="0">
            <a:spAutoFit/>
          </a:bodyPr>
          <a:lstStyle/>
          <a:p>
            <a:r>
              <a:rPr lang="es-ES" sz="2000" dirty="0"/>
              <a:t>Sale de la CPU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1"/>
          <p:cNvSpPr txBox="1">
            <a:spLocks noGrp="1"/>
          </p:cNvSpPr>
          <p:nvPr>
            <p:ph type="title"/>
          </p:nvPr>
        </p:nvSpPr>
        <p:spPr>
          <a:xfrm>
            <a:off x="920552" y="404664"/>
            <a:ext cx="7564586" cy="63668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4000"/>
              <a:buFont typeface="Verdana"/>
              <a:buNone/>
            </a:pPr>
            <a:r>
              <a:rPr lang="es-ES" sz="4000" b="1" i="1">
                <a:latin typeface="Verdana"/>
                <a:ea typeface="Verdana"/>
                <a:cs typeface="Verdana"/>
                <a:sym typeface="Verdana"/>
              </a:rPr>
              <a:t>Términos importantes</a:t>
            </a:r>
            <a:endParaRPr sz="4000"/>
          </a:p>
        </p:txBody>
      </p:sp>
      <p:sp>
        <p:nvSpPr>
          <p:cNvPr id="250" name="Google Shape;250;p11"/>
          <p:cNvSpPr txBox="1"/>
          <p:nvPr/>
        </p:nvSpPr>
        <p:spPr>
          <a:xfrm>
            <a:off x="848544" y="1556792"/>
            <a:ext cx="8208912"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D663D2"/>
              </a:buClr>
              <a:buSzPts val="1800"/>
              <a:buFont typeface="Noto Sans Symbols"/>
              <a:buChar char="✔"/>
            </a:pPr>
            <a:r>
              <a:rPr lang="es-ES" sz="1800" b="1" i="1">
                <a:solidFill>
                  <a:schemeClr val="accent1"/>
                </a:solidFill>
                <a:latin typeface="Trebuchet MS"/>
                <a:ea typeface="Trebuchet MS"/>
                <a:cs typeface="Trebuchet MS"/>
                <a:sym typeface="Trebuchet MS"/>
              </a:rPr>
              <a:t>Control de Procesos: </a:t>
            </a:r>
            <a:r>
              <a:rPr lang="es-ES" sz="1800" b="0" i="0">
                <a:solidFill>
                  <a:srgbClr val="0D0D0D"/>
                </a:solidFill>
                <a:latin typeface="Trebuchet MS"/>
                <a:ea typeface="Trebuchet MS"/>
                <a:cs typeface="Trebuchet MS"/>
                <a:sym typeface="Trebuchet MS"/>
              </a:rPr>
              <a:t>es una función fundamental del sistema operativo que implica la gestión y supervisión de los procesos en ejecución en un sistema informático. Esta gestión se lleva a cabo mediante una variedad de técnicas y políticas diseñadas para garantizar un uso eficiente de los recursos del sistema y un funcionamiento ordenado de los procesos. </a:t>
            </a:r>
            <a:endParaRPr sz="1800">
              <a:solidFill>
                <a:schemeClr val="dk1"/>
              </a:solidFill>
              <a:latin typeface="Trebuchet MS"/>
              <a:ea typeface="Trebuchet MS"/>
              <a:cs typeface="Trebuchet MS"/>
              <a:sym typeface="Trebuchet MS"/>
            </a:endParaRPr>
          </a:p>
        </p:txBody>
      </p:sp>
      <p:sp>
        <p:nvSpPr>
          <p:cNvPr id="251" name="Google Shape;251;p11"/>
          <p:cNvSpPr txBox="1"/>
          <p:nvPr/>
        </p:nvSpPr>
        <p:spPr>
          <a:xfrm>
            <a:off x="776536" y="3175808"/>
            <a:ext cx="8208912" cy="369331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1"/>
              </a:buClr>
              <a:buSzPts val="1800"/>
              <a:buFont typeface="Noto Sans Symbols"/>
              <a:buChar char="✔"/>
            </a:pPr>
            <a:r>
              <a:rPr lang="es-ES" sz="1800" b="1" i="1">
                <a:solidFill>
                  <a:schemeClr val="accent1"/>
                </a:solidFill>
                <a:latin typeface="Trebuchet MS"/>
                <a:ea typeface="Trebuchet MS"/>
                <a:cs typeface="Trebuchet MS"/>
                <a:sym typeface="Trebuchet MS"/>
              </a:rPr>
              <a:t>Cambio de Contexto: </a:t>
            </a:r>
            <a:r>
              <a:rPr lang="es-ES" sz="1800" i="1">
                <a:solidFill>
                  <a:schemeClr val="dk1"/>
                </a:solidFill>
                <a:latin typeface="Trebuchet MS"/>
                <a:ea typeface="Trebuchet MS"/>
                <a:cs typeface="Trebuchet MS"/>
                <a:sym typeface="Trebuchet MS"/>
              </a:rPr>
              <a:t>Cuando se cambia el proceso que posee la CPU se debe guardar su contexto de ejecución para luego poder reanudarlo en el lugar interrumpido.</a:t>
            </a:r>
            <a:endParaRPr/>
          </a:p>
          <a:p>
            <a:pPr marL="800100" marR="0" lvl="1" indent="-342900" algn="l" rtl="0">
              <a:spcBef>
                <a:spcPts val="0"/>
              </a:spcBef>
              <a:spcAft>
                <a:spcPts val="0"/>
              </a:spcAft>
              <a:buClr>
                <a:srgbClr val="D663D2"/>
              </a:buClr>
              <a:buSzPts val="1800"/>
              <a:buFont typeface="Noto Sans Symbols"/>
              <a:buChar char="▪"/>
            </a:pPr>
            <a:r>
              <a:rPr lang="es-ES" sz="1800" b="0" i="1" u="none" strike="noStrike" cap="none">
                <a:solidFill>
                  <a:schemeClr val="dk1"/>
                </a:solidFill>
                <a:latin typeface="Trebuchet MS"/>
                <a:ea typeface="Trebuchet MS"/>
                <a:cs typeface="Trebuchet MS"/>
                <a:sym typeface="Trebuchet MS"/>
              </a:rPr>
              <a:t> El cambio de contexto puede tener como objetivo:</a:t>
            </a:r>
            <a:endParaRPr/>
          </a:p>
          <a:p>
            <a:pPr marL="1257300" marR="0" lvl="2" indent="-342900" algn="l" rtl="0">
              <a:spcBef>
                <a:spcPts val="0"/>
              </a:spcBef>
              <a:spcAft>
                <a:spcPts val="0"/>
              </a:spcAft>
              <a:buClr>
                <a:srgbClr val="D663D2"/>
              </a:buClr>
              <a:buSzPts val="1800"/>
              <a:buFont typeface="Noto Sans Symbols"/>
              <a:buChar char="▪"/>
            </a:pPr>
            <a:r>
              <a:rPr lang="es-ES" sz="1800" b="0" i="1" u="none" strike="noStrike" cap="none">
                <a:solidFill>
                  <a:schemeClr val="dk1"/>
                </a:solidFill>
                <a:latin typeface="Trebuchet MS"/>
                <a:ea typeface="Trebuchet MS"/>
                <a:cs typeface="Trebuchet MS"/>
                <a:sym typeface="Trebuchet MS"/>
              </a:rPr>
              <a:t>Ejecutar otro proceso.</a:t>
            </a:r>
            <a:endParaRPr/>
          </a:p>
          <a:p>
            <a:pPr marL="1257300" marR="0" lvl="2" indent="-342900" algn="l" rtl="0">
              <a:spcBef>
                <a:spcPts val="0"/>
              </a:spcBef>
              <a:spcAft>
                <a:spcPts val="0"/>
              </a:spcAft>
              <a:buClr>
                <a:srgbClr val="D663D2"/>
              </a:buClr>
              <a:buSzPts val="1800"/>
              <a:buFont typeface="Noto Sans Symbols"/>
              <a:buChar char="▪"/>
            </a:pPr>
            <a:r>
              <a:rPr lang="es-ES" sz="1800" b="0" i="1" u="none" strike="noStrike" cap="none">
                <a:solidFill>
                  <a:schemeClr val="dk1"/>
                </a:solidFill>
                <a:latin typeface="Trebuchet MS"/>
                <a:ea typeface="Trebuchet MS"/>
                <a:cs typeface="Trebuchet MS"/>
                <a:sym typeface="Trebuchet MS"/>
              </a:rPr>
              <a:t>Atender una interrupción (ejecutará el interrupt handler).</a:t>
            </a:r>
            <a:endParaRPr/>
          </a:p>
          <a:p>
            <a:pPr marL="1257300" marR="0" lvl="2" indent="-342900" algn="l" rtl="0">
              <a:spcBef>
                <a:spcPts val="0"/>
              </a:spcBef>
              <a:spcAft>
                <a:spcPts val="0"/>
              </a:spcAft>
              <a:buClr>
                <a:srgbClr val="D663D2"/>
              </a:buClr>
              <a:buSzPts val="1800"/>
              <a:buFont typeface="Noto Sans Symbols"/>
              <a:buChar char="▪"/>
            </a:pPr>
            <a:r>
              <a:rPr lang="es-ES" sz="1800" b="0" i="1" u="none" strike="noStrike" cap="none">
                <a:solidFill>
                  <a:schemeClr val="dk1"/>
                </a:solidFill>
                <a:latin typeface="Trebuchet MS"/>
                <a:ea typeface="Trebuchet MS"/>
                <a:cs typeface="Trebuchet MS"/>
                <a:sym typeface="Trebuchet MS"/>
              </a:rPr>
              <a:t>Ejecutar una syscall</a:t>
            </a:r>
            <a:endParaRPr sz="1800" b="0" i="1" u="none" strike="noStrike" cap="none">
              <a:solidFill>
                <a:schemeClr val="dk1"/>
              </a:solidFill>
              <a:latin typeface="Trebuchet MS"/>
              <a:ea typeface="Trebuchet MS"/>
              <a:cs typeface="Trebuchet MS"/>
              <a:sym typeface="Trebuchet MS"/>
            </a:endParaRPr>
          </a:p>
          <a:p>
            <a:pPr marL="800100" marR="0" lvl="1" indent="-342900" algn="l" rtl="0">
              <a:spcBef>
                <a:spcPts val="0"/>
              </a:spcBef>
              <a:spcAft>
                <a:spcPts val="0"/>
              </a:spcAft>
              <a:buClr>
                <a:srgbClr val="D663D2"/>
              </a:buClr>
              <a:buSzPts val="1800"/>
              <a:buFont typeface="Noto Sans Symbols"/>
              <a:buChar char="▪"/>
            </a:pPr>
            <a:r>
              <a:rPr lang="es-ES" sz="1800" b="0" i="1" u="none" strike="noStrike" cap="none">
                <a:solidFill>
                  <a:schemeClr val="dk1"/>
                </a:solidFill>
                <a:latin typeface="Trebuchet MS"/>
                <a:ea typeface="Trebuchet MS"/>
                <a:cs typeface="Trebuchet MS"/>
                <a:sym typeface="Trebuchet MS"/>
              </a:rPr>
              <a:t> El tiempo que dura un cambio de contexto es un gasto extra; es necesario para poder ejecutar procesos pero durante el mismo el sistema no hace ningun trabajo útil (para el usuario) Por lo tanto:</a:t>
            </a:r>
            <a:endParaRPr/>
          </a:p>
          <a:p>
            <a:pPr marL="1257300" marR="0" lvl="2" indent="-342900" algn="l" rtl="0">
              <a:spcBef>
                <a:spcPts val="0"/>
              </a:spcBef>
              <a:spcAft>
                <a:spcPts val="0"/>
              </a:spcAft>
              <a:buClr>
                <a:srgbClr val="D663D2"/>
              </a:buClr>
              <a:buSzPts val="1800"/>
              <a:buFont typeface="Noto Sans Symbols"/>
              <a:buChar char="▪"/>
            </a:pPr>
            <a:r>
              <a:rPr lang="es-ES" sz="1800" b="0" i="1" u="none" strike="noStrike" cap="none">
                <a:solidFill>
                  <a:schemeClr val="dk1"/>
                </a:solidFill>
                <a:latin typeface="Trebuchet MS"/>
                <a:ea typeface="Trebuchet MS"/>
                <a:cs typeface="Trebuchet MS"/>
                <a:sym typeface="Trebuchet MS"/>
              </a:rPr>
              <a:t>Este tiempo es considerado </a:t>
            </a:r>
            <a:r>
              <a:rPr lang="es-ES" sz="1800" b="1" i="1" u="none" strike="noStrike" cap="none">
                <a:solidFill>
                  <a:schemeClr val="dk1"/>
                </a:solidFill>
                <a:latin typeface="Trebuchet MS"/>
                <a:ea typeface="Trebuchet MS"/>
                <a:cs typeface="Trebuchet MS"/>
                <a:sym typeface="Trebuchet MS"/>
              </a:rPr>
              <a:t>OVERHEARD.</a:t>
            </a:r>
            <a:endParaRPr/>
          </a:p>
          <a:p>
            <a:pPr marL="1257300" marR="0" lvl="2" indent="-342900" algn="l" rtl="0">
              <a:spcBef>
                <a:spcPts val="0"/>
              </a:spcBef>
              <a:spcAft>
                <a:spcPts val="0"/>
              </a:spcAft>
              <a:buClr>
                <a:srgbClr val="D663D2"/>
              </a:buClr>
              <a:buSzPts val="1800"/>
              <a:buFont typeface="Noto Sans Symbols"/>
              <a:buChar char="▪"/>
            </a:pPr>
            <a:r>
              <a:rPr lang="es-ES" sz="1800" b="1" i="1" u="none" strike="noStrike" cap="none">
                <a:solidFill>
                  <a:schemeClr val="dk1"/>
                </a:solidFill>
                <a:latin typeface="Trebuchet MS"/>
                <a:ea typeface="Trebuchet MS"/>
                <a:cs typeface="Trebuchet MS"/>
                <a:sym typeface="Trebuchet MS"/>
              </a:rPr>
              <a:t> </a:t>
            </a:r>
            <a:r>
              <a:rPr lang="es-ES" sz="1800" b="0" i="1" u="none" strike="noStrike" cap="none">
                <a:solidFill>
                  <a:schemeClr val="dk1"/>
                </a:solidFill>
                <a:latin typeface="Trebuchet MS"/>
                <a:ea typeface="Trebuchet MS"/>
                <a:cs typeface="Trebuchet MS"/>
                <a:sym typeface="Trebuchet MS"/>
              </a:rPr>
              <a:t>Se debe minimizar</a:t>
            </a:r>
            <a:endParaRPr sz="1800" b="1" i="1" u="none" strike="noStrike" cap="none">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rgbClr val="D663D2"/>
              </a:buClr>
              <a:buSzPts val="1800"/>
              <a:buFont typeface="Noto Sans Symbols"/>
              <a:buNone/>
            </a:pPr>
            <a:endParaRPr sz="1800">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2000"/>
                                        <p:tgtEl>
                                          <p:spTgt spid="2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1"/>
                                        </p:tgtEl>
                                        <p:attrNameLst>
                                          <p:attrName>style.visibility</p:attrName>
                                        </p:attrNameLst>
                                      </p:cBhvr>
                                      <p:to>
                                        <p:strVal val="visible"/>
                                      </p:to>
                                    </p:set>
                                    <p:animEffect transition="in" filter="fade">
                                      <p:cBhvr>
                                        <p:cTn id="12" dur="20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12"/>
          <p:cNvPicPr preferRelativeResize="0"/>
          <p:nvPr/>
        </p:nvPicPr>
        <p:blipFill rotWithShape="1">
          <a:blip r:embed="rId3">
            <a:alphaModFix/>
          </a:blip>
          <a:srcRect/>
          <a:stretch/>
        </p:blipFill>
        <p:spPr>
          <a:xfrm>
            <a:off x="614832" y="1124744"/>
            <a:ext cx="8442624" cy="5616624"/>
          </a:xfrm>
          <a:prstGeom prst="rect">
            <a:avLst/>
          </a:prstGeom>
          <a:noFill/>
          <a:ln>
            <a:noFill/>
          </a:ln>
        </p:spPr>
      </p:pic>
      <p:sp>
        <p:nvSpPr>
          <p:cNvPr id="257" name="Google Shape;257;p12"/>
          <p:cNvSpPr txBox="1"/>
          <p:nvPr/>
        </p:nvSpPr>
        <p:spPr>
          <a:xfrm>
            <a:off x="1136576" y="404664"/>
            <a:ext cx="7128792"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4000" b="1" i="1">
                <a:solidFill>
                  <a:schemeClr val="accent1"/>
                </a:solidFill>
                <a:latin typeface="Verdana"/>
                <a:ea typeface="Verdana"/>
                <a:cs typeface="Verdana"/>
                <a:sym typeface="Verdana"/>
              </a:rPr>
              <a:t>Cambio de Contexto</a:t>
            </a:r>
            <a:endParaRPr sz="4000">
              <a:solidFill>
                <a:schemeClr val="accent1"/>
              </a:solidFill>
              <a:latin typeface="Verdana"/>
              <a:ea typeface="Verdana"/>
              <a:cs typeface="Verdana"/>
              <a:sym typeface="Verdana"/>
            </a:endParaRPr>
          </a:p>
        </p:txBody>
      </p:sp>
      <p:sp>
        <p:nvSpPr>
          <p:cNvPr id="2" name="CuadroTexto 1">
            <a:extLst>
              <a:ext uri="{FF2B5EF4-FFF2-40B4-BE49-F238E27FC236}">
                <a16:creationId xmlns:a16="http://schemas.microsoft.com/office/drawing/2014/main" id="{026A72BE-D875-1DC6-5174-684DF7CE6AC6}"/>
              </a:ext>
            </a:extLst>
          </p:cNvPr>
          <p:cNvSpPr txBox="1"/>
          <p:nvPr/>
        </p:nvSpPr>
        <p:spPr>
          <a:xfrm>
            <a:off x="8657346" y="2551196"/>
            <a:ext cx="400110" cy="877804"/>
          </a:xfrm>
          <a:prstGeom prst="rect">
            <a:avLst/>
          </a:prstGeom>
          <a:noFill/>
        </p:spPr>
        <p:txBody>
          <a:bodyPr vert="vert" wrap="none" rtlCol="0">
            <a:spAutoFit/>
          </a:bodyPr>
          <a:lstStyle/>
          <a:p>
            <a:r>
              <a:rPr lang="es-ES" dirty="0" err="1"/>
              <a:t>Overhead</a:t>
            </a:r>
            <a:endParaRPr lang="es-ES" dirty="0"/>
          </a:p>
        </p:txBody>
      </p:sp>
      <p:sp>
        <p:nvSpPr>
          <p:cNvPr id="3" name="CuadroTexto 2">
            <a:extLst>
              <a:ext uri="{FF2B5EF4-FFF2-40B4-BE49-F238E27FC236}">
                <a16:creationId xmlns:a16="http://schemas.microsoft.com/office/drawing/2014/main" id="{553B7ABC-F4F2-ACF7-B23B-CBB0DA0ACEA0}"/>
              </a:ext>
            </a:extLst>
          </p:cNvPr>
          <p:cNvSpPr txBox="1"/>
          <p:nvPr/>
        </p:nvSpPr>
        <p:spPr>
          <a:xfrm>
            <a:off x="8657346" y="4855452"/>
            <a:ext cx="400110" cy="877804"/>
          </a:xfrm>
          <a:prstGeom prst="rect">
            <a:avLst/>
          </a:prstGeom>
          <a:noFill/>
        </p:spPr>
        <p:txBody>
          <a:bodyPr vert="vert" wrap="none" rtlCol="0">
            <a:spAutoFit/>
          </a:bodyPr>
          <a:lstStyle/>
          <a:p>
            <a:r>
              <a:rPr lang="es-ES" dirty="0" err="1"/>
              <a:t>Overhead</a:t>
            </a: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3"/>
          <p:cNvSpPr txBox="1">
            <a:spLocks noGrp="1"/>
          </p:cNvSpPr>
          <p:nvPr>
            <p:ph type="title"/>
          </p:nvPr>
        </p:nvSpPr>
        <p:spPr>
          <a:xfrm>
            <a:off x="920552" y="404664"/>
            <a:ext cx="7564586" cy="63668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4000"/>
              <a:buFont typeface="Verdana"/>
              <a:buNone/>
            </a:pPr>
            <a:r>
              <a:rPr lang="es-ES" sz="4000" b="1" i="1">
                <a:latin typeface="Verdana"/>
                <a:ea typeface="Verdana"/>
                <a:cs typeface="Verdana"/>
                <a:sym typeface="Verdana"/>
              </a:rPr>
              <a:t>Términos importantes</a:t>
            </a:r>
            <a:endParaRPr sz="4000"/>
          </a:p>
        </p:txBody>
      </p:sp>
      <p:sp>
        <p:nvSpPr>
          <p:cNvPr id="264" name="Google Shape;264;p13"/>
          <p:cNvSpPr txBox="1"/>
          <p:nvPr/>
        </p:nvSpPr>
        <p:spPr>
          <a:xfrm>
            <a:off x="848544" y="1556792"/>
            <a:ext cx="8208912"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D663D2"/>
              </a:buClr>
              <a:buSzPts val="1800"/>
              <a:buFont typeface="Noto Sans Symbols"/>
              <a:buChar char="✔"/>
            </a:pPr>
            <a:r>
              <a:rPr lang="es-ES" sz="1800" b="1" i="1">
                <a:solidFill>
                  <a:schemeClr val="accent1"/>
                </a:solidFill>
                <a:latin typeface="Trebuchet MS"/>
                <a:ea typeface="Trebuchet MS"/>
                <a:cs typeface="Trebuchet MS"/>
                <a:sym typeface="Trebuchet MS"/>
              </a:rPr>
              <a:t>Cambio de Modo: </a:t>
            </a:r>
            <a:r>
              <a:rPr lang="es-ES" sz="1800">
                <a:solidFill>
                  <a:srgbClr val="0D0D0D"/>
                </a:solidFill>
                <a:latin typeface="Trebuchet MS"/>
                <a:ea typeface="Trebuchet MS"/>
                <a:cs typeface="Trebuchet MS"/>
                <a:sym typeface="Trebuchet MS"/>
              </a:rPr>
              <a:t>El cambio de modo en los procesos se refiere a la transición que ocurre cuando un proceso pasa de ejecutarse en modo usuario a modo kernel, o viceversa. </a:t>
            </a:r>
            <a:endParaRPr sz="1800">
              <a:solidFill>
                <a:schemeClr val="dk1"/>
              </a:solidFill>
              <a:latin typeface="Trebuchet MS"/>
              <a:ea typeface="Trebuchet MS"/>
              <a:cs typeface="Trebuchet MS"/>
              <a:sym typeface="Trebuchet MS"/>
            </a:endParaRPr>
          </a:p>
        </p:txBody>
      </p:sp>
      <p:sp>
        <p:nvSpPr>
          <p:cNvPr id="265" name="Google Shape;265;p13"/>
          <p:cNvSpPr txBox="1"/>
          <p:nvPr/>
        </p:nvSpPr>
        <p:spPr>
          <a:xfrm>
            <a:off x="776536" y="2708920"/>
            <a:ext cx="8208912"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1"/>
              </a:buClr>
              <a:buSzPts val="1800"/>
              <a:buFont typeface="Noto Sans Symbols"/>
              <a:buChar char="✔"/>
            </a:pPr>
            <a:r>
              <a:rPr lang="es-ES" sz="1800" b="1" i="1">
                <a:solidFill>
                  <a:schemeClr val="accent1"/>
                </a:solidFill>
                <a:latin typeface="Trebuchet MS"/>
                <a:ea typeface="Trebuchet MS"/>
                <a:cs typeface="Trebuchet MS"/>
                <a:sym typeface="Trebuchet MS"/>
              </a:rPr>
              <a:t>Cambio de Estado: </a:t>
            </a:r>
            <a:r>
              <a:rPr lang="es-ES" sz="1800" i="1">
                <a:solidFill>
                  <a:schemeClr val="dk1"/>
                </a:solidFill>
                <a:latin typeface="Trebuchet MS"/>
                <a:ea typeface="Trebuchet MS"/>
                <a:cs typeface="Trebuchet MS"/>
                <a:sym typeface="Trebuchet MS"/>
              </a:rPr>
              <a:t>El cambio de estado de un proceso en un sistema operativo es una transición de un estado a otro que ocurre en respuesta a ciertos eventos o acciones realizadas por el proceso o el sistema operativo. </a:t>
            </a:r>
            <a:endParaRPr sz="1800">
              <a:solidFill>
                <a:schemeClr val="dk1"/>
              </a:solidFill>
              <a:latin typeface="Trebuchet MS"/>
              <a:ea typeface="Trebuchet MS"/>
              <a:cs typeface="Trebuchet MS"/>
              <a:sym typeface="Trebuchet MS"/>
            </a:endParaRPr>
          </a:p>
        </p:txBody>
      </p:sp>
      <p:pic>
        <p:nvPicPr>
          <p:cNvPr id="266" name="Google Shape;266;p13"/>
          <p:cNvPicPr preferRelativeResize="0"/>
          <p:nvPr/>
        </p:nvPicPr>
        <p:blipFill rotWithShape="1">
          <a:blip r:embed="rId3">
            <a:alphaModFix/>
          </a:blip>
          <a:srcRect/>
          <a:stretch/>
        </p:blipFill>
        <p:spPr>
          <a:xfrm>
            <a:off x="4016896" y="3789040"/>
            <a:ext cx="5641826" cy="1920340"/>
          </a:xfrm>
          <a:prstGeom prst="rect">
            <a:avLst/>
          </a:prstGeom>
          <a:noFill/>
          <a:ln>
            <a:noFill/>
          </a:ln>
        </p:spPr>
      </p:pic>
      <p:sp>
        <p:nvSpPr>
          <p:cNvPr id="267" name="Google Shape;267;p13"/>
          <p:cNvSpPr txBox="1"/>
          <p:nvPr/>
        </p:nvSpPr>
        <p:spPr>
          <a:xfrm>
            <a:off x="784920" y="4077072"/>
            <a:ext cx="3231976" cy="23083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1"/>
              </a:buClr>
              <a:buSzPts val="1800"/>
              <a:buFont typeface="Noto Sans Symbols"/>
              <a:buChar char="✔"/>
            </a:pPr>
            <a:r>
              <a:rPr lang="es-ES" sz="1800" b="1" i="1">
                <a:solidFill>
                  <a:schemeClr val="accent1"/>
                </a:solidFill>
                <a:latin typeface="Trebuchet MS"/>
                <a:ea typeface="Trebuchet MS"/>
                <a:cs typeface="Trebuchet MS"/>
                <a:sym typeface="Trebuchet MS"/>
              </a:rPr>
              <a:t>Terminar Proceso Estado: </a:t>
            </a:r>
            <a:r>
              <a:rPr lang="es-ES" sz="1800" i="1">
                <a:solidFill>
                  <a:schemeClr val="dk1"/>
                </a:solidFill>
                <a:latin typeface="Trebuchet MS"/>
                <a:ea typeface="Trebuchet MS"/>
                <a:cs typeface="Trebuchet MS"/>
                <a:sym typeface="Trebuchet MS"/>
              </a:rPr>
              <a:t>Terminar un proceso en un sistema operativo es una acción que implica detener la ejecución del proceso y liberar los recursos asociados a él.</a:t>
            </a:r>
            <a:endParaRPr sz="1800">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2000"/>
                                        <p:tgtEl>
                                          <p:spTgt spid="2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5"/>
                                        </p:tgtEl>
                                        <p:attrNameLst>
                                          <p:attrName>style.visibility</p:attrName>
                                        </p:attrNameLst>
                                      </p:cBhvr>
                                      <p:to>
                                        <p:strVal val="visible"/>
                                      </p:to>
                                    </p:set>
                                    <p:animEffect transition="in" filter="fade">
                                      <p:cBhvr>
                                        <p:cTn id="12" dur="2000"/>
                                        <p:tgtEl>
                                          <p:spTgt spid="2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7"/>
                                        </p:tgtEl>
                                        <p:attrNameLst>
                                          <p:attrName>style.visibility</p:attrName>
                                        </p:attrNameLst>
                                      </p:cBhvr>
                                      <p:to>
                                        <p:strVal val="visible"/>
                                      </p:to>
                                    </p:set>
                                    <p:animEffect transition="in" filter="fade">
                                      <p:cBhvr>
                                        <p:cTn id="17" dur="20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4"/>
          <p:cNvSpPr txBox="1"/>
          <p:nvPr/>
        </p:nvSpPr>
        <p:spPr>
          <a:xfrm>
            <a:off x="319502" y="697600"/>
            <a:ext cx="3513575" cy="15003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000"/>
              <a:buFont typeface="Arial"/>
              <a:buNone/>
            </a:pPr>
            <a:endParaRPr sz="2000" b="1">
              <a:solidFill>
                <a:schemeClr val="dk1"/>
              </a:solidFill>
              <a:latin typeface="Quattrocento Sans"/>
              <a:ea typeface="Quattrocento Sans"/>
              <a:cs typeface="Quattrocento Sans"/>
              <a:sym typeface="Quattrocento Sans"/>
            </a:endParaRPr>
          </a:p>
          <a:p>
            <a:pPr marL="457200" marR="0" lvl="0" indent="-355600" algn="l" rtl="0">
              <a:spcBef>
                <a:spcPts val="0"/>
              </a:spcBef>
              <a:spcAft>
                <a:spcPts val="0"/>
              </a:spcAft>
              <a:buClr>
                <a:schemeClr val="dk1"/>
              </a:buClr>
              <a:buSzPts val="2000"/>
              <a:buFont typeface="Quattrocento Sans"/>
              <a:buChar char="➔"/>
            </a:pPr>
            <a:r>
              <a:rPr lang="es-ES" sz="2000">
                <a:solidFill>
                  <a:schemeClr val="dk1"/>
                </a:solidFill>
                <a:latin typeface="Quattrocento Sans"/>
                <a:ea typeface="Quattrocento Sans"/>
                <a:cs typeface="Quattrocento Sans"/>
                <a:sym typeface="Quattrocento Sans"/>
              </a:rPr>
              <a:t>1 Process switch</a:t>
            </a:r>
            <a:endParaRPr/>
          </a:p>
          <a:p>
            <a:pPr marL="0" marR="0" lvl="0" indent="0" algn="l" rtl="0">
              <a:spcBef>
                <a:spcPts val="0"/>
              </a:spcBef>
              <a:spcAft>
                <a:spcPts val="0"/>
              </a:spcAft>
              <a:buClr>
                <a:schemeClr val="dk1"/>
              </a:buClr>
              <a:buSzPts val="2000"/>
              <a:buFont typeface="Trebuchet MS"/>
              <a:buNone/>
            </a:pPr>
            <a:endParaRPr sz="2000">
              <a:solidFill>
                <a:schemeClr val="dk1"/>
              </a:solidFill>
              <a:latin typeface="Quattrocento Sans"/>
              <a:ea typeface="Quattrocento Sans"/>
              <a:cs typeface="Quattrocento Sans"/>
              <a:sym typeface="Quattrocento Sans"/>
            </a:endParaRPr>
          </a:p>
        </p:txBody>
      </p:sp>
      <p:sp>
        <p:nvSpPr>
          <p:cNvPr id="273" name="Google Shape;273;p14"/>
          <p:cNvSpPr txBox="1"/>
          <p:nvPr/>
        </p:nvSpPr>
        <p:spPr>
          <a:xfrm>
            <a:off x="5062395" y="697600"/>
            <a:ext cx="4747925" cy="165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000"/>
              <a:buFont typeface="Arial"/>
              <a:buNone/>
            </a:pPr>
            <a:endParaRPr sz="2000" b="1">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Clr>
                <a:schemeClr val="dk1"/>
              </a:buClr>
              <a:buSzPts val="2000"/>
              <a:buFont typeface="Quattrocento Sans"/>
              <a:buNone/>
            </a:pPr>
            <a:r>
              <a:rPr lang="es-ES" sz="2000">
                <a:solidFill>
                  <a:schemeClr val="dk1"/>
                </a:solidFill>
                <a:latin typeface="Quattrocento Sans"/>
                <a:ea typeface="Quattrocento Sans"/>
                <a:cs typeface="Quattrocento Sans"/>
                <a:sym typeface="Quattrocento Sans"/>
              </a:rPr>
              <a:t>2 Context switch ( se guarda el ctx de un proceso y se restaura el de otro)</a:t>
            </a:r>
            <a:endParaRPr/>
          </a:p>
          <a:p>
            <a:pPr marL="0" marR="0" lvl="0" indent="0" algn="l" rtl="0">
              <a:spcBef>
                <a:spcPts val="0"/>
              </a:spcBef>
              <a:spcAft>
                <a:spcPts val="0"/>
              </a:spcAft>
              <a:buClr>
                <a:schemeClr val="dk1"/>
              </a:buClr>
              <a:buSzPts val="2000"/>
              <a:buFont typeface="Trebuchet MS"/>
              <a:buNone/>
            </a:pPr>
            <a:endParaRPr sz="20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Clr>
                <a:schemeClr val="dk1"/>
              </a:buClr>
              <a:buSzPts val="2000"/>
              <a:buFont typeface="Trebuchet MS"/>
              <a:buNone/>
            </a:pPr>
            <a:endParaRPr sz="2000">
              <a:solidFill>
                <a:schemeClr val="dk1"/>
              </a:solidFill>
              <a:latin typeface="Quattrocento Sans"/>
              <a:ea typeface="Quattrocento Sans"/>
              <a:cs typeface="Quattrocento Sans"/>
              <a:sym typeface="Quattrocento Sans"/>
            </a:endParaRPr>
          </a:p>
        </p:txBody>
      </p:sp>
      <p:sp>
        <p:nvSpPr>
          <p:cNvPr id="274" name="Google Shape;274;p14"/>
          <p:cNvSpPr txBox="1"/>
          <p:nvPr/>
        </p:nvSpPr>
        <p:spPr>
          <a:xfrm>
            <a:off x="290048" y="4693450"/>
            <a:ext cx="3513575" cy="15003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000"/>
              <a:buFont typeface="Arial"/>
              <a:buNone/>
            </a:pPr>
            <a:endParaRPr sz="2000" b="1">
              <a:solidFill>
                <a:schemeClr val="dk1"/>
              </a:solidFill>
              <a:latin typeface="Quattrocento Sans"/>
              <a:ea typeface="Quattrocento Sans"/>
              <a:cs typeface="Quattrocento Sans"/>
              <a:sym typeface="Quattrocento Sans"/>
            </a:endParaRPr>
          </a:p>
          <a:p>
            <a:pPr marL="457200" marR="0" lvl="0" indent="-355600" algn="l" rtl="0">
              <a:spcBef>
                <a:spcPts val="0"/>
              </a:spcBef>
              <a:spcAft>
                <a:spcPts val="0"/>
              </a:spcAft>
              <a:buClr>
                <a:schemeClr val="dk1"/>
              </a:buClr>
              <a:buSzPts val="2000"/>
              <a:buFont typeface="Quattrocento Sans"/>
              <a:buChar char="➔"/>
            </a:pPr>
            <a:r>
              <a:rPr lang="es-ES" sz="2000">
                <a:solidFill>
                  <a:schemeClr val="dk1"/>
                </a:solidFill>
                <a:latin typeface="Quattrocento Sans"/>
                <a:ea typeface="Quattrocento Sans"/>
                <a:cs typeface="Quattrocento Sans"/>
                <a:sym typeface="Quattrocento Sans"/>
              </a:rPr>
              <a:t>1 Context switch</a:t>
            </a:r>
            <a:endParaRPr/>
          </a:p>
          <a:p>
            <a:pPr marL="0" marR="0" lvl="0" indent="0" algn="l" rtl="0">
              <a:spcBef>
                <a:spcPts val="0"/>
              </a:spcBef>
              <a:spcAft>
                <a:spcPts val="0"/>
              </a:spcAft>
              <a:buClr>
                <a:schemeClr val="dk1"/>
              </a:buClr>
              <a:buSzPts val="2000"/>
              <a:buFont typeface="Trebuchet MS"/>
              <a:buNone/>
            </a:pPr>
            <a:endParaRPr sz="2000">
              <a:solidFill>
                <a:schemeClr val="dk1"/>
              </a:solidFill>
              <a:latin typeface="Quattrocento Sans"/>
              <a:ea typeface="Quattrocento Sans"/>
              <a:cs typeface="Quattrocento Sans"/>
              <a:sym typeface="Quattrocento Sans"/>
            </a:endParaRPr>
          </a:p>
        </p:txBody>
      </p:sp>
      <p:sp>
        <p:nvSpPr>
          <p:cNvPr id="275" name="Google Shape;275;p14"/>
          <p:cNvSpPr txBox="1"/>
          <p:nvPr/>
        </p:nvSpPr>
        <p:spPr>
          <a:xfrm>
            <a:off x="319502" y="1916800"/>
            <a:ext cx="3513575" cy="15003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000"/>
              <a:buFont typeface="Arial"/>
              <a:buNone/>
            </a:pPr>
            <a:endParaRPr sz="2000" b="1">
              <a:solidFill>
                <a:schemeClr val="dk1"/>
              </a:solidFill>
              <a:latin typeface="Quattrocento Sans"/>
              <a:ea typeface="Quattrocento Sans"/>
              <a:cs typeface="Quattrocento Sans"/>
              <a:sym typeface="Quattrocento Sans"/>
            </a:endParaRPr>
          </a:p>
          <a:p>
            <a:pPr marL="457200" marR="0" lvl="0" indent="-355600" algn="l" rtl="0">
              <a:spcBef>
                <a:spcPts val="0"/>
              </a:spcBef>
              <a:spcAft>
                <a:spcPts val="0"/>
              </a:spcAft>
              <a:buClr>
                <a:schemeClr val="dk1"/>
              </a:buClr>
              <a:buSzPts val="2000"/>
              <a:buFont typeface="Quattrocento Sans"/>
              <a:buChar char="➔"/>
            </a:pPr>
            <a:r>
              <a:rPr lang="es-ES" sz="2000">
                <a:solidFill>
                  <a:schemeClr val="dk1"/>
                </a:solidFill>
                <a:latin typeface="Quattrocento Sans"/>
                <a:ea typeface="Quattrocento Sans"/>
                <a:cs typeface="Quattrocento Sans"/>
                <a:sym typeface="Quattrocento Sans"/>
              </a:rPr>
              <a:t>2 Context switch</a:t>
            </a:r>
            <a:endParaRPr/>
          </a:p>
          <a:p>
            <a:pPr marL="0" marR="0" lvl="0" indent="0" algn="l" rtl="0">
              <a:spcBef>
                <a:spcPts val="0"/>
              </a:spcBef>
              <a:spcAft>
                <a:spcPts val="0"/>
              </a:spcAft>
              <a:buClr>
                <a:schemeClr val="dk1"/>
              </a:buClr>
              <a:buSzPts val="2000"/>
              <a:buFont typeface="Trebuchet MS"/>
              <a:buNone/>
            </a:pPr>
            <a:endParaRPr sz="2000">
              <a:solidFill>
                <a:schemeClr val="dk1"/>
              </a:solidFill>
              <a:latin typeface="Quattrocento Sans"/>
              <a:ea typeface="Quattrocento Sans"/>
              <a:cs typeface="Quattrocento Sans"/>
              <a:sym typeface="Quattrocento Sans"/>
            </a:endParaRPr>
          </a:p>
        </p:txBody>
      </p:sp>
      <p:cxnSp>
        <p:nvCxnSpPr>
          <p:cNvPr id="276" name="Google Shape;276;p14"/>
          <p:cNvCxnSpPr/>
          <p:nvPr/>
        </p:nvCxnSpPr>
        <p:spPr>
          <a:xfrm>
            <a:off x="3647204" y="1447750"/>
            <a:ext cx="1135225" cy="0"/>
          </a:xfrm>
          <a:prstGeom prst="straightConnector1">
            <a:avLst/>
          </a:prstGeom>
          <a:noFill/>
          <a:ln w="76200" cap="flat" cmpd="sng">
            <a:solidFill>
              <a:srgbClr val="6AA84F"/>
            </a:solidFill>
            <a:prstDash val="solid"/>
            <a:round/>
            <a:headEnd type="none" w="sm" len="sm"/>
            <a:tailEnd type="stealth" w="lg" len="lg"/>
          </a:ln>
        </p:spPr>
      </p:cxnSp>
      <p:grpSp>
        <p:nvGrpSpPr>
          <p:cNvPr id="277" name="Google Shape;277;p14"/>
          <p:cNvGrpSpPr/>
          <p:nvPr/>
        </p:nvGrpSpPr>
        <p:grpSpPr>
          <a:xfrm>
            <a:off x="319502" y="3493300"/>
            <a:ext cx="9490817" cy="1652700"/>
            <a:chOff x="294925" y="3493300"/>
            <a:chExt cx="8760754" cy="1652700"/>
          </a:xfrm>
        </p:grpSpPr>
        <p:sp>
          <p:nvSpPr>
            <p:cNvPr id="278" name="Google Shape;278;p14"/>
            <p:cNvSpPr txBox="1"/>
            <p:nvPr/>
          </p:nvSpPr>
          <p:spPr>
            <a:xfrm>
              <a:off x="294925" y="3493300"/>
              <a:ext cx="3243300" cy="15003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200"/>
                <a:buFont typeface="Arial"/>
                <a:buNone/>
              </a:pPr>
              <a:endParaRPr sz="2200" b="1">
                <a:solidFill>
                  <a:schemeClr val="dk1"/>
                </a:solidFill>
                <a:latin typeface="Quattrocento Sans"/>
                <a:ea typeface="Quattrocento Sans"/>
                <a:cs typeface="Quattrocento Sans"/>
                <a:sym typeface="Quattrocento Sans"/>
              </a:endParaRPr>
            </a:p>
            <a:p>
              <a:pPr marL="457200" marR="0" lvl="0" indent="-355600" algn="l" rtl="0">
                <a:spcBef>
                  <a:spcPts val="0"/>
                </a:spcBef>
                <a:spcAft>
                  <a:spcPts val="0"/>
                </a:spcAft>
                <a:buClr>
                  <a:schemeClr val="dk1"/>
                </a:buClr>
                <a:buSzPts val="2000"/>
                <a:buFont typeface="Quattrocento Sans"/>
                <a:buChar char="➔"/>
              </a:pPr>
              <a:r>
                <a:rPr lang="es-ES" sz="2000">
                  <a:solidFill>
                    <a:schemeClr val="dk1"/>
                  </a:solidFill>
                  <a:latin typeface="Quattrocento Sans"/>
                  <a:ea typeface="Quattrocento Sans"/>
                  <a:cs typeface="Quattrocento Sans"/>
                  <a:sym typeface="Quattrocento Sans"/>
                </a:rPr>
                <a:t>1 Mode switch</a:t>
              </a:r>
              <a:endParaRPr/>
            </a:p>
            <a:p>
              <a:pPr marL="0" marR="0" lvl="0" indent="0" algn="l" rtl="0">
                <a:spcBef>
                  <a:spcPts val="0"/>
                </a:spcBef>
                <a:spcAft>
                  <a:spcPts val="0"/>
                </a:spcAft>
                <a:buClr>
                  <a:schemeClr val="dk1"/>
                </a:buClr>
                <a:buSzPts val="2200"/>
                <a:buFont typeface="Trebuchet MS"/>
                <a:buNone/>
              </a:pPr>
              <a:endParaRPr sz="2200">
                <a:solidFill>
                  <a:schemeClr val="dk1"/>
                </a:solidFill>
                <a:latin typeface="Quattrocento Sans"/>
                <a:ea typeface="Quattrocento Sans"/>
                <a:cs typeface="Quattrocento Sans"/>
                <a:sym typeface="Quattrocento Sans"/>
              </a:endParaRPr>
            </a:p>
          </p:txBody>
        </p:sp>
        <p:sp>
          <p:nvSpPr>
            <p:cNvPr id="279" name="Google Shape;279;p14"/>
            <p:cNvSpPr txBox="1"/>
            <p:nvPr/>
          </p:nvSpPr>
          <p:spPr>
            <a:xfrm>
              <a:off x="4672979" y="3493300"/>
              <a:ext cx="4382700" cy="165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200"/>
                <a:buFont typeface="Arial"/>
                <a:buNone/>
              </a:pPr>
              <a:endParaRPr sz="2200" b="1">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Clr>
                  <a:schemeClr val="dk1"/>
                </a:buClr>
                <a:buSzPts val="2000"/>
                <a:buFont typeface="Quattrocento Sans"/>
                <a:buNone/>
              </a:pPr>
              <a:r>
                <a:rPr lang="es-ES" sz="2000">
                  <a:solidFill>
                    <a:schemeClr val="dk1"/>
                  </a:solidFill>
                  <a:latin typeface="Quattrocento Sans"/>
                  <a:ea typeface="Quattrocento Sans"/>
                  <a:cs typeface="Quattrocento Sans"/>
                  <a:sym typeface="Quattrocento Sans"/>
                </a:rPr>
                <a:t>1 Context switch (paso de ejecutar un proceso de usuario a ejecutar el SO o viceversa)</a:t>
              </a:r>
              <a:endParaRPr/>
            </a:p>
            <a:p>
              <a:pPr marL="0" marR="0" lvl="0" indent="0" algn="l" rtl="0">
                <a:spcBef>
                  <a:spcPts val="0"/>
                </a:spcBef>
                <a:spcAft>
                  <a:spcPts val="0"/>
                </a:spcAft>
                <a:buClr>
                  <a:schemeClr val="dk1"/>
                </a:buClr>
                <a:buSzPts val="2200"/>
                <a:buFont typeface="Trebuchet MS"/>
                <a:buNone/>
              </a:pPr>
              <a:endParaRPr sz="22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Clr>
                  <a:schemeClr val="dk1"/>
                </a:buClr>
                <a:buSzPts val="2200"/>
                <a:buFont typeface="Trebuchet MS"/>
                <a:buNone/>
              </a:pPr>
              <a:endParaRPr sz="2200">
                <a:solidFill>
                  <a:schemeClr val="dk1"/>
                </a:solidFill>
                <a:latin typeface="Quattrocento Sans"/>
                <a:ea typeface="Quattrocento Sans"/>
                <a:cs typeface="Quattrocento Sans"/>
                <a:sym typeface="Quattrocento Sans"/>
              </a:endParaRPr>
            </a:p>
          </p:txBody>
        </p:sp>
        <p:cxnSp>
          <p:nvCxnSpPr>
            <p:cNvPr id="280" name="Google Shape;280;p14"/>
            <p:cNvCxnSpPr/>
            <p:nvPr/>
          </p:nvCxnSpPr>
          <p:spPr>
            <a:xfrm>
              <a:off x="3366650" y="4243450"/>
              <a:ext cx="1047900" cy="0"/>
            </a:xfrm>
            <a:prstGeom prst="straightConnector1">
              <a:avLst/>
            </a:prstGeom>
            <a:noFill/>
            <a:ln w="76200" cap="flat" cmpd="sng">
              <a:solidFill>
                <a:srgbClr val="6AA84F"/>
              </a:solidFill>
              <a:prstDash val="solid"/>
              <a:round/>
              <a:headEnd type="none" w="sm" len="sm"/>
              <a:tailEnd type="stealth" w="lg" len="lg"/>
            </a:ln>
          </p:spPr>
        </p:cxnSp>
      </p:grpSp>
      <p:grpSp>
        <p:nvGrpSpPr>
          <p:cNvPr id="281" name="Google Shape;281;p14"/>
          <p:cNvGrpSpPr/>
          <p:nvPr/>
        </p:nvGrpSpPr>
        <p:grpSpPr>
          <a:xfrm>
            <a:off x="3770867" y="1916800"/>
            <a:ext cx="6039452" cy="1652700"/>
            <a:chOff x="3480800" y="1916800"/>
            <a:chExt cx="5574879" cy="1652700"/>
          </a:xfrm>
        </p:grpSpPr>
        <p:sp>
          <p:nvSpPr>
            <p:cNvPr id="282" name="Google Shape;282;p14"/>
            <p:cNvSpPr txBox="1"/>
            <p:nvPr/>
          </p:nvSpPr>
          <p:spPr>
            <a:xfrm>
              <a:off x="4672979" y="1916800"/>
              <a:ext cx="4382700" cy="165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200"/>
                <a:buFont typeface="Arial"/>
                <a:buNone/>
              </a:pPr>
              <a:endParaRPr sz="2200" b="1">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Clr>
                  <a:schemeClr val="dk1"/>
                </a:buClr>
                <a:buSzPts val="2000"/>
                <a:buFont typeface="Quattrocento Sans"/>
                <a:buNone/>
              </a:pPr>
              <a:r>
                <a:rPr lang="es-ES" sz="2000">
                  <a:solidFill>
                    <a:schemeClr val="dk1"/>
                  </a:solidFill>
                  <a:latin typeface="Quattrocento Sans"/>
                  <a:ea typeface="Quattrocento Sans"/>
                  <a:cs typeface="Quattrocento Sans"/>
                  <a:sym typeface="Quattrocento Sans"/>
                </a:rPr>
                <a:t>1 Process switch (Se puede elegir al mismo proceso, ejecutar una syscall, atender una interrupción)</a:t>
              </a:r>
              <a:endParaRPr/>
            </a:p>
            <a:p>
              <a:pPr marL="0" marR="0" lvl="0" indent="0" algn="l" rtl="0">
                <a:spcBef>
                  <a:spcPts val="0"/>
                </a:spcBef>
                <a:spcAft>
                  <a:spcPts val="0"/>
                </a:spcAft>
                <a:buClr>
                  <a:schemeClr val="dk1"/>
                </a:buClr>
                <a:buSzPts val="2200"/>
                <a:buFont typeface="Trebuchet MS"/>
                <a:buNone/>
              </a:pPr>
              <a:endParaRPr sz="22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Clr>
                  <a:schemeClr val="dk1"/>
                </a:buClr>
                <a:buSzPts val="2200"/>
                <a:buFont typeface="Trebuchet MS"/>
                <a:buNone/>
              </a:pPr>
              <a:endParaRPr sz="2200">
                <a:solidFill>
                  <a:schemeClr val="dk1"/>
                </a:solidFill>
                <a:latin typeface="Quattrocento Sans"/>
                <a:ea typeface="Quattrocento Sans"/>
                <a:cs typeface="Quattrocento Sans"/>
                <a:sym typeface="Quattrocento Sans"/>
              </a:endParaRPr>
            </a:p>
          </p:txBody>
        </p:sp>
        <p:grpSp>
          <p:nvGrpSpPr>
            <p:cNvPr id="283" name="Google Shape;283;p14"/>
            <p:cNvGrpSpPr/>
            <p:nvPr/>
          </p:nvGrpSpPr>
          <p:grpSpPr>
            <a:xfrm>
              <a:off x="3480800" y="2450500"/>
              <a:ext cx="781200" cy="349850"/>
              <a:chOff x="3328400" y="3515775"/>
              <a:chExt cx="781200" cy="349850"/>
            </a:xfrm>
          </p:grpSpPr>
          <p:cxnSp>
            <p:nvCxnSpPr>
              <p:cNvPr id="284" name="Google Shape;284;p14"/>
              <p:cNvCxnSpPr/>
              <p:nvPr/>
            </p:nvCxnSpPr>
            <p:spPr>
              <a:xfrm rot="10800000" flipH="1">
                <a:off x="3347600" y="3541625"/>
                <a:ext cx="762000" cy="324000"/>
              </a:xfrm>
              <a:prstGeom prst="straightConnector1">
                <a:avLst/>
              </a:prstGeom>
              <a:noFill/>
              <a:ln w="76200" cap="flat" cmpd="sng">
                <a:solidFill>
                  <a:srgbClr val="E06666"/>
                </a:solidFill>
                <a:prstDash val="solid"/>
                <a:round/>
                <a:headEnd type="none" w="sm" len="sm"/>
                <a:tailEnd type="none" w="sm" len="sm"/>
              </a:ln>
            </p:spPr>
          </p:cxnSp>
          <p:cxnSp>
            <p:nvCxnSpPr>
              <p:cNvPr id="285" name="Google Shape;285;p14"/>
              <p:cNvCxnSpPr/>
              <p:nvPr/>
            </p:nvCxnSpPr>
            <p:spPr>
              <a:xfrm>
                <a:off x="3328400" y="3515775"/>
                <a:ext cx="781200" cy="349800"/>
              </a:xfrm>
              <a:prstGeom prst="straightConnector1">
                <a:avLst/>
              </a:prstGeom>
              <a:noFill/>
              <a:ln w="76200" cap="flat" cmpd="sng">
                <a:solidFill>
                  <a:srgbClr val="E06666"/>
                </a:solidFill>
                <a:prstDash val="solid"/>
                <a:round/>
                <a:headEnd type="none" w="sm" len="sm"/>
                <a:tailEnd type="none" w="sm" len="sm"/>
              </a:ln>
            </p:spPr>
          </p:cxnSp>
        </p:grpSp>
      </p:grpSp>
      <p:grpSp>
        <p:nvGrpSpPr>
          <p:cNvPr id="286" name="Google Shape;286;p14"/>
          <p:cNvGrpSpPr/>
          <p:nvPr/>
        </p:nvGrpSpPr>
        <p:grpSpPr>
          <a:xfrm>
            <a:off x="3770867" y="4693450"/>
            <a:ext cx="6006977" cy="1652700"/>
            <a:chOff x="3480798" y="4693450"/>
            <a:chExt cx="5544902" cy="1652700"/>
          </a:xfrm>
        </p:grpSpPr>
        <p:sp>
          <p:nvSpPr>
            <p:cNvPr id="287" name="Google Shape;287;p14"/>
            <p:cNvSpPr txBox="1"/>
            <p:nvPr/>
          </p:nvSpPr>
          <p:spPr>
            <a:xfrm>
              <a:off x="4643000" y="4693450"/>
              <a:ext cx="4382700" cy="165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200"/>
                <a:buFont typeface="Arial"/>
                <a:buNone/>
              </a:pPr>
              <a:endParaRPr sz="2200" b="1">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Clr>
                  <a:schemeClr val="dk1"/>
                </a:buClr>
                <a:buSzPts val="2000"/>
                <a:buFont typeface="Quattrocento Sans"/>
                <a:buNone/>
              </a:pPr>
              <a:r>
                <a:rPr lang="es-ES" sz="2000">
                  <a:solidFill>
                    <a:schemeClr val="dk1"/>
                  </a:solidFill>
                  <a:latin typeface="Quattrocento Sans"/>
                  <a:ea typeface="Quattrocento Sans"/>
                  <a:cs typeface="Quattrocento Sans"/>
                  <a:sym typeface="Quattrocento Sans"/>
                </a:rPr>
                <a:t>1 Mode switch (puede ocurrir una interrupción cuando ya estoy atendiendo una)</a:t>
              </a:r>
              <a:endParaRPr/>
            </a:p>
            <a:p>
              <a:pPr marL="0" marR="0" lvl="0" indent="0" algn="l" rtl="0">
                <a:spcBef>
                  <a:spcPts val="0"/>
                </a:spcBef>
                <a:spcAft>
                  <a:spcPts val="0"/>
                </a:spcAft>
                <a:buClr>
                  <a:schemeClr val="dk1"/>
                </a:buClr>
                <a:buSzPts val="2200"/>
                <a:buFont typeface="Trebuchet MS"/>
                <a:buNone/>
              </a:pPr>
              <a:endParaRPr sz="22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Clr>
                  <a:schemeClr val="dk1"/>
                </a:buClr>
                <a:buSzPts val="2200"/>
                <a:buFont typeface="Trebuchet MS"/>
                <a:buNone/>
              </a:pPr>
              <a:endParaRPr sz="2200">
                <a:solidFill>
                  <a:schemeClr val="dk1"/>
                </a:solidFill>
                <a:latin typeface="Quattrocento Sans"/>
                <a:ea typeface="Quattrocento Sans"/>
                <a:cs typeface="Quattrocento Sans"/>
                <a:sym typeface="Quattrocento Sans"/>
              </a:endParaRPr>
            </a:p>
          </p:txBody>
        </p:sp>
        <p:grpSp>
          <p:nvGrpSpPr>
            <p:cNvPr id="288" name="Google Shape;288;p14"/>
            <p:cNvGrpSpPr/>
            <p:nvPr/>
          </p:nvGrpSpPr>
          <p:grpSpPr>
            <a:xfrm>
              <a:off x="3480798" y="5253000"/>
              <a:ext cx="781202" cy="349800"/>
              <a:chOff x="3328398" y="3541625"/>
              <a:chExt cx="781202" cy="349800"/>
            </a:xfrm>
          </p:grpSpPr>
          <p:cxnSp>
            <p:nvCxnSpPr>
              <p:cNvPr id="289" name="Google Shape;289;p14"/>
              <p:cNvCxnSpPr/>
              <p:nvPr/>
            </p:nvCxnSpPr>
            <p:spPr>
              <a:xfrm rot="10800000" flipH="1">
                <a:off x="3347600" y="3541625"/>
                <a:ext cx="762000" cy="324000"/>
              </a:xfrm>
              <a:prstGeom prst="straightConnector1">
                <a:avLst/>
              </a:prstGeom>
              <a:noFill/>
              <a:ln w="76200" cap="flat" cmpd="sng">
                <a:solidFill>
                  <a:srgbClr val="E06666"/>
                </a:solidFill>
                <a:prstDash val="solid"/>
                <a:round/>
                <a:headEnd type="none" w="sm" len="sm"/>
                <a:tailEnd type="none" w="sm" len="sm"/>
              </a:ln>
            </p:spPr>
          </p:cxnSp>
          <p:cxnSp>
            <p:nvCxnSpPr>
              <p:cNvPr id="290" name="Google Shape;290;p14"/>
              <p:cNvCxnSpPr/>
              <p:nvPr/>
            </p:nvCxnSpPr>
            <p:spPr>
              <a:xfrm>
                <a:off x="3328398" y="3541625"/>
                <a:ext cx="781200" cy="349800"/>
              </a:xfrm>
              <a:prstGeom prst="straightConnector1">
                <a:avLst/>
              </a:prstGeom>
              <a:noFill/>
              <a:ln w="76200" cap="flat" cmpd="sng">
                <a:solidFill>
                  <a:srgbClr val="E06666"/>
                </a:solidFill>
                <a:prstDash val="solid"/>
                <a:round/>
                <a:headEnd type="none" w="sm" len="sm"/>
                <a:tailEnd type="none" w="sm" len="sm"/>
              </a:ln>
            </p:spPr>
          </p:cxnSp>
        </p:grpSp>
      </p:grpSp>
      <p:sp>
        <p:nvSpPr>
          <p:cNvPr id="291" name="Google Shape;291;p14"/>
          <p:cNvSpPr txBox="1"/>
          <p:nvPr/>
        </p:nvSpPr>
        <p:spPr>
          <a:xfrm>
            <a:off x="1136576" y="116632"/>
            <a:ext cx="7128792"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4000" b="1" i="1">
                <a:solidFill>
                  <a:schemeClr val="accent1"/>
                </a:solidFill>
                <a:latin typeface="Verdana"/>
                <a:ea typeface="Verdana"/>
                <a:cs typeface="Verdana"/>
                <a:sym typeface="Verdana"/>
              </a:rPr>
              <a:t>Cambio de Contexto</a:t>
            </a:r>
            <a:endParaRPr sz="4000">
              <a:solidFill>
                <a:schemeClr val="accent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1000"/>
                                        <p:tgtEl>
                                          <p:spTgt spid="2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1"/>
                                        </p:tgtEl>
                                        <p:attrNameLst>
                                          <p:attrName>style.visibility</p:attrName>
                                        </p:attrNameLst>
                                      </p:cBhvr>
                                      <p:to>
                                        <p:strVal val="visible"/>
                                      </p:to>
                                    </p:set>
                                    <p:animEffect transition="in" filter="fade">
                                      <p:cBhvr>
                                        <p:cTn id="12" dur="1000"/>
                                        <p:tgtEl>
                                          <p:spTgt spid="2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7"/>
                                        </p:tgtEl>
                                        <p:attrNameLst>
                                          <p:attrName>style.visibility</p:attrName>
                                        </p:attrNameLst>
                                      </p:cBhvr>
                                      <p:to>
                                        <p:strVal val="visible"/>
                                      </p:to>
                                    </p:set>
                                    <p:animEffect transition="in" filter="fade">
                                      <p:cBhvr>
                                        <p:cTn id="17" dur="1000"/>
                                        <p:tgtEl>
                                          <p:spTgt spid="2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4"/>
                                        </p:tgtEl>
                                        <p:attrNameLst>
                                          <p:attrName>style.visibility</p:attrName>
                                        </p:attrNameLst>
                                      </p:cBhvr>
                                      <p:to>
                                        <p:strVal val="visible"/>
                                      </p:to>
                                    </p:set>
                                    <p:animEffect transition="in" filter="fade">
                                      <p:cBhvr>
                                        <p:cTn id="22" dur="1000"/>
                                        <p:tgtEl>
                                          <p:spTgt spid="27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6"/>
                                        </p:tgtEl>
                                        <p:attrNameLst>
                                          <p:attrName>style.visibility</p:attrName>
                                        </p:attrNameLst>
                                      </p:cBhvr>
                                      <p:to>
                                        <p:strVal val="visible"/>
                                      </p:to>
                                    </p:set>
                                    <p:animEffect transition="in" filter="fade">
                                      <p:cBhvr>
                                        <p:cTn id="27" dur="10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15"/>
          <p:cNvPicPr preferRelativeResize="0"/>
          <p:nvPr/>
        </p:nvPicPr>
        <p:blipFill rotWithShape="1">
          <a:blip r:embed="rId3">
            <a:alphaModFix/>
          </a:blip>
          <a:srcRect/>
          <a:stretch/>
        </p:blipFill>
        <p:spPr>
          <a:xfrm>
            <a:off x="4520952" y="3356992"/>
            <a:ext cx="4733214" cy="2830056"/>
          </a:xfrm>
          <a:prstGeom prst="rect">
            <a:avLst/>
          </a:prstGeom>
          <a:noFill/>
          <a:ln>
            <a:noFill/>
          </a:ln>
        </p:spPr>
      </p:pic>
      <p:sp>
        <p:nvSpPr>
          <p:cNvPr id="298" name="Google Shape;298;p15"/>
          <p:cNvSpPr txBox="1">
            <a:spLocks noGrp="1"/>
          </p:cNvSpPr>
          <p:nvPr>
            <p:ph type="title"/>
          </p:nvPr>
        </p:nvSpPr>
        <p:spPr>
          <a:xfrm>
            <a:off x="920552" y="404664"/>
            <a:ext cx="7564586" cy="63668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4000"/>
              <a:buFont typeface="Verdana"/>
              <a:buNone/>
            </a:pPr>
            <a:r>
              <a:rPr lang="es-ES" sz="4000" b="1" i="1">
                <a:latin typeface="Verdana"/>
                <a:ea typeface="Verdana"/>
                <a:cs typeface="Verdana"/>
                <a:sym typeface="Verdana"/>
              </a:rPr>
              <a:t>Procesos e Hilos</a:t>
            </a:r>
            <a:endParaRPr sz="4000"/>
          </a:p>
        </p:txBody>
      </p:sp>
      <p:sp>
        <p:nvSpPr>
          <p:cNvPr id="299" name="Google Shape;299;p15"/>
          <p:cNvSpPr txBox="1"/>
          <p:nvPr/>
        </p:nvSpPr>
        <p:spPr>
          <a:xfrm>
            <a:off x="776536" y="1412776"/>
            <a:ext cx="8136904"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0" i="0">
                <a:solidFill>
                  <a:srgbClr val="0D0D0D"/>
                </a:solidFill>
                <a:latin typeface="Arial"/>
                <a:ea typeface="Arial"/>
                <a:cs typeface="Arial"/>
                <a:sym typeface="Arial"/>
              </a:rPr>
              <a:t>Los procesos y los hilos son dos conceptos fundamentales en la programación concurrente y paralela. Aunque ambos están relacionados con la ejecución de tareas en un sistema informático.</a:t>
            </a:r>
            <a:endParaRPr/>
          </a:p>
          <a:p>
            <a:pPr marL="285750" marR="0" lvl="0" indent="-285750" algn="l" rtl="0">
              <a:spcBef>
                <a:spcPts val="0"/>
              </a:spcBef>
              <a:spcAft>
                <a:spcPts val="0"/>
              </a:spcAft>
              <a:buClr>
                <a:srgbClr val="D663D2"/>
              </a:buClr>
              <a:buSzPts val="1800"/>
              <a:buFont typeface="Noto Sans Symbols"/>
              <a:buChar char="✔"/>
            </a:pPr>
            <a:r>
              <a:rPr lang="es-ES" sz="1800">
                <a:solidFill>
                  <a:schemeClr val="dk1"/>
                </a:solidFill>
                <a:latin typeface="Trebuchet MS"/>
                <a:ea typeface="Trebuchet MS"/>
                <a:cs typeface="Trebuchet MS"/>
                <a:sym typeface="Trebuchet MS"/>
              </a:rPr>
              <a:t>Un Proceso Tradicional (o proceso Pesado) tiene un espacio de Direcciones y  una sola Hebra de control.</a:t>
            </a:r>
            <a:endParaRPr/>
          </a:p>
          <a:p>
            <a:pPr marL="285750" marR="0" lvl="0" indent="-285750" algn="l" rtl="0">
              <a:spcBef>
                <a:spcPts val="0"/>
              </a:spcBef>
              <a:spcAft>
                <a:spcPts val="0"/>
              </a:spcAft>
              <a:buClr>
                <a:srgbClr val="D663D2"/>
              </a:buClr>
              <a:buSzPts val="1800"/>
              <a:buFont typeface="Noto Sans Symbols"/>
              <a:buChar char="✔"/>
            </a:pPr>
            <a:r>
              <a:rPr lang="es-ES" sz="1800">
                <a:solidFill>
                  <a:schemeClr val="dk1"/>
                </a:solidFill>
                <a:latin typeface="Trebuchet MS"/>
                <a:ea typeface="Trebuchet MS"/>
                <a:cs typeface="Trebuchet MS"/>
                <a:sym typeface="Trebuchet MS"/>
              </a:rPr>
              <a:t>Una Hebra es una unidad básica de utilización de la CPU.</a:t>
            </a:r>
            <a:endParaRPr/>
          </a:p>
          <a:p>
            <a:pPr marL="285750" marR="0" lvl="0" indent="-285750" algn="l" rtl="0">
              <a:spcBef>
                <a:spcPts val="0"/>
              </a:spcBef>
              <a:spcAft>
                <a:spcPts val="0"/>
              </a:spcAft>
              <a:buClr>
                <a:srgbClr val="D663D2"/>
              </a:buClr>
              <a:buSzPts val="1800"/>
              <a:buFont typeface="Noto Sans Symbols"/>
              <a:buChar char="✔"/>
            </a:pPr>
            <a:r>
              <a:rPr lang="es-ES" sz="1800">
                <a:solidFill>
                  <a:schemeClr val="dk1"/>
                </a:solidFill>
                <a:latin typeface="Trebuchet MS"/>
                <a:ea typeface="Trebuchet MS"/>
                <a:cs typeface="Trebuchet MS"/>
                <a:sym typeface="Trebuchet MS"/>
              </a:rPr>
              <a:t> Comprende:</a:t>
            </a:r>
            <a:endParaRPr/>
          </a:p>
          <a:p>
            <a:pPr marL="742950" marR="0" lvl="1" indent="-285750" algn="l" rtl="0">
              <a:spcBef>
                <a:spcPts val="0"/>
              </a:spcBef>
              <a:spcAft>
                <a:spcPts val="0"/>
              </a:spcAft>
              <a:buClr>
                <a:srgbClr val="D663D2"/>
              </a:buClr>
              <a:buSzPts val="1800"/>
              <a:buFont typeface="Noto Sans Symbols"/>
              <a:buChar char="✔"/>
            </a:pPr>
            <a:r>
              <a:rPr lang="es-ES" sz="1800" b="0" i="0" u="none" strike="noStrike" cap="none">
                <a:solidFill>
                  <a:schemeClr val="dk1"/>
                </a:solidFill>
                <a:latin typeface="Trebuchet MS"/>
                <a:ea typeface="Trebuchet MS"/>
                <a:cs typeface="Trebuchet MS"/>
                <a:sym typeface="Trebuchet MS"/>
              </a:rPr>
              <a:t> ID de Hebra</a:t>
            </a:r>
            <a:endParaRPr/>
          </a:p>
          <a:p>
            <a:pPr marL="742950" marR="0" lvl="1" indent="-285750" algn="l" rtl="0">
              <a:spcBef>
                <a:spcPts val="0"/>
              </a:spcBef>
              <a:spcAft>
                <a:spcPts val="0"/>
              </a:spcAft>
              <a:buClr>
                <a:srgbClr val="D663D2"/>
              </a:buClr>
              <a:buSzPts val="1800"/>
              <a:buFont typeface="Noto Sans Symbols"/>
              <a:buChar char="✔"/>
            </a:pPr>
            <a:r>
              <a:rPr lang="es-ES" sz="1800" b="0" i="0" u="none" strike="noStrike" cap="none">
                <a:solidFill>
                  <a:schemeClr val="dk1"/>
                </a:solidFill>
                <a:latin typeface="Trebuchet MS"/>
                <a:ea typeface="Trebuchet MS"/>
                <a:cs typeface="Trebuchet MS"/>
                <a:sym typeface="Trebuchet MS"/>
              </a:rPr>
              <a:t> Contador de Programa.</a:t>
            </a:r>
            <a:endParaRPr/>
          </a:p>
          <a:p>
            <a:pPr marL="742950" marR="0" lvl="1" indent="-285750" algn="l" rtl="0">
              <a:spcBef>
                <a:spcPts val="0"/>
              </a:spcBef>
              <a:spcAft>
                <a:spcPts val="0"/>
              </a:spcAft>
              <a:buClr>
                <a:srgbClr val="D663D2"/>
              </a:buClr>
              <a:buSzPts val="1800"/>
              <a:buFont typeface="Noto Sans Symbols"/>
              <a:buChar char="✔"/>
            </a:pPr>
            <a:r>
              <a:rPr lang="es-ES" sz="1800" b="0" i="0" u="none" strike="noStrike" cap="none">
                <a:solidFill>
                  <a:schemeClr val="dk1"/>
                </a:solidFill>
                <a:latin typeface="Trebuchet MS"/>
                <a:ea typeface="Trebuchet MS"/>
                <a:cs typeface="Trebuchet MS"/>
                <a:sym typeface="Trebuchet MS"/>
              </a:rPr>
              <a:t> Conjunto de Registros </a:t>
            </a:r>
            <a:endParaRPr/>
          </a:p>
          <a:p>
            <a:pPr marL="742950" marR="0" lvl="1" indent="-285750" algn="l" rtl="0">
              <a:spcBef>
                <a:spcPts val="0"/>
              </a:spcBef>
              <a:spcAft>
                <a:spcPts val="0"/>
              </a:spcAft>
              <a:buClr>
                <a:srgbClr val="D663D2"/>
              </a:buClr>
              <a:buSzPts val="1800"/>
              <a:buFont typeface="Noto Sans Symbols"/>
              <a:buChar char="✔"/>
            </a:pPr>
            <a:r>
              <a:rPr lang="es-ES" sz="1800" b="0" i="0" u="none" strike="noStrike" cap="none">
                <a:solidFill>
                  <a:schemeClr val="dk1"/>
                </a:solidFill>
                <a:latin typeface="Trebuchet MS"/>
                <a:ea typeface="Trebuchet MS"/>
                <a:cs typeface="Trebuchet MS"/>
                <a:sym typeface="Trebuchet MS"/>
              </a:rPr>
              <a:t>  Pila.</a:t>
            </a:r>
            <a:endParaRPr/>
          </a:p>
          <a:p>
            <a:pPr marL="285750" marR="0" lvl="0" indent="-285750" algn="l" rtl="0">
              <a:spcBef>
                <a:spcPts val="0"/>
              </a:spcBef>
              <a:spcAft>
                <a:spcPts val="0"/>
              </a:spcAft>
              <a:buClr>
                <a:srgbClr val="D663D2"/>
              </a:buClr>
              <a:buSzPts val="1800"/>
              <a:buFont typeface="Noto Sans Symbols"/>
              <a:buChar char="✔"/>
            </a:pPr>
            <a:r>
              <a:rPr lang="es-ES" sz="1800">
                <a:solidFill>
                  <a:schemeClr val="dk1"/>
                </a:solidFill>
                <a:latin typeface="Trebuchet MS"/>
                <a:ea typeface="Trebuchet MS"/>
                <a:cs typeface="Trebuchet MS"/>
                <a:sym typeface="Trebuchet MS"/>
              </a:rPr>
              <a:t>Comparte con otras Hebras que </a:t>
            </a:r>
            <a:endParaRPr/>
          </a:p>
          <a:p>
            <a:pPr marL="0" marR="0" lvl="0" indent="0" algn="l" rtl="0">
              <a:spcBef>
                <a:spcPts val="0"/>
              </a:spcBef>
              <a:spcAft>
                <a:spcPts val="0"/>
              </a:spcAft>
              <a:buNone/>
            </a:pPr>
            <a:r>
              <a:rPr lang="es-ES" sz="1800">
                <a:solidFill>
                  <a:schemeClr val="dk1"/>
                </a:solidFill>
                <a:latin typeface="Trebuchet MS"/>
                <a:ea typeface="Trebuchet MS"/>
                <a:cs typeface="Trebuchet MS"/>
                <a:sym typeface="Trebuchet MS"/>
              </a:rPr>
              <a:t>pertenecen al mismo procesos:</a:t>
            </a:r>
            <a:endParaRPr/>
          </a:p>
          <a:p>
            <a:pPr marL="742950" marR="0" lvl="1" indent="-285750" algn="l" rtl="0">
              <a:spcBef>
                <a:spcPts val="0"/>
              </a:spcBef>
              <a:spcAft>
                <a:spcPts val="0"/>
              </a:spcAft>
              <a:buClr>
                <a:srgbClr val="D663D2"/>
              </a:buClr>
              <a:buSzPts val="1800"/>
              <a:buFont typeface="Noto Sans Symbols"/>
              <a:buChar char="✔"/>
            </a:pPr>
            <a:r>
              <a:rPr lang="es-ES" sz="1800" b="0" i="0" u="none" strike="noStrike" cap="none">
                <a:solidFill>
                  <a:schemeClr val="dk1"/>
                </a:solidFill>
                <a:latin typeface="Trebuchet MS"/>
                <a:ea typeface="Trebuchet MS"/>
                <a:cs typeface="Trebuchet MS"/>
                <a:sym typeface="Trebuchet MS"/>
              </a:rPr>
              <a:t> Sección de Código.</a:t>
            </a:r>
            <a:endParaRPr/>
          </a:p>
          <a:p>
            <a:pPr marL="742950" marR="0" lvl="1" indent="-285750" algn="l" rtl="0">
              <a:spcBef>
                <a:spcPts val="0"/>
              </a:spcBef>
              <a:spcAft>
                <a:spcPts val="0"/>
              </a:spcAft>
              <a:buClr>
                <a:srgbClr val="D663D2"/>
              </a:buClr>
              <a:buSzPts val="1800"/>
              <a:buFont typeface="Noto Sans Symbols"/>
              <a:buChar char="✔"/>
            </a:pPr>
            <a:r>
              <a:rPr lang="es-ES" sz="1800" b="0" i="0" u="none" strike="noStrike" cap="none">
                <a:solidFill>
                  <a:schemeClr val="dk1"/>
                </a:solidFill>
                <a:latin typeface="Trebuchet MS"/>
                <a:ea typeface="Trebuchet MS"/>
                <a:cs typeface="Trebuchet MS"/>
                <a:sym typeface="Trebuchet MS"/>
              </a:rPr>
              <a:t> Sección de Datos.</a:t>
            </a:r>
            <a:endParaRPr/>
          </a:p>
          <a:p>
            <a:pPr marL="742950" marR="0" lvl="1" indent="-285750" algn="l" rtl="0">
              <a:spcBef>
                <a:spcPts val="0"/>
              </a:spcBef>
              <a:spcAft>
                <a:spcPts val="0"/>
              </a:spcAft>
              <a:buClr>
                <a:srgbClr val="D663D2"/>
              </a:buClr>
              <a:buSzPts val="1800"/>
              <a:buFont typeface="Noto Sans Symbols"/>
              <a:buChar char="✔"/>
            </a:pPr>
            <a:r>
              <a:rPr lang="es-ES" sz="1800" b="0" i="0" u="none" strike="noStrike" cap="none">
                <a:solidFill>
                  <a:schemeClr val="dk1"/>
                </a:solidFill>
                <a:latin typeface="Trebuchet MS"/>
                <a:ea typeface="Trebuchet MS"/>
                <a:cs typeface="Trebuchet MS"/>
                <a:sym typeface="Trebuchet MS"/>
              </a:rPr>
              <a:t> Recursos del S.O</a:t>
            </a:r>
            <a:endParaRPr/>
          </a:p>
          <a:p>
            <a:pPr marL="457200" marR="0" lvl="1" indent="0" algn="l" rtl="0">
              <a:spcBef>
                <a:spcPts val="0"/>
              </a:spcBef>
              <a:spcAft>
                <a:spcPts val="0"/>
              </a:spcAft>
              <a:buNone/>
            </a:pPr>
            <a:r>
              <a:rPr lang="es-ES" sz="1800" b="0" i="0" u="none" strike="noStrike" cap="none">
                <a:solidFill>
                  <a:schemeClr val="dk1"/>
                </a:solidFill>
                <a:latin typeface="Trebuchet MS"/>
                <a:ea typeface="Trebuchet MS"/>
                <a:cs typeface="Trebuchet MS"/>
                <a:sym typeface="Trebuchet MS"/>
              </a:rPr>
              <a:t> (archivos Abiertos- señales)</a:t>
            </a:r>
            <a:endParaRPr/>
          </a:p>
          <a:p>
            <a:pPr marL="285750" marR="0" lvl="0" indent="-171450" algn="l" rtl="0">
              <a:spcBef>
                <a:spcPts val="0"/>
              </a:spcBef>
              <a:spcAft>
                <a:spcPts val="0"/>
              </a:spcAft>
              <a:buClr>
                <a:srgbClr val="D663D2"/>
              </a:buClr>
              <a:buSzPts val="1800"/>
              <a:buFont typeface="Noto Sans Symbols"/>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6"/>
          <p:cNvSpPr txBox="1">
            <a:spLocks noGrp="1"/>
          </p:cNvSpPr>
          <p:nvPr>
            <p:ph type="title"/>
          </p:nvPr>
        </p:nvSpPr>
        <p:spPr>
          <a:xfrm>
            <a:off x="350489" y="44624"/>
            <a:ext cx="9387109" cy="936104"/>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4000"/>
              <a:buFont typeface="Verdana"/>
              <a:buNone/>
            </a:pPr>
            <a:r>
              <a:rPr lang="es-ES" sz="4000" b="1" i="1" cap="none">
                <a:latin typeface="Verdana"/>
                <a:ea typeface="Verdana"/>
                <a:cs typeface="Verdana"/>
                <a:sym typeface="Verdana"/>
              </a:rPr>
              <a:t>Procesos </a:t>
            </a:r>
            <a:r>
              <a:rPr lang="es-ES" sz="4000" b="1" i="1">
                <a:latin typeface="Verdana"/>
                <a:ea typeface="Verdana"/>
                <a:cs typeface="Verdana"/>
                <a:sym typeface="Verdana"/>
              </a:rPr>
              <a:t>e </a:t>
            </a:r>
            <a:r>
              <a:rPr lang="es-ES" sz="4000" b="1" i="1" cap="none">
                <a:latin typeface="Verdana"/>
                <a:ea typeface="Verdana"/>
                <a:cs typeface="Verdana"/>
                <a:sym typeface="Verdana"/>
              </a:rPr>
              <a:t>Hilos</a:t>
            </a:r>
            <a:endParaRPr/>
          </a:p>
        </p:txBody>
      </p:sp>
      <p:sp>
        <p:nvSpPr>
          <p:cNvPr id="306" name="Google Shape;306;p16"/>
          <p:cNvSpPr txBox="1"/>
          <p:nvPr/>
        </p:nvSpPr>
        <p:spPr>
          <a:xfrm>
            <a:off x="272480" y="1196752"/>
            <a:ext cx="9217024"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D663D2"/>
              </a:buClr>
              <a:buSzPts val="1800"/>
              <a:buFont typeface="Noto Sans Symbols"/>
              <a:buChar char="✔"/>
            </a:pPr>
            <a:r>
              <a:rPr lang="es-ES" sz="1800">
                <a:solidFill>
                  <a:schemeClr val="dk1"/>
                </a:solidFill>
                <a:latin typeface="Trebuchet MS"/>
                <a:ea typeface="Trebuchet MS"/>
                <a:cs typeface="Trebuchet MS"/>
                <a:sym typeface="Trebuchet MS"/>
              </a:rPr>
              <a:t>En los S.O tradicionales, cada proceso tiene un espacio de direcciones y un solo hilo de control.Varios hilos de control en un mismo espacio de direcciones que se ejecutan en cuasi- paralelo como si fueran procesos (casi)  separados (excepto por el espacio de direcciones compartido) . </a:t>
            </a:r>
            <a:endParaRPr/>
          </a:p>
          <a:p>
            <a:pPr marL="285750" marR="0" lvl="0" indent="-171450" algn="l" rtl="0">
              <a:spcBef>
                <a:spcPts val="0"/>
              </a:spcBef>
              <a:spcAft>
                <a:spcPts val="0"/>
              </a:spcAft>
              <a:buClr>
                <a:srgbClr val="D663D2"/>
              </a:buClr>
              <a:buSzPts val="1800"/>
              <a:buFont typeface="Noto Sans Symbols"/>
              <a:buNone/>
            </a:pPr>
            <a:endParaRPr sz="1800">
              <a:solidFill>
                <a:schemeClr val="dk1"/>
              </a:solidFill>
              <a:latin typeface="Trebuchet MS"/>
              <a:ea typeface="Trebuchet MS"/>
              <a:cs typeface="Trebuchet MS"/>
              <a:sym typeface="Trebuchet MS"/>
            </a:endParaRPr>
          </a:p>
        </p:txBody>
      </p:sp>
      <p:sp>
        <p:nvSpPr>
          <p:cNvPr id="307" name="Google Shape;307;p16"/>
          <p:cNvSpPr txBox="1"/>
          <p:nvPr/>
        </p:nvSpPr>
        <p:spPr>
          <a:xfrm>
            <a:off x="344488" y="2492896"/>
            <a:ext cx="3744416" cy="336547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s-ES" sz="1800">
                <a:solidFill>
                  <a:schemeClr val="dk1"/>
                </a:solidFill>
                <a:latin typeface="Trebuchet MS"/>
                <a:ea typeface="Trebuchet MS"/>
                <a:cs typeface="Trebuchet MS"/>
                <a:sym typeface="Trebuchet MS"/>
              </a:rPr>
              <a:t>Principales razones de tener hilos:</a:t>
            </a:r>
            <a:endParaRPr/>
          </a:p>
          <a:p>
            <a:pPr marL="285750" marR="0" lvl="0" indent="-285750" algn="l" rtl="0">
              <a:lnSpc>
                <a:spcPct val="150000"/>
              </a:lnSpc>
              <a:spcBef>
                <a:spcPts val="0"/>
              </a:spcBef>
              <a:spcAft>
                <a:spcPts val="0"/>
              </a:spcAft>
              <a:buClr>
                <a:srgbClr val="D663D2"/>
              </a:buClr>
              <a:buSzPts val="1800"/>
              <a:buFont typeface="Noto Sans Symbols"/>
              <a:buChar char="✔"/>
            </a:pPr>
            <a:r>
              <a:rPr lang="es-ES" sz="1800">
                <a:solidFill>
                  <a:schemeClr val="dk1"/>
                </a:solidFill>
                <a:latin typeface="Trebuchet MS"/>
                <a:ea typeface="Trebuchet MS"/>
                <a:cs typeface="Trebuchet MS"/>
                <a:sym typeface="Trebuchet MS"/>
              </a:rPr>
              <a:t>  Muchas aplicaciones desarrollan varias actividades a la vez.</a:t>
            </a:r>
            <a:endParaRPr/>
          </a:p>
          <a:p>
            <a:pPr marL="285750" marR="0" lvl="0" indent="-285750" algn="l" rtl="0">
              <a:lnSpc>
                <a:spcPct val="150000"/>
              </a:lnSpc>
              <a:spcBef>
                <a:spcPts val="0"/>
              </a:spcBef>
              <a:spcAft>
                <a:spcPts val="0"/>
              </a:spcAft>
              <a:buClr>
                <a:srgbClr val="D663D2"/>
              </a:buClr>
              <a:buSzPts val="1800"/>
              <a:buFont typeface="Noto Sans Symbols"/>
              <a:buChar char="✔"/>
            </a:pPr>
            <a:r>
              <a:rPr lang="es-ES" sz="1800">
                <a:solidFill>
                  <a:schemeClr val="dk1"/>
                </a:solidFill>
                <a:latin typeface="Trebuchet MS"/>
                <a:ea typeface="Trebuchet MS"/>
                <a:cs typeface="Trebuchet MS"/>
                <a:sym typeface="Trebuchet MS"/>
              </a:rPr>
              <a:t>  Algunas de ellas pueden bloquearse  de vez en cuando.</a:t>
            </a:r>
            <a:endParaRPr/>
          </a:p>
          <a:p>
            <a:pPr marL="285750" marR="0" lvl="0" indent="-285750" algn="l" rtl="0">
              <a:lnSpc>
                <a:spcPct val="150000"/>
              </a:lnSpc>
              <a:spcBef>
                <a:spcPts val="0"/>
              </a:spcBef>
              <a:spcAft>
                <a:spcPts val="0"/>
              </a:spcAft>
              <a:buClr>
                <a:srgbClr val="D663D2"/>
              </a:buClr>
              <a:buSzPts val="1800"/>
              <a:buFont typeface="Noto Sans Symbols"/>
              <a:buChar char="✔"/>
            </a:pPr>
            <a:r>
              <a:rPr lang="es-ES" sz="1800">
                <a:solidFill>
                  <a:schemeClr val="dk1"/>
                </a:solidFill>
                <a:latin typeface="Trebuchet MS"/>
                <a:ea typeface="Trebuchet MS"/>
                <a:cs typeface="Trebuchet MS"/>
                <a:sym typeface="Trebuchet MS"/>
              </a:rPr>
              <a:t>  Son mas fáciles de crear y destruir (mas rápidos)</a:t>
            </a:r>
            <a:endParaRPr/>
          </a:p>
        </p:txBody>
      </p:sp>
      <p:pic>
        <p:nvPicPr>
          <p:cNvPr id="308" name="Google Shape;308;p16"/>
          <p:cNvPicPr preferRelativeResize="0"/>
          <p:nvPr/>
        </p:nvPicPr>
        <p:blipFill rotWithShape="1">
          <a:blip r:embed="rId3">
            <a:alphaModFix/>
          </a:blip>
          <a:srcRect/>
          <a:stretch/>
        </p:blipFill>
        <p:spPr>
          <a:xfrm>
            <a:off x="4111525" y="2954601"/>
            <a:ext cx="5500291" cy="29037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7"/>
          <p:cNvSpPr txBox="1"/>
          <p:nvPr/>
        </p:nvSpPr>
        <p:spPr>
          <a:xfrm>
            <a:off x="350489" y="44624"/>
            <a:ext cx="9387109" cy="52352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6000"/>
              <a:buFont typeface="Trebuchet MS"/>
              <a:buNone/>
            </a:pPr>
            <a:endParaRPr sz="6000" b="0" i="0" u="none" strike="noStrike" cap="none">
              <a:solidFill>
                <a:srgbClr val="FF0000"/>
              </a:solidFill>
              <a:latin typeface="Algerian"/>
              <a:ea typeface="Algerian"/>
              <a:cs typeface="Algerian"/>
              <a:sym typeface="Algerian"/>
            </a:endParaRPr>
          </a:p>
        </p:txBody>
      </p:sp>
      <p:sp>
        <p:nvSpPr>
          <p:cNvPr id="315" name="Google Shape;315;p17"/>
          <p:cNvSpPr txBox="1"/>
          <p:nvPr/>
        </p:nvSpPr>
        <p:spPr>
          <a:xfrm>
            <a:off x="506506" y="980728"/>
            <a:ext cx="5454606" cy="511415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D663D2"/>
              </a:buClr>
              <a:buSzPts val="2000"/>
              <a:buFont typeface="Noto Sans Symbols"/>
              <a:buChar char="✔"/>
            </a:pPr>
            <a:r>
              <a:rPr lang="es-ES" sz="2000" i="1">
                <a:solidFill>
                  <a:schemeClr val="dk1"/>
                </a:solidFill>
                <a:latin typeface="Trebuchet MS"/>
                <a:ea typeface="Trebuchet MS"/>
                <a:cs typeface="Trebuchet MS"/>
                <a:sym typeface="Trebuchet MS"/>
              </a:rPr>
              <a:t>Los hilos son procesos livianos. </a:t>
            </a:r>
            <a:endParaRPr/>
          </a:p>
          <a:p>
            <a:pPr marL="285750" marR="0" lvl="0" indent="-285750" algn="l" rtl="0">
              <a:lnSpc>
                <a:spcPct val="150000"/>
              </a:lnSpc>
              <a:spcBef>
                <a:spcPts val="0"/>
              </a:spcBef>
              <a:spcAft>
                <a:spcPts val="0"/>
              </a:spcAft>
              <a:buClr>
                <a:srgbClr val="D663D2"/>
              </a:buClr>
              <a:buSzPts val="2000"/>
              <a:buFont typeface="Noto Sans Symbols"/>
              <a:buChar char="✔"/>
            </a:pPr>
            <a:r>
              <a:rPr lang="es-ES" sz="2000" i="1">
                <a:solidFill>
                  <a:schemeClr val="dk1"/>
                </a:solidFill>
                <a:latin typeface="Trebuchet MS"/>
                <a:ea typeface="Trebuchet MS"/>
                <a:cs typeface="Trebuchet MS"/>
                <a:sym typeface="Trebuchet MS"/>
              </a:rPr>
              <a:t>Un proceso puede tener varios hilos.</a:t>
            </a:r>
            <a:endParaRPr/>
          </a:p>
          <a:p>
            <a:pPr marL="285750" marR="0" lvl="0" indent="-285750" algn="l" rtl="0">
              <a:lnSpc>
                <a:spcPct val="150000"/>
              </a:lnSpc>
              <a:spcBef>
                <a:spcPts val="0"/>
              </a:spcBef>
              <a:spcAft>
                <a:spcPts val="0"/>
              </a:spcAft>
              <a:buClr>
                <a:srgbClr val="D663D2"/>
              </a:buClr>
              <a:buSzPts val="2000"/>
              <a:buFont typeface="Noto Sans Symbols"/>
              <a:buChar char="✔"/>
            </a:pPr>
            <a:r>
              <a:rPr lang="es-ES" sz="2000" i="1">
                <a:solidFill>
                  <a:schemeClr val="dk1"/>
                </a:solidFill>
                <a:latin typeface="Trebuchet MS"/>
                <a:ea typeface="Trebuchet MS"/>
                <a:cs typeface="Trebuchet MS"/>
                <a:sym typeface="Trebuchet MS"/>
              </a:rPr>
              <a:t>Un hilo sólo puede pertenecer a una tarea.</a:t>
            </a:r>
            <a:endParaRPr/>
          </a:p>
          <a:p>
            <a:pPr marL="285750" marR="0" lvl="0" indent="-285750" algn="l" rtl="0">
              <a:lnSpc>
                <a:spcPct val="150000"/>
              </a:lnSpc>
              <a:spcBef>
                <a:spcPts val="0"/>
              </a:spcBef>
              <a:spcAft>
                <a:spcPts val="0"/>
              </a:spcAft>
              <a:buClr>
                <a:srgbClr val="D663D2"/>
              </a:buClr>
              <a:buSzPts val="2000"/>
              <a:buFont typeface="Noto Sans Symbols"/>
              <a:buChar char="✔"/>
            </a:pPr>
            <a:r>
              <a:rPr lang="es-ES" sz="2000" i="1">
                <a:solidFill>
                  <a:schemeClr val="dk1"/>
                </a:solidFill>
                <a:latin typeface="Trebuchet MS"/>
                <a:ea typeface="Trebuchet MS"/>
                <a:cs typeface="Trebuchet MS"/>
                <a:sym typeface="Trebuchet MS"/>
              </a:rPr>
              <a:t> Comparten el mismo espacio de direcciones entre los hilos del proceso.</a:t>
            </a:r>
            <a:endParaRPr sz="2000" i="1">
              <a:solidFill>
                <a:schemeClr val="dk1"/>
              </a:solidFill>
              <a:latin typeface="Trebuchet MS"/>
              <a:ea typeface="Trebuchet MS"/>
              <a:cs typeface="Trebuchet MS"/>
              <a:sym typeface="Trebuchet MS"/>
            </a:endParaRPr>
          </a:p>
          <a:p>
            <a:pPr marL="285750" marR="0" lvl="0" indent="-285750" algn="l" rtl="0">
              <a:lnSpc>
                <a:spcPct val="150000"/>
              </a:lnSpc>
              <a:spcBef>
                <a:spcPts val="0"/>
              </a:spcBef>
              <a:spcAft>
                <a:spcPts val="0"/>
              </a:spcAft>
              <a:buClr>
                <a:srgbClr val="D663D2"/>
              </a:buClr>
              <a:buSzPts val="2000"/>
              <a:buFont typeface="Noto Sans Symbols"/>
              <a:buChar char="✔"/>
            </a:pPr>
            <a:r>
              <a:rPr lang="es-ES" sz="2000" i="1">
                <a:solidFill>
                  <a:schemeClr val="dk1"/>
                </a:solidFill>
                <a:latin typeface="Trebuchet MS"/>
                <a:ea typeface="Trebuchet MS"/>
                <a:cs typeface="Trebuchet MS"/>
                <a:sym typeface="Trebuchet MS"/>
              </a:rPr>
              <a:t>Al compartir recursos, pueden comunicarse sin usar mecanismo de comunicación.</a:t>
            </a:r>
            <a:endParaRPr/>
          </a:p>
          <a:p>
            <a:pPr marL="285750" marR="0" lvl="0" indent="-285750" algn="l" rtl="0">
              <a:lnSpc>
                <a:spcPct val="150000"/>
              </a:lnSpc>
              <a:spcBef>
                <a:spcPts val="0"/>
              </a:spcBef>
              <a:spcAft>
                <a:spcPts val="0"/>
              </a:spcAft>
              <a:buClr>
                <a:srgbClr val="D663D2"/>
              </a:buClr>
              <a:buSzPts val="2000"/>
              <a:buFont typeface="Noto Sans Symbols"/>
              <a:buChar char="✔"/>
            </a:pPr>
            <a:r>
              <a:rPr lang="es-ES" sz="2000" i="1">
                <a:solidFill>
                  <a:schemeClr val="dk1"/>
                </a:solidFill>
                <a:latin typeface="Trebuchet MS"/>
                <a:ea typeface="Trebuchet MS"/>
                <a:cs typeface="Trebuchet MS"/>
                <a:sym typeface="Trebuchet MS"/>
              </a:rPr>
              <a:t>La comunicación de contexto es más rápida</a:t>
            </a:r>
            <a:endParaRPr/>
          </a:p>
          <a:p>
            <a:pPr marL="285750" marR="0" lvl="0" indent="-285750" algn="l" rtl="0">
              <a:lnSpc>
                <a:spcPct val="150000"/>
              </a:lnSpc>
              <a:spcBef>
                <a:spcPts val="0"/>
              </a:spcBef>
              <a:spcAft>
                <a:spcPts val="0"/>
              </a:spcAft>
              <a:buClr>
                <a:srgbClr val="D663D2"/>
              </a:buClr>
              <a:buSzPts val="2000"/>
              <a:buFont typeface="Noto Sans Symbols"/>
              <a:buChar char="✔"/>
            </a:pPr>
            <a:r>
              <a:rPr lang="es-ES" sz="2000" i="1">
                <a:solidFill>
                  <a:schemeClr val="dk1"/>
                </a:solidFill>
                <a:latin typeface="Trebuchet MS"/>
                <a:ea typeface="Trebuchet MS"/>
                <a:cs typeface="Trebuchet MS"/>
                <a:sym typeface="Trebuchet MS"/>
              </a:rPr>
              <a:t>No hay protección entre hilos. Un hilo puede escribir en la pila de otro del mismo proceso.</a:t>
            </a:r>
            <a:endParaRPr sz="1800" i="1">
              <a:solidFill>
                <a:schemeClr val="dk1"/>
              </a:solidFill>
              <a:latin typeface="Trebuchet MS"/>
              <a:ea typeface="Trebuchet MS"/>
              <a:cs typeface="Trebuchet MS"/>
              <a:sym typeface="Trebuchet MS"/>
            </a:endParaRPr>
          </a:p>
        </p:txBody>
      </p:sp>
      <p:sp>
        <p:nvSpPr>
          <p:cNvPr id="316" name="Google Shape;316;p17"/>
          <p:cNvSpPr txBox="1"/>
          <p:nvPr/>
        </p:nvSpPr>
        <p:spPr>
          <a:xfrm>
            <a:off x="776536" y="44624"/>
            <a:ext cx="8306989" cy="52352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4000"/>
              <a:buFont typeface="Verdana"/>
              <a:buNone/>
            </a:pPr>
            <a:r>
              <a:rPr lang="es-ES" sz="4000" b="1" i="1" u="none" strike="noStrike" cap="none">
                <a:solidFill>
                  <a:schemeClr val="accent1"/>
                </a:solidFill>
                <a:latin typeface="Verdana"/>
                <a:ea typeface="Verdana"/>
                <a:cs typeface="Verdana"/>
                <a:sym typeface="Verdana"/>
              </a:rPr>
              <a:t>Procesos e Hilos</a:t>
            </a:r>
            <a:endParaRPr/>
          </a:p>
        </p:txBody>
      </p:sp>
      <p:pic>
        <p:nvPicPr>
          <p:cNvPr id="317" name="Google Shape;317;p17"/>
          <p:cNvPicPr preferRelativeResize="0"/>
          <p:nvPr/>
        </p:nvPicPr>
        <p:blipFill rotWithShape="1">
          <a:blip r:embed="rId3">
            <a:alphaModFix/>
          </a:blip>
          <a:srcRect/>
          <a:stretch/>
        </p:blipFill>
        <p:spPr>
          <a:xfrm>
            <a:off x="6393160" y="1155613"/>
            <a:ext cx="3153504" cy="47643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8"/>
          <p:cNvSpPr txBox="1"/>
          <p:nvPr/>
        </p:nvSpPr>
        <p:spPr>
          <a:xfrm>
            <a:off x="30387" y="116632"/>
            <a:ext cx="9387109" cy="53896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4000"/>
              <a:buFont typeface="Verdana"/>
              <a:buNone/>
            </a:pPr>
            <a:r>
              <a:rPr lang="es-ES" sz="4000" b="1" i="1" u="none" strike="noStrike" cap="none">
                <a:solidFill>
                  <a:schemeClr val="accent1"/>
                </a:solidFill>
                <a:latin typeface="Verdana"/>
                <a:ea typeface="Verdana"/>
                <a:cs typeface="Verdana"/>
                <a:sym typeface="Verdana"/>
              </a:rPr>
              <a:t>Multihilo</a:t>
            </a:r>
            <a:endParaRPr sz="4000" b="1" i="1" u="none" strike="noStrike" cap="none">
              <a:solidFill>
                <a:schemeClr val="accent1"/>
              </a:solidFill>
              <a:latin typeface="Verdana"/>
              <a:ea typeface="Verdana"/>
              <a:cs typeface="Verdana"/>
              <a:sym typeface="Verdana"/>
            </a:endParaRPr>
          </a:p>
        </p:txBody>
      </p:sp>
      <p:sp>
        <p:nvSpPr>
          <p:cNvPr id="323" name="Google Shape;323;p18"/>
          <p:cNvSpPr txBox="1"/>
          <p:nvPr/>
        </p:nvSpPr>
        <p:spPr>
          <a:xfrm>
            <a:off x="344488" y="1035893"/>
            <a:ext cx="3456384"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i="1">
                <a:solidFill>
                  <a:schemeClr val="dk1"/>
                </a:solidFill>
                <a:latin typeface="Trebuchet MS"/>
                <a:ea typeface="Trebuchet MS"/>
                <a:cs typeface="Trebuchet MS"/>
                <a:sym typeface="Trebuchet MS"/>
              </a:rPr>
              <a:t>El termino multihilo hace referencia a la capacidad de un SO para mantener varios hilos de ejecución dentro de un mismo procesos</a:t>
            </a:r>
            <a:endParaRPr/>
          </a:p>
        </p:txBody>
      </p:sp>
      <p:pic>
        <p:nvPicPr>
          <p:cNvPr id="324" name="Google Shape;324;p18"/>
          <p:cNvPicPr preferRelativeResize="0"/>
          <p:nvPr/>
        </p:nvPicPr>
        <p:blipFill rotWithShape="1">
          <a:blip r:embed="rId3">
            <a:alphaModFix/>
          </a:blip>
          <a:srcRect/>
          <a:stretch/>
        </p:blipFill>
        <p:spPr>
          <a:xfrm>
            <a:off x="4448945" y="1035893"/>
            <a:ext cx="3960440" cy="1962618"/>
          </a:xfrm>
          <a:prstGeom prst="rect">
            <a:avLst/>
          </a:prstGeom>
          <a:noFill/>
          <a:ln>
            <a:noFill/>
          </a:ln>
        </p:spPr>
      </p:pic>
      <p:pic>
        <p:nvPicPr>
          <p:cNvPr id="325" name="Google Shape;325;p18"/>
          <p:cNvPicPr preferRelativeResize="0"/>
          <p:nvPr/>
        </p:nvPicPr>
        <p:blipFill rotWithShape="1">
          <a:blip r:embed="rId4">
            <a:alphaModFix/>
          </a:blip>
          <a:srcRect/>
          <a:stretch/>
        </p:blipFill>
        <p:spPr>
          <a:xfrm>
            <a:off x="278210" y="3053157"/>
            <a:ext cx="3752850" cy="3552825"/>
          </a:xfrm>
          <a:prstGeom prst="rect">
            <a:avLst/>
          </a:prstGeom>
          <a:noFill/>
          <a:ln>
            <a:noFill/>
          </a:ln>
        </p:spPr>
      </p:pic>
      <p:pic>
        <p:nvPicPr>
          <p:cNvPr id="326" name="Google Shape;326;p18"/>
          <p:cNvPicPr preferRelativeResize="0"/>
          <p:nvPr/>
        </p:nvPicPr>
        <p:blipFill rotWithShape="1">
          <a:blip r:embed="rId5">
            <a:alphaModFix/>
          </a:blip>
          <a:srcRect/>
          <a:stretch/>
        </p:blipFill>
        <p:spPr>
          <a:xfrm>
            <a:off x="5003160" y="3116770"/>
            <a:ext cx="3838272" cy="356832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5"/>
                                        </p:tgtEl>
                                        <p:attrNameLst>
                                          <p:attrName>style.visibility</p:attrName>
                                        </p:attrNameLst>
                                      </p:cBhvr>
                                      <p:to>
                                        <p:strVal val="visible"/>
                                      </p:to>
                                    </p:set>
                                    <p:animEffect transition="in" filter="fade">
                                      <p:cBhvr>
                                        <p:cTn id="7" dur="2000"/>
                                        <p:tgtEl>
                                          <p:spTgt spid="3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6"/>
                                        </p:tgtEl>
                                        <p:attrNameLst>
                                          <p:attrName>style.visibility</p:attrName>
                                        </p:attrNameLst>
                                      </p:cBhvr>
                                      <p:to>
                                        <p:strVal val="visible"/>
                                      </p:to>
                                    </p:set>
                                    <p:animEffect transition="in" filter="fade">
                                      <p:cBhvr>
                                        <p:cTn id="12" dur="20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9"/>
          <p:cNvSpPr txBox="1"/>
          <p:nvPr/>
        </p:nvSpPr>
        <p:spPr>
          <a:xfrm>
            <a:off x="416496" y="169168"/>
            <a:ext cx="9387109" cy="52352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4000"/>
              <a:buFont typeface="Verdana"/>
              <a:buNone/>
            </a:pPr>
            <a:r>
              <a:rPr lang="es-ES" sz="4000" b="1" i="1" u="none" strike="noStrike" cap="none">
                <a:solidFill>
                  <a:schemeClr val="accent1"/>
                </a:solidFill>
                <a:latin typeface="Verdana"/>
                <a:ea typeface="Verdana"/>
                <a:cs typeface="Verdana"/>
                <a:sym typeface="Verdana"/>
              </a:rPr>
              <a:t>Funcionalidad de los hilos.</a:t>
            </a:r>
            <a:endParaRPr/>
          </a:p>
        </p:txBody>
      </p:sp>
      <p:sp>
        <p:nvSpPr>
          <p:cNvPr id="332" name="Google Shape;332;p19"/>
          <p:cNvSpPr txBox="1"/>
          <p:nvPr/>
        </p:nvSpPr>
        <p:spPr>
          <a:xfrm>
            <a:off x="200473" y="980728"/>
            <a:ext cx="9705528" cy="57297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dk1"/>
                </a:solidFill>
                <a:latin typeface="Trebuchet MS"/>
                <a:ea typeface="Trebuchet MS"/>
                <a:cs typeface="Trebuchet MS"/>
                <a:sym typeface="Trebuchet MS"/>
              </a:rPr>
              <a:t>Los hilos poseen estados de ejecución y pueden sincronizarse entre ellos. Los hilos comparten:</a:t>
            </a:r>
            <a:endParaRPr/>
          </a:p>
          <a:p>
            <a:pPr marL="800100" marR="0" lvl="1" indent="-342900" algn="l" rtl="0">
              <a:lnSpc>
                <a:spcPct val="150000"/>
              </a:lnSpc>
              <a:spcBef>
                <a:spcPts val="0"/>
              </a:spcBef>
              <a:spcAft>
                <a:spcPts val="0"/>
              </a:spcAft>
              <a:buClr>
                <a:srgbClr val="D663D2"/>
              </a:buClr>
              <a:buSzPts val="2000"/>
              <a:buFont typeface="Noto Sans Symbols"/>
              <a:buChar char="✔"/>
            </a:pPr>
            <a:r>
              <a:rPr lang="es-ES" sz="2000" b="0" i="0" u="none" strike="noStrike" cap="none">
                <a:solidFill>
                  <a:schemeClr val="dk1"/>
                </a:solidFill>
                <a:latin typeface="Trebuchet MS"/>
                <a:ea typeface="Trebuchet MS"/>
                <a:cs typeface="Trebuchet MS"/>
                <a:sym typeface="Trebuchet MS"/>
              </a:rPr>
              <a:t>El estados.</a:t>
            </a:r>
            <a:endParaRPr/>
          </a:p>
          <a:p>
            <a:pPr marL="800100" marR="0" lvl="1" indent="-342900" algn="l" rtl="0">
              <a:lnSpc>
                <a:spcPct val="150000"/>
              </a:lnSpc>
              <a:spcBef>
                <a:spcPts val="0"/>
              </a:spcBef>
              <a:spcAft>
                <a:spcPts val="0"/>
              </a:spcAft>
              <a:buClr>
                <a:srgbClr val="D663D2"/>
              </a:buClr>
              <a:buSzPts val="2000"/>
              <a:buFont typeface="Noto Sans Symbols"/>
              <a:buChar char="✔"/>
            </a:pPr>
            <a:r>
              <a:rPr lang="es-ES" sz="2000" b="0" i="0" u="none" strike="noStrike" cap="none">
                <a:solidFill>
                  <a:schemeClr val="dk1"/>
                </a:solidFill>
                <a:latin typeface="Trebuchet MS"/>
                <a:ea typeface="Trebuchet MS"/>
                <a:cs typeface="Trebuchet MS"/>
                <a:sym typeface="Trebuchet MS"/>
              </a:rPr>
              <a:t> Los recursos.</a:t>
            </a:r>
            <a:endParaRPr/>
          </a:p>
          <a:p>
            <a:pPr marL="800100" marR="0" lvl="1" indent="-342900" algn="l" rtl="0">
              <a:lnSpc>
                <a:spcPct val="150000"/>
              </a:lnSpc>
              <a:spcBef>
                <a:spcPts val="0"/>
              </a:spcBef>
              <a:spcAft>
                <a:spcPts val="0"/>
              </a:spcAft>
              <a:buClr>
                <a:srgbClr val="D663D2"/>
              </a:buClr>
              <a:buSzPts val="2000"/>
              <a:buFont typeface="Noto Sans Symbols"/>
              <a:buChar char="✔"/>
            </a:pPr>
            <a:r>
              <a:rPr lang="es-ES" sz="2000" b="0" i="0" u="none" strike="noStrike" cap="none">
                <a:solidFill>
                  <a:schemeClr val="dk1"/>
                </a:solidFill>
                <a:latin typeface="Trebuchet MS"/>
                <a:ea typeface="Trebuchet MS"/>
                <a:cs typeface="Trebuchet MS"/>
                <a:sym typeface="Trebuchet MS"/>
              </a:rPr>
              <a:t> residen en el mismo espacio de direcciones.</a:t>
            </a:r>
            <a:endParaRPr/>
          </a:p>
          <a:p>
            <a:pPr marL="800100" marR="0" lvl="1" indent="-342900" algn="l" rtl="0">
              <a:lnSpc>
                <a:spcPct val="150000"/>
              </a:lnSpc>
              <a:spcBef>
                <a:spcPts val="0"/>
              </a:spcBef>
              <a:spcAft>
                <a:spcPts val="0"/>
              </a:spcAft>
              <a:buClr>
                <a:srgbClr val="D663D2"/>
              </a:buClr>
              <a:buSzPts val="2000"/>
              <a:buFont typeface="Noto Sans Symbols"/>
              <a:buChar char="✔"/>
            </a:pPr>
            <a:r>
              <a:rPr lang="es-ES" sz="2000" b="0" i="0" u="none" strike="noStrike" cap="none">
                <a:solidFill>
                  <a:schemeClr val="dk1"/>
                </a:solidFill>
                <a:latin typeface="Trebuchet MS"/>
                <a:ea typeface="Trebuchet MS"/>
                <a:cs typeface="Trebuchet MS"/>
                <a:sym typeface="Trebuchet MS"/>
              </a:rPr>
              <a:t>Tiene acceso a los mismo datos.</a:t>
            </a:r>
            <a:endParaRPr/>
          </a:p>
          <a:p>
            <a:pPr marL="800100" marR="0" lvl="1" indent="-342900" algn="l" rtl="0">
              <a:lnSpc>
                <a:spcPct val="150000"/>
              </a:lnSpc>
              <a:spcBef>
                <a:spcPts val="0"/>
              </a:spcBef>
              <a:spcAft>
                <a:spcPts val="0"/>
              </a:spcAft>
              <a:buClr>
                <a:srgbClr val="D663D2"/>
              </a:buClr>
              <a:buSzPts val="2000"/>
              <a:buFont typeface="Noto Sans Symbols"/>
              <a:buChar char="✔"/>
            </a:pPr>
            <a:r>
              <a:rPr lang="es-ES" sz="2000" b="0" i="0" u="none" strike="noStrike" cap="none">
                <a:solidFill>
                  <a:schemeClr val="dk1"/>
                </a:solidFill>
                <a:latin typeface="Trebuchet MS"/>
                <a:ea typeface="Trebuchet MS"/>
                <a:cs typeface="Trebuchet MS"/>
                <a:sym typeface="Trebuchet MS"/>
              </a:rPr>
              <a:t>Un contexto de hilo que se almacena cuando no esta en ejecución.</a:t>
            </a:r>
            <a:endParaRPr/>
          </a:p>
          <a:p>
            <a:pPr marL="800100" marR="0" lvl="1" indent="-342900" algn="l" rtl="0">
              <a:lnSpc>
                <a:spcPct val="150000"/>
              </a:lnSpc>
              <a:spcBef>
                <a:spcPts val="0"/>
              </a:spcBef>
              <a:spcAft>
                <a:spcPts val="0"/>
              </a:spcAft>
              <a:buClr>
                <a:srgbClr val="D663D2"/>
              </a:buClr>
              <a:buSzPts val="2000"/>
              <a:buFont typeface="Noto Sans Symbols"/>
              <a:buChar char="✔"/>
            </a:pPr>
            <a:r>
              <a:rPr lang="es-ES" sz="2000" b="0" i="0" u="none" strike="noStrike" cap="none">
                <a:solidFill>
                  <a:schemeClr val="dk1"/>
                </a:solidFill>
                <a:latin typeface="Trebuchet MS"/>
                <a:ea typeface="Trebuchet MS"/>
                <a:cs typeface="Trebuchet MS"/>
                <a:sym typeface="Trebuchet MS"/>
              </a:rPr>
              <a:t> Variables locales por hilo.</a:t>
            </a:r>
            <a:endParaRPr/>
          </a:p>
          <a:p>
            <a:pPr marL="0" marR="0" lvl="0" indent="0" algn="l" rtl="0">
              <a:lnSpc>
                <a:spcPct val="150000"/>
              </a:lnSpc>
              <a:spcBef>
                <a:spcPts val="0"/>
              </a:spcBef>
              <a:spcAft>
                <a:spcPts val="0"/>
              </a:spcAft>
              <a:buNone/>
            </a:pPr>
            <a:r>
              <a:rPr lang="es-ES" sz="2000">
                <a:solidFill>
                  <a:schemeClr val="dk1"/>
                </a:solidFill>
                <a:latin typeface="Trebuchet MS"/>
                <a:ea typeface="Trebuchet MS"/>
                <a:cs typeface="Trebuchet MS"/>
                <a:sym typeface="Trebuchet MS"/>
              </a:rPr>
              <a:t>Ventajas de la programación multihebras:</a:t>
            </a:r>
            <a:endParaRPr/>
          </a:p>
          <a:p>
            <a:pPr marL="800100" marR="0" lvl="1" indent="-342900" algn="l" rtl="0">
              <a:lnSpc>
                <a:spcPct val="150000"/>
              </a:lnSpc>
              <a:spcBef>
                <a:spcPts val="0"/>
              </a:spcBef>
              <a:spcAft>
                <a:spcPts val="0"/>
              </a:spcAft>
              <a:buClr>
                <a:srgbClr val="D663D2"/>
              </a:buClr>
              <a:buSzPts val="2000"/>
              <a:buFont typeface="Noto Sans Symbols"/>
              <a:buChar char="✔"/>
            </a:pPr>
            <a:r>
              <a:rPr lang="es-ES" sz="2000" b="0" i="0" u="none" strike="noStrike" cap="none">
                <a:solidFill>
                  <a:schemeClr val="dk1"/>
                </a:solidFill>
                <a:latin typeface="Trebuchet MS"/>
                <a:ea typeface="Trebuchet MS"/>
                <a:cs typeface="Trebuchet MS"/>
                <a:sym typeface="Trebuchet MS"/>
              </a:rPr>
              <a:t>Capacidad de Respuesta.</a:t>
            </a:r>
            <a:endParaRPr/>
          </a:p>
          <a:p>
            <a:pPr marL="800100" marR="0" lvl="1" indent="-342900" algn="l" rtl="0">
              <a:lnSpc>
                <a:spcPct val="150000"/>
              </a:lnSpc>
              <a:spcBef>
                <a:spcPts val="0"/>
              </a:spcBef>
              <a:spcAft>
                <a:spcPts val="0"/>
              </a:spcAft>
              <a:buClr>
                <a:srgbClr val="D663D2"/>
              </a:buClr>
              <a:buSzPts val="2000"/>
              <a:buFont typeface="Noto Sans Symbols"/>
              <a:buChar char="✔"/>
            </a:pPr>
            <a:r>
              <a:rPr lang="es-ES" sz="2000" b="0" i="0" u="none" strike="noStrike" cap="none">
                <a:solidFill>
                  <a:schemeClr val="dk1"/>
                </a:solidFill>
                <a:latin typeface="Trebuchet MS"/>
                <a:ea typeface="Trebuchet MS"/>
                <a:cs typeface="Trebuchet MS"/>
                <a:sym typeface="Trebuchet MS"/>
              </a:rPr>
              <a:t> Compartición de recursos.</a:t>
            </a:r>
            <a:endParaRPr/>
          </a:p>
          <a:p>
            <a:pPr marL="800100" marR="0" lvl="1" indent="-342900" algn="l" rtl="0">
              <a:lnSpc>
                <a:spcPct val="150000"/>
              </a:lnSpc>
              <a:spcBef>
                <a:spcPts val="0"/>
              </a:spcBef>
              <a:spcAft>
                <a:spcPts val="0"/>
              </a:spcAft>
              <a:buClr>
                <a:srgbClr val="D663D2"/>
              </a:buClr>
              <a:buSzPts val="2000"/>
              <a:buFont typeface="Noto Sans Symbols"/>
              <a:buChar char="✔"/>
            </a:pPr>
            <a:r>
              <a:rPr lang="es-ES" sz="2000" b="0" i="0" u="none" strike="noStrike" cap="none">
                <a:solidFill>
                  <a:schemeClr val="dk1"/>
                </a:solidFill>
                <a:latin typeface="Trebuchet MS"/>
                <a:ea typeface="Trebuchet MS"/>
                <a:cs typeface="Trebuchet MS"/>
                <a:sym typeface="Trebuchet MS"/>
              </a:rPr>
              <a:t> Economía.</a:t>
            </a:r>
            <a:endParaRPr/>
          </a:p>
          <a:p>
            <a:pPr marL="800100" marR="0" lvl="1" indent="-342900" algn="l" rtl="0">
              <a:lnSpc>
                <a:spcPct val="150000"/>
              </a:lnSpc>
              <a:spcBef>
                <a:spcPts val="0"/>
              </a:spcBef>
              <a:spcAft>
                <a:spcPts val="0"/>
              </a:spcAft>
              <a:buClr>
                <a:srgbClr val="D663D2"/>
              </a:buClr>
              <a:buSzPts val="2000"/>
              <a:buFont typeface="Noto Sans Symbols"/>
              <a:buChar char="✔"/>
            </a:pPr>
            <a:r>
              <a:rPr lang="es-ES" sz="2000" b="0" i="0" u="none" strike="noStrike" cap="none">
                <a:solidFill>
                  <a:schemeClr val="dk1"/>
                </a:solidFill>
                <a:latin typeface="Trebuchet MS"/>
                <a:ea typeface="Trebuchet MS"/>
                <a:cs typeface="Trebuchet MS"/>
                <a:sym typeface="Trebuchet MS"/>
              </a:rPr>
              <a:t> Utilización sobre arquitecturas multiprocesador.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type="title"/>
          </p:nvPr>
        </p:nvSpPr>
        <p:spPr>
          <a:xfrm>
            <a:off x="920552" y="404664"/>
            <a:ext cx="7564586" cy="63668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4000"/>
              <a:buFont typeface="Verdana"/>
              <a:buNone/>
            </a:pPr>
            <a:r>
              <a:rPr lang="es-ES" sz="4000" b="1" i="1">
                <a:latin typeface="Verdana"/>
                <a:ea typeface="Verdana"/>
                <a:cs typeface="Verdana"/>
                <a:sym typeface="Verdana"/>
              </a:rPr>
              <a:t>De Programas a Procesos</a:t>
            </a:r>
            <a:endParaRPr sz="4000"/>
          </a:p>
        </p:txBody>
      </p:sp>
      <p:pic>
        <p:nvPicPr>
          <p:cNvPr id="3" name="Imagen 2">
            <a:extLst>
              <a:ext uri="{FF2B5EF4-FFF2-40B4-BE49-F238E27FC236}">
                <a16:creationId xmlns:a16="http://schemas.microsoft.com/office/drawing/2014/main" id="{3D488DD7-BAE5-3A63-37FE-5D593DF0B936}"/>
              </a:ext>
            </a:extLst>
          </p:cNvPr>
          <p:cNvPicPr>
            <a:picLocks noChangeAspect="1"/>
          </p:cNvPicPr>
          <p:nvPr/>
        </p:nvPicPr>
        <p:blipFill>
          <a:blip r:embed="rId3"/>
          <a:stretch>
            <a:fillRect/>
          </a:stretch>
        </p:blipFill>
        <p:spPr>
          <a:xfrm>
            <a:off x="903577" y="1157003"/>
            <a:ext cx="7783223" cy="563057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0"/>
          <p:cNvSpPr txBox="1"/>
          <p:nvPr/>
        </p:nvSpPr>
        <p:spPr>
          <a:xfrm>
            <a:off x="-87560" y="97160"/>
            <a:ext cx="9387109" cy="52352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4000"/>
              <a:buFont typeface="Verdana"/>
              <a:buNone/>
            </a:pPr>
            <a:r>
              <a:rPr lang="es-ES" sz="4000" b="1" i="1" u="none" strike="noStrike" cap="none">
                <a:solidFill>
                  <a:schemeClr val="accent1"/>
                </a:solidFill>
                <a:latin typeface="Verdana"/>
                <a:ea typeface="Verdana"/>
                <a:cs typeface="Verdana"/>
                <a:sym typeface="Verdana"/>
              </a:rPr>
              <a:t>Funcionalidad de los hilos.</a:t>
            </a:r>
            <a:endParaRPr/>
          </a:p>
        </p:txBody>
      </p:sp>
      <p:sp>
        <p:nvSpPr>
          <p:cNvPr id="338" name="Google Shape;338;p20"/>
          <p:cNvSpPr/>
          <p:nvPr/>
        </p:nvSpPr>
        <p:spPr>
          <a:xfrm>
            <a:off x="2300705" y="5317466"/>
            <a:ext cx="1326147" cy="396044"/>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rebuchet MS"/>
              <a:buNone/>
            </a:pPr>
            <a:endParaRPr sz="2400" b="0" i="0" u="none" strike="noStrike" cap="none">
              <a:solidFill>
                <a:schemeClr val="dk1"/>
              </a:solidFill>
              <a:latin typeface="Times New Roman"/>
              <a:ea typeface="Times New Roman"/>
              <a:cs typeface="Times New Roman"/>
              <a:sym typeface="Times New Roman"/>
            </a:endParaRPr>
          </a:p>
        </p:txBody>
      </p:sp>
      <p:sp>
        <p:nvSpPr>
          <p:cNvPr id="339" name="Google Shape;339;p20"/>
          <p:cNvSpPr txBox="1"/>
          <p:nvPr/>
        </p:nvSpPr>
        <p:spPr>
          <a:xfrm>
            <a:off x="2456723" y="5400508"/>
            <a:ext cx="113112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dk1"/>
                </a:solidFill>
                <a:latin typeface="Trebuchet MS"/>
                <a:ea typeface="Trebuchet MS"/>
                <a:cs typeface="Trebuchet MS"/>
                <a:sym typeface="Trebuchet MS"/>
              </a:rPr>
              <a:t>Preparado</a:t>
            </a:r>
            <a:endParaRPr/>
          </a:p>
        </p:txBody>
      </p:sp>
      <p:sp>
        <p:nvSpPr>
          <p:cNvPr id="340" name="Google Shape;340;p20"/>
          <p:cNvSpPr/>
          <p:nvPr/>
        </p:nvSpPr>
        <p:spPr>
          <a:xfrm>
            <a:off x="4133909" y="4057326"/>
            <a:ext cx="1365152" cy="504056"/>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rebuchet MS"/>
              <a:buNone/>
            </a:pPr>
            <a:endParaRPr sz="2400" b="0" i="0" u="none" strike="noStrike" cap="none">
              <a:solidFill>
                <a:schemeClr val="dk1"/>
              </a:solidFill>
              <a:latin typeface="Times New Roman"/>
              <a:ea typeface="Times New Roman"/>
              <a:cs typeface="Times New Roman"/>
              <a:sym typeface="Times New Roman"/>
            </a:endParaRPr>
          </a:p>
        </p:txBody>
      </p:sp>
      <p:sp>
        <p:nvSpPr>
          <p:cNvPr id="341" name="Google Shape;341;p20"/>
          <p:cNvSpPr txBox="1"/>
          <p:nvPr/>
        </p:nvSpPr>
        <p:spPr>
          <a:xfrm>
            <a:off x="4367935" y="4165339"/>
            <a:ext cx="93610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dk1"/>
                </a:solidFill>
                <a:latin typeface="Trebuchet MS"/>
                <a:ea typeface="Trebuchet MS"/>
                <a:cs typeface="Trebuchet MS"/>
                <a:sym typeface="Trebuchet MS"/>
              </a:rPr>
              <a:t>Bloqueado</a:t>
            </a:r>
            <a:endParaRPr/>
          </a:p>
        </p:txBody>
      </p:sp>
      <p:sp>
        <p:nvSpPr>
          <p:cNvPr id="342" name="Google Shape;342;p20"/>
          <p:cNvSpPr/>
          <p:nvPr/>
        </p:nvSpPr>
        <p:spPr>
          <a:xfrm>
            <a:off x="6630186" y="5173450"/>
            <a:ext cx="1365152" cy="54006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rebuchet MS"/>
              <a:buNone/>
            </a:pPr>
            <a:endParaRPr sz="2400" b="0" i="0" u="none" strike="noStrike" cap="none">
              <a:solidFill>
                <a:schemeClr val="dk1"/>
              </a:solidFill>
              <a:latin typeface="Times New Roman"/>
              <a:ea typeface="Times New Roman"/>
              <a:cs typeface="Times New Roman"/>
              <a:sym typeface="Times New Roman"/>
            </a:endParaRPr>
          </a:p>
        </p:txBody>
      </p:sp>
      <p:sp>
        <p:nvSpPr>
          <p:cNvPr id="343" name="Google Shape;343;p20"/>
          <p:cNvSpPr txBox="1"/>
          <p:nvPr/>
        </p:nvSpPr>
        <p:spPr>
          <a:xfrm>
            <a:off x="6825208" y="5281463"/>
            <a:ext cx="113112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dk1"/>
                </a:solidFill>
                <a:latin typeface="Trebuchet MS"/>
                <a:ea typeface="Trebuchet MS"/>
                <a:cs typeface="Trebuchet MS"/>
                <a:sym typeface="Trebuchet MS"/>
              </a:rPr>
              <a:t>Ejecución</a:t>
            </a:r>
            <a:endParaRPr/>
          </a:p>
        </p:txBody>
      </p:sp>
      <p:sp>
        <p:nvSpPr>
          <p:cNvPr id="344" name="Google Shape;344;p20"/>
          <p:cNvSpPr/>
          <p:nvPr/>
        </p:nvSpPr>
        <p:spPr>
          <a:xfrm>
            <a:off x="818541" y="3949314"/>
            <a:ext cx="1638182" cy="756084"/>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rebuchet MS"/>
              <a:buNone/>
            </a:pPr>
            <a:endParaRPr sz="2400" b="0" i="0" u="none" strike="noStrike" cap="none">
              <a:solidFill>
                <a:schemeClr val="dk1"/>
              </a:solidFill>
              <a:latin typeface="Times New Roman"/>
              <a:ea typeface="Times New Roman"/>
              <a:cs typeface="Times New Roman"/>
              <a:sym typeface="Times New Roman"/>
            </a:endParaRPr>
          </a:p>
        </p:txBody>
      </p:sp>
      <p:sp>
        <p:nvSpPr>
          <p:cNvPr id="345" name="Google Shape;345;p20"/>
          <p:cNvSpPr/>
          <p:nvPr/>
        </p:nvSpPr>
        <p:spPr>
          <a:xfrm>
            <a:off x="7371269" y="3805298"/>
            <a:ext cx="1560173" cy="79208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rebuchet MS"/>
              <a:buNone/>
            </a:pPr>
            <a:endParaRPr sz="2400" b="0" i="0" u="none" strike="noStrike" cap="none">
              <a:solidFill>
                <a:schemeClr val="dk1"/>
              </a:solidFill>
              <a:latin typeface="Times New Roman"/>
              <a:ea typeface="Times New Roman"/>
              <a:cs typeface="Times New Roman"/>
              <a:sym typeface="Times New Roman"/>
            </a:endParaRPr>
          </a:p>
        </p:txBody>
      </p:sp>
      <p:sp>
        <p:nvSpPr>
          <p:cNvPr id="346" name="Google Shape;346;p20"/>
          <p:cNvSpPr txBox="1"/>
          <p:nvPr/>
        </p:nvSpPr>
        <p:spPr>
          <a:xfrm>
            <a:off x="1130575" y="4165339"/>
            <a:ext cx="113112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1">
                <a:solidFill>
                  <a:schemeClr val="dk1"/>
                </a:solidFill>
                <a:latin typeface="Trebuchet MS"/>
                <a:ea typeface="Trebuchet MS"/>
                <a:cs typeface="Trebuchet MS"/>
                <a:sym typeface="Trebuchet MS"/>
              </a:rPr>
              <a:t>Nuevo</a:t>
            </a:r>
            <a:endParaRPr/>
          </a:p>
        </p:txBody>
      </p:sp>
      <p:sp>
        <p:nvSpPr>
          <p:cNvPr id="347" name="Google Shape;347;p20"/>
          <p:cNvSpPr txBox="1"/>
          <p:nvPr/>
        </p:nvSpPr>
        <p:spPr>
          <a:xfrm>
            <a:off x="7683303" y="4057327"/>
            <a:ext cx="1014113"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1">
                <a:solidFill>
                  <a:schemeClr val="dk1"/>
                </a:solidFill>
                <a:latin typeface="Trebuchet MS"/>
                <a:ea typeface="Trebuchet MS"/>
                <a:cs typeface="Trebuchet MS"/>
                <a:sym typeface="Trebuchet MS"/>
              </a:rPr>
              <a:t>Finalizado</a:t>
            </a:r>
            <a:endParaRPr/>
          </a:p>
        </p:txBody>
      </p:sp>
      <p:cxnSp>
        <p:nvCxnSpPr>
          <p:cNvPr id="348" name="Google Shape;348;p20"/>
          <p:cNvCxnSpPr/>
          <p:nvPr/>
        </p:nvCxnSpPr>
        <p:spPr>
          <a:xfrm rot="10800000" flipH="1">
            <a:off x="3509840" y="5677506"/>
            <a:ext cx="3237360" cy="36004"/>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349" name="Google Shape;349;p20"/>
          <p:cNvCxnSpPr/>
          <p:nvPr/>
        </p:nvCxnSpPr>
        <p:spPr>
          <a:xfrm rot="10800000">
            <a:off x="3470835" y="5317466"/>
            <a:ext cx="3120347" cy="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350" name="Google Shape;350;p20"/>
          <p:cNvCxnSpPr>
            <a:stCxn id="342" idx="1"/>
            <a:endCxn id="340" idx="6"/>
          </p:cNvCxnSpPr>
          <p:nvPr/>
        </p:nvCxnSpPr>
        <p:spPr>
          <a:xfrm rot="10800000">
            <a:off x="5499008" y="4309340"/>
            <a:ext cx="1331100" cy="94320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351" name="Google Shape;351;p20"/>
          <p:cNvCxnSpPr>
            <a:stCxn id="340" idx="3"/>
          </p:cNvCxnSpPr>
          <p:nvPr/>
        </p:nvCxnSpPr>
        <p:spPr>
          <a:xfrm flipH="1">
            <a:off x="3158731" y="4487565"/>
            <a:ext cx="1175100" cy="79380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352" name="Google Shape;352;p20"/>
          <p:cNvCxnSpPr>
            <a:stCxn id="342" idx="0"/>
            <a:endCxn id="345" idx="4"/>
          </p:cNvCxnSpPr>
          <p:nvPr/>
        </p:nvCxnSpPr>
        <p:spPr>
          <a:xfrm rot="10800000" flipH="1">
            <a:off x="7312762" y="4597450"/>
            <a:ext cx="838500" cy="57600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353" name="Google Shape;353;p20"/>
          <p:cNvCxnSpPr>
            <a:stCxn id="344" idx="4"/>
          </p:cNvCxnSpPr>
          <p:nvPr/>
        </p:nvCxnSpPr>
        <p:spPr>
          <a:xfrm>
            <a:off x="1637632" y="4705398"/>
            <a:ext cx="975000" cy="612000"/>
          </a:xfrm>
          <a:prstGeom prst="straightConnector1">
            <a:avLst/>
          </a:prstGeom>
          <a:solidFill>
            <a:schemeClr val="accent1"/>
          </a:solidFill>
          <a:ln w="9525" cap="flat" cmpd="sng">
            <a:solidFill>
              <a:schemeClr val="dk1"/>
            </a:solidFill>
            <a:prstDash val="solid"/>
            <a:round/>
            <a:headEnd type="none" w="sm" len="sm"/>
            <a:tailEnd type="stealth" w="med" len="med"/>
          </a:ln>
        </p:spPr>
      </p:cxnSp>
      <p:sp>
        <p:nvSpPr>
          <p:cNvPr id="354" name="Google Shape;354;p20"/>
          <p:cNvSpPr txBox="1"/>
          <p:nvPr/>
        </p:nvSpPr>
        <p:spPr>
          <a:xfrm>
            <a:off x="740532" y="4993431"/>
            <a:ext cx="14821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b="1">
                <a:solidFill>
                  <a:schemeClr val="dk1"/>
                </a:solidFill>
                <a:latin typeface="Trebuchet MS"/>
                <a:ea typeface="Trebuchet MS"/>
                <a:cs typeface="Trebuchet MS"/>
                <a:sym typeface="Trebuchet MS"/>
              </a:rPr>
              <a:t>Admitido</a:t>
            </a:r>
            <a:endParaRPr/>
          </a:p>
        </p:txBody>
      </p:sp>
      <p:sp>
        <p:nvSpPr>
          <p:cNvPr id="355" name="Google Shape;355;p20"/>
          <p:cNvSpPr txBox="1"/>
          <p:nvPr/>
        </p:nvSpPr>
        <p:spPr>
          <a:xfrm>
            <a:off x="4094905" y="5785519"/>
            <a:ext cx="206723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b="1">
                <a:solidFill>
                  <a:schemeClr val="dk1"/>
                </a:solidFill>
                <a:latin typeface="Trebuchet MS"/>
                <a:ea typeface="Trebuchet MS"/>
                <a:cs typeface="Trebuchet MS"/>
                <a:sym typeface="Trebuchet MS"/>
              </a:rPr>
              <a:t>Planificado</a:t>
            </a:r>
            <a:endParaRPr/>
          </a:p>
        </p:txBody>
      </p:sp>
      <p:sp>
        <p:nvSpPr>
          <p:cNvPr id="356" name="Google Shape;356;p20"/>
          <p:cNvSpPr txBox="1"/>
          <p:nvPr/>
        </p:nvSpPr>
        <p:spPr>
          <a:xfrm>
            <a:off x="4055900" y="4993431"/>
            <a:ext cx="218424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b="1">
                <a:solidFill>
                  <a:schemeClr val="dk1"/>
                </a:solidFill>
                <a:latin typeface="Trebuchet MS"/>
                <a:ea typeface="Trebuchet MS"/>
                <a:cs typeface="Trebuchet MS"/>
                <a:sym typeface="Trebuchet MS"/>
              </a:rPr>
              <a:t>Temporizado</a:t>
            </a:r>
            <a:endParaRPr/>
          </a:p>
        </p:txBody>
      </p:sp>
      <p:sp>
        <p:nvSpPr>
          <p:cNvPr id="357" name="Google Shape;357;p20"/>
          <p:cNvSpPr txBox="1"/>
          <p:nvPr/>
        </p:nvSpPr>
        <p:spPr>
          <a:xfrm rot="2367313">
            <a:off x="5431777" y="4360797"/>
            <a:ext cx="212032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b="1">
                <a:solidFill>
                  <a:schemeClr val="dk1"/>
                </a:solidFill>
                <a:latin typeface="Trebuchet MS"/>
                <a:ea typeface="Trebuchet MS"/>
                <a:cs typeface="Trebuchet MS"/>
                <a:sym typeface="Trebuchet MS"/>
              </a:rPr>
              <a:t>Espera por un evento</a:t>
            </a:r>
            <a:endParaRPr/>
          </a:p>
        </p:txBody>
      </p:sp>
      <p:sp>
        <p:nvSpPr>
          <p:cNvPr id="358" name="Google Shape;358;p20"/>
          <p:cNvSpPr txBox="1"/>
          <p:nvPr/>
        </p:nvSpPr>
        <p:spPr>
          <a:xfrm rot="-2311305">
            <a:off x="2670189" y="4485892"/>
            <a:ext cx="14821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b="1">
                <a:solidFill>
                  <a:schemeClr val="dk1"/>
                </a:solidFill>
                <a:latin typeface="Trebuchet MS"/>
                <a:ea typeface="Trebuchet MS"/>
                <a:cs typeface="Trebuchet MS"/>
                <a:sym typeface="Trebuchet MS"/>
              </a:rPr>
              <a:t>Sucede evento</a:t>
            </a:r>
            <a:endParaRPr/>
          </a:p>
        </p:txBody>
      </p:sp>
      <p:sp>
        <p:nvSpPr>
          <p:cNvPr id="359" name="Google Shape;359;p20"/>
          <p:cNvSpPr txBox="1"/>
          <p:nvPr/>
        </p:nvSpPr>
        <p:spPr>
          <a:xfrm>
            <a:off x="7761312" y="4921423"/>
            <a:ext cx="85809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b="1">
                <a:solidFill>
                  <a:schemeClr val="dk1"/>
                </a:solidFill>
                <a:latin typeface="Trebuchet MS"/>
                <a:ea typeface="Trebuchet MS"/>
                <a:cs typeface="Trebuchet MS"/>
                <a:sym typeface="Trebuchet MS"/>
              </a:rPr>
              <a:t>Salida</a:t>
            </a:r>
            <a:endParaRPr/>
          </a:p>
        </p:txBody>
      </p:sp>
      <p:sp>
        <p:nvSpPr>
          <p:cNvPr id="360" name="Google Shape;360;p20"/>
          <p:cNvSpPr txBox="1"/>
          <p:nvPr/>
        </p:nvSpPr>
        <p:spPr>
          <a:xfrm>
            <a:off x="716529" y="1012666"/>
            <a:ext cx="8268919" cy="224676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D663D2"/>
              </a:buClr>
              <a:buSzPts val="2400"/>
              <a:buFont typeface="Noto Sans Symbols"/>
              <a:buChar char="✔"/>
            </a:pPr>
            <a:r>
              <a:rPr lang="es-ES" sz="2400" i="1">
                <a:solidFill>
                  <a:schemeClr val="dk1"/>
                </a:solidFill>
                <a:latin typeface="Trebuchet MS"/>
                <a:ea typeface="Trebuchet MS"/>
                <a:cs typeface="Trebuchet MS"/>
                <a:sym typeface="Trebuchet MS"/>
              </a:rPr>
              <a:t>Estados de los procesos e hilo. </a:t>
            </a:r>
            <a:endParaRPr/>
          </a:p>
          <a:p>
            <a:pPr marL="342900" marR="0" lvl="0" indent="-342900" algn="l" rtl="0">
              <a:spcBef>
                <a:spcPts val="0"/>
              </a:spcBef>
              <a:spcAft>
                <a:spcPts val="0"/>
              </a:spcAft>
              <a:buClr>
                <a:srgbClr val="D663D2"/>
              </a:buClr>
              <a:buSzPts val="2400"/>
              <a:buFont typeface="Noto Sans Symbols"/>
              <a:buChar char="✔"/>
            </a:pPr>
            <a:r>
              <a:rPr lang="es-ES" sz="2400" i="1">
                <a:solidFill>
                  <a:schemeClr val="dk1"/>
                </a:solidFill>
                <a:latin typeface="Trebuchet MS"/>
                <a:ea typeface="Trebuchet MS"/>
                <a:cs typeface="Trebuchet MS"/>
                <a:sym typeface="Trebuchet MS"/>
              </a:rPr>
              <a:t>Estados que no existen en un hilo son los suspendidos, dado que todos los hilos comporten el espacio de direcciones. Por lo cual el que estará suspendido será el proceso.</a:t>
            </a:r>
            <a:endParaRPr/>
          </a:p>
          <a:p>
            <a:pPr marL="342900" marR="0" lvl="0" indent="-215900" algn="l" rtl="0">
              <a:spcBef>
                <a:spcPts val="0"/>
              </a:spcBef>
              <a:spcAft>
                <a:spcPts val="0"/>
              </a:spcAft>
              <a:buClr>
                <a:srgbClr val="D663D2"/>
              </a:buClr>
              <a:buSzPts val="2000"/>
              <a:buFont typeface="Noto Sans Symbols"/>
              <a:buNone/>
            </a:pPr>
            <a:endParaRPr sz="2000" i="1">
              <a:solidFill>
                <a:schemeClr val="dk1"/>
              </a:solidFill>
              <a:latin typeface="Trebuchet MS"/>
              <a:ea typeface="Trebuchet MS"/>
              <a:cs typeface="Trebuchet MS"/>
              <a:sym typeface="Trebuchet MS"/>
            </a:endParaRPr>
          </a:p>
        </p:txBody>
      </p:sp>
      <p:sp>
        <p:nvSpPr>
          <p:cNvPr id="361" name="Google Shape;361;p20"/>
          <p:cNvSpPr txBox="1"/>
          <p:nvPr/>
        </p:nvSpPr>
        <p:spPr>
          <a:xfrm>
            <a:off x="344488" y="4277414"/>
            <a:ext cx="9217024" cy="49750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000"/>
              <a:buFont typeface="Noto Sans Symbols"/>
              <a:buNone/>
            </a:pPr>
            <a:endParaRPr sz="2000" i="1">
              <a:solidFill>
                <a:schemeClr val="dk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1"/>
          <p:cNvSpPr txBox="1"/>
          <p:nvPr/>
        </p:nvSpPr>
        <p:spPr>
          <a:xfrm>
            <a:off x="102395" y="169168"/>
            <a:ext cx="9387109" cy="52352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4000"/>
              <a:buFont typeface="Verdana"/>
              <a:buNone/>
            </a:pPr>
            <a:r>
              <a:rPr lang="es-ES" sz="4000" b="1" i="1" u="none" strike="noStrike" cap="none">
                <a:solidFill>
                  <a:schemeClr val="accent1"/>
                </a:solidFill>
                <a:latin typeface="Verdana"/>
                <a:ea typeface="Verdana"/>
                <a:cs typeface="Verdana"/>
                <a:sym typeface="Verdana"/>
              </a:rPr>
              <a:t>Funcionalidad de los hilos.</a:t>
            </a:r>
            <a:endParaRPr/>
          </a:p>
        </p:txBody>
      </p:sp>
      <p:sp>
        <p:nvSpPr>
          <p:cNvPr id="367" name="Google Shape;367;p21"/>
          <p:cNvSpPr txBox="1"/>
          <p:nvPr/>
        </p:nvSpPr>
        <p:spPr>
          <a:xfrm>
            <a:off x="488504" y="1050989"/>
            <a:ext cx="8970997"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i="1">
                <a:solidFill>
                  <a:schemeClr val="dk1"/>
                </a:solidFill>
                <a:latin typeface="Trebuchet MS"/>
                <a:ea typeface="Trebuchet MS"/>
                <a:cs typeface="Trebuchet MS"/>
                <a:sym typeface="Trebuchet MS"/>
              </a:rPr>
              <a:t>Ejemplos reales de Multihilos: Un procesador de texto puede tener una hebra para mostrar gráficos, otra hebra para responder las pulsaciones del teclado del usuario y una tercera hebra para corrector ortográficos y gramatical que se ejecuta en segundo plano.</a:t>
            </a:r>
            <a:endParaRPr sz="2400">
              <a:solidFill>
                <a:schemeClr val="dk1"/>
              </a:solidFill>
              <a:latin typeface="Trebuchet MS"/>
              <a:ea typeface="Trebuchet MS"/>
              <a:cs typeface="Trebuchet MS"/>
              <a:sym typeface="Trebuchet MS"/>
            </a:endParaRPr>
          </a:p>
        </p:txBody>
      </p:sp>
      <p:pic>
        <p:nvPicPr>
          <p:cNvPr id="368" name="Google Shape;368;p21"/>
          <p:cNvPicPr preferRelativeResize="0"/>
          <p:nvPr/>
        </p:nvPicPr>
        <p:blipFill rotWithShape="1">
          <a:blip r:embed="rId3">
            <a:alphaModFix/>
          </a:blip>
          <a:srcRect/>
          <a:stretch/>
        </p:blipFill>
        <p:spPr>
          <a:xfrm>
            <a:off x="1568624" y="3140968"/>
            <a:ext cx="6924675" cy="3200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2"/>
          <p:cNvSpPr txBox="1"/>
          <p:nvPr/>
        </p:nvSpPr>
        <p:spPr>
          <a:xfrm>
            <a:off x="102395" y="169168"/>
            <a:ext cx="9387109" cy="52352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4000"/>
              <a:buFont typeface="Verdana"/>
              <a:buNone/>
            </a:pPr>
            <a:r>
              <a:rPr lang="es-ES" sz="4000" b="1" i="1" u="none" strike="noStrike" cap="none">
                <a:solidFill>
                  <a:schemeClr val="accent1"/>
                </a:solidFill>
                <a:latin typeface="Verdana"/>
                <a:ea typeface="Verdana"/>
                <a:cs typeface="Verdana"/>
                <a:sym typeface="Verdana"/>
              </a:rPr>
              <a:t>Funcionalidad de los hilos.</a:t>
            </a:r>
            <a:endParaRPr/>
          </a:p>
        </p:txBody>
      </p:sp>
      <p:sp>
        <p:nvSpPr>
          <p:cNvPr id="374" name="Google Shape;374;p22"/>
          <p:cNvSpPr txBox="1"/>
          <p:nvPr/>
        </p:nvSpPr>
        <p:spPr>
          <a:xfrm>
            <a:off x="488504" y="1050989"/>
            <a:ext cx="897099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a:solidFill>
                  <a:schemeClr val="dk1"/>
                </a:solidFill>
                <a:latin typeface="Trebuchet MS"/>
                <a:ea typeface="Trebuchet MS"/>
                <a:cs typeface="Trebuchet MS"/>
                <a:sym typeface="Trebuchet MS"/>
              </a:rPr>
              <a:t>Ejemplos reales de Multihilos: Un explorador WEB puede tener una hebra para mostrar imágenes y textos mientras que otra hebra recupera datos de la red.</a:t>
            </a:r>
            <a:endParaRPr/>
          </a:p>
        </p:txBody>
      </p:sp>
      <p:pic>
        <p:nvPicPr>
          <p:cNvPr id="375" name="Google Shape;375;p22"/>
          <p:cNvPicPr preferRelativeResize="0"/>
          <p:nvPr/>
        </p:nvPicPr>
        <p:blipFill rotWithShape="1">
          <a:blip r:embed="rId3">
            <a:alphaModFix/>
          </a:blip>
          <a:srcRect/>
          <a:stretch/>
        </p:blipFill>
        <p:spPr>
          <a:xfrm>
            <a:off x="1621202" y="2348880"/>
            <a:ext cx="6705600" cy="4171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3"/>
          <p:cNvSpPr/>
          <p:nvPr/>
        </p:nvSpPr>
        <p:spPr>
          <a:xfrm>
            <a:off x="566513" y="272842"/>
            <a:ext cx="870696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4000" b="1" i="1">
                <a:solidFill>
                  <a:schemeClr val="accent1"/>
                </a:solidFill>
                <a:latin typeface="Verdana"/>
                <a:ea typeface="Verdana"/>
                <a:cs typeface="Verdana"/>
                <a:sym typeface="Verdana"/>
              </a:rPr>
              <a:t>Hilos a Nivel de Usuario(ULT)</a:t>
            </a:r>
            <a:endParaRPr/>
          </a:p>
        </p:txBody>
      </p:sp>
      <p:pic>
        <p:nvPicPr>
          <p:cNvPr id="382" name="Google Shape;382;p23"/>
          <p:cNvPicPr preferRelativeResize="0"/>
          <p:nvPr/>
        </p:nvPicPr>
        <p:blipFill rotWithShape="1">
          <a:blip r:embed="rId3">
            <a:alphaModFix/>
          </a:blip>
          <a:srcRect/>
          <a:stretch/>
        </p:blipFill>
        <p:spPr>
          <a:xfrm>
            <a:off x="3720632" y="1412776"/>
            <a:ext cx="5967377" cy="4248472"/>
          </a:xfrm>
          <a:prstGeom prst="rect">
            <a:avLst/>
          </a:prstGeom>
          <a:noFill/>
          <a:ln>
            <a:noFill/>
          </a:ln>
        </p:spPr>
      </p:pic>
      <p:sp>
        <p:nvSpPr>
          <p:cNvPr id="383" name="Google Shape;383;p23"/>
          <p:cNvSpPr txBox="1"/>
          <p:nvPr/>
        </p:nvSpPr>
        <p:spPr>
          <a:xfrm>
            <a:off x="200472" y="1467356"/>
            <a:ext cx="3520160" cy="452431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D663D2"/>
              </a:buClr>
              <a:buSzPts val="2000"/>
              <a:buFont typeface="Noto Sans Symbols"/>
              <a:buChar char="✔"/>
            </a:pPr>
            <a:r>
              <a:rPr lang="es-ES" sz="2000" i="1">
                <a:solidFill>
                  <a:schemeClr val="dk1"/>
                </a:solidFill>
                <a:latin typeface="Trebuchet MS"/>
                <a:ea typeface="Trebuchet MS"/>
                <a:cs typeface="Trebuchet MS"/>
                <a:sym typeface="Trebuchet MS"/>
              </a:rPr>
              <a:t>Son manejados por la biblioteca de hilos.</a:t>
            </a:r>
            <a:endParaRPr/>
          </a:p>
          <a:p>
            <a:pPr marL="342900" marR="0" lvl="0" indent="-342900" algn="l" rtl="0">
              <a:lnSpc>
                <a:spcPct val="150000"/>
              </a:lnSpc>
              <a:spcBef>
                <a:spcPts val="0"/>
              </a:spcBef>
              <a:spcAft>
                <a:spcPts val="0"/>
              </a:spcAft>
              <a:buClr>
                <a:srgbClr val="D663D2"/>
              </a:buClr>
              <a:buSzPts val="2000"/>
              <a:buFont typeface="Noto Sans Symbols"/>
              <a:buChar char="✔"/>
            </a:pPr>
            <a:r>
              <a:rPr lang="es-ES" sz="2000" i="1">
                <a:solidFill>
                  <a:schemeClr val="dk1"/>
                </a:solidFill>
                <a:latin typeface="Trebuchet MS"/>
                <a:ea typeface="Trebuchet MS"/>
                <a:cs typeface="Trebuchet MS"/>
                <a:sym typeface="Trebuchet MS"/>
              </a:rPr>
              <a:t> El Kernel no tiene conocimiento de ellos y su actividad.</a:t>
            </a:r>
            <a:endParaRPr/>
          </a:p>
          <a:p>
            <a:pPr marL="342900" marR="0" lvl="0" indent="-342900" algn="l" rtl="0">
              <a:lnSpc>
                <a:spcPct val="150000"/>
              </a:lnSpc>
              <a:spcBef>
                <a:spcPts val="0"/>
              </a:spcBef>
              <a:spcAft>
                <a:spcPts val="0"/>
              </a:spcAft>
              <a:buClr>
                <a:srgbClr val="D663D2"/>
              </a:buClr>
              <a:buSzPts val="2000"/>
              <a:buFont typeface="Noto Sans Symbols"/>
              <a:buChar char="✔"/>
            </a:pPr>
            <a:r>
              <a:rPr lang="es-ES" sz="2000" i="1">
                <a:solidFill>
                  <a:schemeClr val="dk1"/>
                </a:solidFill>
                <a:latin typeface="Trebuchet MS"/>
                <a:ea typeface="Trebuchet MS"/>
                <a:cs typeface="Trebuchet MS"/>
                <a:sym typeface="Trebuchet MS"/>
              </a:rPr>
              <a:t> Se comunican entre ellos.</a:t>
            </a:r>
            <a:endParaRPr/>
          </a:p>
          <a:p>
            <a:pPr marL="342900" marR="0" lvl="0" indent="-342900" algn="l" rtl="0">
              <a:lnSpc>
                <a:spcPct val="150000"/>
              </a:lnSpc>
              <a:spcBef>
                <a:spcPts val="0"/>
              </a:spcBef>
              <a:spcAft>
                <a:spcPts val="0"/>
              </a:spcAft>
              <a:buClr>
                <a:srgbClr val="D663D2"/>
              </a:buClr>
              <a:buSzPts val="2000"/>
              <a:buFont typeface="Noto Sans Symbols"/>
              <a:buChar char="✔"/>
            </a:pPr>
            <a:r>
              <a:rPr lang="es-ES" sz="2000" i="1">
                <a:solidFill>
                  <a:schemeClr val="dk1"/>
                </a:solidFill>
                <a:latin typeface="Trebuchet MS"/>
                <a:ea typeface="Trebuchet MS"/>
                <a:cs typeface="Trebuchet MS"/>
                <a:sym typeface="Trebuchet MS"/>
              </a:rPr>
              <a:t> No existe un cambio de modo.</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animEffect transition="in" filter="fade">
                                      <p:cBhvr>
                                        <p:cTn id="7" dur="2000"/>
                                        <p:tgtEl>
                                          <p:spTgt spid="3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3"/>
                                        </p:tgtEl>
                                        <p:attrNameLst>
                                          <p:attrName>style.visibility</p:attrName>
                                        </p:attrNameLst>
                                      </p:cBhvr>
                                      <p:to>
                                        <p:strVal val="visible"/>
                                      </p:to>
                                    </p:set>
                                    <p:animEffect transition="in" filter="fade">
                                      <p:cBhvr>
                                        <p:cTn id="12" dur="2000"/>
                                        <p:tgtEl>
                                          <p:spTgt spid="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4"/>
          <p:cNvSpPr/>
          <p:nvPr/>
        </p:nvSpPr>
        <p:spPr>
          <a:xfrm>
            <a:off x="920553" y="282714"/>
            <a:ext cx="756084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4000" b="1" i="1">
                <a:solidFill>
                  <a:schemeClr val="accent1"/>
                </a:solidFill>
                <a:latin typeface="Verdana"/>
                <a:ea typeface="Verdana"/>
                <a:cs typeface="Verdana"/>
                <a:sym typeface="Verdana"/>
              </a:rPr>
              <a:t>Hilos a Nivel Kernel (KLT) </a:t>
            </a:r>
            <a:endParaRPr/>
          </a:p>
        </p:txBody>
      </p:sp>
      <p:pic>
        <p:nvPicPr>
          <p:cNvPr id="389" name="Google Shape;389;p24"/>
          <p:cNvPicPr preferRelativeResize="0"/>
          <p:nvPr/>
        </p:nvPicPr>
        <p:blipFill rotWithShape="1">
          <a:blip r:embed="rId3">
            <a:alphaModFix/>
          </a:blip>
          <a:srcRect/>
          <a:stretch/>
        </p:blipFill>
        <p:spPr>
          <a:xfrm>
            <a:off x="4160912" y="1412776"/>
            <a:ext cx="5449474" cy="4814664"/>
          </a:xfrm>
          <a:prstGeom prst="rect">
            <a:avLst/>
          </a:prstGeom>
          <a:noFill/>
          <a:ln>
            <a:noFill/>
          </a:ln>
        </p:spPr>
      </p:pic>
      <p:sp>
        <p:nvSpPr>
          <p:cNvPr id="390" name="Google Shape;390;p24"/>
          <p:cNvSpPr txBox="1"/>
          <p:nvPr/>
        </p:nvSpPr>
        <p:spPr>
          <a:xfrm>
            <a:off x="560512" y="1556792"/>
            <a:ext cx="3312368" cy="378565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D663D2"/>
              </a:buClr>
              <a:buSzPts val="2400"/>
              <a:buFont typeface="Noto Sans Symbols"/>
              <a:buChar char="✔"/>
            </a:pPr>
            <a:r>
              <a:rPr lang="es-ES" sz="2400">
                <a:solidFill>
                  <a:schemeClr val="dk1"/>
                </a:solidFill>
                <a:latin typeface="Trebuchet MS"/>
                <a:ea typeface="Trebuchet MS"/>
                <a:cs typeface="Trebuchet MS"/>
                <a:sym typeface="Trebuchet MS"/>
              </a:rPr>
              <a:t>Estos se comportan como procesos.</a:t>
            </a:r>
            <a:endParaRPr/>
          </a:p>
          <a:p>
            <a:pPr marL="342900" marR="0" lvl="0" indent="-342900" algn="l" rtl="0">
              <a:spcBef>
                <a:spcPts val="0"/>
              </a:spcBef>
              <a:spcAft>
                <a:spcPts val="0"/>
              </a:spcAft>
              <a:buClr>
                <a:srgbClr val="D663D2"/>
              </a:buClr>
              <a:buSzPts val="2400"/>
              <a:buFont typeface="Noto Sans Symbols"/>
              <a:buChar char="✔"/>
            </a:pPr>
            <a:r>
              <a:rPr lang="es-ES" sz="2400">
                <a:solidFill>
                  <a:schemeClr val="dk1"/>
                </a:solidFill>
                <a:latin typeface="Trebuchet MS"/>
                <a:ea typeface="Trebuchet MS"/>
                <a:cs typeface="Trebuchet MS"/>
                <a:sym typeface="Trebuchet MS"/>
              </a:rPr>
              <a:t> Son planificados por el núcleo o Kernel.</a:t>
            </a:r>
            <a:endParaRPr/>
          </a:p>
          <a:p>
            <a:pPr marL="342900" marR="0" lvl="0" indent="-342900" algn="l" rtl="0">
              <a:spcBef>
                <a:spcPts val="0"/>
              </a:spcBef>
              <a:spcAft>
                <a:spcPts val="0"/>
              </a:spcAft>
              <a:buClr>
                <a:srgbClr val="D663D2"/>
              </a:buClr>
              <a:buSzPts val="2400"/>
              <a:buFont typeface="Noto Sans Symbols"/>
              <a:buChar char="✔"/>
            </a:pPr>
            <a:r>
              <a:rPr lang="es-ES" sz="2400">
                <a:solidFill>
                  <a:schemeClr val="dk1"/>
                </a:solidFill>
                <a:latin typeface="Trebuchet MS"/>
                <a:ea typeface="Trebuchet MS"/>
                <a:cs typeface="Trebuchet MS"/>
                <a:sym typeface="Trebuchet MS"/>
              </a:rPr>
              <a:t> Participan en la planificación general del SO.</a:t>
            </a:r>
            <a:endParaRPr/>
          </a:p>
          <a:p>
            <a:pPr marL="342900" marR="0" lvl="0" indent="-342900" algn="l" rtl="0">
              <a:spcBef>
                <a:spcPts val="0"/>
              </a:spcBef>
              <a:spcAft>
                <a:spcPts val="0"/>
              </a:spcAft>
              <a:buClr>
                <a:srgbClr val="D663D2"/>
              </a:buClr>
              <a:buSzPts val="2400"/>
              <a:buFont typeface="Noto Sans Symbols"/>
              <a:buChar char="✔"/>
            </a:pPr>
            <a:r>
              <a:rPr lang="es-ES" sz="2400">
                <a:solidFill>
                  <a:schemeClr val="dk1"/>
                </a:solidFill>
                <a:latin typeface="Trebuchet MS"/>
                <a:ea typeface="Trebuchet MS"/>
                <a:cs typeface="Trebuchet MS"/>
                <a:sym typeface="Trebuchet MS"/>
              </a:rPr>
              <a:t> Requieren cambio de modo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5"/>
          <p:cNvSpPr/>
          <p:nvPr/>
        </p:nvSpPr>
        <p:spPr>
          <a:xfrm>
            <a:off x="128464" y="282714"/>
            <a:ext cx="360039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4000" b="1" i="1">
                <a:solidFill>
                  <a:schemeClr val="accent1"/>
                </a:solidFill>
                <a:latin typeface="Verdana"/>
                <a:ea typeface="Verdana"/>
                <a:cs typeface="Verdana"/>
                <a:sym typeface="Verdana"/>
              </a:rPr>
              <a:t>Diferencias</a:t>
            </a:r>
            <a:endParaRPr/>
          </a:p>
        </p:txBody>
      </p:sp>
      <p:pic>
        <p:nvPicPr>
          <p:cNvPr id="396" name="Google Shape;396;p25"/>
          <p:cNvPicPr preferRelativeResize="0"/>
          <p:nvPr/>
        </p:nvPicPr>
        <p:blipFill rotWithShape="1">
          <a:blip r:embed="rId3">
            <a:alphaModFix/>
          </a:blip>
          <a:srcRect/>
          <a:stretch/>
        </p:blipFill>
        <p:spPr>
          <a:xfrm>
            <a:off x="5241032" y="282714"/>
            <a:ext cx="4196981" cy="3090664"/>
          </a:xfrm>
          <a:prstGeom prst="rect">
            <a:avLst/>
          </a:prstGeom>
          <a:noFill/>
          <a:ln>
            <a:noFill/>
          </a:ln>
        </p:spPr>
      </p:pic>
      <p:pic>
        <p:nvPicPr>
          <p:cNvPr id="397" name="Google Shape;397;p25"/>
          <p:cNvPicPr preferRelativeResize="0"/>
          <p:nvPr/>
        </p:nvPicPr>
        <p:blipFill rotWithShape="1">
          <a:blip r:embed="rId4">
            <a:alphaModFix/>
          </a:blip>
          <a:srcRect/>
          <a:stretch/>
        </p:blipFill>
        <p:spPr>
          <a:xfrm>
            <a:off x="90402" y="2276872"/>
            <a:ext cx="4400700" cy="3090665"/>
          </a:xfrm>
          <a:prstGeom prst="rect">
            <a:avLst/>
          </a:prstGeom>
          <a:noFill/>
          <a:ln>
            <a:noFill/>
          </a:ln>
        </p:spPr>
      </p:pic>
      <p:pic>
        <p:nvPicPr>
          <p:cNvPr id="398" name="Google Shape;398;p25"/>
          <p:cNvPicPr preferRelativeResize="0"/>
          <p:nvPr/>
        </p:nvPicPr>
        <p:blipFill rotWithShape="1">
          <a:blip r:embed="rId5">
            <a:alphaModFix/>
          </a:blip>
          <a:srcRect/>
          <a:stretch/>
        </p:blipFill>
        <p:spPr>
          <a:xfrm>
            <a:off x="5185589" y="3848100"/>
            <a:ext cx="4307866" cy="277100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7"/>
                                        </p:tgtEl>
                                        <p:attrNameLst>
                                          <p:attrName>style.visibility</p:attrName>
                                        </p:attrNameLst>
                                      </p:cBhvr>
                                      <p:to>
                                        <p:strVal val="visible"/>
                                      </p:to>
                                    </p:set>
                                    <p:animEffect transition="in" filter="fade">
                                      <p:cBhvr>
                                        <p:cTn id="7" dur="2000"/>
                                        <p:tgtEl>
                                          <p:spTgt spid="3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8"/>
                                        </p:tgtEl>
                                        <p:attrNameLst>
                                          <p:attrName>style.visibility</p:attrName>
                                        </p:attrNameLst>
                                      </p:cBhvr>
                                      <p:to>
                                        <p:strVal val="visible"/>
                                      </p:to>
                                    </p:set>
                                    <p:animEffect transition="in" filter="fade">
                                      <p:cBhvr>
                                        <p:cTn id="12" dur="2000"/>
                                        <p:tgtEl>
                                          <p:spTgt spid="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7"/>
          <p:cNvSpPr/>
          <p:nvPr/>
        </p:nvSpPr>
        <p:spPr>
          <a:xfrm>
            <a:off x="344489" y="260648"/>
            <a:ext cx="403244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i="1">
                <a:solidFill>
                  <a:schemeClr val="accent1"/>
                </a:solidFill>
                <a:latin typeface="Verdana"/>
                <a:ea typeface="Verdana"/>
                <a:cs typeface="Verdana"/>
                <a:sym typeface="Verdana"/>
              </a:rPr>
              <a:t>Ventajas ULTs</a:t>
            </a:r>
            <a:r>
              <a:rPr lang="es-ES" sz="4000" b="1" i="1">
                <a:solidFill>
                  <a:schemeClr val="accent1"/>
                </a:solidFill>
                <a:latin typeface="Verdana"/>
                <a:ea typeface="Verdana"/>
                <a:cs typeface="Verdana"/>
                <a:sym typeface="Verdana"/>
              </a:rPr>
              <a:t> </a:t>
            </a:r>
            <a:endParaRPr/>
          </a:p>
        </p:txBody>
      </p:sp>
      <p:sp>
        <p:nvSpPr>
          <p:cNvPr id="404" name="Google Shape;404;p27"/>
          <p:cNvSpPr txBox="1"/>
          <p:nvPr/>
        </p:nvSpPr>
        <p:spPr>
          <a:xfrm>
            <a:off x="272480" y="1052736"/>
            <a:ext cx="4968552" cy="563231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D663D2"/>
              </a:buClr>
              <a:buSzPts val="1800"/>
              <a:buFont typeface="Noto Sans Symbols"/>
              <a:buChar char="✔"/>
            </a:pPr>
            <a:r>
              <a:rPr lang="es-ES" sz="1800" b="1" i="1">
                <a:solidFill>
                  <a:schemeClr val="dk1"/>
                </a:solidFill>
                <a:latin typeface="Trebuchet MS"/>
                <a:ea typeface="Trebuchet MS"/>
                <a:cs typeface="Trebuchet MS"/>
                <a:sym typeface="Trebuchet MS"/>
              </a:rPr>
              <a:t>Eficiencia de recursos: </a:t>
            </a:r>
            <a:r>
              <a:rPr lang="es-ES" sz="1800" i="1">
                <a:solidFill>
                  <a:schemeClr val="dk1"/>
                </a:solidFill>
                <a:latin typeface="Trebuchet MS"/>
                <a:ea typeface="Trebuchet MS"/>
                <a:cs typeface="Trebuchet MS"/>
                <a:sym typeface="Trebuchet MS"/>
              </a:rPr>
              <a:t>Los ULT son más eficientes en cuanto a recursos en comparación con los hilos de kernel, ya que son más livianos y más rápidos de crear y administrar.</a:t>
            </a:r>
            <a:endParaRPr/>
          </a:p>
          <a:p>
            <a:pPr marL="342900" marR="0" lvl="0" indent="-342900" algn="l" rtl="0">
              <a:spcBef>
                <a:spcPts val="0"/>
              </a:spcBef>
              <a:spcAft>
                <a:spcPts val="0"/>
              </a:spcAft>
              <a:buClr>
                <a:srgbClr val="D663D2"/>
              </a:buClr>
              <a:buSzPts val="1800"/>
              <a:buFont typeface="Noto Sans Symbols"/>
              <a:buChar char="✔"/>
            </a:pPr>
            <a:r>
              <a:rPr lang="es-ES" sz="1800" b="1" i="1">
                <a:solidFill>
                  <a:schemeClr val="dk1"/>
                </a:solidFill>
                <a:latin typeface="Trebuchet MS"/>
                <a:ea typeface="Trebuchet MS"/>
                <a:cs typeface="Trebuchet MS"/>
                <a:sym typeface="Trebuchet MS"/>
              </a:rPr>
              <a:t>Mayor portabilidad: </a:t>
            </a:r>
            <a:r>
              <a:rPr lang="es-ES" sz="1800" i="1">
                <a:solidFill>
                  <a:schemeClr val="dk1"/>
                </a:solidFill>
                <a:latin typeface="Trebuchet MS"/>
                <a:ea typeface="Trebuchet MS"/>
                <a:cs typeface="Trebuchet MS"/>
                <a:sym typeface="Trebuchet MS"/>
              </a:rPr>
              <a:t>La gestión de ULT se realiza a nivel de la aplicación y no depende del kernel, las aplicaciones que utilizan ULT tienden a ser más portables entre diferentes sistemas operativos.</a:t>
            </a:r>
            <a:endParaRPr/>
          </a:p>
          <a:p>
            <a:pPr marL="342900" marR="0" lvl="0" indent="-342900" algn="l" rtl="0">
              <a:spcBef>
                <a:spcPts val="0"/>
              </a:spcBef>
              <a:spcAft>
                <a:spcPts val="0"/>
              </a:spcAft>
              <a:buClr>
                <a:srgbClr val="D663D2"/>
              </a:buClr>
              <a:buSzPts val="1800"/>
              <a:buFont typeface="Noto Sans Symbols"/>
              <a:buChar char="✔"/>
            </a:pPr>
            <a:r>
              <a:rPr lang="es-ES" sz="1800" b="1" i="1">
                <a:solidFill>
                  <a:schemeClr val="dk1"/>
                </a:solidFill>
                <a:latin typeface="Trebuchet MS"/>
                <a:ea typeface="Trebuchet MS"/>
                <a:cs typeface="Trebuchet MS"/>
                <a:sym typeface="Trebuchet MS"/>
              </a:rPr>
              <a:t>Facilidad de programación: </a:t>
            </a:r>
            <a:r>
              <a:rPr lang="es-ES" sz="1800" i="1">
                <a:solidFill>
                  <a:schemeClr val="dk1"/>
                </a:solidFill>
                <a:latin typeface="Trebuchet MS"/>
                <a:ea typeface="Trebuchet MS"/>
                <a:cs typeface="Trebuchet MS"/>
                <a:sym typeface="Trebuchet MS"/>
              </a:rPr>
              <a:t>Es más fácil y más intuitivo trabajar con ULT, ya que están completamente controlados por la aplicación. Esto puede simplificar el diseño y la implementación del software.</a:t>
            </a:r>
            <a:endParaRPr/>
          </a:p>
          <a:p>
            <a:pPr marL="342900" marR="0" lvl="0" indent="-342900" algn="l" rtl="0">
              <a:spcBef>
                <a:spcPts val="0"/>
              </a:spcBef>
              <a:spcAft>
                <a:spcPts val="0"/>
              </a:spcAft>
              <a:buClr>
                <a:srgbClr val="D663D2"/>
              </a:buClr>
              <a:buSzPts val="1800"/>
              <a:buFont typeface="Noto Sans Symbols"/>
              <a:buChar char="✔"/>
            </a:pPr>
            <a:r>
              <a:rPr lang="es-ES" sz="1800" b="1" i="1">
                <a:solidFill>
                  <a:schemeClr val="dk1"/>
                </a:solidFill>
                <a:latin typeface="Trebuchet MS"/>
                <a:ea typeface="Trebuchet MS"/>
                <a:cs typeface="Trebuchet MS"/>
                <a:sym typeface="Trebuchet MS"/>
              </a:rPr>
              <a:t>Mayor control: </a:t>
            </a:r>
            <a:r>
              <a:rPr lang="es-ES" sz="1800" i="1">
                <a:solidFill>
                  <a:schemeClr val="dk1"/>
                </a:solidFill>
                <a:latin typeface="Trebuchet MS"/>
                <a:ea typeface="Trebuchet MS"/>
                <a:cs typeface="Trebuchet MS"/>
                <a:sym typeface="Trebuchet MS"/>
              </a:rPr>
              <a:t>Los ULTs permiten un mayor control sobre la programación concurrente, ya que las políticas de planificación y sincronización pueden ser implementadas a nivel de aplicación.</a:t>
            </a:r>
            <a:endParaRPr sz="1800" i="1">
              <a:solidFill>
                <a:schemeClr val="dk1"/>
              </a:solidFill>
              <a:latin typeface="Trebuchet MS"/>
              <a:ea typeface="Trebuchet MS"/>
              <a:cs typeface="Trebuchet MS"/>
              <a:sym typeface="Trebuchet MS"/>
            </a:endParaRPr>
          </a:p>
        </p:txBody>
      </p:sp>
      <p:sp>
        <p:nvSpPr>
          <p:cNvPr id="405" name="Google Shape;405;p27"/>
          <p:cNvSpPr/>
          <p:nvPr/>
        </p:nvSpPr>
        <p:spPr>
          <a:xfrm>
            <a:off x="5241032" y="323945"/>
            <a:ext cx="466496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i="1">
                <a:solidFill>
                  <a:schemeClr val="accent1"/>
                </a:solidFill>
                <a:latin typeface="Verdana"/>
                <a:ea typeface="Verdana"/>
                <a:cs typeface="Verdana"/>
                <a:sym typeface="Verdana"/>
              </a:rPr>
              <a:t>Desventajas ULTs </a:t>
            </a:r>
            <a:endParaRPr/>
          </a:p>
        </p:txBody>
      </p:sp>
      <p:sp>
        <p:nvSpPr>
          <p:cNvPr id="406" name="Google Shape;406;p27"/>
          <p:cNvSpPr txBox="1"/>
          <p:nvPr/>
        </p:nvSpPr>
        <p:spPr>
          <a:xfrm>
            <a:off x="5457056" y="1075958"/>
            <a:ext cx="4032448" cy="480131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D663D2"/>
              </a:buClr>
              <a:buSzPts val="1800"/>
              <a:buFont typeface="Noto Sans Symbols"/>
              <a:buChar char="✔"/>
            </a:pPr>
            <a:r>
              <a:rPr lang="es-ES" sz="1800" b="1" i="1">
                <a:solidFill>
                  <a:schemeClr val="dk1"/>
                </a:solidFill>
                <a:latin typeface="Trebuchet MS"/>
                <a:ea typeface="Trebuchet MS"/>
                <a:cs typeface="Trebuchet MS"/>
                <a:sym typeface="Trebuchet MS"/>
              </a:rPr>
              <a:t>Limitaciones de seguridad: </a:t>
            </a:r>
            <a:r>
              <a:rPr lang="es-ES" sz="1800" i="1">
                <a:solidFill>
                  <a:schemeClr val="dk1"/>
                </a:solidFill>
                <a:latin typeface="Trebuchet MS"/>
                <a:ea typeface="Trebuchet MS"/>
                <a:cs typeface="Trebuchet MS"/>
                <a:sym typeface="Trebuchet MS"/>
              </a:rPr>
              <a:t>Los ULTs son administrados por la aplicación, un fallo en un ULT puede provocar la falla de toda la aplicación. </a:t>
            </a:r>
            <a:endParaRPr/>
          </a:p>
          <a:p>
            <a:pPr marL="342900" marR="0" lvl="0" indent="-342900" algn="l" rtl="0">
              <a:spcBef>
                <a:spcPts val="0"/>
              </a:spcBef>
              <a:spcAft>
                <a:spcPts val="0"/>
              </a:spcAft>
              <a:buClr>
                <a:srgbClr val="D663D2"/>
              </a:buClr>
              <a:buSzPts val="1800"/>
              <a:buFont typeface="Noto Sans Symbols"/>
              <a:buChar char="✔"/>
            </a:pPr>
            <a:r>
              <a:rPr lang="es-ES" sz="1800" b="1" i="1">
                <a:solidFill>
                  <a:schemeClr val="dk1"/>
                </a:solidFill>
                <a:latin typeface="Trebuchet MS"/>
                <a:ea typeface="Trebuchet MS"/>
                <a:cs typeface="Trebuchet MS"/>
                <a:sym typeface="Trebuchet MS"/>
              </a:rPr>
              <a:t>Escalabilidad limitada: </a:t>
            </a:r>
            <a:r>
              <a:rPr lang="es-ES" sz="1800" i="1">
                <a:solidFill>
                  <a:schemeClr val="dk1"/>
                </a:solidFill>
                <a:latin typeface="Trebuchet MS"/>
                <a:ea typeface="Trebuchet MS"/>
                <a:cs typeface="Trebuchet MS"/>
                <a:sym typeface="Trebuchet MS"/>
              </a:rPr>
              <a:t>Los ULT están limitados por el espacio de direcciones del proceso al que pertenecen.</a:t>
            </a:r>
            <a:endParaRPr/>
          </a:p>
          <a:p>
            <a:pPr marL="342900" marR="0" lvl="0" indent="-342900" algn="l" rtl="0">
              <a:spcBef>
                <a:spcPts val="0"/>
              </a:spcBef>
              <a:spcAft>
                <a:spcPts val="0"/>
              </a:spcAft>
              <a:buClr>
                <a:srgbClr val="D663D2"/>
              </a:buClr>
              <a:buSzPts val="1800"/>
              <a:buFont typeface="Noto Sans Symbols"/>
              <a:buChar char="✔"/>
            </a:pPr>
            <a:r>
              <a:rPr lang="es-ES" sz="1800" b="1" i="1">
                <a:solidFill>
                  <a:schemeClr val="dk1"/>
                </a:solidFill>
                <a:latin typeface="Trebuchet MS"/>
                <a:ea typeface="Trebuchet MS"/>
                <a:cs typeface="Trebuchet MS"/>
                <a:sym typeface="Trebuchet MS"/>
              </a:rPr>
              <a:t>Problemas de sincronización:</a:t>
            </a:r>
            <a:r>
              <a:rPr lang="es-ES" sz="1800" i="1">
                <a:solidFill>
                  <a:schemeClr val="dk1"/>
                </a:solidFill>
                <a:latin typeface="Trebuchet MS"/>
                <a:ea typeface="Trebuchet MS"/>
                <a:cs typeface="Trebuchet MS"/>
                <a:sym typeface="Trebuchet MS"/>
              </a:rPr>
              <a:t> La sincronización entre ULTS puede ser más complicada de implementar, ya que requiere el uso de mecanismos de sincronización proporcionados por la aplicación</a:t>
            </a:r>
            <a:r>
              <a:rPr lang="es-ES" sz="1800" b="1" i="1">
                <a:solidFill>
                  <a:schemeClr val="dk1"/>
                </a:solidFill>
                <a:latin typeface="Trebuchet MS"/>
                <a:ea typeface="Trebuchet MS"/>
                <a:cs typeface="Trebuchet MS"/>
                <a:sym typeface="Trebuchet MS"/>
              </a:rPr>
              <a:t>, como semáforos, mutexes, etc.</a:t>
            </a:r>
            <a:endParaRPr sz="1800" i="1">
              <a:solidFill>
                <a:schemeClr val="dk1"/>
              </a:solidFill>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8"/>
          <p:cNvSpPr/>
          <p:nvPr/>
        </p:nvSpPr>
        <p:spPr>
          <a:xfrm>
            <a:off x="344489" y="260648"/>
            <a:ext cx="403244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i="1">
                <a:solidFill>
                  <a:schemeClr val="accent1"/>
                </a:solidFill>
                <a:latin typeface="Verdana"/>
                <a:ea typeface="Verdana"/>
                <a:cs typeface="Verdana"/>
                <a:sym typeface="Verdana"/>
              </a:rPr>
              <a:t>Ventajas KLTs</a:t>
            </a:r>
            <a:r>
              <a:rPr lang="es-ES" sz="4000" b="1" i="1">
                <a:solidFill>
                  <a:schemeClr val="accent1"/>
                </a:solidFill>
                <a:latin typeface="Verdana"/>
                <a:ea typeface="Verdana"/>
                <a:cs typeface="Verdana"/>
                <a:sym typeface="Verdana"/>
              </a:rPr>
              <a:t> </a:t>
            </a:r>
            <a:endParaRPr/>
          </a:p>
        </p:txBody>
      </p:sp>
      <p:sp>
        <p:nvSpPr>
          <p:cNvPr id="412" name="Google Shape;412;p28"/>
          <p:cNvSpPr txBox="1"/>
          <p:nvPr/>
        </p:nvSpPr>
        <p:spPr>
          <a:xfrm>
            <a:off x="291555" y="1075958"/>
            <a:ext cx="4968552" cy="535531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D663D2"/>
              </a:buClr>
              <a:buSzPts val="1800"/>
              <a:buFont typeface="Noto Sans Symbols"/>
              <a:buChar char="✔"/>
            </a:pPr>
            <a:r>
              <a:rPr lang="es-ES" sz="1800" b="1" i="1">
                <a:solidFill>
                  <a:schemeClr val="dk1"/>
                </a:solidFill>
                <a:latin typeface="Trebuchet MS"/>
                <a:ea typeface="Trebuchet MS"/>
                <a:cs typeface="Trebuchet MS"/>
                <a:sym typeface="Trebuchet MS"/>
              </a:rPr>
              <a:t>Mayor control sobre recursos:</a:t>
            </a:r>
            <a:r>
              <a:rPr lang="es-ES" sz="1800" i="1">
                <a:solidFill>
                  <a:schemeClr val="dk1"/>
                </a:solidFill>
                <a:latin typeface="Trebuchet MS"/>
                <a:ea typeface="Trebuchet MS"/>
                <a:cs typeface="Trebuchet MS"/>
                <a:sym typeface="Trebuchet MS"/>
              </a:rPr>
              <a:t> Los KLTs tienen acceso directo a los recursos del sistema operativo, como cambiar la configuración del hardware o realizar operaciones de E/S de bajo nivel.</a:t>
            </a:r>
            <a:endParaRPr/>
          </a:p>
          <a:p>
            <a:pPr marL="342900" marR="0" lvl="0" indent="-342900" algn="l" rtl="0">
              <a:spcBef>
                <a:spcPts val="0"/>
              </a:spcBef>
              <a:spcAft>
                <a:spcPts val="0"/>
              </a:spcAft>
              <a:buClr>
                <a:srgbClr val="D663D2"/>
              </a:buClr>
              <a:buSzPts val="1800"/>
              <a:buFont typeface="Noto Sans Symbols"/>
              <a:buChar char="✔"/>
            </a:pPr>
            <a:r>
              <a:rPr lang="es-ES" sz="1800" b="1" i="1">
                <a:solidFill>
                  <a:schemeClr val="dk1"/>
                </a:solidFill>
                <a:latin typeface="Trebuchet MS"/>
                <a:ea typeface="Trebuchet MS"/>
                <a:cs typeface="Trebuchet MS"/>
                <a:sym typeface="Trebuchet MS"/>
              </a:rPr>
              <a:t>Mayor seguridad: </a:t>
            </a:r>
            <a:r>
              <a:rPr lang="es-ES" sz="1800" i="1">
                <a:solidFill>
                  <a:schemeClr val="dk1"/>
                </a:solidFill>
                <a:latin typeface="Trebuchet MS"/>
                <a:ea typeface="Trebuchet MS"/>
                <a:cs typeface="Trebuchet MS"/>
                <a:sym typeface="Trebuchet MS"/>
              </a:rPr>
              <a:t>Los KLTs son administrados por el kernel del sistema operativo, están más protegidos contra fallos y tienen acceso a recursos privilegiados del sistema.</a:t>
            </a:r>
            <a:endParaRPr/>
          </a:p>
          <a:p>
            <a:pPr marL="342900" marR="0" lvl="0" indent="-342900" algn="l" rtl="0">
              <a:spcBef>
                <a:spcPts val="0"/>
              </a:spcBef>
              <a:spcAft>
                <a:spcPts val="0"/>
              </a:spcAft>
              <a:buClr>
                <a:srgbClr val="D663D2"/>
              </a:buClr>
              <a:buSzPts val="1800"/>
              <a:buFont typeface="Noto Sans Symbols"/>
              <a:buChar char="✔"/>
            </a:pPr>
            <a:r>
              <a:rPr lang="es-ES" sz="1800" b="1" i="1">
                <a:solidFill>
                  <a:schemeClr val="dk1"/>
                </a:solidFill>
                <a:latin typeface="Trebuchet MS"/>
                <a:ea typeface="Trebuchet MS"/>
                <a:cs typeface="Trebuchet MS"/>
                <a:sym typeface="Trebuchet MS"/>
              </a:rPr>
              <a:t>Escalabilidad mejorada: </a:t>
            </a:r>
            <a:r>
              <a:rPr lang="es-ES" sz="1800" i="1">
                <a:solidFill>
                  <a:schemeClr val="dk1"/>
                </a:solidFill>
                <a:latin typeface="Trebuchet MS"/>
                <a:ea typeface="Trebuchet MS"/>
                <a:cs typeface="Trebuchet MS"/>
                <a:sym typeface="Trebuchet MS"/>
              </a:rPr>
              <a:t>Los KLTS pueden atravesar los límites de espacio de direcciones de los procesos y acceder a cualquier parte de la memoria del sistema, lo que les permite tener una escalabilidad mejorada en sistemas con grandes cantidades de hilos o en aplicaciones que requieren un acceso eficiente a la memoria.</a:t>
            </a:r>
            <a:endParaRPr sz="1800" i="1">
              <a:solidFill>
                <a:schemeClr val="dk1"/>
              </a:solidFill>
              <a:latin typeface="Trebuchet MS"/>
              <a:ea typeface="Trebuchet MS"/>
              <a:cs typeface="Trebuchet MS"/>
              <a:sym typeface="Trebuchet MS"/>
            </a:endParaRPr>
          </a:p>
        </p:txBody>
      </p:sp>
      <p:sp>
        <p:nvSpPr>
          <p:cNvPr id="413" name="Google Shape;413;p28"/>
          <p:cNvSpPr/>
          <p:nvPr/>
        </p:nvSpPr>
        <p:spPr>
          <a:xfrm>
            <a:off x="5241032" y="323945"/>
            <a:ext cx="466496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i="1">
                <a:solidFill>
                  <a:schemeClr val="accent1"/>
                </a:solidFill>
                <a:latin typeface="Verdana"/>
                <a:ea typeface="Verdana"/>
                <a:cs typeface="Verdana"/>
                <a:sym typeface="Verdana"/>
              </a:rPr>
              <a:t>Desventajas KLTs </a:t>
            </a:r>
            <a:endParaRPr/>
          </a:p>
        </p:txBody>
      </p:sp>
      <p:sp>
        <p:nvSpPr>
          <p:cNvPr id="414" name="Google Shape;414;p28"/>
          <p:cNvSpPr txBox="1"/>
          <p:nvPr/>
        </p:nvSpPr>
        <p:spPr>
          <a:xfrm>
            <a:off x="5457056" y="1075958"/>
            <a:ext cx="4032448" cy="507831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D663D2"/>
              </a:buClr>
              <a:buSzPts val="1800"/>
              <a:buFont typeface="Noto Sans Symbols"/>
              <a:buChar char="✔"/>
            </a:pPr>
            <a:r>
              <a:rPr lang="es-ES" sz="1800" b="1" i="1">
                <a:solidFill>
                  <a:schemeClr val="dk1"/>
                </a:solidFill>
                <a:latin typeface="Trebuchet MS"/>
                <a:ea typeface="Trebuchet MS"/>
                <a:cs typeface="Trebuchet MS"/>
                <a:sym typeface="Trebuchet MS"/>
              </a:rPr>
              <a:t>Mayor sobrecarga: </a:t>
            </a:r>
            <a:r>
              <a:rPr lang="es-ES" sz="1800" i="1">
                <a:solidFill>
                  <a:schemeClr val="dk1"/>
                </a:solidFill>
                <a:latin typeface="Trebuchet MS"/>
                <a:ea typeface="Trebuchet MS"/>
                <a:cs typeface="Trebuchet MS"/>
                <a:sym typeface="Trebuchet MS"/>
              </a:rPr>
              <a:t>Los KLTs son más pesados en términos de recursos, ya que requieren la intervención del sistema operativo para su creación y administración.</a:t>
            </a:r>
            <a:endParaRPr/>
          </a:p>
          <a:p>
            <a:pPr marL="342900" marR="0" lvl="0" indent="-342900" algn="l" rtl="0">
              <a:spcBef>
                <a:spcPts val="0"/>
              </a:spcBef>
              <a:spcAft>
                <a:spcPts val="0"/>
              </a:spcAft>
              <a:buClr>
                <a:srgbClr val="D663D2"/>
              </a:buClr>
              <a:buSzPts val="1800"/>
              <a:buFont typeface="Noto Sans Symbols"/>
              <a:buChar char="✔"/>
            </a:pPr>
            <a:r>
              <a:rPr lang="es-ES" sz="1800" b="1" i="1">
                <a:solidFill>
                  <a:schemeClr val="dk1"/>
                </a:solidFill>
                <a:latin typeface="Trebuchet MS"/>
                <a:ea typeface="Trebuchet MS"/>
                <a:cs typeface="Trebuchet MS"/>
                <a:sym typeface="Trebuchet MS"/>
              </a:rPr>
              <a:t>Menor portabilidad: </a:t>
            </a:r>
            <a:r>
              <a:rPr lang="es-ES" sz="1800" i="1">
                <a:solidFill>
                  <a:schemeClr val="dk1"/>
                </a:solidFill>
                <a:latin typeface="Trebuchet MS"/>
                <a:ea typeface="Trebuchet MS"/>
                <a:cs typeface="Trebuchet MS"/>
                <a:sym typeface="Trebuchet MS"/>
              </a:rPr>
              <a:t>La gestión de los KLTs depende del sistema operativo, las aplicaciones que utilizan hilos de kernel pueden ser menos portables entre diferentes sistemas operativos.</a:t>
            </a:r>
            <a:endParaRPr/>
          </a:p>
          <a:p>
            <a:pPr marL="342900" marR="0" lvl="0" indent="-342900" algn="l" rtl="0">
              <a:spcBef>
                <a:spcPts val="0"/>
              </a:spcBef>
              <a:spcAft>
                <a:spcPts val="0"/>
              </a:spcAft>
              <a:buClr>
                <a:srgbClr val="D663D2"/>
              </a:buClr>
              <a:buSzPts val="1800"/>
              <a:buFont typeface="Noto Sans Symbols"/>
              <a:buChar char="✔"/>
            </a:pPr>
            <a:r>
              <a:rPr lang="es-ES" sz="1800" b="1" i="1">
                <a:solidFill>
                  <a:schemeClr val="dk1"/>
                </a:solidFill>
                <a:latin typeface="Trebuchet MS"/>
                <a:ea typeface="Trebuchet MS"/>
                <a:cs typeface="Trebuchet MS"/>
                <a:sym typeface="Trebuchet MS"/>
              </a:rPr>
              <a:t>Mayor complejidad de programación:</a:t>
            </a:r>
            <a:r>
              <a:rPr lang="es-ES" sz="1800" i="1">
                <a:solidFill>
                  <a:schemeClr val="dk1"/>
                </a:solidFill>
                <a:latin typeface="Trebuchet MS"/>
                <a:ea typeface="Trebuchet MS"/>
                <a:cs typeface="Trebuchet MS"/>
                <a:sym typeface="Trebuchet MS"/>
              </a:rPr>
              <a:t> Es más complejo y más difícil trabajar con KLTs, ya que requieren un conocimiento más profundo del SO y sus interfaces de programación.</a:t>
            </a:r>
            <a:endParaRPr sz="1800" i="1">
              <a:solidFill>
                <a:schemeClr val="dk1"/>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9"/>
          <p:cNvSpPr/>
          <p:nvPr/>
        </p:nvSpPr>
        <p:spPr>
          <a:xfrm>
            <a:off x="3656856" y="2492896"/>
            <a:ext cx="3672408" cy="3816424"/>
          </a:xfrm>
          <a:prstGeom prst="roundRect">
            <a:avLst>
              <a:gd name="adj" fmla="val 16667"/>
            </a:avLst>
          </a:prstGeom>
          <a:solidFill>
            <a:srgbClr val="F2C9F0"/>
          </a:solidFill>
          <a:ln w="19050" cap="rnd" cmpd="sng">
            <a:solidFill>
              <a:srgbClr val="3D103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20" name="Google Shape;420;p29"/>
          <p:cNvSpPr/>
          <p:nvPr/>
        </p:nvSpPr>
        <p:spPr>
          <a:xfrm>
            <a:off x="566513" y="282714"/>
            <a:ext cx="913901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i="1">
                <a:solidFill>
                  <a:schemeClr val="accent1"/>
                </a:solidFill>
                <a:latin typeface="Verdana"/>
                <a:ea typeface="Verdana"/>
                <a:cs typeface="Verdana"/>
                <a:sym typeface="Verdana"/>
              </a:rPr>
              <a:t>Planificación de Procesos e Hilos</a:t>
            </a:r>
            <a:endParaRPr/>
          </a:p>
        </p:txBody>
      </p:sp>
      <p:pic>
        <p:nvPicPr>
          <p:cNvPr id="421" name="Google Shape;421;p29"/>
          <p:cNvPicPr preferRelativeResize="0"/>
          <p:nvPr/>
        </p:nvPicPr>
        <p:blipFill rotWithShape="1">
          <a:blip r:embed="rId3">
            <a:alphaModFix/>
          </a:blip>
          <a:srcRect/>
          <a:stretch/>
        </p:blipFill>
        <p:spPr>
          <a:xfrm>
            <a:off x="693926" y="1140214"/>
            <a:ext cx="8884187" cy="541947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0"/>
          <p:cNvSpPr txBox="1">
            <a:spLocks noGrp="1"/>
          </p:cNvSpPr>
          <p:nvPr>
            <p:ph type="title"/>
          </p:nvPr>
        </p:nvSpPr>
        <p:spPr>
          <a:xfrm>
            <a:off x="920552" y="404664"/>
            <a:ext cx="8640960" cy="63668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Verdana"/>
              <a:buNone/>
            </a:pPr>
            <a:r>
              <a:rPr lang="es-ES" b="1" i="1">
                <a:solidFill>
                  <a:schemeClr val="accent1"/>
                </a:solidFill>
                <a:latin typeface="Verdana"/>
                <a:ea typeface="Verdana"/>
                <a:cs typeface="Verdana"/>
                <a:sym typeface="Verdana"/>
              </a:rPr>
              <a:t>Planificación de Procesos e Hilos</a:t>
            </a:r>
            <a:endParaRPr/>
          </a:p>
        </p:txBody>
      </p:sp>
      <p:sp>
        <p:nvSpPr>
          <p:cNvPr id="428" name="Google Shape;428;p30"/>
          <p:cNvSpPr txBox="1"/>
          <p:nvPr/>
        </p:nvSpPr>
        <p:spPr>
          <a:xfrm>
            <a:off x="560512" y="1196752"/>
            <a:ext cx="4392488" cy="37548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i="0">
                <a:solidFill>
                  <a:srgbClr val="0D0D0D"/>
                </a:solidFill>
                <a:latin typeface="Trebuchet MS"/>
                <a:ea typeface="Trebuchet MS"/>
                <a:cs typeface="Trebuchet MS"/>
                <a:sym typeface="Trebuchet MS"/>
              </a:rPr>
              <a:t>Planificador a Corto plazo: </a:t>
            </a:r>
            <a:endParaRPr/>
          </a:p>
          <a:p>
            <a:pPr marL="285750" marR="0" lvl="0" indent="-285750" algn="l" rtl="0">
              <a:spcBef>
                <a:spcPts val="0"/>
              </a:spcBef>
              <a:spcAft>
                <a:spcPts val="0"/>
              </a:spcAft>
              <a:buClr>
                <a:srgbClr val="D663D2"/>
              </a:buClr>
              <a:buSzPts val="2000"/>
              <a:buFont typeface="Noto Sans Symbols"/>
              <a:buChar char="✔"/>
            </a:pPr>
            <a:r>
              <a:rPr lang="es-ES" sz="2000" b="0" i="0">
                <a:solidFill>
                  <a:srgbClr val="0D0D0D"/>
                </a:solidFill>
                <a:latin typeface="Trebuchet MS"/>
                <a:ea typeface="Trebuchet MS"/>
                <a:cs typeface="Trebuchet MS"/>
                <a:sym typeface="Trebuchet MS"/>
              </a:rPr>
              <a:t>Se controla el grado de multiprocesamiento</a:t>
            </a:r>
            <a:endParaRPr/>
          </a:p>
          <a:p>
            <a:pPr marL="285750" marR="0" lvl="0" indent="-285750" algn="l" rtl="0">
              <a:spcBef>
                <a:spcPts val="0"/>
              </a:spcBef>
              <a:spcAft>
                <a:spcPts val="0"/>
              </a:spcAft>
              <a:buClr>
                <a:srgbClr val="D663D2"/>
              </a:buClr>
              <a:buSzPts val="2000"/>
              <a:buFont typeface="Noto Sans Symbols"/>
              <a:buChar char="✔"/>
            </a:pPr>
            <a:r>
              <a:rPr lang="es-ES" sz="2000" b="0" i="0">
                <a:solidFill>
                  <a:srgbClr val="0D0D0D"/>
                </a:solidFill>
                <a:latin typeface="Trebuchet MS"/>
                <a:ea typeface="Trebuchet MS"/>
                <a:cs typeface="Trebuchet MS"/>
                <a:sym typeface="Trebuchet MS"/>
              </a:rPr>
              <a:t>Qué proceso escoger para ser ejecutado.</a:t>
            </a:r>
            <a:endParaRPr/>
          </a:p>
          <a:p>
            <a:pPr marL="285750" marR="0" lvl="0" indent="-285750" algn="l" rtl="0">
              <a:spcBef>
                <a:spcPts val="0"/>
              </a:spcBef>
              <a:spcAft>
                <a:spcPts val="0"/>
              </a:spcAft>
              <a:buClr>
                <a:srgbClr val="D663D2"/>
              </a:buClr>
              <a:buSzPts val="2000"/>
              <a:buFont typeface="Noto Sans Symbols"/>
              <a:buChar char="✔"/>
            </a:pPr>
            <a:r>
              <a:rPr lang="es-ES" sz="2000" b="0" i="0">
                <a:solidFill>
                  <a:srgbClr val="0D0D0D"/>
                </a:solidFill>
                <a:latin typeface="Trebuchet MS"/>
                <a:ea typeface="Trebuchet MS"/>
                <a:cs typeface="Trebuchet MS"/>
                <a:sym typeface="Trebuchet MS"/>
              </a:rPr>
              <a:t>Se ejecuta en todos los cambios de contexto.</a:t>
            </a:r>
            <a:endParaRPr/>
          </a:p>
          <a:p>
            <a:pPr marL="285750" marR="0" lvl="0" indent="-285750" algn="l" rtl="0">
              <a:spcBef>
                <a:spcPts val="0"/>
              </a:spcBef>
              <a:spcAft>
                <a:spcPts val="0"/>
              </a:spcAft>
              <a:buClr>
                <a:srgbClr val="D663D2"/>
              </a:buClr>
              <a:buSzPts val="2000"/>
              <a:buFont typeface="Noto Sans Symbols"/>
              <a:buChar char="✔"/>
            </a:pPr>
            <a:r>
              <a:rPr lang="es-ES" sz="2000" b="0" i="0">
                <a:solidFill>
                  <a:srgbClr val="0D0D0D"/>
                </a:solidFill>
                <a:latin typeface="Trebuchet MS"/>
                <a:ea typeface="Trebuchet MS"/>
                <a:cs typeface="Trebuchet MS"/>
                <a:sym typeface="Trebuchet MS"/>
              </a:rPr>
              <a:t>Tiene que ser muy rápido</a:t>
            </a:r>
            <a:endParaRPr/>
          </a:p>
          <a:p>
            <a:pPr marL="285750" marR="0" lvl="0" indent="-285750" algn="l" rtl="0">
              <a:spcBef>
                <a:spcPts val="0"/>
              </a:spcBef>
              <a:spcAft>
                <a:spcPts val="0"/>
              </a:spcAft>
              <a:buClr>
                <a:srgbClr val="D663D2"/>
              </a:buClr>
              <a:buSzPts val="2000"/>
              <a:buFont typeface="Noto Sans Symbols"/>
              <a:buChar char="✔"/>
            </a:pPr>
            <a:r>
              <a:rPr lang="es-ES" sz="2000" b="0" i="0">
                <a:solidFill>
                  <a:srgbClr val="0D0D0D"/>
                </a:solidFill>
                <a:latin typeface="Trebuchet MS"/>
                <a:ea typeface="Trebuchet MS"/>
                <a:cs typeface="Trebuchet MS"/>
                <a:sym typeface="Trebuchet MS"/>
              </a:rPr>
              <a:t>La decisión en cuanto a cual proceso disponible   puede ser ejecutado por el procesador.</a:t>
            </a:r>
            <a:endParaRPr/>
          </a:p>
          <a:p>
            <a:pPr marL="285750" marR="0" lvl="0" indent="-171450" algn="l" rtl="0">
              <a:spcBef>
                <a:spcPts val="0"/>
              </a:spcBef>
              <a:spcAft>
                <a:spcPts val="0"/>
              </a:spcAft>
              <a:buClr>
                <a:srgbClr val="D663D2"/>
              </a:buClr>
              <a:buSzPts val="1800"/>
              <a:buFont typeface="Noto Sans Symbols"/>
              <a:buNone/>
            </a:pPr>
            <a:endParaRPr sz="1800">
              <a:solidFill>
                <a:schemeClr val="dk1"/>
              </a:solidFill>
              <a:latin typeface="Trebuchet MS"/>
              <a:ea typeface="Trebuchet MS"/>
              <a:cs typeface="Trebuchet MS"/>
              <a:sym typeface="Trebuchet MS"/>
            </a:endParaRPr>
          </a:p>
        </p:txBody>
      </p:sp>
      <p:sp>
        <p:nvSpPr>
          <p:cNvPr id="429" name="Google Shape;429;p30"/>
          <p:cNvSpPr txBox="1"/>
          <p:nvPr/>
        </p:nvSpPr>
        <p:spPr>
          <a:xfrm>
            <a:off x="5097016" y="1164808"/>
            <a:ext cx="4392488"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i="0">
                <a:solidFill>
                  <a:srgbClr val="0D0D0D"/>
                </a:solidFill>
                <a:latin typeface="Trebuchet MS"/>
                <a:ea typeface="Trebuchet MS"/>
                <a:cs typeface="Trebuchet MS"/>
                <a:sym typeface="Trebuchet MS"/>
              </a:rPr>
              <a:t>Planificador a Mediano  plazo: </a:t>
            </a:r>
            <a:endParaRPr/>
          </a:p>
          <a:p>
            <a:pPr marL="285750" marR="0" lvl="0" indent="-285750" algn="l" rtl="0">
              <a:spcBef>
                <a:spcPts val="0"/>
              </a:spcBef>
              <a:spcAft>
                <a:spcPts val="0"/>
              </a:spcAft>
              <a:buClr>
                <a:srgbClr val="D663D2"/>
              </a:buClr>
              <a:buSzPts val="2000"/>
              <a:buFont typeface="Noto Sans Symbols"/>
              <a:buChar char="✔"/>
            </a:pPr>
            <a:r>
              <a:rPr lang="es-ES" sz="2000" b="0" i="0">
                <a:solidFill>
                  <a:srgbClr val="0D0D0D"/>
                </a:solidFill>
                <a:latin typeface="Trebuchet MS"/>
                <a:ea typeface="Trebuchet MS"/>
                <a:cs typeface="Trebuchet MS"/>
                <a:sym typeface="Trebuchet MS"/>
              </a:rPr>
              <a:t>Se controlan los procesos suspendidos.</a:t>
            </a:r>
            <a:endParaRPr/>
          </a:p>
          <a:p>
            <a:pPr marL="285750" marR="0" lvl="0" indent="-285750" algn="l" rtl="0">
              <a:spcBef>
                <a:spcPts val="0"/>
              </a:spcBef>
              <a:spcAft>
                <a:spcPts val="0"/>
              </a:spcAft>
              <a:buClr>
                <a:srgbClr val="D663D2"/>
              </a:buClr>
              <a:buSzPts val="2000"/>
              <a:buFont typeface="Noto Sans Symbols"/>
              <a:buChar char="✔"/>
            </a:pPr>
            <a:r>
              <a:rPr lang="es-ES" sz="2000" b="0" i="0">
                <a:solidFill>
                  <a:srgbClr val="0D0D0D"/>
                </a:solidFill>
                <a:latin typeface="Trebuchet MS"/>
                <a:ea typeface="Trebuchet MS"/>
                <a:cs typeface="Trebuchet MS"/>
                <a:sym typeface="Trebuchet MS"/>
              </a:rPr>
              <a:t>La decisión de adicionar a un número de procesos que están parcialmente  o completamente en memoria. A veces es mejor dejarlos fuera de memoria.</a:t>
            </a:r>
            <a:endParaRPr/>
          </a:p>
        </p:txBody>
      </p:sp>
      <p:sp>
        <p:nvSpPr>
          <p:cNvPr id="430" name="Google Shape;430;p30"/>
          <p:cNvSpPr txBox="1"/>
          <p:nvPr/>
        </p:nvSpPr>
        <p:spPr>
          <a:xfrm>
            <a:off x="1352600" y="5057889"/>
            <a:ext cx="7776864"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i="0">
                <a:solidFill>
                  <a:srgbClr val="0D0D0D"/>
                </a:solidFill>
                <a:latin typeface="Trebuchet MS"/>
                <a:ea typeface="Trebuchet MS"/>
                <a:cs typeface="Trebuchet MS"/>
                <a:sym typeface="Trebuchet MS"/>
              </a:rPr>
              <a:t>Planificador a Largo  plazo: </a:t>
            </a:r>
            <a:endParaRPr/>
          </a:p>
          <a:p>
            <a:pPr marL="285750" marR="0" lvl="0" indent="-285750" algn="l" rtl="0">
              <a:spcBef>
                <a:spcPts val="0"/>
              </a:spcBef>
              <a:spcAft>
                <a:spcPts val="0"/>
              </a:spcAft>
              <a:buClr>
                <a:srgbClr val="D663D2"/>
              </a:buClr>
              <a:buSzPts val="2000"/>
              <a:buFont typeface="Noto Sans Symbols"/>
              <a:buChar char="✔"/>
            </a:pPr>
            <a:r>
              <a:rPr lang="es-ES" sz="2000" b="0" i="0">
                <a:solidFill>
                  <a:srgbClr val="0D0D0D"/>
                </a:solidFill>
                <a:latin typeface="Trebuchet MS"/>
                <a:ea typeface="Trebuchet MS"/>
                <a:cs typeface="Trebuchet MS"/>
                <a:sym typeface="Trebuchet MS"/>
              </a:rPr>
              <a:t>Se controla el grado de multiprogramación. </a:t>
            </a:r>
            <a:endParaRPr/>
          </a:p>
          <a:p>
            <a:pPr marL="285750" marR="0" lvl="0" indent="-285750" algn="l" rtl="0">
              <a:spcBef>
                <a:spcPts val="0"/>
              </a:spcBef>
              <a:spcAft>
                <a:spcPts val="0"/>
              </a:spcAft>
              <a:buClr>
                <a:srgbClr val="D663D2"/>
              </a:buClr>
              <a:buSzPts val="2000"/>
              <a:buFont typeface="Noto Sans Symbols"/>
              <a:buChar char="✔"/>
            </a:pPr>
            <a:r>
              <a:rPr lang="es-ES" sz="2000" b="0" i="0">
                <a:solidFill>
                  <a:srgbClr val="0D0D0D"/>
                </a:solidFill>
                <a:latin typeface="Trebuchet MS"/>
                <a:ea typeface="Trebuchet MS"/>
                <a:cs typeface="Trebuchet MS"/>
                <a:sym typeface="Trebuchet MS"/>
              </a:rPr>
              <a:t>Para admitir nuevos procesos al sistema</a:t>
            </a:r>
            <a:endParaRPr/>
          </a:p>
          <a:p>
            <a:pPr marL="285750" marR="0" lvl="0" indent="-285750" algn="l" rtl="0">
              <a:spcBef>
                <a:spcPts val="0"/>
              </a:spcBef>
              <a:spcAft>
                <a:spcPts val="0"/>
              </a:spcAft>
              <a:buClr>
                <a:srgbClr val="D663D2"/>
              </a:buClr>
              <a:buSzPts val="2000"/>
              <a:buFont typeface="Noto Sans Symbols"/>
              <a:buChar char="✔"/>
            </a:pPr>
            <a:r>
              <a:rPr lang="es-ES" sz="2000" b="0" i="0">
                <a:solidFill>
                  <a:srgbClr val="0D0D0D"/>
                </a:solidFill>
                <a:latin typeface="Trebuchet MS"/>
                <a:ea typeface="Trebuchet MS"/>
                <a:cs typeface="Trebuchet MS"/>
                <a:sym typeface="Trebuchet MS"/>
              </a:rPr>
              <a:t>La decisión de adicionar al grupo de procesos a ser ejecutados.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animEffect transition="in" filter="fade">
                                      <p:cBhvr>
                                        <p:cTn id="7" dur="2000"/>
                                        <p:tgtEl>
                                          <p:spTgt spid="4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
                                        </p:tgtEl>
                                        <p:attrNameLst>
                                          <p:attrName>style.visibility</p:attrName>
                                        </p:attrNameLst>
                                      </p:cBhvr>
                                      <p:to>
                                        <p:strVal val="visible"/>
                                      </p:to>
                                    </p:set>
                                    <p:animEffect transition="in" filter="fade">
                                      <p:cBhvr>
                                        <p:cTn id="12" dur="20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
          <p:cNvSpPr/>
          <p:nvPr/>
        </p:nvSpPr>
        <p:spPr>
          <a:xfrm>
            <a:off x="1598001" y="61765"/>
            <a:ext cx="682109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4000" b="1" i="1" u="none" strike="noStrike" cap="none">
                <a:solidFill>
                  <a:schemeClr val="accent1"/>
                </a:solidFill>
                <a:latin typeface="Verdana"/>
                <a:ea typeface="Verdana"/>
                <a:cs typeface="Verdana"/>
                <a:sym typeface="Verdana"/>
              </a:rPr>
              <a:t>Empecemos a pensar…</a:t>
            </a:r>
            <a:endParaRPr/>
          </a:p>
        </p:txBody>
      </p:sp>
      <p:sp>
        <p:nvSpPr>
          <p:cNvPr id="164" name="Google Shape;164;p3"/>
          <p:cNvSpPr txBox="1"/>
          <p:nvPr/>
        </p:nvSpPr>
        <p:spPr>
          <a:xfrm>
            <a:off x="263564" y="1268760"/>
            <a:ext cx="246734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0" i="0" u="none" strike="noStrike" cap="none">
                <a:solidFill>
                  <a:schemeClr val="dk1"/>
                </a:solidFill>
                <a:latin typeface="Trebuchet MS"/>
                <a:ea typeface="Trebuchet MS"/>
                <a:cs typeface="Trebuchet MS"/>
                <a:sym typeface="Trebuchet MS"/>
              </a:rPr>
              <a:t>¿Qué es un proceso?</a:t>
            </a:r>
            <a:endParaRPr sz="2000">
              <a:solidFill>
                <a:schemeClr val="dk1"/>
              </a:solidFill>
              <a:latin typeface="Trebuchet MS"/>
              <a:ea typeface="Trebuchet MS"/>
              <a:cs typeface="Trebuchet MS"/>
              <a:sym typeface="Trebuchet MS"/>
            </a:endParaRPr>
          </a:p>
        </p:txBody>
      </p:sp>
      <p:sp>
        <p:nvSpPr>
          <p:cNvPr id="165" name="Google Shape;165;p3"/>
          <p:cNvSpPr txBox="1"/>
          <p:nvPr/>
        </p:nvSpPr>
        <p:spPr>
          <a:xfrm>
            <a:off x="353033" y="3645024"/>
            <a:ext cx="668819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dk1"/>
                </a:solidFill>
                <a:latin typeface="Trebuchet MS"/>
                <a:ea typeface="Trebuchet MS"/>
                <a:cs typeface="Trebuchet MS"/>
                <a:sym typeface="Trebuchet MS"/>
              </a:rPr>
              <a:t>¿Por qué motivo/s pensás que es necesario crear un proceso nuevo?</a:t>
            </a:r>
            <a:endParaRPr sz="2000">
              <a:solidFill>
                <a:schemeClr val="dk1"/>
              </a:solidFill>
              <a:latin typeface="Trebuchet MS"/>
              <a:ea typeface="Trebuchet MS"/>
              <a:cs typeface="Trebuchet MS"/>
              <a:sym typeface="Trebuchet MS"/>
            </a:endParaRPr>
          </a:p>
        </p:txBody>
      </p:sp>
      <p:sp>
        <p:nvSpPr>
          <p:cNvPr id="166" name="Google Shape;166;p3"/>
          <p:cNvSpPr txBox="1"/>
          <p:nvPr/>
        </p:nvSpPr>
        <p:spPr>
          <a:xfrm>
            <a:off x="4808984" y="5097378"/>
            <a:ext cx="353074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dk1"/>
                </a:solidFill>
                <a:latin typeface="Trebuchet MS"/>
                <a:ea typeface="Trebuchet MS"/>
                <a:cs typeface="Trebuchet MS"/>
                <a:sym typeface="Trebuchet MS"/>
              </a:rPr>
              <a:t>¿Quién se encarga de la creación de proceso nuevo?</a:t>
            </a:r>
            <a:endParaRPr sz="2000">
              <a:solidFill>
                <a:schemeClr val="dk1"/>
              </a:solidFill>
              <a:latin typeface="Trebuchet MS"/>
              <a:ea typeface="Trebuchet MS"/>
              <a:cs typeface="Trebuchet MS"/>
              <a:sym typeface="Trebuchet MS"/>
            </a:endParaRPr>
          </a:p>
        </p:txBody>
      </p:sp>
      <p:pic>
        <p:nvPicPr>
          <p:cNvPr id="167" name="Google Shape;167;p3" descr="http://www.questionpro.com/blog/wp-content/uploads/2015/10/how-to-engage-members.png"/>
          <p:cNvPicPr preferRelativeResize="0"/>
          <p:nvPr/>
        </p:nvPicPr>
        <p:blipFill rotWithShape="1">
          <a:blip r:embed="rId3">
            <a:alphaModFix/>
          </a:blip>
          <a:srcRect/>
          <a:stretch/>
        </p:blipFill>
        <p:spPr>
          <a:xfrm>
            <a:off x="1858928" y="1201588"/>
            <a:ext cx="2475680" cy="1679231"/>
          </a:xfrm>
          <a:prstGeom prst="rect">
            <a:avLst/>
          </a:prstGeom>
          <a:noFill/>
          <a:ln>
            <a:noFill/>
          </a:ln>
        </p:spPr>
      </p:pic>
      <p:pic>
        <p:nvPicPr>
          <p:cNvPr id="168" name="Google Shape;168;p3" descr="https://sd.keepcalm-o-matic.co.uk/i-w600/stop-thinking-just-do-it-3.jpg"/>
          <p:cNvPicPr preferRelativeResize="0"/>
          <p:nvPr/>
        </p:nvPicPr>
        <p:blipFill rotWithShape="1">
          <a:blip r:embed="rId4">
            <a:alphaModFix/>
          </a:blip>
          <a:srcRect/>
          <a:stretch/>
        </p:blipFill>
        <p:spPr>
          <a:xfrm>
            <a:off x="2648744" y="4137728"/>
            <a:ext cx="1857691" cy="2461679"/>
          </a:xfrm>
          <a:prstGeom prst="rect">
            <a:avLst/>
          </a:prstGeom>
          <a:noFill/>
          <a:ln>
            <a:noFill/>
          </a:ln>
        </p:spPr>
      </p:pic>
      <p:sp>
        <p:nvSpPr>
          <p:cNvPr id="169" name="Google Shape;169;p3"/>
          <p:cNvSpPr/>
          <p:nvPr/>
        </p:nvSpPr>
        <p:spPr>
          <a:xfrm>
            <a:off x="4016896" y="980728"/>
            <a:ext cx="562554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i="1">
                <a:solidFill>
                  <a:schemeClr val="dk1"/>
                </a:solidFill>
                <a:latin typeface="Trebuchet MS"/>
                <a:ea typeface="Trebuchet MS"/>
                <a:cs typeface="Trebuchet MS"/>
                <a:sym typeface="Trebuchet MS"/>
              </a:rPr>
              <a:t>Un proceso Contiene:</a:t>
            </a:r>
            <a:endParaRPr/>
          </a:p>
          <a:p>
            <a:pPr marL="342900" marR="0" lvl="0" indent="-342900" algn="l" rtl="0">
              <a:spcBef>
                <a:spcPts val="400"/>
              </a:spcBef>
              <a:spcAft>
                <a:spcPts val="0"/>
              </a:spcAft>
              <a:buClr>
                <a:srgbClr val="D663D2"/>
              </a:buClr>
              <a:buSzPts val="1620"/>
              <a:buFont typeface="Noto Sans Symbols"/>
              <a:buChar char="✔"/>
            </a:pPr>
            <a:r>
              <a:rPr lang="es-ES" sz="2000" b="1" i="1">
                <a:solidFill>
                  <a:srgbClr val="00B050"/>
                </a:solidFill>
                <a:latin typeface="Trebuchet MS"/>
                <a:ea typeface="Trebuchet MS"/>
                <a:cs typeface="Trebuchet MS"/>
                <a:sym typeface="Trebuchet MS"/>
              </a:rPr>
              <a:t> </a:t>
            </a:r>
            <a:r>
              <a:rPr lang="es-ES" sz="2000" i="1">
                <a:solidFill>
                  <a:schemeClr val="dk1"/>
                </a:solidFill>
                <a:latin typeface="Trebuchet MS"/>
                <a:ea typeface="Trebuchet MS"/>
                <a:cs typeface="Trebuchet MS"/>
                <a:sym typeface="Trebuchet MS"/>
              </a:rPr>
              <a:t>Contador de programa</a:t>
            </a:r>
            <a:endParaRPr/>
          </a:p>
          <a:p>
            <a:pPr marL="342900" marR="0" lvl="0" indent="-342900" algn="l" rtl="0">
              <a:spcBef>
                <a:spcPts val="400"/>
              </a:spcBef>
              <a:spcAft>
                <a:spcPts val="0"/>
              </a:spcAft>
              <a:buClr>
                <a:srgbClr val="D663D2"/>
              </a:buClr>
              <a:buSzPts val="1620"/>
              <a:buFont typeface="Noto Sans Symbols"/>
              <a:buChar char="✔"/>
            </a:pPr>
            <a:r>
              <a:rPr lang="es-ES" sz="2000" i="1">
                <a:solidFill>
                  <a:schemeClr val="dk1"/>
                </a:solidFill>
                <a:latin typeface="Trebuchet MS"/>
                <a:ea typeface="Trebuchet MS"/>
                <a:cs typeface="Trebuchet MS"/>
                <a:sym typeface="Trebuchet MS"/>
              </a:rPr>
              <a:t>Registro del procesador</a:t>
            </a:r>
            <a:endParaRPr/>
          </a:p>
          <a:p>
            <a:pPr marL="342900" marR="0" lvl="0" indent="-342900" algn="l" rtl="0">
              <a:spcBef>
                <a:spcPts val="400"/>
              </a:spcBef>
              <a:spcAft>
                <a:spcPts val="0"/>
              </a:spcAft>
              <a:buClr>
                <a:srgbClr val="D663D2"/>
              </a:buClr>
              <a:buSzPts val="1620"/>
              <a:buFont typeface="Noto Sans Symbols"/>
              <a:buChar char="✔"/>
            </a:pPr>
            <a:r>
              <a:rPr lang="es-ES" sz="2000" i="1">
                <a:solidFill>
                  <a:schemeClr val="dk1"/>
                </a:solidFill>
                <a:latin typeface="Trebuchet MS"/>
                <a:ea typeface="Trebuchet MS"/>
                <a:cs typeface="Trebuchet MS"/>
                <a:sym typeface="Trebuchet MS"/>
              </a:rPr>
              <a:t>Pila del proceso (Datos Temporales, Sección de Datos)</a:t>
            </a:r>
            <a:endParaRPr/>
          </a:p>
          <a:p>
            <a:pPr marL="342900" marR="0" lvl="0" indent="-342900" algn="l" rtl="0">
              <a:spcBef>
                <a:spcPts val="400"/>
              </a:spcBef>
              <a:spcAft>
                <a:spcPts val="0"/>
              </a:spcAft>
              <a:buClr>
                <a:srgbClr val="D663D2"/>
              </a:buClr>
              <a:buSzPts val="1620"/>
              <a:buFont typeface="Noto Sans Symbols"/>
              <a:buChar char="✔"/>
            </a:pPr>
            <a:r>
              <a:rPr lang="es-ES" sz="2000" i="1">
                <a:solidFill>
                  <a:schemeClr val="dk1"/>
                </a:solidFill>
                <a:latin typeface="Trebuchet MS"/>
                <a:ea typeface="Trebuchet MS"/>
                <a:cs typeface="Trebuchet MS"/>
                <a:sym typeface="Trebuchet MS"/>
              </a:rPr>
              <a:t>Acumulador de Memoria.</a:t>
            </a:r>
            <a:endParaRPr/>
          </a:p>
          <a:p>
            <a:pPr marL="342900" marR="0" lvl="0" indent="-342900" algn="l" rtl="0">
              <a:spcBef>
                <a:spcPts val="400"/>
              </a:spcBef>
              <a:spcAft>
                <a:spcPts val="0"/>
              </a:spcAft>
              <a:buClr>
                <a:srgbClr val="D663D2"/>
              </a:buClr>
              <a:buSzPts val="1620"/>
              <a:buFont typeface="Noto Sans Symbols"/>
              <a:buChar char="✔"/>
            </a:pPr>
            <a:r>
              <a:rPr lang="es-ES" sz="2000" i="1">
                <a:solidFill>
                  <a:schemeClr val="dk1"/>
                </a:solidFill>
                <a:latin typeface="Trebuchet MS"/>
                <a:ea typeface="Trebuchet MS"/>
                <a:cs typeface="Trebuchet MS"/>
                <a:sym typeface="Trebuchet MS"/>
              </a:rPr>
              <a:t>HEAP</a:t>
            </a:r>
            <a:endParaRPr sz="20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2000"/>
                                        <p:tgtEl>
                                          <p:spTgt spid="164"/>
                                        </p:tgtEl>
                                      </p:cBhvr>
                                    </p:animEffect>
                                  </p:childTnLst>
                                </p:cTn>
                              </p:par>
                              <p:par>
                                <p:cTn id="8" presetID="10" presetClass="entr" presetSubtype="0"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fade">
                                      <p:cBhvr>
                                        <p:cTn id="10" dur="2000"/>
                                        <p:tgtEl>
                                          <p:spTgt spid="16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9"/>
                                        </p:tgtEl>
                                        <p:attrNameLst>
                                          <p:attrName>style.visibility</p:attrName>
                                        </p:attrNameLst>
                                      </p:cBhvr>
                                      <p:to>
                                        <p:strVal val="visible"/>
                                      </p:to>
                                    </p:set>
                                    <p:animEffect transition="in" filter="fade">
                                      <p:cBhvr>
                                        <p:cTn id="15" dur="2000"/>
                                        <p:tgtEl>
                                          <p:spTgt spid="16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5"/>
                                        </p:tgtEl>
                                        <p:attrNameLst>
                                          <p:attrName>style.visibility</p:attrName>
                                        </p:attrNameLst>
                                      </p:cBhvr>
                                      <p:to>
                                        <p:strVal val="visible"/>
                                      </p:to>
                                    </p:set>
                                    <p:animEffect transition="in" filter="fade">
                                      <p:cBhvr>
                                        <p:cTn id="20" dur="2000"/>
                                        <p:tgtEl>
                                          <p:spTgt spid="165"/>
                                        </p:tgtEl>
                                      </p:cBhvr>
                                    </p:animEffect>
                                  </p:childTnLst>
                                </p:cTn>
                              </p:par>
                              <p:par>
                                <p:cTn id="21" presetID="10" presetClass="entr" presetSubtype="0" fill="hold" nodeType="withEffect">
                                  <p:stCondLst>
                                    <p:cond delay="0"/>
                                  </p:stCondLst>
                                  <p:childTnLst>
                                    <p:set>
                                      <p:cBhvr>
                                        <p:cTn id="22" dur="1" fill="hold">
                                          <p:stCondLst>
                                            <p:cond delay="0"/>
                                          </p:stCondLst>
                                        </p:cTn>
                                        <p:tgtEl>
                                          <p:spTgt spid="168"/>
                                        </p:tgtEl>
                                        <p:attrNameLst>
                                          <p:attrName>style.visibility</p:attrName>
                                        </p:attrNameLst>
                                      </p:cBhvr>
                                      <p:to>
                                        <p:strVal val="visible"/>
                                      </p:to>
                                    </p:set>
                                    <p:animEffect transition="in" filter="fade">
                                      <p:cBhvr>
                                        <p:cTn id="23" dur="2000"/>
                                        <p:tgtEl>
                                          <p:spTgt spid="168"/>
                                        </p:tgtEl>
                                      </p:cBhvr>
                                    </p:animEffect>
                                  </p:childTnLst>
                                </p:cTn>
                              </p:par>
                              <p:par>
                                <p:cTn id="24" presetID="10" presetClass="entr" presetSubtype="0" fill="hold" nodeType="withEffect">
                                  <p:stCondLst>
                                    <p:cond delay="0"/>
                                  </p:stCondLst>
                                  <p:childTnLst>
                                    <p:set>
                                      <p:cBhvr>
                                        <p:cTn id="25" dur="1" fill="hold">
                                          <p:stCondLst>
                                            <p:cond delay="0"/>
                                          </p:stCondLst>
                                        </p:cTn>
                                        <p:tgtEl>
                                          <p:spTgt spid="166"/>
                                        </p:tgtEl>
                                        <p:attrNameLst>
                                          <p:attrName>style.visibility</p:attrName>
                                        </p:attrNameLst>
                                      </p:cBhvr>
                                      <p:to>
                                        <p:strVal val="visible"/>
                                      </p:to>
                                    </p:set>
                                    <p:animEffect transition="in" filter="fade">
                                      <p:cBhvr>
                                        <p:cTn id="26" dur="20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6"/>
          <p:cNvSpPr txBox="1"/>
          <p:nvPr/>
        </p:nvSpPr>
        <p:spPr>
          <a:xfrm>
            <a:off x="200472" y="333375"/>
            <a:ext cx="9705527" cy="641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800"/>
              <a:buFont typeface="Verdana"/>
              <a:buNone/>
            </a:pPr>
            <a:r>
              <a:rPr lang="es-ES" sz="2800" b="1" i="1" u="none" strike="noStrike" cap="none">
                <a:solidFill>
                  <a:schemeClr val="accent1"/>
                </a:solidFill>
                <a:latin typeface="Verdana"/>
                <a:ea typeface="Verdana"/>
                <a:cs typeface="Verdana"/>
                <a:sym typeface="Verdana"/>
              </a:rPr>
              <a:t>MÚLTIPLES HILOS EN UN ÚNICO PROCESADOR</a:t>
            </a:r>
            <a:endParaRPr/>
          </a:p>
        </p:txBody>
      </p:sp>
      <p:pic>
        <p:nvPicPr>
          <p:cNvPr id="436" name="Google Shape;436;p26"/>
          <p:cNvPicPr preferRelativeResize="0"/>
          <p:nvPr/>
        </p:nvPicPr>
        <p:blipFill>
          <a:blip r:embed="rId3">
            <a:alphaModFix/>
          </a:blip>
          <a:stretch>
            <a:fillRect/>
          </a:stretch>
        </p:blipFill>
        <p:spPr>
          <a:xfrm>
            <a:off x="197588" y="2215675"/>
            <a:ext cx="9510827" cy="2426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220743c7afe_1_5"/>
          <p:cNvSpPr txBox="1"/>
          <p:nvPr/>
        </p:nvSpPr>
        <p:spPr>
          <a:xfrm>
            <a:off x="200472" y="333375"/>
            <a:ext cx="9705600" cy="641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800"/>
              <a:buFont typeface="Verdana"/>
              <a:buNone/>
            </a:pPr>
            <a:r>
              <a:rPr lang="es-ES" sz="2800" b="1" i="1">
                <a:solidFill>
                  <a:schemeClr val="accent1"/>
                </a:solidFill>
                <a:latin typeface="Verdana"/>
                <a:ea typeface="Verdana"/>
                <a:cs typeface="Verdana"/>
                <a:sym typeface="Verdana"/>
              </a:rPr>
              <a:t>VISIÓN DEL S.O</a:t>
            </a:r>
            <a:endParaRPr/>
          </a:p>
        </p:txBody>
      </p:sp>
      <p:pic>
        <p:nvPicPr>
          <p:cNvPr id="442" name="Google Shape;442;g220743c7afe_1_5"/>
          <p:cNvPicPr preferRelativeResize="0"/>
          <p:nvPr/>
        </p:nvPicPr>
        <p:blipFill>
          <a:blip r:embed="rId3">
            <a:alphaModFix/>
          </a:blip>
          <a:stretch>
            <a:fillRect/>
          </a:stretch>
        </p:blipFill>
        <p:spPr>
          <a:xfrm>
            <a:off x="125925" y="2391225"/>
            <a:ext cx="9654152" cy="2075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220743c7afe_1_11"/>
          <p:cNvSpPr txBox="1"/>
          <p:nvPr/>
        </p:nvSpPr>
        <p:spPr>
          <a:xfrm>
            <a:off x="200472" y="333375"/>
            <a:ext cx="9705600" cy="641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800"/>
              <a:buFont typeface="Verdana"/>
              <a:buNone/>
            </a:pPr>
            <a:r>
              <a:rPr lang="es-ES" sz="2800" b="1" i="1">
                <a:solidFill>
                  <a:schemeClr val="accent1"/>
                </a:solidFill>
                <a:latin typeface="Verdana"/>
                <a:ea typeface="Verdana"/>
                <a:cs typeface="Verdana"/>
                <a:sym typeface="Verdana"/>
              </a:rPr>
              <a:t>VISIÓN DE LA BIBLOTECA DE HILOS</a:t>
            </a:r>
            <a:endParaRPr/>
          </a:p>
        </p:txBody>
      </p:sp>
      <p:pic>
        <p:nvPicPr>
          <p:cNvPr id="448" name="Google Shape;448;g220743c7afe_1_11"/>
          <p:cNvPicPr preferRelativeResize="0"/>
          <p:nvPr/>
        </p:nvPicPr>
        <p:blipFill>
          <a:blip r:embed="rId3">
            <a:alphaModFix/>
          </a:blip>
          <a:stretch>
            <a:fillRect/>
          </a:stretch>
        </p:blipFill>
        <p:spPr>
          <a:xfrm>
            <a:off x="154950" y="2519575"/>
            <a:ext cx="9596098" cy="1818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220743c7afe_1_23"/>
          <p:cNvSpPr txBox="1"/>
          <p:nvPr/>
        </p:nvSpPr>
        <p:spPr>
          <a:xfrm>
            <a:off x="200472" y="333375"/>
            <a:ext cx="9705600" cy="641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800"/>
              <a:buFont typeface="Verdana"/>
              <a:buNone/>
            </a:pPr>
            <a:r>
              <a:rPr lang="es-ES" sz="2800" b="1" i="1">
                <a:solidFill>
                  <a:schemeClr val="accent1"/>
                </a:solidFill>
                <a:latin typeface="Verdana"/>
                <a:ea typeface="Verdana"/>
                <a:cs typeface="Verdana"/>
                <a:sym typeface="Verdana"/>
              </a:rPr>
              <a:t>MANEJO DE I/O</a:t>
            </a:r>
            <a:endParaRPr/>
          </a:p>
        </p:txBody>
      </p:sp>
      <p:pic>
        <p:nvPicPr>
          <p:cNvPr id="454" name="Google Shape;454;g220743c7afe_1_23"/>
          <p:cNvPicPr preferRelativeResize="0"/>
          <p:nvPr/>
        </p:nvPicPr>
        <p:blipFill rotWithShape="1">
          <a:blip r:embed="rId3">
            <a:alphaModFix/>
          </a:blip>
          <a:srcRect t="-9986" r="-9986"/>
          <a:stretch/>
        </p:blipFill>
        <p:spPr>
          <a:xfrm>
            <a:off x="249750" y="1113425"/>
            <a:ext cx="8490749" cy="5020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g220743c7afe_1_29"/>
          <p:cNvSpPr txBox="1"/>
          <p:nvPr/>
        </p:nvSpPr>
        <p:spPr>
          <a:xfrm>
            <a:off x="200472" y="333375"/>
            <a:ext cx="9705600" cy="641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800"/>
              <a:buFont typeface="Verdana"/>
              <a:buNone/>
            </a:pPr>
            <a:r>
              <a:rPr lang="es-ES" sz="2800" b="1" i="1">
                <a:solidFill>
                  <a:schemeClr val="accent1"/>
                </a:solidFill>
                <a:latin typeface="Verdana"/>
                <a:ea typeface="Verdana"/>
                <a:cs typeface="Verdana"/>
                <a:sym typeface="Verdana"/>
              </a:rPr>
              <a:t>MANEJO DE I/O</a:t>
            </a:r>
            <a:endParaRPr/>
          </a:p>
        </p:txBody>
      </p:sp>
      <p:pic>
        <p:nvPicPr>
          <p:cNvPr id="460" name="Google Shape;460;g220743c7afe_1_29"/>
          <p:cNvPicPr preferRelativeResize="0"/>
          <p:nvPr/>
        </p:nvPicPr>
        <p:blipFill>
          <a:blip r:embed="rId3">
            <a:alphaModFix/>
          </a:blip>
          <a:stretch>
            <a:fillRect/>
          </a:stretch>
        </p:blipFill>
        <p:spPr>
          <a:xfrm>
            <a:off x="200475" y="1156750"/>
            <a:ext cx="7673702" cy="4814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220743c7afe_1_35"/>
          <p:cNvSpPr txBox="1"/>
          <p:nvPr/>
        </p:nvSpPr>
        <p:spPr>
          <a:xfrm>
            <a:off x="200472" y="333375"/>
            <a:ext cx="9705600" cy="641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800"/>
              <a:buFont typeface="Verdana"/>
              <a:buNone/>
            </a:pPr>
            <a:r>
              <a:rPr lang="es-ES" sz="2800" b="1" i="1">
                <a:solidFill>
                  <a:schemeClr val="accent1"/>
                </a:solidFill>
                <a:latin typeface="Verdana"/>
                <a:ea typeface="Verdana"/>
                <a:cs typeface="Verdana"/>
                <a:sym typeface="Verdana"/>
              </a:rPr>
              <a:t>MANEJO DE I/O</a:t>
            </a:r>
            <a:endParaRPr/>
          </a:p>
        </p:txBody>
      </p:sp>
      <p:pic>
        <p:nvPicPr>
          <p:cNvPr id="466" name="Google Shape;466;g220743c7afe_1_35"/>
          <p:cNvPicPr preferRelativeResize="0"/>
          <p:nvPr/>
        </p:nvPicPr>
        <p:blipFill>
          <a:blip r:embed="rId3">
            <a:alphaModFix/>
          </a:blip>
          <a:stretch>
            <a:fillRect/>
          </a:stretch>
        </p:blipFill>
        <p:spPr>
          <a:xfrm>
            <a:off x="279325" y="1570575"/>
            <a:ext cx="7986275" cy="3907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g220743c7afe_1_17"/>
          <p:cNvSpPr txBox="1"/>
          <p:nvPr/>
        </p:nvSpPr>
        <p:spPr>
          <a:xfrm>
            <a:off x="200472" y="333375"/>
            <a:ext cx="9705600" cy="641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800"/>
              <a:buFont typeface="Verdana"/>
              <a:buNone/>
            </a:pPr>
            <a:r>
              <a:rPr lang="es-ES" sz="2800" b="1" i="1">
                <a:solidFill>
                  <a:schemeClr val="accent1"/>
                </a:solidFill>
                <a:latin typeface="Verdana"/>
                <a:ea typeface="Verdana"/>
                <a:cs typeface="Verdana"/>
                <a:sym typeface="Verdana"/>
              </a:rPr>
              <a:t>MANEJO DE I/O</a:t>
            </a:r>
            <a:endParaRPr/>
          </a:p>
        </p:txBody>
      </p:sp>
      <p:pic>
        <p:nvPicPr>
          <p:cNvPr id="472" name="Google Shape;472;g220743c7afe_1_17"/>
          <p:cNvPicPr preferRelativeResize="0"/>
          <p:nvPr/>
        </p:nvPicPr>
        <p:blipFill>
          <a:blip r:embed="rId3">
            <a:alphaModFix/>
          </a:blip>
          <a:stretch>
            <a:fillRect/>
          </a:stretch>
        </p:blipFill>
        <p:spPr>
          <a:xfrm>
            <a:off x="1097250" y="1090700"/>
            <a:ext cx="6509624" cy="51715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1"/>
          <p:cNvSpPr txBox="1">
            <a:spLocks noGrp="1"/>
          </p:cNvSpPr>
          <p:nvPr>
            <p:ph type="title"/>
          </p:nvPr>
        </p:nvSpPr>
        <p:spPr>
          <a:xfrm>
            <a:off x="351284" y="272842"/>
            <a:ext cx="9426252" cy="646331"/>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accent1"/>
              </a:buClr>
              <a:buSzPts val="3600"/>
              <a:buFont typeface="Verdana"/>
              <a:buNone/>
            </a:pPr>
            <a:r>
              <a:rPr lang="es-ES" b="1" i="1">
                <a:latin typeface="Verdana"/>
                <a:ea typeface="Verdana"/>
                <a:cs typeface="Verdana"/>
                <a:sym typeface="Verdana"/>
              </a:rPr>
              <a:t>CRITERIOS DE LA PLANIFICACIÓN</a:t>
            </a:r>
            <a:endParaRPr/>
          </a:p>
        </p:txBody>
      </p:sp>
      <p:sp>
        <p:nvSpPr>
          <p:cNvPr id="478" name="Google Shape;478;p31"/>
          <p:cNvSpPr txBox="1">
            <a:spLocks noGrp="1"/>
          </p:cNvSpPr>
          <p:nvPr>
            <p:ph type="body" idx="1"/>
          </p:nvPr>
        </p:nvSpPr>
        <p:spPr>
          <a:xfrm>
            <a:off x="495300" y="908720"/>
            <a:ext cx="9282236" cy="594928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D663D2"/>
              </a:buClr>
              <a:buSzPts val="2700"/>
              <a:buFont typeface="Noto Sans Symbols"/>
              <a:buChar char="✔"/>
            </a:pPr>
            <a:r>
              <a:rPr lang="es-ES"/>
              <a:t> </a:t>
            </a:r>
            <a:r>
              <a:rPr lang="es-ES" b="1" i="1"/>
              <a:t>Uso de CPU: </a:t>
            </a:r>
            <a:r>
              <a:rPr lang="es-ES" i="1"/>
              <a:t>Mantener CPU ocupada</a:t>
            </a:r>
            <a:endParaRPr i="1"/>
          </a:p>
          <a:p>
            <a:pPr marL="342900" lvl="0" indent="-342900" algn="l" rtl="0">
              <a:lnSpc>
                <a:spcPct val="150000"/>
              </a:lnSpc>
              <a:spcBef>
                <a:spcPts val="1000"/>
              </a:spcBef>
              <a:spcAft>
                <a:spcPts val="0"/>
              </a:spcAft>
              <a:buClr>
                <a:srgbClr val="D663D2"/>
              </a:buClr>
              <a:buSzPts val="2700"/>
              <a:buFont typeface="Noto Sans Symbols"/>
              <a:buChar char="✔"/>
            </a:pPr>
            <a:r>
              <a:rPr lang="es-ES" i="1"/>
              <a:t> </a:t>
            </a:r>
            <a:r>
              <a:rPr lang="es-ES" b="1" i="1"/>
              <a:t>Rendimiento (Throughput): </a:t>
            </a:r>
            <a:r>
              <a:rPr lang="es-ES" i="1"/>
              <a:t>S</a:t>
            </a:r>
            <a:r>
              <a:rPr lang="es-ES"/>
              <a:t>e refiere a la cantidad de trabajo realizado o la cantidad de datos transferidos exitosamente en un período de tiempo específico. </a:t>
            </a:r>
            <a:endParaRPr i="1"/>
          </a:p>
          <a:p>
            <a:pPr marL="342900" lvl="0" indent="-342900" algn="l" rtl="0">
              <a:lnSpc>
                <a:spcPct val="150000"/>
              </a:lnSpc>
              <a:spcBef>
                <a:spcPts val="1000"/>
              </a:spcBef>
              <a:spcAft>
                <a:spcPts val="0"/>
              </a:spcAft>
              <a:buClr>
                <a:srgbClr val="D663D2"/>
              </a:buClr>
              <a:buSzPts val="2700"/>
              <a:buFont typeface="Noto Sans Symbols"/>
              <a:buChar char="✔"/>
            </a:pPr>
            <a:r>
              <a:rPr lang="es-ES" b="1" i="1"/>
              <a:t> Tiempo de vuelta (Turnaround): </a:t>
            </a:r>
            <a:r>
              <a:rPr lang="es-ES"/>
              <a:t>se refiere al tiempo total transcurrido desde que se inicia el proceso hasta que se completa su ejecución y produce resultados. Este tiempo incluye el tiempo que pasa en la cola de listos (ready queue), el tiempo de ejecución en la CPU y cualquier tiempo de espera o bloqueo.</a:t>
            </a:r>
            <a:endParaRPr i="1"/>
          </a:p>
          <a:p>
            <a:pPr marL="342900" lvl="0" indent="-342900" algn="l" rtl="0">
              <a:lnSpc>
                <a:spcPct val="150000"/>
              </a:lnSpc>
              <a:spcBef>
                <a:spcPts val="1000"/>
              </a:spcBef>
              <a:spcAft>
                <a:spcPts val="0"/>
              </a:spcAft>
              <a:buClr>
                <a:srgbClr val="D663D2"/>
              </a:buClr>
              <a:buSzPts val="2700"/>
              <a:buFont typeface="Noto Sans Symbols"/>
              <a:buChar char="✔"/>
            </a:pPr>
            <a:r>
              <a:rPr lang="es-ES" b="1" i="1"/>
              <a:t> Tiempo de espera: </a:t>
            </a:r>
            <a:r>
              <a:rPr lang="es-ES" i="1"/>
              <a:t>s</a:t>
            </a:r>
            <a:r>
              <a:rPr lang="es-ES"/>
              <a:t>e refiere al tiempo total que un proceso pasa esperando en la cola de listos (ready queue) antes de que pueda ser ejecutado en la CPU.</a:t>
            </a:r>
            <a:endParaRPr i="1"/>
          </a:p>
          <a:p>
            <a:pPr marL="342900" lvl="0" indent="-342900" algn="l" rtl="0">
              <a:lnSpc>
                <a:spcPct val="150000"/>
              </a:lnSpc>
              <a:spcBef>
                <a:spcPts val="1000"/>
              </a:spcBef>
              <a:spcAft>
                <a:spcPts val="0"/>
              </a:spcAft>
              <a:buClr>
                <a:srgbClr val="D663D2"/>
              </a:buClr>
              <a:buSzPts val="2700"/>
              <a:buFont typeface="Noto Sans Symbols"/>
              <a:buChar char="✔"/>
            </a:pPr>
            <a:r>
              <a:rPr lang="es-ES" b="1" i="1"/>
              <a:t> Tiempo de Respuesta: </a:t>
            </a:r>
            <a:r>
              <a:rPr lang="es-ES"/>
              <a:t>es el tiempo transcurrido entre el momento en que se envía una solicitud o se inicia un proceso y el momento en que se produce la primera respuesta o se inicia la primera ejecución del proceso.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2"/>
          <p:cNvSpPr txBox="1">
            <a:spLocks noGrp="1"/>
          </p:cNvSpPr>
          <p:nvPr>
            <p:ph type="title"/>
          </p:nvPr>
        </p:nvSpPr>
        <p:spPr>
          <a:xfrm>
            <a:off x="927348" y="272842"/>
            <a:ext cx="7770068" cy="646331"/>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accent1"/>
              </a:buClr>
              <a:buSzPts val="3600"/>
              <a:buFont typeface="Verdana"/>
              <a:buNone/>
            </a:pPr>
            <a:r>
              <a:rPr lang="es-ES" b="1" i="1">
                <a:latin typeface="Verdana"/>
                <a:ea typeface="Verdana"/>
                <a:cs typeface="Verdana"/>
                <a:sym typeface="Verdana"/>
              </a:rPr>
              <a:t>Algoritmos  de Planificación </a:t>
            </a:r>
            <a:endParaRPr b="1" i="1">
              <a:latin typeface="Verdana"/>
              <a:ea typeface="Verdana"/>
              <a:cs typeface="Verdana"/>
              <a:sym typeface="Verdana"/>
            </a:endParaRPr>
          </a:p>
        </p:txBody>
      </p:sp>
      <p:sp>
        <p:nvSpPr>
          <p:cNvPr id="484" name="Google Shape;484;p32"/>
          <p:cNvSpPr txBox="1">
            <a:spLocks noGrp="1"/>
          </p:cNvSpPr>
          <p:nvPr>
            <p:ph type="body" idx="1"/>
          </p:nvPr>
        </p:nvSpPr>
        <p:spPr>
          <a:xfrm>
            <a:off x="495300" y="908720"/>
            <a:ext cx="9282236" cy="5676438"/>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D663D2"/>
              </a:buClr>
              <a:buSzPts val="2700"/>
              <a:buFont typeface="Noto Sans Symbols"/>
              <a:buChar char="✔"/>
            </a:pPr>
            <a:r>
              <a:rPr lang="es-ES"/>
              <a:t> </a:t>
            </a:r>
            <a:r>
              <a:rPr lang="es-ES" b="1" i="1"/>
              <a:t>FIFO: </a:t>
            </a:r>
            <a:r>
              <a:rPr lang="es-ES" b="0" i="0">
                <a:solidFill>
                  <a:srgbClr val="0D0D0D"/>
                </a:solidFill>
              </a:rPr>
              <a:t>(First In, First Out) Sigue el principio de que el primer proceso en llegar al sistema es el primero en ser servido. </a:t>
            </a:r>
            <a:endParaRPr/>
          </a:p>
          <a:p>
            <a:pPr marL="342900" lvl="0" indent="-342900" algn="l" rtl="0">
              <a:lnSpc>
                <a:spcPct val="150000"/>
              </a:lnSpc>
              <a:spcBef>
                <a:spcPts val="1000"/>
              </a:spcBef>
              <a:spcAft>
                <a:spcPts val="0"/>
              </a:spcAft>
              <a:buClr>
                <a:srgbClr val="D663D2"/>
              </a:buClr>
              <a:buSzPts val="2700"/>
              <a:buFont typeface="Noto Sans Symbols"/>
              <a:buChar char="✔"/>
            </a:pPr>
            <a:r>
              <a:rPr lang="es-ES" i="1"/>
              <a:t> </a:t>
            </a:r>
            <a:r>
              <a:rPr lang="es-ES" b="1" i="1"/>
              <a:t>SJF: </a:t>
            </a:r>
            <a:r>
              <a:rPr lang="es-ES" i="1"/>
              <a:t>(Shortest Job First) Selecciona el proceso con el tiempo de ejecución más corto para ser ejecutado primero. El SJF puede ser implementado tanto con desalojo (preemptive - apropiativo) como sin desalojo (non-preemptive – No apropiativo).</a:t>
            </a:r>
            <a:endParaRPr i="1"/>
          </a:p>
          <a:p>
            <a:pPr marL="342900" lvl="0" indent="-342900" algn="l" rtl="0">
              <a:lnSpc>
                <a:spcPct val="150000"/>
              </a:lnSpc>
              <a:spcBef>
                <a:spcPts val="1000"/>
              </a:spcBef>
              <a:spcAft>
                <a:spcPts val="0"/>
              </a:spcAft>
              <a:buClr>
                <a:srgbClr val="D663D2"/>
              </a:buClr>
              <a:buSzPts val="2700"/>
              <a:buFont typeface="Noto Sans Symbols"/>
              <a:buChar char="✔"/>
            </a:pPr>
            <a:r>
              <a:rPr lang="es-ES" b="1" i="1"/>
              <a:t> Round Robin: </a:t>
            </a:r>
            <a:r>
              <a:rPr lang="es-ES" i="1"/>
              <a:t>S</a:t>
            </a:r>
            <a:r>
              <a:rPr lang="es-ES"/>
              <a:t>e asigna un pequeño intervalo de tiempo conocido como "quantum" o "corte de tiempo" durante el cual puede ejecutarse en la CPU. Si un proceso no ha completado su ejecución al final del quantum, se suspende y se coloca al final de la cola de listos.</a:t>
            </a:r>
            <a:r>
              <a:rPr lang="es-ES" b="1" i="1"/>
              <a:t> </a:t>
            </a:r>
            <a:endParaRPr/>
          </a:p>
          <a:p>
            <a:pPr marL="342900" lvl="0" indent="-342900" algn="l" rtl="0">
              <a:lnSpc>
                <a:spcPct val="150000"/>
              </a:lnSpc>
              <a:spcBef>
                <a:spcPts val="1000"/>
              </a:spcBef>
              <a:spcAft>
                <a:spcPts val="0"/>
              </a:spcAft>
              <a:buClr>
                <a:srgbClr val="D663D2"/>
              </a:buClr>
              <a:buSzPts val="2700"/>
              <a:buFont typeface="Noto Sans Symbols"/>
              <a:buChar char="✔"/>
            </a:pPr>
            <a:r>
              <a:rPr lang="es-ES" b="1" i="1"/>
              <a:t>Virtual Round Robin: </a:t>
            </a:r>
            <a:r>
              <a:rPr lang="es-ES" i="1"/>
              <a:t>Es una variante del algoritmo Round Robin (RR) es utilizado para equilibrar la carga y garantizar la equidad de los procesos.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3"/>
          <p:cNvSpPr txBox="1">
            <a:spLocks noGrp="1"/>
          </p:cNvSpPr>
          <p:nvPr>
            <p:ph type="title"/>
          </p:nvPr>
        </p:nvSpPr>
        <p:spPr>
          <a:xfrm>
            <a:off x="927348" y="272842"/>
            <a:ext cx="7770068" cy="646331"/>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accent1"/>
              </a:buClr>
              <a:buSzPts val="3600"/>
              <a:buFont typeface="Verdana"/>
              <a:buNone/>
            </a:pPr>
            <a:r>
              <a:rPr lang="es-ES" b="1" i="1">
                <a:latin typeface="Verdana"/>
                <a:ea typeface="Verdana"/>
                <a:cs typeface="Verdana"/>
                <a:sym typeface="Verdana"/>
              </a:rPr>
              <a:t>Algoritmos  de Planificación </a:t>
            </a:r>
            <a:endParaRPr b="1" i="1">
              <a:latin typeface="Verdana"/>
              <a:ea typeface="Verdana"/>
              <a:cs typeface="Verdana"/>
              <a:sym typeface="Verdana"/>
            </a:endParaRPr>
          </a:p>
        </p:txBody>
      </p:sp>
      <p:sp>
        <p:nvSpPr>
          <p:cNvPr id="490" name="Google Shape;490;p33"/>
          <p:cNvSpPr txBox="1">
            <a:spLocks noGrp="1"/>
          </p:cNvSpPr>
          <p:nvPr>
            <p:ph type="body" idx="1"/>
          </p:nvPr>
        </p:nvSpPr>
        <p:spPr>
          <a:xfrm>
            <a:off x="495300" y="1340768"/>
            <a:ext cx="8850188" cy="489654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D663D2"/>
              </a:buClr>
              <a:buSzPts val="2700"/>
              <a:buFont typeface="Noto Sans Symbols"/>
              <a:buChar char="✔"/>
            </a:pPr>
            <a:r>
              <a:rPr lang="es-ES"/>
              <a:t> </a:t>
            </a:r>
            <a:r>
              <a:rPr lang="es-ES" b="1" i="1"/>
              <a:t>HRRN: </a:t>
            </a:r>
            <a:r>
              <a:rPr lang="es-ES" b="0" i="0">
                <a:solidFill>
                  <a:srgbClr val="0D0D0D"/>
                </a:solidFill>
              </a:rPr>
              <a:t>(Highest Response Ratio Next) es considerado justo porque prioriza los procesos que han estado esperando durante más tiempo y tienen una proporción más alta de tiempo de espera con respecto a su tiempo de ejecución restant</a:t>
            </a:r>
            <a:r>
              <a:rPr lang="es-ES">
                <a:solidFill>
                  <a:srgbClr val="0D0D0D"/>
                </a:solidFill>
              </a:rPr>
              <a:t>e.</a:t>
            </a:r>
            <a:endParaRPr b="0" i="0">
              <a:solidFill>
                <a:srgbClr val="0D0D0D"/>
              </a:solidFill>
            </a:endParaRPr>
          </a:p>
          <a:p>
            <a:pPr marL="342900" lvl="0" indent="-342900" algn="l" rtl="0">
              <a:lnSpc>
                <a:spcPct val="150000"/>
              </a:lnSpc>
              <a:spcBef>
                <a:spcPts val="1000"/>
              </a:spcBef>
              <a:spcAft>
                <a:spcPts val="0"/>
              </a:spcAft>
              <a:buClr>
                <a:srgbClr val="D663D2"/>
              </a:buClr>
              <a:buSzPts val="2700"/>
              <a:buFont typeface="Noto Sans Symbols"/>
              <a:buChar char="✔"/>
            </a:pPr>
            <a:r>
              <a:rPr lang="es-ES" b="1" i="1"/>
              <a:t>FEEDBACK o MULTI NIVEL: </a:t>
            </a:r>
            <a:r>
              <a:rPr lang="es-ES" i="1"/>
              <a:t>un enfoque en el que se utilizan múltiples colas de procesos con diferentes prioridades para gestionar los procesos en un sistema operativo.</a:t>
            </a:r>
            <a:endParaRPr i="1"/>
          </a:p>
          <a:p>
            <a:pPr marL="342900" lvl="0" indent="-342900" algn="l" rtl="0">
              <a:lnSpc>
                <a:spcPct val="150000"/>
              </a:lnSpc>
              <a:spcBef>
                <a:spcPts val="1000"/>
              </a:spcBef>
              <a:spcAft>
                <a:spcPts val="0"/>
              </a:spcAft>
              <a:buClr>
                <a:srgbClr val="D663D2"/>
              </a:buClr>
              <a:buSzPts val="2700"/>
              <a:buFont typeface="Noto Sans Symbols"/>
              <a:buChar char="✔"/>
            </a:pPr>
            <a:r>
              <a:rPr lang="es-ES" b="1" i="1"/>
              <a:t>Prioridades con desalojo y sin desalojo: </a:t>
            </a:r>
            <a:r>
              <a:rPr lang="es-ES" i="1"/>
              <a:t>es importante distinguir entre prioridades con desalojo (preemptive- Apropiativo) y sin desalojo (non-preemptive- No apropiativo). Estas dos variantes afectan la forma en que se asigna la CPU a los procesos en función de su prioridad.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
          <p:cNvSpPr txBox="1">
            <a:spLocks noGrp="1"/>
          </p:cNvSpPr>
          <p:nvPr>
            <p:ph type="title"/>
          </p:nvPr>
        </p:nvSpPr>
        <p:spPr>
          <a:xfrm>
            <a:off x="495300" y="274638"/>
            <a:ext cx="8089900" cy="49006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4000"/>
              <a:buFont typeface="Verdana"/>
              <a:buNone/>
            </a:pPr>
            <a:r>
              <a:rPr lang="es-ES" sz="4000" b="1" i="1">
                <a:latin typeface="Verdana"/>
                <a:ea typeface="Verdana"/>
                <a:cs typeface="Verdana"/>
                <a:sym typeface="Verdana"/>
              </a:rPr>
              <a:t>Proceso en Memoria</a:t>
            </a:r>
            <a:endParaRPr/>
          </a:p>
        </p:txBody>
      </p:sp>
      <p:sp>
        <p:nvSpPr>
          <p:cNvPr id="176" name="Google Shape;176;p4"/>
          <p:cNvSpPr txBox="1">
            <a:spLocks noGrp="1"/>
          </p:cNvSpPr>
          <p:nvPr>
            <p:ph type="body" idx="1"/>
          </p:nvPr>
        </p:nvSpPr>
        <p:spPr>
          <a:xfrm>
            <a:off x="488504" y="1052736"/>
            <a:ext cx="4536504" cy="482453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s-ES"/>
              <a:t>          </a:t>
            </a:r>
            <a:endParaRPr/>
          </a:p>
          <a:p>
            <a:pPr marL="342900" lvl="0" indent="-342900" algn="l" rtl="0">
              <a:spcBef>
                <a:spcPts val="1000"/>
              </a:spcBef>
              <a:spcAft>
                <a:spcPts val="0"/>
              </a:spcAft>
              <a:buSzPts val="1440"/>
              <a:buNone/>
            </a:pPr>
            <a:r>
              <a:rPr lang="es-ES"/>
              <a:t>	</a:t>
            </a:r>
            <a:endParaRPr/>
          </a:p>
        </p:txBody>
      </p:sp>
      <p:graphicFrame>
        <p:nvGraphicFramePr>
          <p:cNvPr id="177" name="Google Shape;177;p4"/>
          <p:cNvGraphicFramePr/>
          <p:nvPr/>
        </p:nvGraphicFramePr>
        <p:xfrm>
          <a:off x="632523" y="1512888"/>
          <a:ext cx="3672408" cy="3829050"/>
        </p:xfrm>
        <a:graphic>
          <a:graphicData uri="http://schemas.openxmlformats.org/presentationml/2006/ole">
            <mc:AlternateContent xmlns:mc="http://schemas.openxmlformats.org/markup-compatibility/2006">
              <mc:Choice xmlns:v="urn:schemas-microsoft-com:vml" Requires="v">
                <p:oleObj r:id="rId3" imgW="3672408" imgH="3829050" progId="Excel.Sheet.12">
                  <p:embed/>
                </p:oleObj>
              </mc:Choice>
              <mc:Fallback>
                <p:oleObj r:id="rId3" imgW="3672408" imgH="3829050" progId="Excel.Sheet.12">
                  <p:embed/>
                  <p:pic>
                    <p:nvPicPr>
                      <p:cNvPr id="177" name="Google Shape;177;p4"/>
                      <p:cNvPicPr preferRelativeResize="0"/>
                      <p:nvPr/>
                    </p:nvPicPr>
                    <p:blipFill rotWithShape="1">
                      <a:blip r:embed="rId4">
                        <a:alphaModFix/>
                      </a:blip>
                      <a:srcRect/>
                      <a:stretch/>
                    </p:blipFill>
                    <p:spPr>
                      <a:xfrm>
                        <a:off x="632523" y="1512888"/>
                        <a:ext cx="3672408" cy="3829050"/>
                      </a:xfrm>
                      <a:prstGeom prst="rect">
                        <a:avLst/>
                      </a:prstGeom>
                      <a:noFill/>
                      <a:ln>
                        <a:noFill/>
                      </a:ln>
                    </p:spPr>
                  </p:pic>
                </p:oleObj>
              </mc:Fallback>
            </mc:AlternateContent>
          </a:graphicData>
        </a:graphic>
      </p:graphicFrame>
      <p:sp>
        <p:nvSpPr>
          <p:cNvPr id="178" name="Google Shape;178;p4"/>
          <p:cNvSpPr txBox="1"/>
          <p:nvPr/>
        </p:nvSpPr>
        <p:spPr>
          <a:xfrm>
            <a:off x="5313041" y="1340768"/>
            <a:ext cx="3960440" cy="47089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i="1">
                <a:solidFill>
                  <a:schemeClr val="dk1"/>
                </a:solidFill>
                <a:latin typeface="Trebuchet MS"/>
                <a:ea typeface="Trebuchet MS"/>
                <a:cs typeface="Trebuchet MS"/>
                <a:sym typeface="Trebuchet MS"/>
              </a:rPr>
              <a:t>Datos Temporales.</a:t>
            </a:r>
            <a:endParaRPr/>
          </a:p>
          <a:p>
            <a:pPr marL="0" marR="0" lvl="0" indent="0" algn="l" rtl="0">
              <a:spcBef>
                <a:spcPts val="0"/>
              </a:spcBef>
              <a:spcAft>
                <a:spcPts val="0"/>
              </a:spcAft>
              <a:buNone/>
            </a:pPr>
            <a:endParaRPr sz="2800" b="1" i="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s-ES" sz="2800" b="1" i="1">
                <a:solidFill>
                  <a:schemeClr val="dk1"/>
                </a:solidFill>
                <a:latin typeface="Trebuchet MS"/>
                <a:ea typeface="Trebuchet MS"/>
                <a:cs typeface="Trebuchet MS"/>
                <a:sym typeface="Trebuchet MS"/>
              </a:rPr>
              <a:t>Sección de Datos.</a:t>
            </a:r>
            <a:endParaRPr/>
          </a:p>
          <a:p>
            <a:pPr marL="0" marR="0" lvl="0" indent="0" algn="l" rtl="0">
              <a:spcBef>
                <a:spcPts val="0"/>
              </a:spcBef>
              <a:spcAft>
                <a:spcPts val="0"/>
              </a:spcAft>
              <a:buNone/>
            </a:pPr>
            <a:r>
              <a:rPr lang="es-ES" sz="2800" b="1" i="1">
                <a:solidFill>
                  <a:schemeClr val="dk1"/>
                </a:solidFill>
                <a:latin typeface="Trebuchet MS"/>
                <a:ea typeface="Trebuchet MS"/>
                <a:cs typeface="Trebuchet MS"/>
                <a:sym typeface="Trebuchet MS"/>
              </a:rPr>
              <a:t>Parte ordenada</a:t>
            </a:r>
            <a:endParaRPr/>
          </a:p>
          <a:p>
            <a:pPr marL="0" marR="0" lvl="0" indent="0" algn="l" rtl="0">
              <a:spcBef>
                <a:spcPts val="0"/>
              </a:spcBef>
              <a:spcAft>
                <a:spcPts val="0"/>
              </a:spcAft>
              <a:buNone/>
            </a:pPr>
            <a:endParaRPr sz="2400" b="1" i="1">
              <a:solidFill>
                <a:schemeClr val="dk1"/>
              </a:solidFill>
              <a:latin typeface="Verdana"/>
              <a:ea typeface="Verdana"/>
              <a:cs typeface="Verdana"/>
              <a:sym typeface="Verdana"/>
            </a:endParaRPr>
          </a:p>
          <a:p>
            <a:pPr marL="0" marR="0" lvl="0" indent="0" algn="l" rtl="0">
              <a:spcBef>
                <a:spcPts val="0"/>
              </a:spcBef>
              <a:spcAft>
                <a:spcPts val="0"/>
              </a:spcAft>
              <a:buNone/>
            </a:pPr>
            <a:endParaRPr sz="2400" b="1" i="1">
              <a:solidFill>
                <a:schemeClr val="dk1"/>
              </a:solidFill>
              <a:latin typeface="Verdana"/>
              <a:ea typeface="Verdana"/>
              <a:cs typeface="Verdana"/>
              <a:sym typeface="Verdana"/>
            </a:endParaRPr>
          </a:p>
          <a:p>
            <a:pPr marL="0" marR="0" lvl="0" indent="0" algn="l" rtl="0">
              <a:spcBef>
                <a:spcPts val="0"/>
              </a:spcBef>
              <a:spcAft>
                <a:spcPts val="0"/>
              </a:spcAft>
              <a:buNone/>
            </a:pPr>
            <a:r>
              <a:rPr lang="es-ES" sz="2800" b="1" i="1">
                <a:solidFill>
                  <a:schemeClr val="dk1"/>
                </a:solidFill>
                <a:latin typeface="Trebuchet MS"/>
                <a:ea typeface="Trebuchet MS"/>
                <a:cs typeface="Trebuchet MS"/>
                <a:sym typeface="Trebuchet MS"/>
              </a:rPr>
              <a:t>Heap: Memoria Asignada Dinámicamente al proceso. </a:t>
            </a:r>
            <a:endParaRPr/>
          </a:p>
          <a:p>
            <a:pPr marL="0" marR="0" lvl="0" indent="0" algn="l" rtl="0">
              <a:spcBef>
                <a:spcPts val="0"/>
              </a:spcBef>
              <a:spcAft>
                <a:spcPts val="0"/>
              </a:spcAft>
              <a:buNone/>
            </a:pPr>
            <a:r>
              <a:rPr lang="es-ES" sz="2800" b="1" i="1">
                <a:solidFill>
                  <a:schemeClr val="dk1"/>
                </a:solidFill>
                <a:latin typeface="Trebuchet MS"/>
                <a:ea typeface="Trebuchet MS"/>
                <a:cs typeface="Trebuchet MS"/>
                <a:sym typeface="Trebuchet MS"/>
              </a:rPr>
              <a:t>Malloc / Free</a:t>
            </a:r>
            <a:endParaRPr/>
          </a:p>
        </p:txBody>
      </p:sp>
      <p:cxnSp>
        <p:nvCxnSpPr>
          <p:cNvPr id="179" name="Google Shape;179;p4"/>
          <p:cNvCxnSpPr/>
          <p:nvPr/>
        </p:nvCxnSpPr>
        <p:spPr>
          <a:xfrm rot="10800000" flipH="1">
            <a:off x="4304931" y="1556792"/>
            <a:ext cx="1008112" cy="216024"/>
          </a:xfrm>
          <a:prstGeom prst="straightConnector1">
            <a:avLst/>
          </a:prstGeom>
          <a:noFill/>
          <a:ln w="12700" cap="rnd" cmpd="sng">
            <a:solidFill>
              <a:schemeClr val="accent1"/>
            </a:solidFill>
            <a:prstDash val="solid"/>
            <a:round/>
            <a:headEnd type="none" w="sm" len="sm"/>
            <a:tailEnd type="stealth" w="med" len="med"/>
          </a:ln>
        </p:spPr>
      </p:cxnSp>
      <p:cxnSp>
        <p:nvCxnSpPr>
          <p:cNvPr id="180" name="Google Shape;180;p4"/>
          <p:cNvCxnSpPr/>
          <p:nvPr/>
        </p:nvCxnSpPr>
        <p:spPr>
          <a:xfrm>
            <a:off x="4304931" y="1988840"/>
            <a:ext cx="1008112" cy="288032"/>
          </a:xfrm>
          <a:prstGeom prst="straightConnector1">
            <a:avLst/>
          </a:prstGeom>
          <a:noFill/>
          <a:ln w="12700" cap="rnd" cmpd="sng">
            <a:solidFill>
              <a:schemeClr val="accent1"/>
            </a:solidFill>
            <a:prstDash val="solid"/>
            <a:round/>
            <a:headEnd type="none" w="sm" len="sm"/>
            <a:tailEnd type="stealth" w="med" len="med"/>
          </a:ln>
        </p:spPr>
      </p:cxnSp>
      <p:cxnSp>
        <p:nvCxnSpPr>
          <p:cNvPr id="181" name="Google Shape;181;p4"/>
          <p:cNvCxnSpPr/>
          <p:nvPr/>
        </p:nvCxnSpPr>
        <p:spPr>
          <a:xfrm>
            <a:off x="4304931" y="3068960"/>
            <a:ext cx="1008112" cy="1080120"/>
          </a:xfrm>
          <a:prstGeom prst="straightConnector1">
            <a:avLst/>
          </a:prstGeom>
          <a:noFill/>
          <a:ln w="12700" cap="rnd" cmpd="sng">
            <a:solidFill>
              <a:schemeClr val="accent1"/>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500"/>
                                        <p:tgtEl>
                                          <p:spTgt spid="179"/>
                                        </p:tgtEl>
                                      </p:cBhvr>
                                    </p:animEffect>
                                  </p:childTnLst>
                                </p:cTn>
                              </p:par>
                              <p:par>
                                <p:cTn id="8" presetID="10" presetClass="entr" presetSubtype="0" fill="hold" nodeType="withEffect">
                                  <p:stCondLst>
                                    <p:cond delay="0"/>
                                  </p:stCondLst>
                                  <p:childTnLst>
                                    <p:set>
                                      <p:cBhvr>
                                        <p:cTn id="9" dur="1" fill="hold">
                                          <p:stCondLst>
                                            <p:cond delay="0"/>
                                          </p:stCondLst>
                                        </p:cTn>
                                        <p:tgtEl>
                                          <p:spTgt spid="180"/>
                                        </p:tgtEl>
                                        <p:attrNameLst>
                                          <p:attrName>style.visibility</p:attrName>
                                        </p:attrNameLst>
                                      </p:cBhvr>
                                      <p:to>
                                        <p:strVal val="visible"/>
                                      </p:to>
                                    </p:set>
                                    <p:animEffect transition="in" filter="fade">
                                      <p:cBhvr>
                                        <p:cTn id="10" dur="500"/>
                                        <p:tgtEl>
                                          <p:spTgt spid="180"/>
                                        </p:tgtEl>
                                      </p:cBhvr>
                                    </p:animEffect>
                                  </p:childTnLst>
                                </p:cTn>
                              </p:par>
                              <p:par>
                                <p:cTn id="11" presetID="10" presetClass="entr" presetSubtype="0" fill="hold" nodeType="withEffect">
                                  <p:stCondLst>
                                    <p:cond delay="0"/>
                                  </p:stCondLst>
                                  <p:childTnLst>
                                    <p:set>
                                      <p:cBhvr>
                                        <p:cTn id="12" dur="1" fill="hold">
                                          <p:stCondLst>
                                            <p:cond delay="0"/>
                                          </p:stCondLst>
                                        </p:cTn>
                                        <p:tgtEl>
                                          <p:spTgt spid="181"/>
                                        </p:tgtEl>
                                        <p:attrNameLst>
                                          <p:attrName>style.visibility</p:attrName>
                                        </p:attrNameLst>
                                      </p:cBhvr>
                                      <p:to>
                                        <p:strVal val="visible"/>
                                      </p:to>
                                    </p:set>
                                    <p:animEffect transition="in" filter="fade">
                                      <p:cBhvr>
                                        <p:cTn id="13" dur="500"/>
                                        <p:tgtEl>
                                          <p:spTgt spid="181"/>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fade">
                                      <p:cBhvr>
                                        <p:cTn id="17"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pic>
        <p:nvPicPr>
          <p:cNvPr id="495" name="Google Shape;495;p34"/>
          <p:cNvPicPr preferRelativeResize="0"/>
          <p:nvPr/>
        </p:nvPicPr>
        <p:blipFill rotWithShape="1">
          <a:blip r:embed="rId3">
            <a:alphaModFix/>
          </a:blip>
          <a:srcRect/>
          <a:stretch/>
        </p:blipFill>
        <p:spPr>
          <a:xfrm>
            <a:off x="3077196" y="470018"/>
            <a:ext cx="3955036" cy="5767343"/>
          </a:xfrm>
          <a:prstGeom prst="rect">
            <a:avLst/>
          </a:prstGeom>
          <a:noFill/>
          <a:ln>
            <a:noFill/>
          </a:ln>
        </p:spPr>
      </p:pic>
      <p:sp>
        <p:nvSpPr>
          <p:cNvPr id="496" name="Google Shape;496;p34"/>
          <p:cNvSpPr/>
          <p:nvPr/>
        </p:nvSpPr>
        <p:spPr>
          <a:xfrm>
            <a:off x="99240" y="933436"/>
            <a:ext cx="286488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5400">
                <a:solidFill>
                  <a:schemeClr val="dk1"/>
                </a:solidFill>
                <a:latin typeface="Trebuchet MS"/>
                <a:ea typeface="Trebuchet MS"/>
                <a:cs typeface="Trebuchet MS"/>
                <a:sym typeface="Trebuchet MS"/>
              </a:rPr>
              <a:t>¿Dudas?</a:t>
            </a:r>
            <a:endParaRPr sz="5400" b="0" cap="none">
              <a:solidFill>
                <a:schemeClr val="dk1"/>
              </a:solidFill>
              <a:latin typeface="Trebuchet MS"/>
              <a:ea typeface="Trebuchet MS"/>
              <a:cs typeface="Trebuchet MS"/>
              <a:sym typeface="Trebuchet MS"/>
            </a:endParaRPr>
          </a:p>
        </p:txBody>
      </p:sp>
      <p:sp>
        <p:nvSpPr>
          <p:cNvPr id="497" name="Google Shape;497;p34"/>
          <p:cNvSpPr/>
          <p:nvPr/>
        </p:nvSpPr>
        <p:spPr>
          <a:xfrm>
            <a:off x="8116912" y="0"/>
            <a:ext cx="603050" cy="686341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4000">
              <a:solidFill>
                <a:schemeClr val="dk1"/>
              </a:solidFill>
              <a:latin typeface="Trebuchet MS"/>
              <a:ea typeface="Trebuchet MS"/>
              <a:cs typeface="Trebuchet MS"/>
              <a:sym typeface="Trebuchet MS"/>
            </a:endParaRPr>
          </a:p>
          <a:p>
            <a:pPr marL="0" marR="0" lvl="0" indent="0" algn="ctr" rtl="0">
              <a:spcBef>
                <a:spcPts val="0"/>
              </a:spcBef>
              <a:spcAft>
                <a:spcPts val="0"/>
              </a:spcAft>
              <a:buNone/>
            </a:pPr>
            <a:r>
              <a:rPr lang="es-ES" sz="4000">
                <a:solidFill>
                  <a:schemeClr val="dk1"/>
                </a:solidFill>
                <a:latin typeface="Trebuchet MS"/>
                <a:ea typeface="Trebuchet MS"/>
                <a:cs typeface="Trebuchet MS"/>
                <a:sym typeface="Trebuchet MS"/>
              </a:rPr>
              <a:t>P</a:t>
            </a:r>
            <a:endParaRPr/>
          </a:p>
          <a:p>
            <a:pPr marL="0" marR="0" lvl="0" indent="0" algn="ctr" rtl="0">
              <a:spcBef>
                <a:spcPts val="0"/>
              </a:spcBef>
              <a:spcAft>
                <a:spcPts val="0"/>
              </a:spcAft>
              <a:buNone/>
            </a:pPr>
            <a:r>
              <a:rPr lang="es-ES" sz="4000">
                <a:solidFill>
                  <a:schemeClr val="dk1"/>
                </a:solidFill>
                <a:latin typeface="Trebuchet MS"/>
                <a:ea typeface="Trebuchet MS"/>
                <a:cs typeface="Trebuchet MS"/>
                <a:sym typeface="Trebuchet MS"/>
              </a:rPr>
              <a:t>R</a:t>
            </a:r>
            <a:endParaRPr/>
          </a:p>
          <a:p>
            <a:pPr marL="0" marR="0" lvl="0" indent="0" algn="ctr" rtl="0">
              <a:spcBef>
                <a:spcPts val="0"/>
              </a:spcBef>
              <a:spcAft>
                <a:spcPts val="0"/>
              </a:spcAft>
              <a:buNone/>
            </a:pPr>
            <a:r>
              <a:rPr lang="es-ES" sz="4000">
                <a:solidFill>
                  <a:schemeClr val="dk1"/>
                </a:solidFill>
                <a:latin typeface="Trebuchet MS"/>
                <a:ea typeface="Trebuchet MS"/>
                <a:cs typeface="Trebuchet MS"/>
                <a:sym typeface="Trebuchet MS"/>
              </a:rPr>
              <a:t>E</a:t>
            </a:r>
            <a:endParaRPr/>
          </a:p>
          <a:p>
            <a:pPr marL="0" marR="0" lvl="0" indent="0" algn="ctr" rtl="0">
              <a:spcBef>
                <a:spcPts val="0"/>
              </a:spcBef>
              <a:spcAft>
                <a:spcPts val="0"/>
              </a:spcAft>
              <a:buNone/>
            </a:pPr>
            <a:r>
              <a:rPr lang="es-ES" sz="4000">
                <a:solidFill>
                  <a:schemeClr val="dk1"/>
                </a:solidFill>
                <a:latin typeface="Trebuchet MS"/>
                <a:ea typeface="Trebuchet MS"/>
                <a:cs typeface="Trebuchet MS"/>
                <a:sym typeface="Trebuchet MS"/>
              </a:rPr>
              <a:t>G</a:t>
            </a:r>
            <a:endParaRPr/>
          </a:p>
          <a:p>
            <a:pPr marL="0" marR="0" lvl="0" indent="0" algn="ctr" rtl="0">
              <a:spcBef>
                <a:spcPts val="0"/>
              </a:spcBef>
              <a:spcAft>
                <a:spcPts val="0"/>
              </a:spcAft>
              <a:buNone/>
            </a:pPr>
            <a:r>
              <a:rPr lang="es-ES" sz="4000">
                <a:solidFill>
                  <a:schemeClr val="dk1"/>
                </a:solidFill>
                <a:latin typeface="Trebuchet MS"/>
                <a:ea typeface="Trebuchet MS"/>
                <a:cs typeface="Trebuchet MS"/>
                <a:sym typeface="Trebuchet MS"/>
              </a:rPr>
              <a:t>U</a:t>
            </a:r>
            <a:endParaRPr/>
          </a:p>
          <a:p>
            <a:pPr marL="0" marR="0" lvl="0" indent="0" algn="ctr" rtl="0">
              <a:spcBef>
                <a:spcPts val="0"/>
              </a:spcBef>
              <a:spcAft>
                <a:spcPts val="0"/>
              </a:spcAft>
              <a:buNone/>
            </a:pPr>
            <a:r>
              <a:rPr lang="es-ES" sz="4000">
                <a:solidFill>
                  <a:schemeClr val="dk1"/>
                </a:solidFill>
                <a:latin typeface="Trebuchet MS"/>
                <a:ea typeface="Trebuchet MS"/>
                <a:cs typeface="Trebuchet MS"/>
                <a:sym typeface="Trebuchet MS"/>
              </a:rPr>
              <a:t>N</a:t>
            </a:r>
            <a:endParaRPr/>
          </a:p>
          <a:p>
            <a:pPr marL="0" marR="0" lvl="0" indent="0" algn="ctr" rtl="0">
              <a:spcBef>
                <a:spcPts val="0"/>
              </a:spcBef>
              <a:spcAft>
                <a:spcPts val="0"/>
              </a:spcAft>
              <a:buNone/>
            </a:pPr>
            <a:r>
              <a:rPr lang="es-ES" sz="4000">
                <a:solidFill>
                  <a:schemeClr val="dk1"/>
                </a:solidFill>
                <a:latin typeface="Trebuchet MS"/>
                <a:ea typeface="Trebuchet MS"/>
                <a:cs typeface="Trebuchet MS"/>
                <a:sym typeface="Trebuchet MS"/>
              </a:rPr>
              <a:t>T</a:t>
            </a:r>
            <a:endParaRPr/>
          </a:p>
          <a:p>
            <a:pPr marL="0" marR="0" lvl="0" indent="0" algn="ctr" rtl="0">
              <a:spcBef>
                <a:spcPts val="0"/>
              </a:spcBef>
              <a:spcAft>
                <a:spcPts val="0"/>
              </a:spcAft>
              <a:buNone/>
            </a:pPr>
            <a:r>
              <a:rPr lang="es-ES" sz="4000">
                <a:solidFill>
                  <a:schemeClr val="dk1"/>
                </a:solidFill>
                <a:latin typeface="Trebuchet MS"/>
                <a:ea typeface="Trebuchet MS"/>
                <a:cs typeface="Trebuchet MS"/>
                <a:sym typeface="Trebuchet MS"/>
              </a:rPr>
              <a:t>A</a:t>
            </a:r>
            <a:endParaRPr/>
          </a:p>
          <a:p>
            <a:pPr marL="0" marR="0" lvl="0" indent="0" algn="ctr" rtl="0">
              <a:spcBef>
                <a:spcPts val="0"/>
              </a:spcBef>
              <a:spcAft>
                <a:spcPts val="0"/>
              </a:spcAft>
              <a:buNone/>
            </a:pPr>
            <a:r>
              <a:rPr lang="es-ES" sz="4000">
                <a:solidFill>
                  <a:schemeClr val="dk1"/>
                </a:solidFill>
                <a:latin typeface="Trebuchet MS"/>
                <a:ea typeface="Trebuchet MS"/>
                <a:cs typeface="Trebuchet MS"/>
                <a:sym typeface="Trebuchet MS"/>
              </a:rPr>
              <a:t>S</a:t>
            </a:r>
            <a:endParaRPr/>
          </a:p>
          <a:p>
            <a:pPr marL="0" marR="0" lvl="0" indent="0" algn="ctr" rtl="0">
              <a:spcBef>
                <a:spcPts val="0"/>
              </a:spcBef>
              <a:spcAft>
                <a:spcPts val="0"/>
              </a:spcAft>
              <a:buNone/>
            </a:pPr>
            <a:endParaRPr sz="4000" b="0" cap="none">
              <a:solidFill>
                <a:schemeClr val="dk1"/>
              </a:solidFill>
              <a:latin typeface="Trebuchet MS"/>
              <a:ea typeface="Trebuchet MS"/>
              <a:cs typeface="Trebuchet MS"/>
              <a:sym typeface="Trebuchet MS"/>
            </a:endParaRPr>
          </a:p>
        </p:txBody>
      </p:sp>
      <p:sp>
        <p:nvSpPr>
          <p:cNvPr id="498" name="Google Shape;498;p34"/>
          <p:cNvSpPr/>
          <p:nvPr/>
        </p:nvSpPr>
        <p:spPr>
          <a:xfrm rot="-820973">
            <a:off x="243913" y="4994955"/>
            <a:ext cx="463460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5400">
                <a:solidFill>
                  <a:schemeClr val="dk1"/>
                </a:solidFill>
                <a:latin typeface="Trebuchet MS"/>
                <a:ea typeface="Trebuchet MS"/>
                <a:cs typeface="Trebuchet MS"/>
                <a:sym typeface="Trebuchet MS"/>
              </a:rPr>
              <a:t>¿Inquietudes?</a:t>
            </a:r>
            <a:endParaRPr sz="5400" b="0" cap="none">
              <a:solidFill>
                <a:schemeClr val="dk1"/>
              </a:solidFill>
              <a:latin typeface="Trebuchet MS"/>
              <a:ea typeface="Trebuchet MS"/>
              <a:cs typeface="Trebuchet MS"/>
              <a:sym typeface="Trebuchet MS"/>
            </a:endParaRPr>
          </a:p>
        </p:txBody>
      </p:sp>
      <p:sp>
        <p:nvSpPr>
          <p:cNvPr id="499" name="Google Shape;499;p34"/>
          <p:cNvSpPr txBox="1"/>
          <p:nvPr/>
        </p:nvSpPr>
        <p:spPr>
          <a:xfrm>
            <a:off x="6777688" y="2354491"/>
            <a:ext cx="1818126" cy="45089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700">
                <a:solidFill>
                  <a:schemeClr val="dk1"/>
                </a:solidFill>
                <a:latin typeface="Trebuchet MS"/>
                <a:ea typeface="Trebuchet MS"/>
                <a:cs typeface="Trebuchet MS"/>
                <a:sym typeface="Trebuchet MS"/>
              </a:rPr>
              <a:t>¿</a:t>
            </a:r>
            <a:endParaRPr sz="1800">
              <a:solidFill>
                <a:schemeClr val="dk1"/>
              </a:solidFill>
              <a:latin typeface="Trebuchet MS"/>
              <a:ea typeface="Trebuchet MS"/>
              <a:cs typeface="Trebuchet MS"/>
              <a:sym typeface="Trebuchet MS"/>
            </a:endParaRPr>
          </a:p>
        </p:txBody>
      </p:sp>
      <p:sp>
        <p:nvSpPr>
          <p:cNvPr id="500" name="Google Shape;500;p34"/>
          <p:cNvSpPr txBox="1"/>
          <p:nvPr/>
        </p:nvSpPr>
        <p:spPr>
          <a:xfrm rot="10800000">
            <a:off x="8322015" y="-194011"/>
            <a:ext cx="1818126" cy="45089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700">
                <a:solidFill>
                  <a:schemeClr val="dk1"/>
                </a:solidFill>
                <a:latin typeface="Trebuchet MS"/>
                <a:ea typeface="Trebuchet MS"/>
                <a:cs typeface="Trebuchet MS"/>
                <a:sym typeface="Trebuchet MS"/>
              </a:rPr>
              <a: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5"/>
          <p:cNvSpPr txBox="1">
            <a:spLocks noGrp="1"/>
          </p:cNvSpPr>
          <p:nvPr>
            <p:ph type="title"/>
          </p:nvPr>
        </p:nvSpPr>
        <p:spPr>
          <a:xfrm>
            <a:off x="495300" y="274638"/>
            <a:ext cx="8089900" cy="49006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4400"/>
              <a:buFont typeface="Verdana"/>
              <a:buNone/>
            </a:pPr>
            <a:r>
              <a:rPr lang="es-ES" sz="4400" b="1" i="1">
                <a:latin typeface="Verdana"/>
                <a:ea typeface="Verdana"/>
                <a:cs typeface="Verdana"/>
                <a:sym typeface="Verdana"/>
              </a:rPr>
              <a:t>Proceso en Memoria</a:t>
            </a:r>
            <a:endParaRPr/>
          </a:p>
        </p:txBody>
      </p:sp>
      <p:sp>
        <p:nvSpPr>
          <p:cNvPr id="187" name="Google Shape;187;p5"/>
          <p:cNvSpPr txBox="1">
            <a:spLocks noGrp="1"/>
          </p:cNvSpPr>
          <p:nvPr>
            <p:ph type="body" idx="1"/>
          </p:nvPr>
        </p:nvSpPr>
        <p:spPr>
          <a:xfrm>
            <a:off x="488504" y="1052736"/>
            <a:ext cx="4536504" cy="482453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s-ES"/>
              <a:t>          </a:t>
            </a:r>
            <a:endParaRPr/>
          </a:p>
          <a:p>
            <a:pPr marL="342900" lvl="0" indent="-342900" algn="l" rtl="0">
              <a:spcBef>
                <a:spcPts val="1000"/>
              </a:spcBef>
              <a:spcAft>
                <a:spcPts val="0"/>
              </a:spcAft>
              <a:buSzPts val="1440"/>
              <a:buNone/>
            </a:pPr>
            <a:r>
              <a:rPr lang="es-ES"/>
              <a:t>	</a:t>
            </a:r>
            <a:endParaRPr/>
          </a:p>
        </p:txBody>
      </p:sp>
      <p:graphicFrame>
        <p:nvGraphicFramePr>
          <p:cNvPr id="188" name="Google Shape;188;p5"/>
          <p:cNvGraphicFramePr/>
          <p:nvPr/>
        </p:nvGraphicFramePr>
        <p:xfrm>
          <a:off x="560515" y="1227142"/>
          <a:ext cx="4320475" cy="4794175"/>
        </p:xfrm>
        <a:graphic>
          <a:graphicData uri="http://schemas.openxmlformats.org/drawingml/2006/table">
            <a:tbl>
              <a:tblPr>
                <a:noFill/>
                <a:tableStyleId>{E4278CC2-B6A3-4514-96D0-59B928B3DCFF}</a:tableStyleId>
              </a:tblPr>
              <a:tblGrid>
                <a:gridCol w="404250">
                  <a:extLst>
                    <a:ext uri="{9D8B030D-6E8A-4147-A177-3AD203B41FA5}">
                      <a16:colId xmlns:a16="http://schemas.microsoft.com/office/drawing/2014/main" val="20000"/>
                    </a:ext>
                  </a:extLst>
                </a:gridCol>
                <a:gridCol w="3511975">
                  <a:extLst>
                    <a:ext uri="{9D8B030D-6E8A-4147-A177-3AD203B41FA5}">
                      <a16:colId xmlns:a16="http://schemas.microsoft.com/office/drawing/2014/main" val="20001"/>
                    </a:ext>
                  </a:extLst>
                </a:gridCol>
                <a:gridCol w="404250">
                  <a:extLst>
                    <a:ext uri="{9D8B030D-6E8A-4147-A177-3AD203B41FA5}">
                      <a16:colId xmlns:a16="http://schemas.microsoft.com/office/drawing/2014/main" val="20002"/>
                    </a:ext>
                  </a:extLst>
                </a:gridCol>
              </a:tblGrid>
              <a:tr h="183925">
                <a:tc>
                  <a:txBody>
                    <a:bodyPr/>
                    <a:lstStyle/>
                    <a:p>
                      <a:pPr marL="0" marR="0" lvl="0" indent="0" algn="r" rtl="0">
                        <a:spcBef>
                          <a:spcPts val="0"/>
                        </a:spcBef>
                        <a:spcAft>
                          <a:spcPts val="0"/>
                        </a:spcAft>
                        <a:buNone/>
                      </a:pPr>
                      <a:r>
                        <a:rPr lang="es-ES" sz="900" b="0" i="0" u="none" strike="noStrike" cap="none">
                          <a:solidFill>
                            <a:srgbClr val="000000"/>
                          </a:solidFill>
                          <a:latin typeface="Calibri"/>
                          <a:ea typeface="Calibri"/>
                          <a:cs typeface="Calibri"/>
                          <a:sym typeface="Calibri"/>
                        </a:rPr>
                        <a:t>0</a:t>
                      </a:r>
                      <a:endParaRPr/>
                    </a:p>
                  </a:txBody>
                  <a:tcPr marL="5625" marR="5625" marT="5625" marB="0" anchor="b">
                    <a:lnL w="9525" cap="flat" cmpd="sng">
                      <a:solidFill>
                        <a:srgbClr val="000000">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s-ES" sz="700" b="0" i="0" u="none" strike="noStrike" cap="none">
                          <a:solidFill>
                            <a:srgbClr val="000000"/>
                          </a:solidFill>
                          <a:latin typeface="Calibri"/>
                          <a:ea typeface="Calibri"/>
                          <a:cs typeface="Calibri"/>
                          <a:sym typeface="Calibri"/>
                        </a:rPr>
                        <a:t> </a:t>
                      </a:r>
                      <a:endParaRPr/>
                    </a:p>
                  </a:txBody>
                  <a:tcPr marL="5625" marR="5625" marT="5625" marB="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5625" marR="5625" marT="5625" marB="0" anchor="b">
                    <a:lnL w="1905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83925">
                <a:tc>
                  <a:txBody>
                    <a:bodyPr/>
                    <a:lstStyle/>
                    <a:p>
                      <a:pPr marL="0" marR="0" lvl="0" indent="0" algn="r" rtl="0">
                        <a:spcBef>
                          <a:spcPts val="0"/>
                        </a:spcBef>
                        <a:spcAft>
                          <a:spcPts val="0"/>
                        </a:spcAft>
                        <a:buNone/>
                      </a:pPr>
                      <a:r>
                        <a:rPr lang="es-ES" sz="900" b="0" i="0" u="none" strike="noStrike" cap="none">
                          <a:solidFill>
                            <a:srgbClr val="000000"/>
                          </a:solidFill>
                          <a:latin typeface="Calibri"/>
                          <a:ea typeface="Calibri"/>
                          <a:cs typeface="Calibri"/>
                          <a:sym typeface="Calibri"/>
                        </a:rPr>
                        <a:t>100</a:t>
                      </a:r>
                      <a:endParaRPr/>
                    </a:p>
                  </a:txBody>
                  <a:tcPr marL="5625" marR="5625" marT="5625" marB="0" anchor="b">
                    <a:lnL w="9525" cap="flat" cmpd="sng">
                      <a:solidFill>
                        <a:srgbClr val="000000">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s-ES" sz="700" b="0" i="0" u="none" strike="noStrike" cap="none">
                          <a:solidFill>
                            <a:srgbClr val="000000"/>
                          </a:solidFill>
                          <a:latin typeface="Calibri"/>
                          <a:ea typeface="Calibri"/>
                          <a:cs typeface="Calibri"/>
                          <a:sym typeface="Calibri"/>
                        </a:rPr>
                        <a:t> </a:t>
                      </a:r>
                      <a:endParaRPr/>
                    </a:p>
                  </a:txBody>
                  <a:tcPr marL="5625" marR="5625" marT="5625" marB="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5625" marR="5625" marT="5625" marB="0" anchor="b">
                    <a:lnL w="1905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73975">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625" marR="5625" marT="5625" marB="0" anchor="b">
                    <a:lnL w="9525" cap="flat" cmpd="sng">
                      <a:solidFill>
                        <a:srgbClr val="000000">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s-ES" sz="1200" b="1" i="1" u="none" strike="noStrike" cap="none">
                          <a:solidFill>
                            <a:srgbClr val="000000"/>
                          </a:solidFill>
                          <a:latin typeface="Verdana"/>
                          <a:ea typeface="Verdana"/>
                          <a:cs typeface="Verdana"/>
                          <a:sym typeface="Verdana"/>
                        </a:rPr>
                        <a:t>Distribuidor</a:t>
                      </a:r>
                      <a:endParaRPr/>
                    </a:p>
                  </a:txBody>
                  <a:tcPr marL="5625" marR="5625" marT="5625" marB="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5625" marR="5625" marT="5625" marB="0" anchor="b">
                    <a:lnL w="1905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31050">
                <a:tc>
                  <a:txBody>
                    <a:bodyPr/>
                    <a:lstStyle/>
                    <a:p>
                      <a:pPr marL="0" marR="0" lvl="0" indent="0" algn="r" rtl="0">
                        <a:spcBef>
                          <a:spcPts val="0"/>
                        </a:spcBef>
                        <a:spcAft>
                          <a:spcPts val="0"/>
                        </a:spcAft>
                        <a:buNone/>
                      </a:pPr>
                      <a:r>
                        <a:rPr lang="es-ES" sz="900" b="0" i="0" u="none" strike="noStrike" cap="none">
                          <a:solidFill>
                            <a:srgbClr val="000000"/>
                          </a:solidFill>
                          <a:latin typeface="Calibri"/>
                          <a:ea typeface="Calibri"/>
                          <a:cs typeface="Calibri"/>
                          <a:sym typeface="Calibri"/>
                        </a:rPr>
                        <a:t>5000</a:t>
                      </a:r>
                      <a:endParaRPr/>
                    </a:p>
                  </a:txBody>
                  <a:tcPr marL="5625" marR="5625" marT="5625" marB="0" anchor="b">
                    <a:lnL w="9525" cap="flat" cmpd="sng">
                      <a:solidFill>
                        <a:srgbClr val="000000">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s-ES" sz="1200" b="1" i="1" u="none" strike="noStrike" cap="none">
                          <a:solidFill>
                            <a:srgbClr val="000000"/>
                          </a:solidFill>
                          <a:latin typeface="Verdana"/>
                          <a:ea typeface="Verdana"/>
                          <a:cs typeface="Verdana"/>
                          <a:sym typeface="Verdana"/>
                        </a:rPr>
                        <a:t> </a:t>
                      </a:r>
                      <a:endParaRPr/>
                    </a:p>
                  </a:txBody>
                  <a:tcPr marL="5625" marR="5625" marT="5625" marB="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5625" marR="5625" marT="5625" marB="0" anchor="b">
                    <a:lnL w="1905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92750">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625" marR="5625" marT="5625" marB="0" anchor="b">
                    <a:lnL w="9525" cap="flat" cmpd="sng">
                      <a:solidFill>
                        <a:srgbClr val="000000">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s-ES" sz="1300" b="1" i="1" u="none" strike="noStrike" cap="none">
                          <a:solidFill>
                            <a:srgbClr val="000000"/>
                          </a:solidFill>
                          <a:latin typeface="Verdana"/>
                          <a:ea typeface="Verdana"/>
                          <a:cs typeface="Verdana"/>
                          <a:sym typeface="Verdana"/>
                        </a:rPr>
                        <a:t>Proceso A</a:t>
                      </a:r>
                      <a:endParaRPr/>
                    </a:p>
                  </a:txBody>
                  <a:tcPr marL="5625" marR="5625" marT="5625" marB="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5625" marR="5625" marT="5625" marB="0" anchor="b">
                    <a:lnL w="1905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564025">
                <a:tc>
                  <a:txBody>
                    <a:bodyPr/>
                    <a:lstStyle/>
                    <a:p>
                      <a:pPr marL="0" marR="0" lvl="0" indent="0" algn="r" rtl="0">
                        <a:spcBef>
                          <a:spcPts val="0"/>
                        </a:spcBef>
                        <a:spcAft>
                          <a:spcPts val="0"/>
                        </a:spcAft>
                        <a:buNone/>
                      </a:pPr>
                      <a:r>
                        <a:rPr lang="es-ES" sz="900" b="0" i="0" u="none" strike="noStrike" cap="none">
                          <a:solidFill>
                            <a:srgbClr val="000000"/>
                          </a:solidFill>
                          <a:latin typeface="Calibri"/>
                          <a:ea typeface="Calibri"/>
                          <a:cs typeface="Calibri"/>
                          <a:sym typeface="Calibri"/>
                        </a:rPr>
                        <a:t>8000</a:t>
                      </a:r>
                      <a:endParaRPr/>
                    </a:p>
                  </a:txBody>
                  <a:tcPr marL="5625" marR="5625" marT="5625" marB="0" anchor="b">
                    <a:lnL w="9525" cap="flat" cmpd="sng">
                      <a:solidFill>
                        <a:srgbClr val="000000">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s-ES" sz="1200" b="1" i="1" u="none" strike="noStrike" cap="none">
                          <a:solidFill>
                            <a:srgbClr val="000000"/>
                          </a:solidFill>
                          <a:latin typeface="Verdana"/>
                          <a:ea typeface="Verdana"/>
                          <a:cs typeface="Verdana"/>
                          <a:sym typeface="Verdana"/>
                        </a:rPr>
                        <a:t> </a:t>
                      </a:r>
                      <a:endParaRPr/>
                    </a:p>
                  </a:txBody>
                  <a:tcPr marL="5625" marR="5625" marT="5625" marB="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5625" marR="5625" marT="5625" marB="0" anchor="b">
                    <a:lnL w="1905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980900">
                <a:tc>
                  <a:txBody>
                    <a:bodyPr/>
                    <a:lstStyle/>
                    <a:p>
                      <a:pPr marL="0" marR="0" lvl="0" indent="0" algn="r" rtl="0">
                        <a:spcBef>
                          <a:spcPts val="0"/>
                        </a:spcBef>
                        <a:spcAft>
                          <a:spcPts val="0"/>
                        </a:spcAft>
                        <a:buNone/>
                      </a:pPr>
                      <a:r>
                        <a:rPr lang="es-ES" sz="900" b="0" i="0" u="none" strike="noStrike" cap="none">
                          <a:solidFill>
                            <a:srgbClr val="000000"/>
                          </a:solidFill>
                          <a:latin typeface="Calibri"/>
                          <a:ea typeface="Calibri"/>
                          <a:cs typeface="Calibri"/>
                          <a:sym typeface="Calibri"/>
                        </a:rPr>
                        <a:t>12000</a:t>
                      </a:r>
                      <a:endParaRPr/>
                    </a:p>
                  </a:txBody>
                  <a:tcPr marL="5625" marR="5625" marT="5625" marB="0" anchor="b">
                    <a:lnL w="9525" cap="flat" cmpd="sng">
                      <a:solidFill>
                        <a:srgbClr val="000000">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s-ES" sz="1300" b="1" i="1" u="none" strike="noStrike" cap="none">
                          <a:solidFill>
                            <a:srgbClr val="000000"/>
                          </a:solidFill>
                          <a:latin typeface="Verdana"/>
                          <a:ea typeface="Verdana"/>
                          <a:cs typeface="Verdana"/>
                          <a:sym typeface="Verdana"/>
                        </a:rPr>
                        <a:t>Proceso B</a:t>
                      </a:r>
                      <a:endParaRPr/>
                    </a:p>
                  </a:txBody>
                  <a:tcPr marL="5625" marR="5625" marT="5625" marB="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5625" marR="5625" marT="5625" marB="0" anchor="b">
                    <a:lnL w="1905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809250">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625" marR="5625" marT="5625" marB="0" anchor="b">
                    <a:lnL w="9525" cap="flat" cmpd="sng">
                      <a:solidFill>
                        <a:srgbClr val="000000">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s-ES" sz="1300" b="1" i="1" u="none" strike="noStrike" cap="none">
                          <a:solidFill>
                            <a:srgbClr val="000000"/>
                          </a:solidFill>
                          <a:latin typeface="Verdana"/>
                          <a:ea typeface="Verdana"/>
                          <a:cs typeface="Verdana"/>
                          <a:sym typeface="Verdana"/>
                        </a:rPr>
                        <a:t>Proceso C</a:t>
                      </a:r>
                      <a:endParaRPr/>
                    </a:p>
                  </a:txBody>
                  <a:tcPr marL="5625" marR="5625" marT="5625" marB="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5625" marR="5625" marT="5625" marB="0" anchor="b">
                    <a:lnL w="1905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545625">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625" marR="5625" marT="5625" marB="0" anchor="b">
                    <a:lnL w="9525" cap="flat" cmpd="sng">
                      <a:solidFill>
                        <a:srgbClr val="000000">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s-ES" sz="1300" b="1" i="1" u="none" strike="noStrike" cap="none">
                          <a:solidFill>
                            <a:srgbClr val="000000"/>
                          </a:solidFill>
                          <a:latin typeface="Verdana"/>
                          <a:ea typeface="Verdana"/>
                          <a:cs typeface="Verdana"/>
                          <a:sym typeface="Verdana"/>
                        </a:rPr>
                        <a:t> </a:t>
                      </a:r>
                      <a:endParaRPr/>
                    </a:p>
                  </a:txBody>
                  <a:tcPr marL="5625" marR="5625" marT="5625" marB="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5625" marR="5625" marT="5625" marB="0" anchor="b">
                    <a:lnL w="1905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128750">
                <a:tc>
                  <a:txBody>
                    <a:bodyPr/>
                    <a:lstStyle/>
                    <a:p>
                      <a:pPr marL="0" marR="0" lvl="0" indent="0" algn="l" rtl="0">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5625" marR="5625" marT="5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5625" marR="5625" marT="5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700" b="0" i="0" u="none" strike="noStrike" cap="none">
                        <a:solidFill>
                          <a:srgbClr val="000000"/>
                        </a:solidFill>
                        <a:latin typeface="Calibri"/>
                        <a:ea typeface="Calibri"/>
                        <a:cs typeface="Calibri"/>
                        <a:sym typeface="Calibri"/>
                      </a:endParaRPr>
                    </a:p>
                  </a:txBody>
                  <a:tcPr marL="5625" marR="5625" marT="56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aphicFrame>
        <p:nvGraphicFramePr>
          <p:cNvPr id="189" name="Google Shape;189;p5"/>
          <p:cNvGraphicFramePr/>
          <p:nvPr/>
        </p:nvGraphicFramePr>
        <p:xfrm>
          <a:off x="6229796" y="1340769"/>
          <a:ext cx="3187700" cy="923925"/>
        </p:xfrm>
        <a:graphic>
          <a:graphicData uri="http://schemas.openxmlformats.org/drawingml/2006/table">
            <a:tbl>
              <a:tblPr>
                <a:noFill/>
                <a:tableStyleId>{E4278CC2-B6A3-4514-96D0-59B928B3DCFF}</a:tableStyleId>
              </a:tblPr>
              <a:tblGrid>
                <a:gridCol w="3187700">
                  <a:extLst>
                    <a:ext uri="{9D8B030D-6E8A-4147-A177-3AD203B41FA5}">
                      <a16:colId xmlns:a16="http://schemas.microsoft.com/office/drawing/2014/main" val="20000"/>
                    </a:ext>
                  </a:extLst>
                </a:gridCol>
              </a:tblGrid>
              <a:tr h="342900">
                <a:tc>
                  <a:txBody>
                    <a:bodyPr/>
                    <a:lstStyle/>
                    <a:p>
                      <a:pPr marL="0" marR="0" lvl="0" indent="0" algn="l" rtl="0">
                        <a:spcBef>
                          <a:spcPts val="0"/>
                        </a:spcBef>
                        <a:spcAft>
                          <a:spcPts val="0"/>
                        </a:spcAft>
                        <a:buNone/>
                      </a:pPr>
                      <a:r>
                        <a:rPr lang="es-ES" sz="2000" b="0" i="0" u="none" strike="noStrike" cap="none">
                          <a:solidFill>
                            <a:srgbClr val="000000"/>
                          </a:solidFill>
                          <a:latin typeface="Verdana"/>
                          <a:ea typeface="Verdana"/>
                          <a:cs typeface="Verdana"/>
                          <a:sym typeface="Verdana"/>
                        </a:rPr>
                        <a:t>Contador de Programa</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81025">
                <a:tc>
                  <a:txBody>
                    <a:bodyPr/>
                    <a:lstStyle/>
                    <a:p>
                      <a:pPr marL="0" marR="0" lvl="0" indent="0" algn="r" rtl="0">
                        <a:spcBef>
                          <a:spcPts val="0"/>
                        </a:spcBef>
                        <a:spcAft>
                          <a:spcPts val="0"/>
                        </a:spcAft>
                        <a:buNone/>
                      </a:pPr>
                      <a:r>
                        <a:rPr lang="es-ES" sz="2200" b="0" i="0" u="none" strike="noStrike" cap="none">
                          <a:solidFill>
                            <a:srgbClr val="000000"/>
                          </a:solidFill>
                          <a:latin typeface="Verdana"/>
                          <a:ea typeface="Verdana"/>
                          <a:cs typeface="Verdana"/>
                          <a:sym typeface="Verdana"/>
                        </a:rPr>
                        <a:t>8000    . </a:t>
                      </a:r>
                      <a:endParaRPr/>
                    </a:p>
                  </a:txBody>
                  <a:tcPr marL="9525" marR="9525" marT="9525" marB="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5D9F1"/>
                    </a:solidFill>
                  </a:tcPr>
                </a:tc>
                <a:extLst>
                  <a:ext uri="{0D108BD9-81ED-4DB2-BD59-A6C34878D82A}">
                    <a16:rowId xmlns:a16="http://schemas.microsoft.com/office/drawing/2014/main" val="10001"/>
                  </a:ext>
                </a:extLst>
              </a:tr>
            </a:tbl>
          </a:graphicData>
        </a:graphic>
      </p:graphicFrame>
      <p:cxnSp>
        <p:nvCxnSpPr>
          <p:cNvPr id="190" name="Google Shape;190;p5"/>
          <p:cNvCxnSpPr/>
          <p:nvPr/>
        </p:nvCxnSpPr>
        <p:spPr>
          <a:xfrm flipH="1">
            <a:off x="4592888" y="2204864"/>
            <a:ext cx="4752600" cy="1368300"/>
          </a:xfrm>
          <a:prstGeom prst="bentConnector3">
            <a:avLst>
              <a:gd name="adj1" fmla="val 250"/>
            </a:avLst>
          </a:prstGeom>
          <a:noFill/>
          <a:ln w="41275" cap="flat" cmpd="sng">
            <a:solidFill>
              <a:schemeClr val="accent1"/>
            </a:solidFill>
            <a:prstDash val="solid"/>
            <a:round/>
            <a:headEnd type="none" w="lg" len="lg"/>
            <a:tailEnd type="stealth" w="med" len="med"/>
          </a:ln>
        </p:spPr>
      </p:cxnSp>
      <p:sp>
        <p:nvSpPr>
          <p:cNvPr id="191" name="Google Shape;191;p5"/>
          <p:cNvSpPr txBox="1"/>
          <p:nvPr/>
        </p:nvSpPr>
        <p:spPr>
          <a:xfrm>
            <a:off x="4880992" y="4293102"/>
            <a:ext cx="36004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i="1">
                <a:solidFill>
                  <a:schemeClr val="dk1"/>
                </a:solidFill>
                <a:latin typeface="Verdana"/>
                <a:ea typeface="Verdana"/>
                <a:cs typeface="Verdana"/>
                <a:sym typeface="Verdana"/>
              </a:rPr>
              <a:t>8000 Dirección de comienzo del Proceso B.</a:t>
            </a:r>
            <a:endParaRPr/>
          </a:p>
          <a:p>
            <a:pPr marL="0" marR="0" lvl="0" indent="0" algn="l" rtl="0">
              <a:spcBef>
                <a:spcPts val="0"/>
              </a:spcBef>
              <a:spcAft>
                <a:spcPts val="0"/>
              </a:spcAft>
              <a:buNone/>
            </a:pPr>
            <a:endParaRPr sz="1600" b="1" i="1">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5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fade">
                                      <p:cBhvr>
                                        <p:cTn id="12" dur="500"/>
                                        <p:tgtEl>
                                          <p:spTgt spid="189"/>
                                        </p:tgtEl>
                                      </p:cBhvr>
                                    </p:animEffect>
                                  </p:childTnLst>
                                </p:cTn>
                              </p:par>
                              <p:par>
                                <p:cTn id="13" presetID="10" presetClass="entr" presetSubtype="0" fill="hold" nodeType="withEffect">
                                  <p:stCondLst>
                                    <p:cond delay="0"/>
                                  </p:stCondLst>
                                  <p:childTnLst>
                                    <p:set>
                                      <p:cBhvr>
                                        <p:cTn id="14" dur="1" fill="hold">
                                          <p:stCondLst>
                                            <p:cond delay="0"/>
                                          </p:stCondLst>
                                        </p:cTn>
                                        <p:tgtEl>
                                          <p:spTgt spid="190"/>
                                        </p:tgtEl>
                                        <p:attrNameLst>
                                          <p:attrName>style.visibility</p:attrName>
                                        </p:attrNameLst>
                                      </p:cBhvr>
                                      <p:to>
                                        <p:strVal val="visible"/>
                                      </p:to>
                                    </p:set>
                                    <p:animEffect transition="in" filter="fade">
                                      <p:cBhvr>
                                        <p:cTn id="15" dur="500"/>
                                        <p:tgtEl>
                                          <p:spTgt spid="190"/>
                                        </p:tgtEl>
                                      </p:cBhvr>
                                    </p:animEffect>
                                  </p:childTnLst>
                                </p:cTn>
                              </p:par>
                              <p:par>
                                <p:cTn id="16" presetID="10" presetClass="entr" presetSubtype="0" fill="hold" nodeType="withEffect">
                                  <p:stCondLst>
                                    <p:cond delay="0"/>
                                  </p:stCondLst>
                                  <p:childTnLst>
                                    <p:set>
                                      <p:cBhvr>
                                        <p:cTn id="17" dur="1" fill="hold">
                                          <p:stCondLst>
                                            <p:cond delay="0"/>
                                          </p:stCondLst>
                                        </p:cTn>
                                        <p:tgtEl>
                                          <p:spTgt spid="191"/>
                                        </p:tgtEl>
                                        <p:attrNameLst>
                                          <p:attrName>style.visibility</p:attrName>
                                        </p:attrNameLst>
                                      </p:cBhvr>
                                      <p:to>
                                        <p:strVal val="visible"/>
                                      </p:to>
                                    </p:set>
                                    <p:animEffect transition="in" filter="fade">
                                      <p:cBhvr>
                                        <p:cTn id="18"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6"/>
          <p:cNvSpPr/>
          <p:nvPr/>
        </p:nvSpPr>
        <p:spPr>
          <a:xfrm>
            <a:off x="183790" y="83463"/>
            <a:ext cx="9131663" cy="153888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5400" b="0" cap="none">
                <a:solidFill>
                  <a:schemeClr val="accent1"/>
                </a:solidFill>
                <a:latin typeface="Verdana"/>
                <a:ea typeface="Verdana"/>
                <a:cs typeface="Verdana"/>
                <a:sym typeface="Verdana"/>
              </a:rPr>
              <a:t>¿</a:t>
            </a:r>
            <a:r>
              <a:rPr lang="es-ES" sz="4000" b="1" i="1" cap="none">
                <a:solidFill>
                  <a:schemeClr val="accent1"/>
                </a:solidFill>
                <a:latin typeface="Verdana"/>
                <a:ea typeface="Verdana"/>
                <a:cs typeface="Verdana"/>
                <a:sym typeface="Verdana"/>
              </a:rPr>
              <a:t>Cómo identifica y trabaja con el proceso el SO?</a:t>
            </a:r>
            <a:endParaRPr/>
          </a:p>
        </p:txBody>
      </p:sp>
      <p:pic>
        <p:nvPicPr>
          <p:cNvPr id="198" name="Google Shape;198;p6"/>
          <p:cNvPicPr preferRelativeResize="0">
            <a:picLocks noGrp="1"/>
          </p:cNvPicPr>
          <p:nvPr>
            <p:ph type="body" idx="1"/>
          </p:nvPr>
        </p:nvPicPr>
        <p:blipFill rotWithShape="1">
          <a:blip r:embed="rId3">
            <a:alphaModFix/>
          </a:blip>
          <a:srcRect/>
          <a:stretch/>
        </p:blipFill>
        <p:spPr>
          <a:xfrm>
            <a:off x="6249144" y="1628800"/>
            <a:ext cx="3584848" cy="5184576"/>
          </a:xfrm>
          <a:prstGeom prst="rect">
            <a:avLst/>
          </a:prstGeom>
          <a:noFill/>
          <a:ln>
            <a:noFill/>
          </a:ln>
        </p:spPr>
      </p:pic>
      <p:sp>
        <p:nvSpPr>
          <p:cNvPr id="199" name="Google Shape;199;p6"/>
          <p:cNvSpPr txBox="1"/>
          <p:nvPr/>
        </p:nvSpPr>
        <p:spPr>
          <a:xfrm>
            <a:off x="272481" y="1916834"/>
            <a:ext cx="6048673" cy="48320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a:solidFill>
                  <a:schemeClr val="dk1"/>
                </a:solidFill>
                <a:latin typeface="Trebuchet MS"/>
                <a:ea typeface="Trebuchet MS"/>
                <a:cs typeface="Trebuchet MS"/>
                <a:sym typeface="Trebuchet MS"/>
              </a:rPr>
              <a:t>Process Control Block (PCB)</a:t>
            </a:r>
            <a:endParaRPr/>
          </a:p>
          <a:p>
            <a:pPr marL="457200" marR="0" lvl="1" indent="0" algn="l" rtl="0">
              <a:spcBef>
                <a:spcPts val="0"/>
              </a:spcBef>
              <a:spcAft>
                <a:spcPts val="0"/>
              </a:spcAft>
              <a:buNone/>
            </a:pPr>
            <a:r>
              <a:rPr lang="es-ES" sz="2800" b="0" i="0" u="none" strike="noStrike" cap="none">
                <a:solidFill>
                  <a:schemeClr val="dk1"/>
                </a:solidFill>
                <a:latin typeface="Trebuchet MS"/>
                <a:ea typeface="Trebuchet MS"/>
                <a:cs typeface="Trebuchet MS"/>
                <a:sym typeface="Trebuchet MS"/>
              </a:rPr>
              <a:t>Residente en </a:t>
            </a:r>
            <a:r>
              <a:rPr lang="es-ES" sz="2800" b="1" i="0" u="none" strike="noStrike" cap="none">
                <a:solidFill>
                  <a:schemeClr val="dk1"/>
                </a:solidFill>
                <a:latin typeface="Trebuchet MS"/>
                <a:ea typeface="Trebuchet MS"/>
                <a:cs typeface="Trebuchet MS"/>
                <a:sym typeface="Trebuchet MS"/>
              </a:rPr>
              <a:t>Memoria Principal </a:t>
            </a:r>
            <a:r>
              <a:rPr lang="es-ES" sz="2800" b="0" i="1" u="none" strike="noStrike" cap="none">
                <a:solidFill>
                  <a:schemeClr val="dk1"/>
                </a:solidFill>
                <a:latin typeface="Trebuchet MS"/>
                <a:ea typeface="Trebuchet MS"/>
                <a:cs typeface="Trebuchet MS"/>
                <a:sym typeface="Trebuchet MS"/>
              </a:rPr>
              <a:t>(RAM) </a:t>
            </a:r>
            <a:r>
              <a:rPr lang="es-ES" sz="2800" b="0" i="0" u="none" strike="noStrike" cap="none">
                <a:solidFill>
                  <a:schemeClr val="dk1"/>
                </a:solidFill>
                <a:latin typeface="Trebuchet MS"/>
                <a:ea typeface="Trebuchet MS"/>
                <a:cs typeface="Trebuchet MS"/>
                <a:sym typeface="Trebuchet MS"/>
              </a:rPr>
              <a:t>durante la vida del proceso</a:t>
            </a:r>
            <a:endParaRPr/>
          </a:p>
          <a:p>
            <a:pPr marL="457200" marR="0" lvl="1" indent="0" algn="l" rtl="0">
              <a:spcBef>
                <a:spcPts val="0"/>
              </a:spcBef>
              <a:spcAft>
                <a:spcPts val="0"/>
              </a:spcAft>
              <a:buNone/>
            </a:pPr>
            <a:r>
              <a:rPr lang="es-ES" sz="2800" b="0" i="0" u="none" strike="noStrike" cap="none">
                <a:solidFill>
                  <a:schemeClr val="dk1"/>
                </a:solidFill>
                <a:latin typeface="Trebuchet MS"/>
                <a:ea typeface="Trebuchet MS"/>
                <a:cs typeface="Trebuchet MS"/>
                <a:sym typeface="Trebuchet MS"/>
              </a:rPr>
              <a:t>Herramienta clave para que un SO provea Multiprocesamiento</a:t>
            </a:r>
            <a:endParaRPr/>
          </a:p>
          <a:p>
            <a:pPr marL="457200" marR="0" lvl="1" indent="0" algn="l" rtl="0">
              <a:spcBef>
                <a:spcPts val="0"/>
              </a:spcBef>
              <a:spcAft>
                <a:spcPts val="0"/>
              </a:spcAft>
              <a:buNone/>
            </a:pPr>
            <a:r>
              <a:rPr lang="es-ES" sz="2800" b="0" i="0" u="none" strike="noStrike" cap="none">
                <a:solidFill>
                  <a:schemeClr val="dk1"/>
                </a:solidFill>
                <a:latin typeface="Trebuchet MS"/>
                <a:ea typeface="Trebuchet MS"/>
                <a:cs typeface="Trebuchet MS"/>
                <a:sym typeface="Trebuchet MS"/>
              </a:rPr>
              <a:t>Contiene la información del contexto actual del proceso</a:t>
            </a:r>
            <a:endParaRPr/>
          </a:p>
          <a:p>
            <a:pPr marL="0" marR="0" lvl="0" indent="0" algn="l" rtl="0">
              <a:spcBef>
                <a:spcPts val="0"/>
              </a:spcBef>
              <a:spcAft>
                <a:spcPts val="0"/>
              </a:spcAft>
              <a:buNone/>
            </a:pPr>
            <a:r>
              <a:rPr lang="es-ES" sz="2800" b="1">
                <a:solidFill>
                  <a:schemeClr val="dk1"/>
                </a:solidFill>
                <a:latin typeface="Trebuchet MS"/>
                <a:ea typeface="Trebuchet MS"/>
                <a:cs typeface="Trebuchet MS"/>
                <a:sym typeface="Trebuchet MS"/>
              </a:rPr>
              <a:t>Proceso</a:t>
            </a:r>
            <a:endParaRPr/>
          </a:p>
          <a:p>
            <a:pPr marL="457200" marR="0" lvl="1" indent="0" algn="l" rtl="0">
              <a:spcBef>
                <a:spcPts val="0"/>
              </a:spcBef>
              <a:spcAft>
                <a:spcPts val="0"/>
              </a:spcAft>
              <a:buNone/>
            </a:pPr>
            <a:r>
              <a:rPr lang="es-ES" sz="2800" b="0" i="0" u="none" strike="noStrike" cap="none">
                <a:solidFill>
                  <a:schemeClr val="dk1"/>
                </a:solidFill>
                <a:latin typeface="Trebuchet MS"/>
                <a:ea typeface="Trebuchet MS"/>
                <a:cs typeface="Trebuchet MS"/>
                <a:sym typeface="Trebuchet MS"/>
              </a:rPr>
              <a:t>Código del programa + Datos + PCB + Pila</a:t>
            </a:r>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7"/>
          <p:cNvSpPr txBox="1">
            <a:spLocks noGrp="1"/>
          </p:cNvSpPr>
          <p:nvPr>
            <p:ph type="title"/>
          </p:nvPr>
        </p:nvSpPr>
        <p:spPr>
          <a:xfrm>
            <a:off x="495300" y="274638"/>
            <a:ext cx="8089900" cy="49006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4000"/>
              <a:buFont typeface="Verdana"/>
              <a:buNone/>
            </a:pPr>
            <a:r>
              <a:rPr lang="es-ES" sz="4000" b="1" i="1">
                <a:latin typeface="Verdana"/>
                <a:ea typeface="Verdana"/>
                <a:cs typeface="Verdana"/>
                <a:sym typeface="Verdana"/>
              </a:rPr>
              <a:t>Imagen de un proceso</a:t>
            </a:r>
            <a:endParaRPr/>
          </a:p>
        </p:txBody>
      </p:sp>
      <p:sp>
        <p:nvSpPr>
          <p:cNvPr id="205" name="Google Shape;205;p7"/>
          <p:cNvSpPr txBox="1">
            <a:spLocks noGrp="1"/>
          </p:cNvSpPr>
          <p:nvPr>
            <p:ph type="body" idx="1"/>
          </p:nvPr>
        </p:nvSpPr>
        <p:spPr>
          <a:xfrm>
            <a:off x="344488" y="1052736"/>
            <a:ext cx="4909443" cy="5139283"/>
          </a:xfrm>
          <a:prstGeom prst="rect">
            <a:avLst/>
          </a:prstGeom>
          <a:noFill/>
          <a:ln>
            <a:noFill/>
          </a:ln>
        </p:spPr>
        <p:txBody>
          <a:bodyPr spcFirstLastPara="1" wrap="square" lIns="91425" tIns="45700" rIns="91425" bIns="45700" anchor="t" anchorCtr="0">
            <a:normAutofit/>
          </a:bodyPr>
          <a:lstStyle/>
          <a:p>
            <a:pPr marL="736092" lvl="1" indent="-342900" algn="l" rtl="0">
              <a:spcBef>
                <a:spcPts val="0"/>
              </a:spcBef>
              <a:spcAft>
                <a:spcPts val="0"/>
              </a:spcAft>
              <a:buSzPts val="1440"/>
              <a:buNone/>
            </a:pPr>
            <a:endParaRPr sz="1800" i="1">
              <a:latin typeface="Verdana"/>
              <a:ea typeface="Verdana"/>
              <a:cs typeface="Verdana"/>
              <a:sym typeface="Verdana"/>
            </a:endParaRPr>
          </a:p>
        </p:txBody>
      </p:sp>
      <p:graphicFrame>
        <p:nvGraphicFramePr>
          <p:cNvPr id="206" name="Google Shape;206;p7"/>
          <p:cNvGraphicFramePr/>
          <p:nvPr/>
        </p:nvGraphicFramePr>
        <p:xfrm>
          <a:off x="632521" y="1170041"/>
          <a:ext cx="4019550" cy="5139283"/>
        </p:xfrm>
        <a:graphic>
          <a:graphicData uri="http://schemas.openxmlformats.org/presentationml/2006/ole">
            <mc:AlternateContent xmlns:mc="http://schemas.openxmlformats.org/markup-compatibility/2006">
              <mc:Choice xmlns:v="urn:schemas-microsoft-com:vml" Requires="v">
                <p:oleObj r:id="rId3" imgW="4019550" imgH="5139283" progId="Excel.Sheet.12">
                  <p:embed/>
                </p:oleObj>
              </mc:Choice>
              <mc:Fallback>
                <p:oleObj r:id="rId3" imgW="4019550" imgH="5139283" progId="Excel.Sheet.12">
                  <p:embed/>
                  <p:pic>
                    <p:nvPicPr>
                      <p:cNvPr id="206" name="Google Shape;206;p7"/>
                      <p:cNvPicPr preferRelativeResize="0"/>
                      <p:nvPr/>
                    </p:nvPicPr>
                    <p:blipFill rotWithShape="1">
                      <a:blip r:embed="rId4">
                        <a:alphaModFix/>
                      </a:blip>
                      <a:srcRect/>
                      <a:stretch/>
                    </p:blipFill>
                    <p:spPr>
                      <a:xfrm>
                        <a:off x="632521" y="1170041"/>
                        <a:ext cx="4019550" cy="5139283"/>
                      </a:xfrm>
                      <a:prstGeom prst="rect">
                        <a:avLst/>
                      </a:prstGeom>
                      <a:noFill/>
                      <a:ln>
                        <a:noFill/>
                      </a:ln>
                    </p:spPr>
                  </p:pic>
                </p:oleObj>
              </mc:Fallback>
            </mc:AlternateContent>
          </a:graphicData>
        </a:graphic>
      </p:graphicFrame>
      <p:sp>
        <p:nvSpPr>
          <p:cNvPr id="207" name="Google Shape;207;p7"/>
          <p:cNvSpPr/>
          <p:nvPr/>
        </p:nvSpPr>
        <p:spPr>
          <a:xfrm>
            <a:off x="4711116" y="1285313"/>
            <a:ext cx="432049" cy="2160240"/>
          </a:xfrm>
          <a:prstGeom prst="rightBrace">
            <a:avLst>
              <a:gd name="adj1" fmla="val 0"/>
              <a:gd name="adj2" fmla="val 50000"/>
            </a:avLst>
          </a:prstGeom>
          <a:no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7"/>
          <p:cNvSpPr txBox="1"/>
          <p:nvPr/>
        </p:nvSpPr>
        <p:spPr>
          <a:xfrm>
            <a:off x="5385049" y="1733907"/>
            <a:ext cx="288032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a:solidFill>
                  <a:schemeClr val="dk1"/>
                </a:solidFill>
                <a:latin typeface="Verdana"/>
                <a:ea typeface="Verdana"/>
                <a:cs typeface="Verdana"/>
                <a:sym typeface="Verdana"/>
              </a:rPr>
              <a:t>Boque de Control de Proceso</a:t>
            </a:r>
            <a:endParaRPr/>
          </a:p>
        </p:txBody>
      </p:sp>
      <p:sp>
        <p:nvSpPr>
          <p:cNvPr id="209" name="Google Shape;209;p7"/>
          <p:cNvSpPr txBox="1"/>
          <p:nvPr/>
        </p:nvSpPr>
        <p:spPr>
          <a:xfrm>
            <a:off x="5253930" y="2780928"/>
            <a:ext cx="4523605" cy="384720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D663D2"/>
              </a:buClr>
              <a:buSzPts val="1800"/>
              <a:buFont typeface="Noto Sans Symbols"/>
              <a:buChar char="✔"/>
            </a:pPr>
            <a:r>
              <a:rPr lang="es-ES" sz="1800" i="1">
                <a:solidFill>
                  <a:schemeClr val="dk1"/>
                </a:solidFill>
                <a:latin typeface="Verdana"/>
                <a:ea typeface="Verdana"/>
                <a:cs typeface="Verdana"/>
                <a:sym typeface="Verdana"/>
              </a:rPr>
              <a:t> </a:t>
            </a:r>
            <a:r>
              <a:rPr lang="es-ES" sz="1600" i="1">
                <a:solidFill>
                  <a:schemeClr val="dk1"/>
                </a:solidFill>
                <a:latin typeface="Trebuchet MS"/>
                <a:ea typeface="Trebuchet MS"/>
                <a:cs typeface="Trebuchet MS"/>
                <a:sym typeface="Trebuchet MS"/>
              </a:rPr>
              <a:t>Estado del Proceso.</a:t>
            </a:r>
            <a:endParaRPr/>
          </a:p>
          <a:p>
            <a:pPr marL="342900" marR="0" lvl="0" indent="-342900" algn="l" rtl="0">
              <a:spcBef>
                <a:spcPts val="0"/>
              </a:spcBef>
              <a:spcAft>
                <a:spcPts val="0"/>
              </a:spcAft>
              <a:buClr>
                <a:srgbClr val="D663D2"/>
              </a:buClr>
              <a:buSzPts val="1600"/>
              <a:buFont typeface="Noto Sans Symbols"/>
              <a:buChar char="✔"/>
            </a:pPr>
            <a:r>
              <a:rPr lang="es-ES" sz="1600" i="1">
                <a:solidFill>
                  <a:schemeClr val="dk1"/>
                </a:solidFill>
                <a:latin typeface="Trebuchet MS"/>
                <a:ea typeface="Trebuchet MS"/>
                <a:cs typeface="Trebuchet MS"/>
                <a:sym typeface="Trebuchet MS"/>
              </a:rPr>
              <a:t>Contador de Programa: Indica la dirección de la siguiente instrucción. </a:t>
            </a:r>
            <a:endParaRPr/>
          </a:p>
          <a:p>
            <a:pPr marL="342900" marR="0" lvl="0" indent="-342900" algn="l" rtl="0">
              <a:spcBef>
                <a:spcPts val="0"/>
              </a:spcBef>
              <a:spcAft>
                <a:spcPts val="0"/>
              </a:spcAft>
              <a:buClr>
                <a:srgbClr val="D663D2"/>
              </a:buClr>
              <a:buSzPts val="1600"/>
              <a:buFont typeface="Noto Sans Symbols"/>
              <a:buChar char="✔"/>
            </a:pPr>
            <a:r>
              <a:rPr lang="es-ES" sz="1600" i="1">
                <a:solidFill>
                  <a:schemeClr val="dk1"/>
                </a:solidFill>
                <a:latin typeface="Trebuchet MS"/>
                <a:ea typeface="Trebuchet MS"/>
                <a:cs typeface="Trebuchet MS"/>
                <a:sym typeface="Trebuchet MS"/>
              </a:rPr>
              <a:t>Registro de la CPU: Varia entre numero y tipo </a:t>
            </a:r>
            <a:endParaRPr/>
          </a:p>
          <a:p>
            <a:pPr marL="342900" marR="0" lvl="0" indent="-342900" algn="l" rtl="0">
              <a:spcBef>
                <a:spcPts val="0"/>
              </a:spcBef>
              <a:spcAft>
                <a:spcPts val="0"/>
              </a:spcAft>
              <a:buClr>
                <a:srgbClr val="D663D2"/>
              </a:buClr>
              <a:buSzPts val="1600"/>
              <a:buFont typeface="Noto Sans Symbols"/>
              <a:buChar char="✔"/>
            </a:pPr>
            <a:r>
              <a:rPr lang="es-ES" sz="1600" i="1">
                <a:solidFill>
                  <a:schemeClr val="dk1"/>
                </a:solidFill>
                <a:latin typeface="Trebuchet MS"/>
                <a:ea typeface="Trebuchet MS"/>
                <a:cs typeface="Trebuchet MS"/>
                <a:sym typeface="Trebuchet MS"/>
              </a:rPr>
              <a:t>Información de Planificación de la CPU.</a:t>
            </a:r>
            <a:endParaRPr/>
          </a:p>
          <a:p>
            <a:pPr marL="342900" marR="0" lvl="0" indent="-342900" algn="l" rtl="0">
              <a:spcBef>
                <a:spcPts val="0"/>
              </a:spcBef>
              <a:spcAft>
                <a:spcPts val="0"/>
              </a:spcAft>
              <a:buClr>
                <a:srgbClr val="D663D2"/>
              </a:buClr>
              <a:buSzPts val="1600"/>
              <a:buFont typeface="Noto Sans Symbols"/>
              <a:buChar char="✔"/>
            </a:pPr>
            <a:r>
              <a:rPr lang="es-ES" sz="1600" i="1">
                <a:solidFill>
                  <a:schemeClr val="dk1"/>
                </a:solidFill>
                <a:latin typeface="Trebuchet MS"/>
                <a:ea typeface="Trebuchet MS"/>
                <a:cs typeface="Trebuchet MS"/>
                <a:sym typeface="Trebuchet MS"/>
              </a:rPr>
              <a:t>Información de la gestión de Memoria:(Registro base/limite, Tabla de pagina/ segmento)</a:t>
            </a:r>
            <a:endParaRPr/>
          </a:p>
          <a:p>
            <a:pPr marL="342900" marR="0" lvl="0" indent="-342900" algn="l" rtl="0">
              <a:spcBef>
                <a:spcPts val="0"/>
              </a:spcBef>
              <a:spcAft>
                <a:spcPts val="0"/>
              </a:spcAft>
              <a:buClr>
                <a:srgbClr val="D663D2"/>
              </a:buClr>
              <a:buSzPts val="1600"/>
              <a:buFont typeface="Noto Sans Symbols"/>
              <a:buChar char="✔"/>
            </a:pPr>
            <a:r>
              <a:rPr lang="es-ES" sz="1600" i="1">
                <a:solidFill>
                  <a:schemeClr val="dk1"/>
                </a:solidFill>
                <a:latin typeface="Trebuchet MS"/>
                <a:ea typeface="Trebuchet MS"/>
                <a:cs typeface="Trebuchet MS"/>
                <a:sym typeface="Trebuchet MS"/>
              </a:rPr>
              <a:t>Información Contable: (Cantidad de CPU, Limite de tiempo asignados)</a:t>
            </a:r>
            <a:endParaRPr/>
          </a:p>
          <a:p>
            <a:pPr marL="342900" marR="0" lvl="0" indent="-342900" algn="l" rtl="0">
              <a:spcBef>
                <a:spcPts val="0"/>
              </a:spcBef>
              <a:spcAft>
                <a:spcPts val="0"/>
              </a:spcAft>
              <a:buClr>
                <a:srgbClr val="D663D2"/>
              </a:buClr>
              <a:buSzPts val="1600"/>
              <a:buFont typeface="Noto Sans Symbols"/>
              <a:buChar char="✔"/>
            </a:pPr>
            <a:r>
              <a:rPr lang="es-ES" sz="1600" i="1">
                <a:solidFill>
                  <a:schemeClr val="dk1"/>
                </a:solidFill>
                <a:latin typeface="Trebuchet MS"/>
                <a:ea typeface="Trebuchet MS"/>
                <a:cs typeface="Trebuchet MS"/>
                <a:sym typeface="Trebuchet MS"/>
              </a:rPr>
              <a:t>Información del Estado de E/S: (Lista de dispositivos de E/S, Lista de Archivos abiertos).</a:t>
            </a:r>
            <a:endParaRPr sz="1600" i="1">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8" descr="http://1.bp.blogspot.com/--32cJaRjZ_Q/UBBNdfCk80I/AAAAAAAAAAM/3DnH4xOrk4I/s1600/burns.jpg"/>
          <p:cNvPicPr preferRelativeResize="0"/>
          <p:nvPr/>
        </p:nvPicPr>
        <p:blipFill rotWithShape="1">
          <a:blip r:embed="rId3">
            <a:alphaModFix/>
          </a:blip>
          <a:srcRect/>
          <a:stretch/>
        </p:blipFill>
        <p:spPr>
          <a:xfrm>
            <a:off x="224580" y="799599"/>
            <a:ext cx="2587858" cy="2382714"/>
          </a:xfrm>
          <a:prstGeom prst="rect">
            <a:avLst/>
          </a:prstGeom>
          <a:noFill/>
          <a:ln>
            <a:noFill/>
          </a:ln>
        </p:spPr>
      </p:pic>
      <p:sp>
        <p:nvSpPr>
          <p:cNvPr id="216" name="Google Shape;216;p8"/>
          <p:cNvSpPr/>
          <p:nvPr/>
        </p:nvSpPr>
        <p:spPr>
          <a:xfrm>
            <a:off x="2010768" y="596588"/>
            <a:ext cx="3518296" cy="1011115"/>
          </a:xfrm>
          <a:prstGeom prst="cloud">
            <a:avLst/>
          </a:prstGeom>
          <a:solidFill>
            <a:srgbClr val="FF0000"/>
          </a:solidFill>
          <a:ln w="19050" cap="rnd"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dk1"/>
                </a:solidFill>
                <a:latin typeface="Trebuchet MS"/>
                <a:ea typeface="Trebuchet MS"/>
                <a:cs typeface="Trebuchet MS"/>
                <a:sym typeface="Trebuchet MS"/>
              </a:rPr>
              <a:t>Multiprogramación</a:t>
            </a:r>
            <a:endParaRPr sz="1800">
              <a:solidFill>
                <a:schemeClr val="dk1"/>
              </a:solidFill>
              <a:latin typeface="Trebuchet MS"/>
              <a:ea typeface="Trebuchet MS"/>
              <a:cs typeface="Trebuchet MS"/>
              <a:sym typeface="Trebuchet MS"/>
            </a:endParaRPr>
          </a:p>
        </p:txBody>
      </p:sp>
      <p:sp>
        <p:nvSpPr>
          <p:cNvPr id="217" name="Google Shape;217;p8"/>
          <p:cNvSpPr/>
          <p:nvPr/>
        </p:nvSpPr>
        <p:spPr>
          <a:xfrm>
            <a:off x="4448946" y="1990963"/>
            <a:ext cx="5295133" cy="1723293"/>
          </a:xfrm>
          <a:prstGeom prst="irregularSeal2">
            <a:avLst/>
          </a:prstGeom>
          <a:solidFill>
            <a:schemeClr val="accent4"/>
          </a:solidFill>
          <a:ln w="19050" cap="rnd"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dk1"/>
                </a:solidFill>
                <a:latin typeface="Trebuchet MS"/>
                <a:ea typeface="Trebuchet MS"/>
                <a:cs typeface="Trebuchet MS"/>
                <a:sym typeface="Trebuchet MS"/>
              </a:rPr>
              <a:t>Procesamiento</a:t>
            </a:r>
            <a:endParaRPr sz="1800">
              <a:solidFill>
                <a:schemeClr val="dk1"/>
              </a:solidFill>
              <a:latin typeface="Trebuchet MS"/>
              <a:ea typeface="Trebuchet MS"/>
              <a:cs typeface="Trebuchet MS"/>
              <a:sym typeface="Trebuchet MS"/>
            </a:endParaRPr>
          </a:p>
        </p:txBody>
      </p:sp>
      <p:sp>
        <p:nvSpPr>
          <p:cNvPr id="218" name="Google Shape;218;p8"/>
          <p:cNvSpPr txBox="1"/>
          <p:nvPr/>
        </p:nvSpPr>
        <p:spPr>
          <a:xfrm>
            <a:off x="6825211" y="3724841"/>
            <a:ext cx="34563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i="1">
                <a:solidFill>
                  <a:schemeClr val="dk1"/>
                </a:solidFill>
                <a:latin typeface="Trebuchet MS"/>
                <a:ea typeface="Trebuchet MS"/>
                <a:cs typeface="Trebuchet MS"/>
                <a:sym typeface="Trebuchet MS"/>
              </a:rPr>
              <a:t>Procesamiento </a:t>
            </a:r>
            <a:r>
              <a:rPr lang="es-ES" sz="1800">
                <a:solidFill>
                  <a:schemeClr val="dk1"/>
                </a:solidFill>
                <a:latin typeface="Trebuchet MS"/>
                <a:ea typeface="Trebuchet MS"/>
                <a:cs typeface="Trebuchet MS"/>
                <a:sym typeface="Trebuchet MS"/>
              </a:rPr>
              <a:t>distribuido</a:t>
            </a:r>
            <a:endParaRPr sz="1800">
              <a:solidFill>
                <a:schemeClr val="dk1"/>
              </a:solidFill>
              <a:latin typeface="Trebuchet MS"/>
              <a:ea typeface="Trebuchet MS"/>
              <a:cs typeface="Trebuchet MS"/>
              <a:sym typeface="Trebuchet MS"/>
            </a:endParaRPr>
          </a:p>
        </p:txBody>
      </p:sp>
      <p:pic>
        <p:nvPicPr>
          <p:cNvPr id="219" name="Google Shape;219;p8" descr="https://cdn1.iconfinder.com/data/icons/queue-and-waiting/500/queue_7-512.png"/>
          <p:cNvPicPr preferRelativeResize="0"/>
          <p:nvPr/>
        </p:nvPicPr>
        <p:blipFill rotWithShape="1">
          <a:blip r:embed="rId4">
            <a:alphaModFix/>
          </a:blip>
          <a:srcRect/>
          <a:stretch/>
        </p:blipFill>
        <p:spPr>
          <a:xfrm>
            <a:off x="2101254" y="4046416"/>
            <a:ext cx="2198191" cy="2705467"/>
          </a:xfrm>
          <a:prstGeom prst="rect">
            <a:avLst/>
          </a:prstGeom>
          <a:noFill/>
          <a:ln>
            <a:noFill/>
          </a:ln>
        </p:spPr>
      </p:pic>
      <p:pic>
        <p:nvPicPr>
          <p:cNvPr id="220" name="Google Shape;220;p8"/>
          <p:cNvPicPr preferRelativeResize="0"/>
          <p:nvPr/>
        </p:nvPicPr>
        <p:blipFill rotWithShape="1">
          <a:blip r:embed="rId5">
            <a:alphaModFix/>
          </a:blip>
          <a:srcRect/>
          <a:stretch/>
        </p:blipFill>
        <p:spPr>
          <a:xfrm>
            <a:off x="4480241" y="4046416"/>
            <a:ext cx="2136851" cy="2396137"/>
          </a:xfrm>
          <a:prstGeom prst="rect">
            <a:avLst/>
          </a:prstGeom>
          <a:noFill/>
          <a:ln>
            <a:noFill/>
          </a:ln>
        </p:spPr>
      </p:pic>
      <p:sp>
        <p:nvSpPr>
          <p:cNvPr id="221" name="Google Shape;221;p8"/>
          <p:cNvSpPr txBox="1"/>
          <p:nvPr/>
        </p:nvSpPr>
        <p:spPr>
          <a:xfrm>
            <a:off x="4160915" y="3677079"/>
            <a:ext cx="30243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i="1">
                <a:solidFill>
                  <a:schemeClr val="dk1"/>
                </a:solidFill>
                <a:latin typeface="Trebuchet MS"/>
                <a:ea typeface="Trebuchet MS"/>
                <a:cs typeface="Trebuchet MS"/>
                <a:sym typeface="Trebuchet MS"/>
              </a:rPr>
              <a:t>Multiprocesamiento</a:t>
            </a:r>
            <a:endParaRPr sz="1800" i="1">
              <a:solidFill>
                <a:schemeClr val="dk1"/>
              </a:solidFill>
              <a:latin typeface="Trebuchet MS"/>
              <a:ea typeface="Trebuchet MS"/>
              <a:cs typeface="Trebuchet MS"/>
              <a:sym typeface="Trebuchet MS"/>
            </a:endParaRPr>
          </a:p>
        </p:txBody>
      </p:sp>
      <p:sp>
        <p:nvSpPr>
          <p:cNvPr id="222" name="Google Shape;222;p8"/>
          <p:cNvSpPr txBox="1"/>
          <p:nvPr/>
        </p:nvSpPr>
        <p:spPr>
          <a:xfrm>
            <a:off x="777049" y="1423033"/>
            <a:ext cx="5857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rgbClr val="FF0000"/>
                </a:solidFill>
                <a:latin typeface="Trebuchet MS"/>
                <a:ea typeface="Trebuchet MS"/>
                <a:cs typeface="Trebuchet MS"/>
                <a:sym typeface="Trebuchet MS"/>
              </a:rPr>
              <a:t>RAM</a:t>
            </a:r>
            <a:endParaRPr sz="1800" b="1">
              <a:solidFill>
                <a:srgbClr val="FF0000"/>
              </a:solidFill>
              <a:latin typeface="Trebuchet MS"/>
              <a:ea typeface="Trebuchet MS"/>
              <a:cs typeface="Trebuchet MS"/>
              <a:sym typeface="Trebuchet MS"/>
            </a:endParaRPr>
          </a:p>
        </p:txBody>
      </p:sp>
      <p:sp>
        <p:nvSpPr>
          <p:cNvPr id="223" name="Google Shape;223;p8"/>
          <p:cNvSpPr/>
          <p:nvPr/>
        </p:nvSpPr>
        <p:spPr>
          <a:xfrm>
            <a:off x="4953000" y="201415"/>
            <a:ext cx="4536504"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4000" b="1" cap="none">
                <a:solidFill>
                  <a:schemeClr val="accent1"/>
                </a:solidFill>
                <a:latin typeface="Verdana"/>
                <a:ea typeface="Verdana"/>
                <a:cs typeface="Verdana"/>
                <a:sym typeface="Verdana"/>
              </a:rPr>
              <a:t>Ejecució</a:t>
            </a:r>
            <a:r>
              <a:rPr lang="es-ES" sz="4000" b="1">
                <a:solidFill>
                  <a:schemeClr val="accent1"/>
                </a:solidFill>
                <a:latin typeface="Verdana"/>
                <a:ea typeface="Verdana"/>
                <a:cs typeface="Verdana"/>
                <a:sym typeface="Verdana"/>
              </a:rPr>
              <a:t>n de Procesos</a:t>
            </a:r>
            <a:endParaRPr sz="4000" b="1" cap="none">
              <a:solidFill>
                <a:schemeClr val="accent1"/>
              </a:solidFill>
              <a:latin typeface="Verdana"/>
              <a:ea typeface="Verdana"/>
              <a:cs typeface="Verdana"/>
              <a:sym typeface="Verdana"/>
            </a:endParaRPr>
          </a:p>
        </p:txBody>
      </p:sp>
      <p:pic>
        <p:nvPicPr>
          <p:cNvPr id="224" name="Google Shape;224;p8" descr="https://cityjackdaw.files.wordpress.com/2013/05/world-2.jpg"/>
          <p:cNvPicPr preferRelativeResize="0"/>
          <p:nvPr/>
        </p:nvPicPr>
        <p:blipFill rotWithShape="1">
          <a:blip r:embed="rId6">
            <a:alphaModFix/>
          </a:blip>
          <a:srcRect/>
          <a:stretch/>
        </p:blipFill>
        <p:spPr>
          <a:xfrm>
            <a:off x="6892973" y="4058160"/>
            <a:ext cx="2570372" cy="2372651"/>
          </a:xfrm>
          <a:prstGeom prst="rect">
            <a:avLst/>
          </a:prstGeom>
          <a:noFill/>
          <a:ln>
            <a:noFill/>
          </a:ln>
        </p:spPr>
      </p:pic>
      <p:sp>
        <p:nvSpPr>
          <p:cNvPr id="225" name="Google Shape;225;p8"/>
          <p:cNvSpPr txBox="1"/>
          <p:nvPr/>
        </p:nvSpPr>
        <p:spPr>
          <a:xfrm>
            <a:off x="1352601" y="3677079"/>
            <a:ext cx="27716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i="1">
                <a:solidFill>
                  <a:schemeClr val="dk1"/>
                </a:solidFill>
                <a:latin typeface="Trebuchet MS"/>
                <a:ea typeface="Trebuchet MS"/>
                <a:cs typeface="Trebuchet MS"/>
                <a:sym typeface="Trebuchet MS"/>
              </a:rPr>
              <a:t>Monoprocesamiento</a:t>
            </a:r>
            <a:endParaRPr sz="1800" i="1">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500"/>
                                        <p:tgtEl>
                                          <p:spTgt spid="216"/>
                                        </p:tgtEl>
                                      </p:cBhvr>
                                    </p:animEffect>
                                  </p:childTnLst>
                                </p:cTn>
                              </p:par>
                              <p:par>
                                <p:cTn id="8" presetID="10" presetClass="entr" presetSubtype="0" fill="hold" nodeType="withEffect">
                                  <p:stCondLst>
                                    <p:cond delay="0"/>
                                  </p:stCondLst>
                                  <p:childTnLst>
                                    <p:set>
                                      <p:cBhvr>
                                        <p:cTn id="9" dur="1" fill="hold">
                                          <p:stCondLst>
                                            <p:cond delay="0"/>
                                          </p:stCondLst>
                                        </p:cTn>
                                        <p:tgtEl>
                                          <p:spTgt spid="215"/>
                                        </p:tgtEl>
                                        <p:attrNameLst>
                                          <p:attrName>style.visibility</p:attrName>
                                        </p:attrNameLst>
                                      </p:cBhvr>
                                      <p:to>
                                        <p:strVal val="visible"/>
                                      </p:to>
                                    </p:set>
                                    <p:animEffect transition="in" filter="fade">
                                      <p:cBhvr>
                                        <p:cTn id="10" dur="500"/>
                                        <p:tgtEl>
                                          <p:spTgt spid="215"/>
                                        </p:tgtEl>
                                      </p:cBhvr>
                                    </p:animEffect>
                                  </p:childTnLst>
                                </p:cTn>
                              </p:par>
                              <p:par>
                                <p:cTn id="11" presetID="10" presetClass="entr" presetSubtype="0" fill="hold" nodeType="withEffect">
                                  <p:stCondLst>
                                    <p:cond delay="0"/>
                                  </p:stCondLst>
                                  <p:childTnLst>
                                    <p:set>
                                      <p:cBhvr>
                                        <p:cTn id="12" dur="1" fill="hold">
                                          <p:stCondLst>
                                            <p:cond delay="0"/>
                                          </p:stCondLst>
                                        </p:cTn>
                                        <p:tgtEl>
                                          <p:spTgt spid="222"/>
                                        </p:tgtEl>
                                        <p:attrNameLst>
                                          <p:attrName>style.visibility</p:attrName>
                                        </p:attrNameLst>
                                      </p:cBhvr>
                                      <p:to>
                                        <p:strVal val="visible"/>
                                      </p:to>
                                    </p:set>
                                    <p:animEffect transition="in" filter="fade">
                                      <p:cBhvr>
                                        <p:cTn id="13" dur="500"/>
                                        <p:tgtEl>
                                          <p:spTgt spid="2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7"/>
                                        </p:tgtEl>
                                        <p:attrNameLst>
                                          <p:attrName>style.visibility</p:attrName>
                                        </p:attrNameLst>
                                      </p:cBhvr>
                                      <p:to>
                                        <p:strVal val="visible"/>
                                      </p:to>
                                    </p:set>
                                    <p:animEffect transition="in" filter="fade">
                                      <p:cBhvr>
                                        <p:cTn id="18" dur="1000"/>
                                        <p:tgtEl>
                                          <p:spTgt spid="2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fade">
                                      <p:cBhvr>
                                        <p:cTn id="23" dur="1000"/>
                                        <p:tgtEl>
                                          <p:spTgt spid="225"/>
                                        </p:tgtEl>
                                      </p:cBhvr>
                                    </p:animEffect>
                                  </p:childTnLst>
                                </p:cTn>
                              </p:par>
                              <p:par>
                                <p:cTn id="24" presetID="10" presetClass="entr" presetSubtype="0" fill="hold" nodeType="withEffect">
                                  <p:stCondLst>
                                    <p:cond delay="0"/>
                                  </p:stCondLst>
                                  <p:childTnLst>
                                    <p:set>
                                      <p:cBhvr>
                                        <p:cTn id="25" dur="1" fill="hold">
                                          <p:stCondLst>
                                            <p:cond delay="0"/>
                                          </p:stCondLst>
                                        </p:cTn>
                                        <p:tgtEl>
                                          <p:spTgt spid="219"/>
                                        </p:tgtEl>
                                        <p:attrNameLst>
                                          <p:attrName>style.visibility</p:attrName>
                                        </p:attrNameLst>
                                      </p:cBhvr>
                                      <p:to>
                                        <p:strVal val="visible"/>
                                      </p:to>
                                    </p:set>
                                    <p:animEffect transition="in" filter="fade">
                                      <p:cBhvr>
                                        <p:cTn id="26" dur="1000"/>
                                        <p:tgtEl>
                                          <p:spTgt spid="219"/>
                                        </p:tgtEl>
                                      </p:cBhvr>
                                    </p:animEffect>
                                  </p:childTnLst>
                                </p:cTn>
                              </p:par>
                              <p:par>
                                <p:cTn id="27" presetID="10" presetClass="entr" presetSubtype="0" fill="hold" nodeType="withEffect">
                                  <p:stCondLst>
                                    <p:cond delay="0"/>
                                  </p:stCondLst>
                                  <p:childTnLst>
                                    <p:set>
                                      <p:cBhvr>
                                        <p:cTn id="28" dur="1" fill="hold">
                                          <p:stCondLst>
                                            <p:cond delay="0"/>
                                          </p:stCondLst>
                                        </p:cTn>
                                        <p:tgtEl>
                                          <p:spTgt spid="221"/>
                                        </p:tgtEl>
                                        <p:attrNameLst>
                                          <p:attrName>style.visibility</p:attrName>
                                        </p:attrNameLst>
                                      </p:cBhvr>
                                      <p:to>
                                        <p:strVal val="visible"/>
                                      </p:to>
                                    </p:set>
                                    <p:animEffect transition="in" filter="fade">
                                      <p:cBhvr>
                                        <p:cTn id="29" dur="1000"/>
                                        <p:tgtEl>
                                          <p:spTgt spid="221"/>
                                        </p:tgtEl>
                                      </p:cBhvr>
                                    </p:animEffect>
                                  </p:childTnLst>
                                </p:cTn>
                              </p:par>
                              <p:par>
                                <p:cTn id="30" presetID="10" presetClass="entr" presetSubtype="0" fill="hold" nodeType="withEffect">
                                  <p:stCondLst>
                                    <p:cond delay="0"/>
                                  </p:stCondLst>
                                  <p:childTnLst>
                                    <p:set>
                                      <p:cBhvr>
                                        <p:cTn id="31" dur="1" fill="hold">
                                          <p:stCondLst>
                                            <p:cond delay="0"/>
                                          </p:stCondLst>
                                        </p:cTn>
                                        <p:tgtEl>
                                          <p:spTgt spid="220"/>
                                        </p:tgtEl>
                                        <p:attrNameLst>
                                          <p:attrName>style.visibility</p:attrName>
                                        </p:attrNameLst>
                                      </p:cBhvr>
                                      <p:to>
                                        <p:strVal val="visible"/>
                                      </p:to>
                                    </p:set>
                                    <p:animEffect transition="in" filter="fade">
                                      <p:cBhvr>
                                        <p:cTn id="32" dur="1000"/>
                                        <p:tgtEl>
                                          <p:spTgt spid="220"/>
                                        </p:tgtEl>
                                      </p:cBhvr>
                                    </p:animEffect>
                                  </p:childTnLst>
                                </p:cTn>
                              </p:par>
                              <p:par>
                                <p:cTn id="33" presetID="10" presetClass="entr" presetSubtype="0" fill="hold" nodeType="withEffect">
                                  <p:stCondLst>
                                    <p:cond delay="0"/>
                                  </p:stCondLst>
                                  <p:childTnLst>
                                    <p:set>
                                      <p:cBhvr>
                                        <p:cTn id="34" dur="1" fill="hold">
                                          <p:stCondLst>
                                            <p:cond delay="0"/>
                                          </p:stCondLst>
                                        </p:cTn>
                                        <p:tgtEl>
                                          <p:spTgt spid="218"/>
                                        </p:tgtEl>
                                        <p:attrNameLst>
                                          <p:attrName>style.visibility</p:attrName>
                                        </p:attrNameLst>
                                      </p:cBhvr>
                                      <p:to>
                                        <p:strVal val="visible"/>
                                      </p:to>
                                    </p:set>
                                    <p:animEffect transition="in" filter="fade">
                                      <p:cBhvr>
                                        <p:cTn id="35" dur="1000"/>
                                        <p:tgtEl>
                                          <p:spTgt spid="218"/>
                                        </p:tgtEl>
                                      </p:cBhvr>
                                    </p:animEffect>
                                  </p:childTnLst>
                                </p:cTn>
                              </p:par>
                              <p:par>
                                <p:cTn id="36" presetID="10" presetClass="entr" presetSubtype="0" fill="hold" nodeType="withEffect">
                                  <p:stCondLst>
                                    <p:cond delay="0"/>
                                  </p:stCondLst>
                                  <p:childTnLst>
                                    <p:set>
                                      <p:cBhvr>
                                        <p:cTn id="37" dur="1" fill="hold">
                                          <p:stCondLst>
                                            <p:cond delay="0"/>
                                          </p:stCondLst>
                                        </p:cTn>
                                        <p:tgtEl>
                                          <p:spTgt spid="224"/>
                                        </p:tgtEl>
                                        <p:attrNameLst>
                                          <p:attrName>style.visibility</p:attrName>
                                        </p:attrNameLst>
                                      </p:cBhvr>
                                      <p:to>
                                        <p:strVal val="visible"/>
                                      </p:to>
                                    </p:set>
                                    <p:animEffect transition="in" filter="fade">
                                      <p:cBhvr>
                                        <p:cTn id="38" dur="10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9"/>
          <p:cNvSpPr txBox="1">
            <a:spLocks noGrp="1"/>
          </p:cNvSpPr>
          <p:nvPr>
            <p:ph type="title"/>
          </p:nvPr>
        </p:nvSpPr>
        <p:spPr>
          <a:xfrm>
            <a:off x="272480" y="274638"/>
            <a:ext cx="9289034" cy="778098"/>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4000"/>
              <a:buFont typeface="Verdana"/>
              <a:buNone/>
            </a:pPr>
            <a:r>
              <a:rPr lang="es-ES" sz="4000" b="1" i="1">
                <a:latin typeface="Verdana"/>
                <a:ea typeface="Verdana"/>
                <a:cs typeface="Verdana"/>
                <a:sym typeface="Verdana"/>
              </a:rPr>
              <a:t>Operaciones sobre los Procesos</a:t>
            </a:r>
            <a:endParaRPr/>
          </a:p>
        </p:txBody>
      </p:sp>
      <p:sp>
        <p:nvSpPr>
          <p:cNvPr id="232" name="Google Shape;232;p9"/>
          <p:cNvSpPr txBox="1">
            <a:spLocks noGrp="1"/>
          </p:cNvSpPr>
          <p:nvPr>
            <p:ph type="body" idx="1"/>
          </p:nvPr>
        </p:nvSpPr>
        <p:spPr>
          <a:xfrm>
            <a:off x="128464" y="980728"/>
            <a:ext cx="8130108" cy="2304256"/>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SzPts val="1440"/>
              <a:buFont typeface="Noto Sans Symbols"/>
              <a:buChar char="✔"/>
            </a:pPr>
            <a:r>
              <a:rPr lang="es-ES" sz="1800" i="1">
                <a:latin typeface="Verdana"/>
                <a:ea typeface="Verdana"/>
                <a:cs typeface="Verdana"/>
                <a:sym typeface="Verdana"/>
              </a:rPr>
              <a:t>Cuando se crea un proceso se crea un hijo y este a su vez genera nuevos hijos, formando un árbol.</a:t>
            </a:r>
            <a:endParaRPr/>
          </a:p>
          <a:p>
            <a:pPr marL="742950" lvl="1" indent="-285750" algn="l" rtl="0">
              <a:spcBef>
                <a:spcPts val="1000"/>
              </a:spcBef>
              <a:spcAft>
                <a:spcPts val="0"/>
              </a:spcAft>
              <a:buSzPts val="1440"/>
              <a:buFont typeface="Noto Sans Symbols"/>
              <a:buChar char="✔"/>
            </a:pPr>
            <a:r>
              <a:rPr lang="es-ES" sz="1800" i="1">
                <a:latin typeface="Verdana"/>
                <a:ea typeface="Verdana"/>
                <a:cs typeface="Verdana"/>
                <a:sym typeface="Verdana"/>
              </a:rPr>
              <a:t> La función para crear un proceso es Fork()</a:t>
            </a:r>
            <a:endParaRPr/>
          </a:p>
          <a:p>
            <a:pPr marL="742950" lvl="1" indent="-285750" algn="l" rtl="0">
              <a:spcBef>
                <a:spcPts val="1000"/>
              </a:spcBef>
              <a:spcAft>
                <a:spcPts val="0"/>
              </a:spcAft>
              <a:buSzPts val="1440"/>
              <a:buFont typeface="Noto Sans Symbols"/>
              <a:buChar char="✔"/>
            </a:pPr>
            <a:r>
              <a:rPr lang="es-ES" sz="1800" i="1">
                <a:latin typeface="Verdana"/>
                <a:ea typeface="Verdana"/>
                <a:cs typeface="Verdana"/>
                <a:sym typeface="Verdana"/>
              </a:rPr>
              <a:t>Cuando se crea un hijo se utiliza la funcion  fork() , el código de retorno de la función es CERO , esto indica que es hijo y al padre se el devuelve el identificador de proceso.</a:t>
            </a:r>
            <a:endParaRPr/>
          </a:p>
          <a:p>
            <a:pPr marL="742950" lvl="1" indent="-194309" algn="l" rtl="0">
              <a:spcBef>
                <a:spcPts val="1000"/>
              </a:spcBef>
              <a:spcAft>
                <a:spcPts val="0"/>
              </a:spcAft>
              <a:buSzPts val="1440"/>
              <a:buFont typeface="Noto Sans Symbols"/>
              <a:buNone/>
            </a:pPr>
            <a:endParaRPr sz="1800" i="1">
              <a:latin typeface="Verdana"/>
              <a:ea typeface="Verdana"/>
              <a:cs typeface="Verdana"/>
              <a:sym typeface="Verdana"/>
            </a:endParaRPr>
          </a:p>
          <a:p>
            <a:pPr marL="742950" lvl="1" indent="-285750" algn="l" rtl="0">
              <a:spcBef>
                <a:spcPts val="1000"/>
              </a:spcBef>
              <a:spcAft>
                <a:spcPts val="0"/>
              </a:spcAft>
              <a:buSzPts val="1440"/>
              <a:buNone/>
            </a:pPr>
            <a:endParaRPr sz="1800" i="1">
              <a:latin typeface="Verdana"/>
              <a:ea typeface="Verdana"/>
              <a:cs typeface="Verdana"/>
              <a:sym typeface="Verdana"/>
            </a:endParaRPr>
          </a:p>
          <a:p>
            <a:pPr marL="742950" lvl="1" indent="-194309" algn="l" rtl="0">
              <a:spcBef>
                <a:spcPts val="1000"/>
              </a:spcBef>
              <a:spcAft>
                <a:spcPts val="0"/>
              </a:spcAft>
              <a:buSzPts val="1440"/>
              <a:buFont typeface="Noto Sans Symbols"/>
              <a:buNone/>
            </a:pPr>
            <a:endParaRPr sz="1800" i="1">
              <a:latin typeface="Verdana"/>
              <a:ea typeface="Verdana"/>
              <a:cs typeface="Verdana"/>
              <a:sym typeface="Verdana"/>
            </a:endParaRPr>
          </a:p>
          <a:p>
            <a:pPr marL="742950" lvl="1" indent="-285750" algn="l" rtl="0">
              <a:spcBef>
                <a:spcPts val="1000"/>
              </a:spcBef>
              <a:spcAft>
                <a:spcPts val="0"/>
              </a:spcAft>
              <a:buSzPts val="1440"/>
              <a:buNone/>
            </a:pPr>
            <a:endParaRPr sz="1800" i="1">
              <a:latin typeface="Verdana"/>
              <a:ea typeface="Verdana"/>
              <a:cs typeface="Verdana"/>
              <a:sym typeface="Verdana"/>
            </a:endParaRPr>
          </a:p>
        </p:txBody>
      </p:sp>
      <p:pic>
        <p:nvPicPr>
          <p:cNvPr id="233" name="Google Shape;233;p9"/>
          <p:cNvPicPr preferRelativeResize="0"/>
          <p:nvPr/>
        </p:nvPicPr>
        <p:blipFill rotWithShape="1">
          <a:blip r:embed="rId3">
            <a:alphaModFix/>
          </a:blip>
          <a:srcRect/>
          <a:stretch/>
        </p:blipFill>
        <p:spPr>
          <a:xfrm>
            <a:off x="632523" y="3344397"/>
            <a:ext cx="8352928" cy="2820913"/>
          </a:xfrm>
          <a:prstGeom prst="rect">
            <a:avLst/>
          </a:prstGeom>
          <a:noFill/>
          <a:ln>
            <a:noFill/>
          </a:ln>
        </p:spPr>
      </p:pic>
    </p:spTree>
  </p:cSld>
  <p:clrMapOvr>
    <a:masterClrMapping/>
  </p:clrMapOvr>
</p:sld>
</file>

<file path=ppt/theme/theme1.xml><?xml version="1.0" encoding="utf-8"?>
<a:theme xmlns:a="http://schemas.openxmlformats.org/drawingml/2006/main" name="Faceta">
  <a:themeElements>
    <a:clrScheme name="Violeta II">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5111</Words>
  <Application>Microsoft Office PowerPoint</Application>
  <PresentationFormat>A4 (210 x 297 mm)</PresentationFormat>
  <Paragraphs>365</Paragraphs>
  <Slides>40</Slides>
  <Notes>40</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1</vt:i4>
      </vt:variant>
      <vt:variant>
        <vt:lpstr>Títulos de diapositiva</vt:lpstr>
      </vt:variant>
      <vt:variant>
        <vt:i4>40</vt:i4>
      </vt:variant>
    </vt:vector>
  </HeadingPairs>
  <TitlesOfParts>
    <vt:vector size="52" baseType="lpstr">
      <vt:lpstr>Verdana</vt:lpstr>
      <vt:lpstr>Quattrocento Sans</vt:lpstr>
      <vt:lpstr>Trebuchet MS</vt:lpstr>
      <vt:lpstr>Calibri</vt:lpstr>
      <vt:lpstr>Abril Fatface</vt:lpstr>
      <vt:lpstr>Noto Sans Symbols</vt:lpstr>
      <vt:lpstr>Algerian</vt:lpstr>
      <vt:lpstr>Arial Black</vt:lpstr>
      <vt:lpstr>Times New Roman</vt:lpstr>
      <vt:lpstr>Arial</vt:lpstr>
      <vt:lpstr>Faceta</vt:lpstr>
      <vt:lpstr>Microsoft Excel Worksheet</vt:lpstr>
      <vt:lpstr>Presentación de PowerPoint</vt:lpstr>
      <vt:lpstr>De Programas a Procesos</vt:lpstr>
      <vt:lpstr>Presentación de PowerPoint</vt:lpstr>
      <vt:lpstr>Proceso en Memoria</vt:lpstr>
      <vt:lpstr>Proceso en Memoria</vt:lpstr>
      <vt:lpstr>Presentación de PowerPoint</vt:lpstr>
      <vt:lpstr>Imagen de un proceso</vt:lpstr>
      <vt:lpstr>Presentación de PowerPoint</vt:lpstr>
      <vt:lpstr>Operaciones sobre los Procesos</vt:lpstr>
      <vt:lpstr>Modelos de Colas</vt:lpstr>
      <vt:lpstr>Términos importantes</vt:lpstr>
      <vt:lpstr>Presentación de PowerPoint</vt:lpstr>
      <vt:lpstr>Términos importantes</vt:lpstr>
      <vt:lpstr>Presentación de PowerPoint</vt:lpstr>
      <vt:lpstr>Procesos e Hilos</vt:lpstr>
      <vt:lpstr>Procesos e Hilos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Planificación de Procesos e Hilos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CRITERIOS DE LA PLANIFICACIÓN</vt:lpstr>
      <vt:lpstr>Algoritmos  de Planificación </vt:lpstr>
      <vt:lpstr>Algoritmos  de Planificación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Marcela05</dc:creator>
  <cp:lastModifiedBy>Dante Samudio</cp:lastModifiedBy>
  <cp:revision>1</cp:revision>
  <dcterms:created xsi:type="dcterms:W3CDTF">2015-04-02T20:17:20Z</dcterms:created>
  <dcterms:modified xsi:type="dcterms:W3CDTF">2025-03-28T15:23:41Z</dcterms:modified>
</cp:coreProperties>
</file>