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66" r:id="rId1"/>
  </p:sldMasterIdLst>
  <p:notesMasterIdLst>
    <p:notesMasterId r:id="rId98"/>
  </p:notesMasterIdLst>
  <p:sldIdLst>
    <p:sldId id="256" r:id="rId2"/>
    <p:sldId id="259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37" r:id="rId77"/>
    <p:sldId id="338" r:id="rId78"/>
    <p:sldId id="339" r:id="rId79"/>
    <p:sldId id="340" r:id="rId80"/>
    <p:sldId id="341" r:id="rId81"/>
    <p:sldId id="342" r:id="rId82"/>
    <p:sldId id="343" r:id="rId83"/>
    <p:sldId id="344" r:id="rId84"/>
    <p:sldId id="345" r:id="rId85"/>
    <p:sldId id="346" r:id="rId86"/>
    <p:sldId id="347" r:id="rId87"/>
    <p:sldId id="349" r:id="rId88"/>
    <p:sldId id="350" r:id="rId89"/>
    <p:sldId id="351" r:id="rId90"/>
    <p:sldId id="352" r:id="rId91"/>
    <p:sldId id="353" r:id="rId92"/>
    <p:sldId id="354" r:id="rId93"/>
    <p:sldId id="355" r:id="rId94"/>
    <p:sldId id="356" r:id="rId95"/>
    <p:sldId id="357" r:id="rId96"/>
    <p:sldId id="358" r:id="rId97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5846B-D44E-4C5F-B307-DC0148A84BBF}" type="datetimeFigureOut">
              <a:rPr lang="en-GB" smtClean="0"/>
              <a:t>20/06/2024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F9A4B-E1A4-4898-84C4-6CD5180FAF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86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92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609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262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113145" y="1261681"/>
            <a:ext cx="4106545" cy="1855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1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6266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23210" y="1288034"/>
            <a:ext cx="3662679" cy="4690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 u="sng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76264" y="1302003"/>
            <a:ext cx="3615690" cy="4416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 u="sng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601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431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018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8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79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59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046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02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85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37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.uk/government/uploads/system/uploads/attachment_data/file/517693/Charity_Gift_Aid_Declaration_-_When_goods_are_sold_by__and_the_proceeds_gifted_to__charities.pdf" TargetMode="External"/><Relationship Id="rId2" Type="http://schemas.openxmlformats.org/officeDocument/2006/relationships/hyperlink" Target="https://tinyurl.com/uf6fb9w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harity.co.uk/gadform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www.gov.uk/government/uploads/system/uploads/attachment_data/file/517693/Charity_Gift_Aid_Declaration_-_When_goods_are_sold_by__and_the_proceeds_gifted_to__charitie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5" Type="http://schemas.openxmlformats.org/officeDocument/2006/relationships/hyperlink" Target="https://www.gov.uk/government/publications/charities-gift-aid-declaration-form-for-a-single-donation" TargetMode="External"/><Relationship Id="rId4" Type="http://schemas.openxmlformats.org/officeDocument/2006/relationships/image" Target="../media/image34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3.png"/><Relationship Id="rId4" Type="http://schemas.openxmlformats.org/officeDocument/2006/relationships/image" Target="../media/image30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pf83b5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pf83b56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rp2q35u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rp2q35u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g"/><Relationship Id="rId3" Type="http://schemas.openxmlformats.org/officeDocument/2006/relationships/image" Target="../media/image48.png"/><Relationship Id="rId7" Type="http://schemas.openxmlformats.org/officeDocument/2006/relationships/image" Target="../media/image52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jp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jp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jpg"/><Relationship Id="rId4" Type="http://schemas.openxmlformats.org/officeDocument/2006/relationships/image" Target="../media/image6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jpg"/><Relationship Id="rId3" Type="http://schemas.openxmlformats.org/officeDocument/2006/relationships/image" Target="../media/image55.png"/><Relationship Id="rId7" Type="http://schemas.openxmlformats.org/officeDocument/2006/relationships/image" Target="../media/image67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9" Type="http://schemas.openxmlformats.org/officeDocument/2006/relationships/image" Target="../media/image6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image" Target="../media/image14.jpg"/><Relationship Id="rId9" Type="http://schemas.openxmlformats.org/officeDocument/2006/relationships/image" Target="../media/image19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jp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g"/><Relationship Id="rId2" Type="http://schemas.openxmlformats.org/officeDocument/2006/relationships/hyperlink" Target="https://www.gov.uk/government/publications/gift-aid-claim-template-letter-standard-metho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inyurl.com/o8arwzz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.uk/government/publications/gift-aid-template-letter-for-sales-above-the-100-limit-method-a" TargetMode="External"/><Relationship Id="rId2" Type="http://schemas.openxmlformats.org/officeDocument/2006/relationships/hyperlink" Target="https://tinyurl.com/qbwo7q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jp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.publishing.service.gov.uk/government/uploads/system/uploads/attachment_data/file/517837/ga-end-of-year.pdf" TargetMode="External"/><Relationship Id="rId2" Type="http://schemas.openxmlformats.org/officeDocument/2006/relationships/hyperlink" Target="https://tinyurl.com/ppytm9q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jp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.publishing.service.gov.uk/government/uploads/system/uploads/attachment_data/file/517837/ga-end-of-year.pdf" TargetMode="External"/><Relationship Id="rId2" Type="http://schemas.openxmlformats.org/officeDocument/2006/relationships/hyperlink" Target="https://tinyurl.com/ppytm9q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jp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.uk/government/publications/gift-aid-template-letter-for-sales-above-the-1000-limit-method-b" TargetMode="External"/><Relationship Id="rId2" Type="http://schemas.openxmlformats.org/officeDocument/2006/relationships/hyperlink" Target="https://tinyurl.com/qzlxdv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jp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.uk/government/publications/gift-aid-template-letter-for-the-end-of-year-method-b" TargetMode="External"/><Relationship Id="rId2" Type="http://schemas.openxmlformats.org/officeDocument/2006/relationships/hyperlink" Target="https://tinyurl.com/q2be33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.uk/government/publications/gift-aid-template-letter-for-the-end-of-year-method-b" TargetMode="External"/><Relationship Id="rId2" Type="http://schemas.openxmlformats.org/officeDocument/2006/relationships/hyperlink" Target="https://tinyurl.com/q2be33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jp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jp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y2pqzhj6" TargetMode="External"/><Relationship Id="rId2" Type="http://schemas.openxmlformats.org/officeDocument/2006/relationships/hyperlink" Target="https://tinyurl.com/jwcu7a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jpg"/><Relationship Id="rId4" Type="http://schemas.openxmlformats.org/officeDocument/2006/relationships/hyperlink" Target="https://tinyurl.com/y3sduegh" TargetMode="Externa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jp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v.uk/government/collections/charitable-donations-and-tax-reliefs-statistics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v.uk/government/collections/charitable-donations-and-tax-reliefs-statistics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jpg"/><Relationship Id="rId2" Type="http://schemas.openxmlformats.org/officeDocument/2006/relationships/image" Target="../media/image9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jpg"/><Relationship Id="rId2" Type="http://schemas.openxmlformats.org/officeDocument/2006/relationships/image" Target="../media/image97.jp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jpg"/><Relationship Id="rId2" Type="http://schemas.openxmlformats.org/officeDocument/2006/relationships/image" Target="../media/image97.jp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jp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jpg"/><Relationship Id="rId2" Type="http://schemas.openxmlformats.org/officeDocument/2006/relationships/image" Target="../media/image97.jp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jp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jpg"/><Relationship Id="rId4" Type="http://schemas.openxmlformats.org/officeDocument/2006/relationships/image" Target="../media/image102.jp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4.jp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jpg"/><Relationship Id="rId2" Type="http://schemas.openxmlformats.org/officeDocument/2006/relationships/image" Target="../media/image10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hyperlink" Target="mailto:Michael.Fleming@nisyst.co.uk" TargetMode="Externa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959" y="1076960"/>
            <a:ext cx="4435354" cy="27527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5425440" y="1127760"/>
            <a:ext cx="0" cy="4419600"/>
          </a:xfrm>
          <a:custGeom>
            <a:avLst/>
            <a:gdLst/>
            <a:ahLst/>
            <a:cxnLst/>
            <a:rect l="l" t="t" r="r" b="b"/>
            <a:pathLst>
              <a:path h="4419600">
                <a:moveTo>
                  <a:pt x="0" y="0"/>
                </a:moveTo>
                <a:lnTo>
                  <a:pt x="0" y="441960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00090" y="1575117"/>
            <a:ext cx="4267835" cy="1855470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solidFill>
                  <a:srgbClr val="1F487C"/>
                </a:solidFill>
                <a:latin typeface="Calibri"/>
                <a:cs typeface="Calibri"/>
              </a:rPr>
              <a:t>Retail</a:t>
            </a:r>
            <a:r>
              <a:rPr sz="6000" spc="-1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60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6000" spc="-1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6000" spc="-25" dirty="0">
                <a:solidFill>
                  <a:srgbClr val="1F487C"/>
                </a:solidFill>
                <a:latin typeface="Calibri"/>
                <a:cs typeface="Calibri"/>
              </a:rPr>
              <a:t>Aid </a:t>
            </a:r>
            <a:r>
              <a:rPr sz="6000" spc="-10" dirty="0">
                <a:solidFill>
                  <a:srgbClr val="1F487C"/>
                </a:solidFill>
                <a:latin typeface="Calibri"/>
                <a:cs typeface="Calibri"/>
              </a:rPr>
              <a:t>Training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00090" y="3870325"/>
            <a:ext cx="2233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Head</a:t>
            </a:r>
            <a:r>
              <a:rPr sz="24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Office</a:t>
            </a:r>
            <a:r>
              <a:rPr sz="2400" spc="-9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F487C"/>
                </a:solidFill>
                <a:latin typeface="Calibri"/>
                <a:cs typeface="Calibri"/>
              </a:rPr>
              <a:t>Users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14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891408" y="1520190"/>
            <a:ext cx="640778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Every</a:t>
            </a:r>
            <a:r>
              <a:rPr sz="23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charity</a:t>
            </a:r>
            <a:r>
              <a:rPr sz="23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operates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3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3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scheme</a:t>
            </a:r>
            <a:r>
              <a:rPr sz="23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differently.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96769" y="5026342"/>
            <a:ext cx="6998334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3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donor</a:t>
            </a:r>
            <a:r>
              <a:rPr sz="23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23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sign</a:t>
            </a:r>
            <a:r>
              <a:rPr sz="23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up</a:t>
            </a:r>
            <a:r>
              <a:rPr sz="23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3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3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as</a:t>
            </a:r>
            <a:r>
              <a:rPr sz="23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many</a:t>
            </a:r>
            <a:r>
              <a:rPr sz="23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times</a:t>
            </a:r>
            <a:r>
              <a:rPr sz="23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as</a:t>
            </a:r>
            <a:r>
              <a:rPr sz="23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they</a:t>
            </a:r>
            <a:r>
              <a:rPr sz="23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like…</a:t>
            </a:r>
            <a:endParaRPr sz="23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Just</a:t>
            </a:r>
            <a:r>
              <a:rPr sz="2300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remember</a:t>
            </a:r>
            <a:r>
              <a:rPr sz="23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they</a:t>
            </a:r>
            <a:r>
              <a:rPr sz="23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must</a:t>
            </a:r>
            <a:r>
              <a:rPr sz="2300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have</a:t>
            </a:r>
            <a:r>
              <a:rPr sz="23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paid</a:t>
            </a:r>
            <a:r>
              <a:rPr sz="23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enough</a:t>
            </a:r>
            <a:r>
              <a:rPr sz="23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20" dirty="0">
                <a:solidFill>
                  <a:srgbClr val="1F487C"/>
                </a:solidFill>
                <a:latin typeface="Calibri"/>
                <a:cs typeface="Calibri"/>
              </a:rPr>
              <a:t>tax.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GIFT</a:t>
            </a:r>
            <a:r>
              <a:rPr spc="-15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“The</a:t>
            </a:r>
            <a:r>
              <a:rPr sz="2500" spc="25" dirty="0"/>
              <a:t> </a:t>
            </a:r>
            <a:r>
              <a:rPr sz="2500" dirty="0"/>
              <a:t>Gift</a:t>
            </a:r>
            <a:r>
              <a:rPr sz="2500" spc="-5" dirty="0"/>
              <a:t> </a:t>
            </a:r>
            <a:r>
              <a:rPr sz="2500" dirty="0"/>
              <a:t>Aid </a:t>
            </a:r>
            <a:r>
              <a:rPr sz="2500" spc="-10" dirty="0"/>
              <a:t>Club”</a:t>
            </a:r>
            <a:endParaRPr sz="2500"/>
          </a:p>
        </p:txBody>
      </p:sp>
      <p:grpSp>
        <p:nvGrpSpPr>
          <p:cNvPr id="9" name="object 9"/>
          <p:cNvGrpSpPr/>
          <p:nvPr/>
        </p:nvGrpSpPr>
        <p:grpSpPr>
          <a:xfrm>
            <a:off x="2854960" y="2275839"/>
            <a:ext cx="6266180" cy="2659380"/>
            <a:chOff x="2854960" y="2275839"/>
            <a:chExt cx="6266180" cy="265938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4960" y="2804159"/>
              <a:ext cx="835660" cy="98298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6939" y="2285999"/>
              <a:ext cx="835660" cy="98297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98919" y="2821939"/>
              <a:ext cx="835659" cy="98298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85480" y="2275839"/>
              <a:ext cx="835659" cy="98551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31180" y="4005579"/>
              <a:ext cx="929640" cy="92964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070860" y="3261359"/>
              <a:ext cx="5257800" cy="1214755"/>
            </a:xfrm>
            <a:custGeom>
              <a:avLst/>
              <a:gdLst/>
              <a:ahLst/>
              <a:cxnLst/>
              <a:rect l="l" t="t" r="r" b="b"/>
              <a:pathLst>
                <a:path w="5257800" h="1214754">
                  <a:moveTo>
                    <a:pt x="2561590" y="1201293"/>
                  </a:moveTo>
                  <a:lnTo>
                    <a:pt x="36322" y="486308"/>
                  </a:lnTo>
                  <a:lnTo>
                    <a:pt x="61061" y="479933"/>
                  </a:lnTo>
                  <a:lnTo>
                    <a:pt x="102489" y="469265"/>
                  </a:lnTo>
                  <a:lnTo>
                    <a:pt x="104521" y="465836"/>
                  </a:lnTo>
                  <a:lnTo>
                    <a:pt x="102743" y="458978"/>
                  </a:lnTo>
                  <a:lnTo>
                    <a:pt x="99314" y="456946"/>
                  </a:lnTo>
                  <a:lnTo>
                    <a:pt x="0" y="482600"/>
                  </a:lnTo>
                  <a:lnTo>
                    <a:pt x="68707" y="553974"/>
                  </a:lnTo>
                  <a:lnTo>
                    <a:pt x="71120" y="556514"/>
                  </a:lnTo>
                  <a:lnTo>
                    <a:pt x="75184" y="556514"/>
                  </a:lnTo>
                  <a:lnTo>
                    <a:pt x="80264" y="551688"/>
                  </a:lnTo>
                  <a:lnTo>
                    <a:pt x="80264" y="547624"/>
                  </a:lnTo>
                  <a:lnTo>
                    <a:pt x="77851" y="545084"/>
                  </a:lnTo>
                  <a:lnTo>
                    <a:pt x="32943" y="498513"/>
                  </a:lnTo>
                  <a:lnTo>
                    <a:pt x="2558161" y="1213485"/>
                  </a:lnTo>
                  <a:lnTo>
                    <a:pt x="2561590" y="1201293"/>
                  </a:lnTo>
                  <a:close/>
                </a:path>
                <a:path w="5257800" h="1214754">
                  <a:moveTo>
                    <a:pt x="2741041" y="955802"/>
                  </a:moveTo>
                  <a:lnTo>
                    <a:pt x="1817979" y="28638"/>
                  </a:lnTo>
                  <a:lnTo>
                    <a:pt x="1884045" y="46228"/>
                  </a:lnTo>
                  <a:lnTo>
                    <a:pt x="1887474" y="44196"/>
                  </a:lnTo>
                  <a:lnTo>
                    <a:pt x="1888490" y="40767"/>
                  </a:lnTo>
                  <a:lnTo>
                    <a:pt x="1889379" y="37465"/>
                  </a:lnTo>
                  <a:lnTo>
                    <a:pt x="1887347" y="33909"/>
                  </a:lnTo>
                  <a:lnTo>
                    <a:pt x="1804911" y="12065"/>
                  </a:lnTo>
                  <a:lnTo>
                    <a:pt x="1788160" y="7620"/>
                  </a:lnTo>
                  <a:lnTo>
                    <a:pt x="1814068" y="106934"/>
                  </a:lnTo>
                  <a:lnTo>
                    <a:pt x="1817497" y="108966"/>
                  </a:lnTo>
                  <a:lnTo>
                    <a:pt x="1824228" y="107188"/>
                  </a:lnTo>
                  <a:lnTo>
                    <a:pt x="1826260" y="103632"/>
                  </a:lnTo>
                  <a:lnTo>
                    <a:pt x="1825371" y="100330"/>
                  </a:lnTo>
                  <a:lnTo>
                    <a:pt x="1809026" y="37592"/>
                  </a:lnTo>
                  <a:lnTo>
                    <a:pt x="2732024" y="964819"/>
                  </a:lnTo>
                  <a:lnTo>
                    <a:pt x="2741041" y="955802"/>
                  </a:lnTo>
                  <a:close/>
                </a:path>
                <a:path w="5257800" h="1214754">
                  <a:moveTo>
                    <a:pt x="3600196" y="525780"/>
                  </a:moveTo>
                  <a:lnTo>
                    <a:pt x="3511296" y="569468"/>
                  </a:lnTo>
                  <a:lnTo>
                    <a:pt x="3508121" y="570992"/>
                  </a:lnTo>
                  <a:lnTo>
                    <a:pt x="3506838" y="574802"/>
                  </a:lnTo>
                  <a:lnTo>
                    <a:pt x="3509886" y="581152"/>
                  </a:lnTo>
                  <a:lnTo>
                    <a:pt x="3513709" y="582422"/>
                  </a:lnTo>
                  <a:lnTo>
                    <a:pt x="3516884" y="580898"/>
                  </a:lnTo>
                  <a:lnTo>
                    <a:pt x="3575075" y="552221"/>
                  </a:lnTo>
                  <a:lnTo>
                    <a:pt x="3306826" y="956056"/>
                  </a:lnTo>
                  <a:lnTo>
                    <a:pt x="3317494" y="963041"/>
                  </a:lnTo>
                  <a:lnTo>
                    <a:pt x="3585502" y="559396"/>
                  </a:lnTo>
                  <a:lnTo>
                    <a:pt x="3581717" y="624713"/>
                  </a:lnTo>
                  <a:lnTo>
                    <a:pt x="3581514" y="627507"/>
                  </a:lnTo>
                  <a:lnTo>
                    <a:pt x="3584194" y="630428"/>
                  </a:lnTo>
                  <a:lnTo>
                    <a:pt x="3587750" y="630682"/>
                  </a:lnTo>
                  <a:lnTo>
                    <a:pt x="3591306" y="630809"/>
                  </a:lnTo>
                  <a:lnTo>
                    <a:pt x="3594227" y="628142"/>
                  </a:lnTo>
                  <a:lnTo>
                    <a:pt x="3594519" y="623951"/>
                  </a:lnTo>
                  <a:lnTo>
                    <a:pt x="3599789" y="532765"/>
                  </a:lnTo>
                  <a:lnTo>
                    <a:pt x="3600196" y="525780"/>
                  </a:lnTo>
                  <a:close/>
                </a:path>
                <a:path w="5257800" h="1214754">
                  <a:moveTo>
                    <a:pt x="5257800" y="0"/>
                  </a:moveTo>
                  <a:lnTo>
                    <a:pt x="5155438" y="7366"/>
                  </a:lnTo>
                  <a:lnTo>
                    <a:pt x="5152771" y="10414"/>
                  </a:lnTo>
                  <a:lnTo>
                    <a:pt x="5153279" y="17399"/>
                  </a:lnTo>
                  <a:lnTo>
                    <a:pt x="5156327" y="20066"/>
                  </a:lnTo>
                  <a:lnTo>
                    <a:pt x="5224259" y="15163"/>
                  </a:lnTo>
                  <a:lnTo>
                    <a:pt x="3486404" y="1203833"/>
                  </a:lnTo>
                  <a:lnTo>
                    <a:pt x="3493516" y="1214247"/>
                  </a:lnTo>
                  <a:lnTo>
                    <a:pt x="5231587" y="25552"/>
                  </a:lnTo>
                  <a:lnTo>
                    <a:pt x="5203825" y="84074"/>
                  </a:lnTo>
                  <a:lnTo>
                    <a:pt x="5202301" y="87249"/>
                  </a:lnTo>
                  <a:lnTo>
                    <a:pt x="5203698" y="91059"/>
                  </a:lnTo>
                  <a:lnTo>
                    <a:pt x="5210048" y="94107"/>
                  </a:lnTo>
                  <a:lnTo>
                    <a:pt x="5213731" y="92710"/>
                  </a:lnTo>
                  <a:lnTo>
                    <a:pt x="5215255" y="89535"/>
                  </a:lnTo>
                  <a:lnTo>
                    <a:pt x="5256949" y="1778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13145" y="1261681"/>
            <a:ext cx="4924425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0" b="0" dirty="0">
                <a:solidFill>
                  <a:srgbClr val="FFFFFF"/>
                </a:solidFill>
                <a:latin typeface="Calibri"/>
                <a:cs typeface="Calibri"/>
              </a:rPr>
              <a:t>Setting</a:t>
            </a:r>
            <a:r>
              <a:rPr sz="6000" b="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0" dirty="0">
                <a:solidFill>
                  <a:srgbClr val="FFFFFF"/>
                </a:solidFill>
                <a:latin typeface="Calibri"/>
                <a:cs typeface="Calibri"/>
              </a:rPr>
              <a:t>up</a:t>
            </a:r>
            <a:r>
              <a:rPr sz="6000" b="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0" spc="-35" dirty="0">
                <a:solidFill>
                  <a:srgbClr val="FFFFFF"/>
                </a:solidFill>
                <a:latin typeface="Calibri"/>
                <a:cs typeface="Calibri"/>
              </a:rPr>
              <a:t>retail </a:t>
            </a:r>
            <a:r>
              <a:rPr sz="6000" b="0" dirty="0">
                <a:solidFill>
                  <a:srgbClr val="FFFFFF"/>
                </a:solidFill>
                <a:latin typeface="Calibri"/>
                <a:cs typeface="Calibri"/>
              </a:rPr>
              <a:t>Gift </a:t>
            </a:r>
            <a:r>
              <a:rPr sz="6000" b="0" spc="-25" dirty="0">
                <a:solidFill>
                  <a:srgbClr val="FFFFFF"/>
                </a:solidFill>
                <a:latin typeface="Calibri"/>
                <a:cs typeface="Calibri"/>
              </a:rPr>
              <a:t>Aid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87810" y="6444932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FFFFFF"/>
                </a:solidFill>
                <a:latin typeface="Calibri"/>
                <a:cs typeface="Calibri"/>
              </a:rPr>
              <a:t>15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16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998216" y="1517650"/>
            <a:ext cx="620141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5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5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25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only</a:t>
            </a:r>
            <a:r>
              <a:rPr sz="25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5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claimed</a:t>
            </a:r>
            <a:r>
              <a:rPr sz="25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on</a:t>
            </a:r>
            <a:r>
              <a:rPr sz="25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cash*</a:t>
            </a:r>
            <a:r>
              <a:rPr sz="25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donations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RETAIL</a:t>
            </a:r>
            <a:r>
              <a:rPr spc="-75" dirty="0"/>
              <a:t> </a:t>
            </a:r>
            <a:r>
              <a:rPr dirty="0"/>
              <a:t>GIFT</a:t>
            </a:r>
            <a:r>
              <a:rPr spc="-90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Gift</a:t>
            </a:r>
            <a:r>
              <a:rPr sz="2500" spc="-80" dirty="0"/>
              <a:t> </a:t>
            </a:r>
            <a:r>
              <a:rPr sz="2500" dirty="0"/>
              <a:t>Aid</a:t>
            </a:r>
            <a:r>
              <a:rPr sz="2500" spc="-75" dirty="0"/>
              <a:t> </a:t>
            </a:r>
            <a:r>
              <a:rPr sz="2500" dirty="0"/>
              <a:t>Vs</a:t>
            </a:r>
            <a:r>
              <a:rPr sz="2500" spc="-50" dirty="0"/>
              <a:t> </a:t>
            </a:r>
            <a:r>
              <a:rPr sz="2500" dirty="0"/>
              <a:t>Retail</a:t>
            </a:r>
            <a:r>
              <a:rPr sz="2500" spc="-45" dirty="0"/>
              <a:t> </a:t>
            </a:r>
            <a:r>
              <a:rPr sz="2500" dirty="0"/>
              <a:t>Gift</a:t>
            </a:r>
            <a:r>
              <a:rPr sz="2500" spc="-100" dirty="0"/>
              <a:t> </a:t>
            </a:r>
            <a:r>
              <a:rPr sz="2500" spc="-25" dirty="0"/>
              <a:t>Aid</a:t>
            </a:r>
            <a:endParaRPr sz="2500"/>
          </a:p>
        </p:txBody>
      </p:sp>
      <p:sp>
        <p:nvSpPr>
          <p:cNvPr id="8" name="object 8"/>
          <p:cNvSpPr txBox="1"/>
          <p:nvPr/>
        </p:nvSpPr>
        <p:spPr>
          <a:xfrm>
            <a:off x="3260090" y="4499609"/>
            <a:ext cx="5670550" cy="1515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This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done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using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an</a:t>
            </a:r>
            <a:endParaRPr sz="1800">
              <a:latin typeface="Calibri"/>
              <a:cs typeface="Calibri"/>
            </a:endParaRPr>
          </a:p>
          <a:p>
            <a:pPr marL="63500" algn="ctr">
              <a:lnSpc>
                <a:spcPct val="100000"/>
              </a:lnSpc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Agency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Agreement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55"/>
              </a:spcBef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*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HMRC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discussions surrounding</a:t>
            </a:r>
            <a:r>
              <a:rPr sz="1800" spc="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other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payment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types.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502659" y="2748279"/>
            <a:ext cx="4927600" cy="2664460"/>
            <a:chOff x="3502659" y="2748279"/>
            <a:chExt cx="4927600" cy="266446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2659" y="2748279"/>
              <a:ext cx="1178560" cy="129032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57439" y="2748279"/>
              <a:ext cx="972820" cy="122682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040500" y="4206239"/>
              <a:ext cx="2163445" cy="1193800"/>
            </a:xfrm>
            <a:custGeom>
              <a:avLst/>
              <a:gdLst/>
              <a:ahLst/>
              <a:cxnLst/>
              <a:rect l="l" t="t" r="r" b="b"/>
              <a:pathLst>
                <a:path w="2163445" h="1193800">
                  <a:moveTo>
                    <a:pt x="1926208" y="0"/>
                  </a:moveTo>
                  <a:lnTo>
                    <a:pt x="1566545" y="298450"/>
                  </a:lnTo>
                  <a:lnTo>
                    <a:pt x="1715770" y="298450"/>
                  </a:lnTo>
                  <a:lnTo>
                    <a:pt x="1700256" y="333495"/>
                  </a:lnTo>
                  <a:lnTo>
                    <a:pt x="1683125" y="368065"/>
                  </a:lnTo>
                  <a:lnTo>
                    <a:pt x="1664407" y="402145"/>
                  </a:lnTo>
                  <a:lnTo>
                    <a:pt x="1644128" y="435719"/>
                  </a:lnTo>
                  <a:lnTo>
                    <a:pt x="1622319" y="468773"/>
                  </a:lnTo>
                  <a:lnTo>
                    <a:pt x="1599007" y="501291"/>
                  </a:lnTo>
                  <a:lnTo>
                    <a:pt x="1574220" y="533260"/>
                  </a:lnTo>
                  <a:lnTo>
                    <a:pt x="1547989" y="564663"/>
                  </a:lnTo>
                  <a:lnTo>
                    <a:pt x="1520340" y="595487"/>
                  </a:lnTo>
                  <a:lnTo>
                    <a:pt x="1491303" y="625716"/>
                  </a:lnTo>
                  <a:lnTo>
                    <a:pt x="1460907" y="655336"/>
                  </a:lnTo>
                  <a:lnTo>
                    <a:pt x="1429179" y="684332"/>
                  </a:lnTo>
                  <a:lnTo>
                    <a:pt x="1396149" y="712688"/>
                  </a:lnTo>
                  <a:lnTo>
                    <a:pt x="1361844" y="740391"/>
                  </a:lnTo>
                  <a:lnTo>
                    <a:pt x="1326294" y="767424"/>
                  </a:lnTo>
                  <a:lnTo>
                    <a:pt x="1289527" y="793774"/>
                  </a:lnTo>
                  <a:lnTo>
                    <a:pt x="1251572" y="819426"/>
                  </a:lnTo>
                  <a:lnTo>
                    <a:pt x="1212456" y="844364"/>
                  </a:lnTo>
                  <a:lnTo>
                    <a:pt x="1172210" y="868573"/>
                  </a:lnTo>
                  <a:lnTo>
                    <a:pt x="1130861" y="892040"/>
                  </a:lnTo>
                  <a:lnTo>
                    <a:pt x="1088437" y="914749"/>
                  </a:lnTo>
                  <a:lnTo>
                    <a:pt x="1044968" y="936685"/>
                  </a:lnTo>
                  <a:lnTo>
                    <a:pt x="1000482" y="957833"/>
                  </a:lnTo>
                  <a:lnTo>
                    <a:pt x="955008" y="978179"/>
                  </a:lnTo>
                  <a:lnTo>
                    <a:pt x="908573" y="997707"/>
                  </a:lnTo>
                  <a:lnTo>
                    <a:pt x="861208" y="1016403"/>
                  </a:lnTo>
                  <a:lnTo>
                    <a:pt x="812939" y="1034252"/>
                  </a:lnTo>
                  <a:lnTo>
                    <a:pt x="763796" y="1051240"/>
                  </a:lnTo>
                  <a:lnTo>
                    <a:pt x="713808" y="1067350"/>
                  </a:lnTo>
                  <a:lnTo>
                    <a:pt x="663002" y="1082569"/>
                  </a:lnTo>
                  <a:lnTo>
                    <a:pt x="611408" y="1096881"/>
                  </a:lnTo>
                  <a:lnTo>
                    <a:pt x="559054" y="1110272"/>
                  </a:lnTo>
                  <a:lnTo>
                    <a:pt x="505969" y="1122727"/>
                  </a:lnTo>
                  <a:lnTo>
                    <a:pt x="452181" y="1134231"/>
                  </a:lnTo>
                  <a:lnTo>
                    <a:pt x="397718" y="1144769"/>
                  </a:lnTo>
                  <a:lnTo>
                    <a:pt x="342610" y="1154327"/>
                  </a:lnTo>
                  <a:lnTo>
                    <a:pt x="286885" y="1162888"/>
                  </a:lnTo>
                  <a:lnTo>
                    <a:pt x="230570" y="1170440"/>
                  </a:lnTo>
                  <a:lnTo>
                    <a:pt x="173696" y="1176966"/>
                  </a:lnTo>
                  <a:lnTo>
                    <a:pt x="116291" y="1182452"/>
                  </a:lnTo>
                  <a:lnTo>
                    <a:pt x="58382" y="1186882"/>
                  </a:lnTo>
                  <a:lnTo>
                    <a:pt x="0" y="1190244"/>
                  </a:lnTo>
                  <a:lnTo>
                    <a:pt x="56925" y="1192465"/>
                  </a:lnTo>
                  <a:lnTo>
                    <a:pt x="113618" y="1193646"/>
                  </a:lnTo>
                  <a:lnTo>
                    <a:pt x="170050" y="1193800"/>
                  </a:lnTo>
                  <a:lnTo>
                    <a:pt x="226195" y="1192939"/>
                  </a:lnTo>
                  <a:lnTo>
                    <a:pt x="282025" y="1191075"/>
                  </a:lnTo>
                  <a:lnTo>
                    <a:pt x="337513" y="1188219"/>
                  </a:lnTo>
                  <a:lnTo>
                    <a:pt x="392632" y="1184384"/>
                  </a:lnTo>
                  <a:lnTo>
                    <a:pt x="447355" y="1179582"/>
                  </a:lnTo>
                  <a:lnTo>
                    <a:pt x="501654" y="1173825"/>
                  </a:lnTo>
                  <a:lnTo>
                    <a:pt x="555503" y="1167125"/>
                  </a:lnTo>
                  <a:lnTo>
                    <a:pt x="608874" y="1159493"/>
                  </a:lnTo>
                  <a:lnTo>
                    <a:pt x="661739" y="1150943"/>
                  </a:lnTo>
                  <a:lnTo>
                    <a:pt x="714073" y="1141485"/>
                  </a:lnTo>
                  <a:lnTo>
                    <a:pt x="765847" y="1131133"/>
                  </a:lnTo>
                  <a:lnTo>
                    <a:pt x="817034" y="1119897"/>
                  </a:lnTo>
                  <a:lnTo>
                    <a:pt x="867607" y="1107791"/>
                  </a:lnTo>
                  <a:lnTo>
                    <a:pt x="917540" y="1094825"/>
                  </a:lnTo>
                  <a:lnTo>
                    <a:pt x="966804" y="1081013"/>
                  </a:lnTo>
                  <a:lnTo>
                    <a:pt x="1015373" y="1066366"/>
                  </a:lnTo>
                  <a:lnTo>
                    <a:pt x="1063219" y="1050896"/>
                  </a:lnTo>
                  <a:lnTo>
                    <a:pt x="1110316" y="1034616"/>
                  </a:lnTo>
                  <a:lnTo>
                    <a:pt x="1156635" y="1017536"/>
                  </a:lnTo>
                  <a:lnTo>
                    <a:pt x="1202151" y="999670"/>
                  </a:lnTo>
                  <a:lnTo>
                    <a:pt x="1246835" y="981030"/>
                  </a:lnTo>
                  <a:lnTo>
                    <a:pt x="1290660" y="961626"/>
                  </a:lnTo>
                  <a:lnTo>
                    <a:pt x="1333600" y="941472"/>
                  </a:lnTo>
                  <a:lnTo>
                    <a:pt x="1375627" y="920580"/>
                  </a:lnTo>
                  <a:lnTo>
                    <a:pt x="1416714" y="898961"/>
                  </a:lnTo>
                  <a:lnTo>
                    <a:pt x="1456833" y="876628"/>
                  </a:lnTo>
                  <a:lnTo>
                    <a:pt x="1495958" y="853592"/>
                  </a:lnTo>
                  <a:lnTo>
                    <a:pt x="1534062" y="829865"/>
                  </a:lnTo>
                  <a:lnTo>
                    <a:pt x="1571116" y="805461"/>
                  </a:lnTo>
                  <a:lnTo>
                    <a:pt x="1607095" y="780390"/>
                  </a:lnTo>
                  <a:lnTo>
                    <a:pt x="1641970" y="754664"/>
                  </a:lnTo>
                  <a:lnTo>
                    <a:pt x="1675715" y="728297"/>
                  </a:lnTo>
                  <a:lnTo>
                    <a:pt x="1708302" y="701299"/>
                  </a:lnTo>
                  <a:lnTo>
                    <a:pt x="1739704" y="673683"/>
                  </a:lnTo>
                  <a:lnTo>
                    <a:pt x="1769894" y="645461"/>
                  </a:lnTo>
                  <a:lnTo>
                    <a:pt x="1798845" y="616644"/>
                  </a:lnTo>
                  <a:lnTo>
                    <a:pt x="1826530" y="587246"/>
                  </a:lnTo>
                  <a:lnTo>
                    <a:pt x="1852921" y="557277"/>
                  </a:lnTo>
                  <a:lnTo>
                    <a:pt x="1877992" y="526750"/>
                  </a:lnTo>
                  <a:lnTo>
                    <a:pt x="1901714" y="495678"/>
                  </a:lnTo>
                  <a:lnTo>
                    <a:pt x="1924062" y="464071"/>
                  </a:lnTo>
                  <a:lnTo>
                    <a:pt x="1945007" y="431942"/>
                  </a:lnTo>
                  <a:lnTo>
                    <a:pt x="1982581" y="366168"/>
                  </a:lnTo>
                  <a:lnTo>
                    <a:pt x="2014220" y="298450"/>
                  </a:lnTo>
                  <a:lnTo>
                    <a:pt x="2163445" y="298450"/>
                  </a:lnTo>
                  <a:lnTo>
                    <a:pt x="192620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64939" y="4206239"/>
              <a:ext cx="2225040" cy="1193800"/>
            </a:xfrm>
            <a:custGeom>
              <a:avLst/>
              <a:gdLst/>
              <a:ahLst/>
              <a:cxnLst/>
              <a:rect l="l" t="t" r="r" b="b"/>
              <a:pathLst>
                <a:path w="2225040" h="1193800">
                  <a:moveTo>
                    <a:pt x="298450" y="0"/>
                  </a:moveTo>
                  <a:lnTo>
                    <a:pt x="0" y="0"/>
                  </a:lnTo>
                  <a:lnTo>
                    <a:pt x="883" y="36494"/>
                  </a:lnTo>
                  <a:lnTo>
                    <a:pt x="7872" y="108651"/>
                  </a:lnTo>
                  <a:lnTo>
                    <a:pt x="21657" y="179593"/>
                  </a:lnTo>
                  <a:lnTo>
                    <a:pt x="42037" y="249197"/>
                  </a:lnTo>
                  <a:lnTo>
                    <a:pt x="68810" y="317338"/>
                  </a:lnTo>
                  <a:lnTo>
                    <a:pt x="101774" y="383890"/>
                  </a:lnTo>
                  <a:lnTo>
                    <a:pt x="140729" y="448728"/>
                  </a:lnTo>
                  <a:lnTo>
                    <a:pt x="162389" y="480465"/>
                  </a:lnTo>
                  <a:lnTo>
                    <a:pt x="185471" y="511727"/>
                  </a:lnTo>
                  <a:lnTo>
                    <a:pt x="209950" y="542499"/>
                  </a:lnTo>
                  <a:lnTo>
                    <a:pt x="235801" y="572764"/>
                  </a:lnTo>
                  <a:lnTo>
                    <a:pt x="262998" y="602506"/>
                  </a:lnTo>
                  <a:lnTo>
                    <a:pt x="291516" y="631711"/>
                  </a:lnTo>
                  <a:lnTo>
                    <a:pt x="321330" y="660363"/>
                  </a:lnTo>
                  <a:lnTo>
                    <a:pt x="352414" y="688446"/>
                  </a:lnTo>
                  <a:lnTo>
                    <a:pt x="384744" y="715944"/>
                  </a:lnTo>
                  <a:lnTo>
                    <a:pt x="418295" y="742842"/>
                  </a:lnTo>
                  <a:lnTo>
                    <a:pt x="453041" y="769125"/>
                  </a:lnTo>
                  <a:lnTo>
                    <a:pt x="488956" y="794776"/>
                  </a:lnTo>
                  <a:lnTo>
                    <a:pt x="526017" y="819780"/>
                  </a:lnTo>
                  <a:lnTo>
                    <a:pt x="564197" y="844121"/>
                  </a:lnTo>
                  <a:lnTo>
                    <a:pt x="603471" y="867784"/>
                  </a:lnTo>
                  <a:lnTo>
                    <a:pt x="643815" y="890753"/>
                  </a:lnTo>
                  <a:lnTo>
                    <a:pt x="685203" y="913013"/>
                  </a:lnTo>
                  <a:lnTo>
                    <a:pt x="727609" y="934547"/>
                  </a:lnTo>
                  <a:lnTo>
                    <a:pt x="771009" y="955341"/>
                  </a:lnTo>
                  <a:lnTo>
                    <a:pt x="815378" y="975379"/>
                  </a:lnTo>
                  <a:lnTo>
                    <a:pt x="860690" y="994644"/>
                  </a:lnTo>
                  <a:lnTo>
                    <a:pt x="906920" y="1013122"/>
                  </a:lnTo>
                  <a:lnTo>
                    <a:pt x="954042" y="1030797"/>
                  </a:lnTo>
                  <a:lnTo>
                    <a:pt x="1002033" y="1047653"/>
                  </a:lnTo>
                  <a:lnTo>
                    <a:pt x="1050865" y="1063675"/>
                  </a:lnTo>
                  <a:lnTo>
                    <a:pt x="1100516" y="1078847"/>
                  </a:lnTo>
                  <a:lnTo>
                    <a:pt x="1150958" y="1093153"/>
                  </a:lnTo>
                  <a:lnTo>
                    <a:pt x="1202167" y="1106578"/>
                  </a:lnTo>
                  <a:lnTo>
                    <a:pt x="1254118" y="1119105"/>
                  </a:lnTo>
                  <a:lnTo>
                    <a:pt x="1306785" y="1130721"/>
                  </a:lnTo>
                  <a:lnTo>
                    <a:pt x="1360143" y="1141408"/>
                  </a:lnTo>
                  <a:lnTo>
                    <a:pt x="1414168" y="1151152"/>
                  </a:lnTo>
                  <a:lnTo>
                    <a:pt x="1468834" y="1159936"/>
                  </a:lnTo>
                  <a:lnTo>
                    <a:pt x="1524115" y="1167745"/>
                  </a:lnTo>
                  <a:lnTo>
                    <a:pt x="1579987" y="1174564"/>
                  </a:lnTo>
                  <a:lnTo>
                    <a:pt x="1636424" y="1180376"/>
                  </a:lnTo>
                  <a:lnTo>
                    <a:pt x="1693401" y="1185167"/>
                  </a:lnTo>
                  <a:lnTo>
                    <a:pt x="1750894" y="1188920"/>
                  </a:lnTo>
                  <a:lnTo>
                    <a:pt x="1808876" y="1191621"/>
                  </a:lnTo>
                  <a:lnTo>
                    <a:pt x="1867322" y="1193252"/>
                  </a:lnTo>
                  <a:lnTo>
                    <a:pt x="1926209" y="1193800"/>
                  </a:lnTo>
                  <a:lnTo>
                    <a:pt x="2224659" y="1193800"/>
                  </a:lnTo>
                  <a:lnTo>
                    <a:pt x="2165772" y="1193252"/>
                  </a:lnTo>
                  <a:lnTo>
                    <a:pt x="2107326" y="1191621"/>
                  </a:lnTo>
                  <a:lnTo>
                    <a:pt x="2049344" y="1188920"/>
                  </a:lnTo>
                  <a:lnTo>
                    <a:pt x="1991851" y="1185167"/>
                  </a:lnTo>
                  <a:lnTo>
                    <a:pt x="1934874" y="1180376"/>
                  </a:lnTo>
                  <a:lnTo>
                    <a:pt x="1878437" y="1174564"/>
                  </a:lnTo>
                  <a:lnTo>
                    <a:pt x="1822565" y="1167745"/>
                  </a:lnTo>
                  <a:lnTo>
                    <a:pt x="1767284" y="1159936"/>
                  </a:lnTo>
                  <a:lnTo>
                    <a:pt x="1712618" y="1151152"/>
                  </a:lnTo>
                  <a:lnTo>
                    <a:pt x="1658593" y="1141408"/>
                  </a:lnTo>
                  <a:lnTo>
                    <a:pt x="1605235" y="1130721"/>
                  </a:lnTo>
                  <a:lnTo>
                    <a:pt x="1552568" y="1119105"/>
                  </a:lnTo>
                  <a:lnTo>
                    <a:pt x="1500617" y="1106578"/>
                  </a:lnTo>
                  <a:lnTo>
                    <a:pt x="1449408" y="1093153"/>
                  </a:lnTo>
                  <a:lnTo>
                    <a:pt x="1398966" y="1078847"/>
                  </a:lnTo>
                  <a:lnTo>
                    <a:pt x="1349315" y="1063675"/>
                  </a:lnTo>
                  <a:lnTo>
                    <a:pt x="1300483" y="1047653"/>
                  </a:lnTo>
                  <a:lnTo>
                    <a:pt x="1252492" y="1030797"/>
                  </a:lnTo>
                  <a:lnTo>
                    <a:pt x="1205370" y="1013122"/>
                  </a:lnTo>
                  <a:lnTo>
                    <a:pt x="1159140" y="994644"/>
                  </a:lnTo>
                  <a:lnTo>
                    <a:pt x="1113828" y="975379"/>
                  </a:lnTo>
                  <a:lnTo>
                    <a:pt x="1069459" y="955341"/>
                  </a:lnTo>
                  <a:lnTo>
                    <a:pt x="1026059" y="934547"/>
                  </a:lnTo>
                  <a:lnTo>
                    <a:pt x="983653" y="913013"/>
                  </a:lnTo>
                  <a:lnTo>
                    <a:pt x="942265" y="890753"/>
                  </a:lnTo>
                  <a:lnTo>
                    <a:pt x="901921" y="867784"/>
                  </a:lnTo>
                  <a:lnTo>
                    <a:pt x="862647" y="844121"/>
                  </a:lnTo>
                  <a:lnTo>
                    <a:pt x="824467" y="819780"/>
                  </a:lnTo>
                  <a:lnTo>
                    <a:pt x="787406" y="794776"/>
                  </a:lnTo>
                  <a:lnTo>
                    <a:pt x="751491" y="769125"/>
                  </a:lnTo>
                  <a:lnTo>
                    <a:pt x="716745" y="742842"/>
                  </a:lnTo>
                  <a:lnTo>
                    <a:pt x="683194" y="715944"/>
                  </a:lnTo>
                  <a:lnTo>
                    <a:pt x="650864" y="688446"/>
                  </a:lnTo>
                  <a:lnTo>
                    <a:pt x="619780" y="660363"/>
                  </a:lnTo>
                  <a:lnTo>
                    <a:pt x="589966" y="631711"/>
                  </a:lnTo>
                  <a:lnTo>
                    <a:pt x="561448" y="602506"/>
                  </a:lnTo>
                  <a:lnTo>
                    <a:pt x="534251" y="572764"/>
                  </a:lnTo>
                  <a:lnTo>
                    <a:pt x="508400" y="542499"/>
                  </a:lnTo>
                  <a:lnTo>
                    <a:pt x="483921" y="511727"/>
                  </a:lnTo>
                  <a:lnTo>
                    <a:pt x="460839" y="480465"/>
                  </a:lnTo>
                  <a:lnTo>
                    <a:pt x="439179" y="448728"/>
                  </a:lnTo>
                  <a:lnTo>
                    <a:pt x="400224" y="383890"/>
                  </a:lnTo>
                  <a:lnTo>
                    <a:pt x="367260" y="317338"/>
                  </a:lnTo>
                  <a:lnTo>
                    <a:pt x="340487" y="249197"/>
                  </a:lnTo>
                  <a:lnTo>
                    <a:pt x="320107" y="179593"/>
                  </a:lnTo>
                  <a:lnTo>
                    <a:pt x="306322" y="108651"/>
                  </a:lnTo>
                  <a:lnTo>
                    <a:pt x="299333" y="36494"/>
                  </a:lnTo>
                  <a:lnTo>
                    <a:pt x="298450" y="0"/>
                  </a:lnTo>
                  <a:close/>
                </a:path>
              </a:pathLst>
            </a:custGeom>
            <a:solidFill>
              <a:srgbClr val="4068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64939" y="4206239"/>
              <a:ext cx="4239260" cy="1193800"/>
            </a:xfrm>
            <a:custGeom>
              <a:avLst/>
              <a:gdLst/>
              <a:ahLst/>
              <a:cxnLst/>
              <a:rect l="l" t="t" r="r" b="b"/>
              <a:pathLst>
                <a:path w="4239259" h="1193800">
                  <a:moveTo>
                    <a:pt x="2075434" y="1190244"/>
                  </a:moveTo>
                  <a:lnTo>
                    <a:pt x="2133825" y="1186882"/>
                  </a:lnTo>
                  <a:lnTo>
                    <a:pt x="2191742" y="1182452"/>
                  </a:lnTo>
                  <a:lnTo>
                    <a:pt x="2249156" y="1176966"/>
                  </a:lnTo>
                  <a:lnTo>
                    <a:pt x="2306037" y="1170440"/>
                  </a:lnTo>
                  <a:lnTo>
                    <a:pt x="2362359" y="1162888"/>
                  </a:lnTo>
                  <a:lnTo>
                    <a:pt x="2418091" y="1154327"/>
                  </a:lnTo>
                  <a:lnTo>
                    <a:pt x="2473206" y="1144769"/>
                  </a:lnTo>
                  <a:lnTo>
                    <a:pt x="2527674" y="1134231"/>
                  </a:lnTo>
                  <a:lnTo>
                    <a:pt x="2581468" y="1122727"/>
                  </a:lnTo>
                  <a:lnTo>
                    <a:pt x="2634559" y="1110272"/>
                  </a:lnTo>
                  <a:lnTo>
                    <a:pt x="2686918" y="1096881"/>
                  </a:lnTo>
                  <a:lnTo>
                    <a:pt x="2738517" y="1082569"/>
                  </a:lnTo>
                  <a:lnTo>
                    <a:pt x="2789327" y="1067350"/>
                  </a:lnTo>
                  <a:lnTo>
                    <a:pt x="2839320" y="1051240"/>
                  </a:lnTo>
                  <a:lnTo>
                    <a:pt x="2888466" y="1034252"/>
                  </a:lnTo>
                  <a:lnTo>
                    <a:pt x="2936738" y="1016403"/>
                  </a:lnTo>
                  <a:lnTo>
                    <a:pt x="2984107" y="997707"/>
                  </a:lnTo>
                  <a:lnTo>
                    <a:pt x="3030545" y="978179"/>
                  </a:lnTo>
                  <a:lnTo>
                    <a:pt x="3076022" y="957833"/>
                  </a:lnTo>
                  <a:lnTo>
                    <a:pt x="3120511" y="936685"/>
                  </a:lnTo>
                  <a:lnTo>
                    <a:pt x="3163982" y="914749"/>
                  </a:lnTo>
                  <a:lnTo>
                    <a:pt x="3206408" y="892040"/>
                  </a:lnTo>
                  <a:lnTo>
                    <a:pt x="3247759" y="868573"/>
                  </a:lnTo>
                  <a:lnTo>
                    <a:pt x="3288007" y="844364"/>
                  </a:lnTo>
                  <a:lnTo>
                    <a:pt x="3327124" y="819426"/>
                  </a:lnTo>
                  <a:lnTo>
                    <a:pt x="3365081" y="793774"/>
                  </a:lnTo>
                  <a:lnTo>
                    <a:pt x="3401849" y="767424"/>
                  </a:lnTo>
                  <a:lnTo>
                    <a:pt x="3437400" y="740391"/>
                  </a:lnTo>
                  <a:lnTo>
                    <a:pt x="3471706" y="712688"/>
                  </a:lnTo>
                  <a:lnTo>
                    <a:pt x="3504737" y="684332"/>
                  </a:lnTo>
                  <a:lnTo>
                    <a:pt x="3536466" y="655336"/>
                  </a:lnTo>
                  <a:lnTo>
                    <a:pt x="3566863" y="625716"/>
                  </a:lnTo>
                  <a:lnTo>
                    <a:pt x="3595900" y="595487"/>
                  </a:lnTo>
                  <a:lnTo>
                    <a:pt x="3623549" y="564663"/>
                  </a:lnTo>
                  <a:lnTo>
                    <a:pt x="3649781" y="533260"/>
                  </a:lnTo>
                  <a:lnTo>
                    <a:pt x="3674567" y="501291"/>
                  </a:lnTo>
                  <a:lnTo>
                    <a:pt x="3697879" y="468773"/>
                  </a:lnTo>
                  <a:lnTo>
                    <a:pt x="3719689" y="435719"/>
                  </a:lnTo>
                  <a:lnTo>
                    <a:pt x="3739968" y="402145"/>
                  </a:lnTo>
                  <a:lnTo>
                    <a:pt x="3758686" y="368065"/>
                  </a:lnTo>
                  <a:lnTo>
                    <a:pt x="3775817" y="333495"/>
                  </a:lnTo>
                  <a:lnTo>
                    <a:pt x="3791331" y="298450"/>
                  </a:lnTo>
                  <a:lnTo>
                    <a:pt x="3642106" y="298450"/>
                  </a:lnTo>
                  <a:lnTo>
                    <a:pt x="4001769" y="0"/>
                  </a:lnTo>
                  <a:lnTo>
                    <a:pt x="4239006" y="298450"/>
                  </a:lnTo>
                  <a:lnTo>
                    <a:pt x="4089781" y="298450"/>
                  </a:lnTo>
                  <a:lnTo>
                    <a:pt x="4074335" y="333349"/>
                  </a:lnTo>
                  <a:lnTo>
                    <a:pt x="4057297" y="367764"/>
                  </a:lnTo>
                  <a:lnTo>
                    <a:pt x="4038693" y="401681"/>
                  </a:lnTo>
                  <a:lnTo>
                    <a:pt x="4018554" y="435086"/>
                  </a:lnTo>
                  <a:lnTo>
                    <a:pt x="3996907" y="467966"/>
                  </a:lnTo>
                  <a:lnTo>
                    <a:pt x="3973781" y="500306"/>
                  </a:lnTo>
                  <a:lnTo>
                    <a:pt x="3949206" y="532093"/>
                  </a:lnTo>
                  <a:lnTo>
                    <a:pt x="3923209" y="563314"/>
                  </a:lnTo>
                  <a:lnTo>
                    <a:pt x="3895820" y="593953"/>
                  </a:lnTo>
                  <a:lnTo>
                    <a:pt x="3867067" y="623998"/>
                  </a:lnTo>
                  <a:lnTo>
                    <a:pt x="3836979" y="653435"/>
                  </a:lnTo>
                  <a:lnTo>
                    <a:pt x="3805585" y="682249"/>
                  </a:lnTo>
                  <a:lnTo>
                    <a:pt x="3772913" y="710428"/>
                  </a:lnTo>
                  <a:lnTo>
                    <a:pt x="3738992" y="737956"/>
                  </a:lnTo>
                  <a:lnTo>
                    <a:pt x="3703851" y="764822"/>
                  </a:lnTo>
                  <a:lnTo>
                    <a:pt x="3667519" y="791010"/>
                  </a:lnTo>
                  <a:lnTo>
                    <a:pt x="3630023" y="816506"/>
                  </a:lnTo>
                  <a:lnTo>
                    <a:pt x="3591394" y="841298"/>
                  </a:lnTo>
                  <a:lnTo>
                    <a:pt x="3551659" y="865371"/>
                  </a:lnTo>
                  <a:lnTo>
                    <a:pt x="3510848" y="888712"/>
                  </a:lnTo>
                  <a:lnTo>
                    <a:pt x="3468989" y="911306"/>
                  </a:lnTo>
                  <a:lnTo>
                    <a:pt x="3426110" y="933141"/>
                  </a:lnTo>
                  <a:lnTo>
                    <a:pt x="3382242" y="954201"/>
                  </a:lnTo>
                  <a:lnTo>
                    <a:pt x="3337411" y="974473"/>
                  </a:lnTo>
                  <a:lnTo>
                    <a:pt x="3291647" y="993944"/>
                  </a:lnTo>
                  <a:lnTo>
                    <a:pt x="3244979" y="1012600"/>
                  </a:lnTo>
                  <a:lnTo>
                    <a:pt x="3197436" y="1030427"/>
                  </a:lnTo>
                  <a:lnTo>
                    <a:pt x="3149045" y="1047410"/>
                  </a:lnTo>
                  <a:lnTo>
                    <a:pt x="3099837" y="1063537"/>
                  </a:lnTo>
                  <a:lnTo>
                    <a:pt x="3049839" y="1078794"/>
                  </a:lnTo>
                  <a:lnTo>
                    <a:pt x="2999080" y="1093166"/>
                  </a:lnTo>
                  <a:lnTo>
                    <a:pt x="2947589" y="1106640"/>
                  </a:lnTo>
                  <a:lnTo>
                    <a:pt x="2895395" y="1119203"/>
                  </a:lnTo>
                  <a:lnTo>
                    <a:pt x="2842526" y="1130839"/>
                  </a:lnTo>
                  <a:lnTo>
                    <a:pt x="2789011" y="1141536"/>
                  </a:lnTo>
                  <a:lnTo>
                    <a:pt x="2734879" y="1151280"/>
                  </a:lnTo>
                  <a:lnTo>
                    <a:pt x="2680159" y="1160057"/>
                  </a:lnTo>
                  <a:lnTo>
                    <a:pt x="2624879" y="1167852"/>
                  </a:lnTo>
                  <a:lnTo>
                    <a:pt x="2569068" y="1174654"/>
                  </a:lnTo>
                  <a:lnTo>
                    <a:pt x="2512755" y="1180446"/>
                  </a:lnTo>
                  <a:lnTo>
                    <a:pt x="2455968" y="1185217"/>
                  </a:lnTo>
                  <a:lnTo>
                    <a:pt x="2398736" y="1188951"/>
                  </a:lnTo>
                  <a:lnTo>
                    <a:pt x="2341088" y="1191635"/>
                  </a:lnTo>
                  <a:lnTo>
                    <a:pt x="2283053" y="1193256"/>
                  </a:lnTo>
                  <a:lnTo>
                    <a:pt x="2224659" y="1193800"/>
                  </a:lnTo>
                  <a:lnTo>
                    <a:pt x="1926209" y="1193800"/>
                  </a:lnTo>
                  <a:lnTo>
                    <a:pt x="1867322" y="1193252"/>
                  </a:lnTo>
                  <a:lnTo>
                    <a:pt x="1808876" y="1191621"/>
                  </a:lnTo>
                  <a:lnTo>
                    <a:pt x="1750894" y="1188920"/>
                  </a:lnTo>
                  <a:lnTo>
                    <a:pt x="1693401" y="1185167"/>
                  </a:lnTo>
                  <a:lnTo>
                    <a:pt x="1636424" y="1180376"/>
                  </a:lnTo>
                  <a:lnTo>
                    <a:pt x="1579987" y="1174564"/>
                  </a:lnTo>
                  <a:lnTo>
                    <a:pt x="1524115" y="1167745"/>
                  </a:lnTo>
                  <a:lnTo>
                    <a:pt x="1468834" y="1159936"/>
                  </a:lnTo>
                  <a:lnTo>
                    <a:pt x="1414168" y="1151152"/>
                  </a:lnTo>
                  <a:lnTo>
                    <a:pt x="1360143" y="1141408"/>
                  </a:lnTo>
                  <a:lnTo>
                    <a:pt x="1306785" y="1130721"/>
                  </a:lnTo>
                  <a:lnTo>
                    <a:pt x="1254118" y="1119105"/>
                  </a:lnTo>
                  <a:lnTo>
                    <a:pt x="1202167" y="1106578"/>
                  </a:lnTo>
                  <a:lnTo>
                    <a:pt x="1150958" y="1093153"/>
                  </a:lnTo>
                  <a:lnTo>
                    <a:pt x="1100516" y="1078847"/>
                  </a:lnTo>
                  <a:lnTo>
                    <a:pt x="1050865" y="1063675"/>
                  </a:lnTo>
                  <a:lnTo>
                    <a:pt x="1002033" y="1047653"/>
                  </a:lnTo>
                  <a:lnTo>
                    <a:pt x="954042" y="1030797"/>
                  </a:lnTo>
                  <a:lnTo>
                    <a:pt x="906920" y="1013122"/>
                  </a:lnTo>
                  <a:lnTo>
                    <a:pt x="860690" y="994644"/>
                  </a:lnTo>
                  <a:lnTo>
                    <a:pt x="815378" y="975379"/>
                  </a:lnTo>
                  <a:lnTo>
                    <a:pt x="771009" y="955341"/>
                  </a:lnTo>
                  <a:lnTo>
                    <a:pt x="727609" y="934547"/>
                  </a:lnTo>
                  <a:lnTo>
                    <a:pt x="685203" y="913013"/>
                  </a:lnTo>
                  <a:lnTo>
                    <a:pt x="643815" y="890753"/>
                  </a:lnTo>
                  <a:lnTo>
                    <a:pt x="603471" y="867784"/>
                  </a:lnTo>
                  <a:lnTo>
                    <a:pt x="564197" y="844121"/>
                  </a:lnTo>
                  <a:lnTo>
                    <a:pt x="526017" y="819780"/>
                  </a:lnTo>
                  <a:lnTo>
                    <a:pt x="488956" y="794776"/>
                  </a:lnTo>
                  <a:lnTo>
                    <a:pt x="453041" y="769125"/>
                  </a:lnTo>
                  <a:lnTo>
                    <a:pt x="418295" y="742842"/>
                  </a:lnTo>
                  <a:lnTo>
                    <a:pt x="384744" y="715944"/>
                  </a:lnTo>
                  <a:lnTo>
                    <a:pt x="352414" y="688446"/>
                  </a:lnTo>
                  <a:lnTo>
                    <a:pt x="321330" y="660363"/>
                  </a:lnTo>
                  <a:lnTo>
                    <a:pt x="291516" y="631711"/>
                  </a:lnTo>
                  <a:lnTo>
                    <a:pt x="262998" y="602506"/>
                  </a:lnTo>
                  <a:lnTo>
                    <a:pt x="235801" y="572764"/>
                  </a:lnTo>
                  <a:lnTo>
                    <a:pt x="209950" y="542499"/>
                  </a:lnTo>
                  <a:lnTo>
                    <a:pt x="185471" y="511727"/>
                  </a:lnTo>
                  <a:lnTo>
                    <a:pt x="162389" y="480465"/>
                  </a:lnTo>
                  <a:lnTo>
                    <a:pt x="140729" y="448728"/>
                  </a:lnTo>
                  <a:lnTo>
                    <a:pt x="101774" y="383890"/>
                  </a:lnTo>
                  <a:lnTo>
                    <a:pt x="68810" y="317338"/>
                  </a:lnTo>
                  <a:lnTo>
                    <a:pt x="42037" y="249197"/>
                  </a:lnTo>
                  <a:lnTo>
                    <a:pt x="21657" y="179593"/>
                  </a:lnTo>
                  <a:lnTo>
                    <a:pt x="7872" y="108651"/>
                  </a:lnTo>
                  <a:lnTo>
                    <a:pt x="883" y="36494"/>
                  </a:lnTo>
                  <a:lnTo>
                    <a:pt x="0" y="0"/>
                  </a:lnTo>
                  <a:lnTo>
                    <a:pt x="298450" y="0"/>
                  </a:lnTo>
                  <a:lnTo>
                    <a:pt x="299333" y="36494"/>
                  </a:lnTo>
                  <a:lnTo>
                    <a:pt x="301965" y="72716"/>
                  </a:lnTo>
                  <a:lnTo>
                    <a:pt x="312378" y="144282"/>
                  </a:lnTo>
                  <a:lnTo>
                    <a:pt x="329485" y="214571"/>
                  </a:lnTo>
                  <a:lnTo>
                    <a:pt x="353087" y="283458"/>
                  </a:lnTo>
                  <a:lnTo>
                    <a:pt x="382981" y="350820"/>
                  </a:lnTo>
                  <a:lnTo>
                    <a:pt x="418965" y="416531"/>
                  </a:lnTo>
                  <a:lnTo>
                    <a:pt x="460839" y="480465"/>
                  </a:lnTo>
                  <a:lnTo>
                    <a:pt x="483921" y="511727"/>
                  </a:lnTo>
                  <a:lnTo>
                    <a:pt x="508400" y="542499"/>
                  </a:lnTo>
                  <a:lnTo>
                    <a:pt x="534251" y="572764"/>
                  </a:lnTo>
                  <a:lnTo>
                    <a:pt x="561448" y="602506"/>
                  </a:lnTo>
                  <a:lnTo>
                    <a:pt x="589966" y="631711"/>
                  </a:lnTo>
                  <a:lnTo>
                    <a:pt x="619780" y="660363"/>
                  </a:lnTo>
                  <a:lnTo>
                    <a:pt x="650864" y="688446"/>
                  </a:lnTo>
                  <a:lnTo>
                    <a:pt x="683194" y="715944"/>
                  </a:lnTo>
                  <a:lnTo>
                    <a:pt x="716745" y="742842"/>
                  </a:lnTo>
                  <a:lnTo>
                    <a:pt x="751491" y="769125"/>
                  </a:lnTo>
                  <a:lnTo>
                    <a:pt x="787406" y="794776"/>
                  </a:lnTo>
                  <a:lnTo>
                    <a:pt x="824467" y="819780"/>
                  </a:lnTo>
                  <a:lnTo>
                    <a:pt x="862647" y="844121"/>
                  </a:lnTo>
                  <a:lnTo>
                    <a:pt x="901921" y="867784"/>
                  </a:lnTo>
                  <a:lnTo>
                    <a:pt x="942265" y="890753"/>
                  </a:lnTo>
                  <a:lnTo>
                    <a:pt x="983653" y="913013"/>
                  </a:lnTo>
                  <a:lnTo>
                    <a:pt x="1026059" y="934547"/>
                  </a:lnTo>
                  <a:lnTo>
                    <a:pt x="1069459" y="955341"/>
                  </a:lnTo>
                  <a:lnTo>
                    <a:pt x="1113828" y="975379"/>
                  </a:lnTo>
                  <a:lnTo>
                    <a:pt x="1159140" y="994644"/>
                  </a:lnTo>
                  <a:lnTo>
                    <a:pt x="1205370" y="1013122"/>
                  </a:lnTo>
                  <a:lnTo>
                    <a:pt x="1252492" y="1030797"/>
                  </a:lnTo>
                  <a:lnTo>
                    <a:pt x="1300483" y="1047653"/>
                  </a:lnTo>
                  <a:lnTo>
                    <a:pt x="1349315" y="1063675"/>
                  </a:lnTo>
                  <a:lnTo>
                    <a:pt x="1398966" y="1078847"/>
                  </a:lnTo>
                  <a:lnTo>
                    <a:pt x="1449408" y="1093153"/>
                  </a:lnTo>
                  <a:lnTo>
                    <a:pt x="1500617" y="1106578"/>
                  </a:lnTo>
                  <a:lnTo>
                    <a:pt x="1552568" y="1119105"/>
                  </a:lnTo>
                  <a:lnTo>
                    <a:pt x="1605235" y="1130721"/>
                  </a:lnTo>
                  <a:lnTo>
                    <a:pt x="1658593" y="1141408"/>
                  </a:lnTo>
                  <a:lnTo>
                    <a:pt x="1712618" y="1151152"/>
                  </a:lnTo>
                  <a:lnTo>
                    <a:pt x="1767284" y="1159936"/>
                  </a:lnTo>
                  <a:lnTo>
                    <a:pt x="1822565" y="1167745"/>
                  </a:lnTo>
                  <a:lnTo>
                    <a:pt x="1878437" y="1174564"/>
                  </a:lnTo>
                  <a:lnTo>
                    <a:pt x="1934874" y="1180376"/>
                  </a:lnTo>
                  <a:lnTo>
                    <a:pt x="1991851" y="1185167"/>
                  </a:lnTo>
                  <a:lnTo>
                    <a:pt x="2049344" y="1188920"/>
                  </a:lnTo>
                  <a:lnTo>
                    <a:pt x="2107326" y="1191621"/>
                  </a:lnTo>
                  <a:lnTo>
                    <a:pt x="2165772" y="1193252"/>
                  </a:lnTo>
                  <a:lnTo>
                    <a:pt x="2224659" y="1193800"/>
                  </a:lnTo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369309" y="2398140"/>
            <a:ext cx="1445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Goods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donated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72376" y="2398140"/>
            <a:ext cx="1699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Converted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cash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17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RETAIL</a:t>
            </a:r>
            <a:r>
              <a:rPr spc="-75" dirty="0"/>
              <a:t> </a:t>
            </a:r>
            <a:r>
              <a:rPr dirty="0"/>
              <a:t>GIFT</a:t>
            </a:r>
            <a:r>
              <a:rPr spc="-90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Donation</a:t>
            </a:r>
            <a:r>
              <a:rPr sz="2500" spc="-70" dirty="0"/>
              <a:t> </a:t>
            </a:r>
            <a:r>
              <a:rPr sz="2500" dirty="0"/>
              <a:t>&amp;</a:t>
            </a:r>
            <a:r>
              <a:rPr sz="2500" spc="-75" dirty="0"/>
              <a:t> </a:t>
            </a:r>
            <a:r>
              <a:rPr sz="2500" spc="-10" dirty="0"/>
              <a:t>Selling</a:t>
            </a:r>
            <a:endParaRPr sz="2500"/>
          </a:p>
        </p:txBody>
      </p:sp>
      <p:sp>
        <p:nvSpPr>
          <p:cNvPr id="7" name="object 7"/>
          <p:cNvSpPr txBox="1"/>
          <p:nvPr/>
        </p:nvSpPr>
        <p:spPr>
          <a:xfrm>
            <a:off x="7336790" y="1572323"/>
            <a:ext cx="237363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6559" marR="5080" indent="-40449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Donor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completes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Aid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declaration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form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(This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includes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an</a:t>
            </a:r>
            <a:endParaRPr sz="1800">
              <a:latin typeface="Calibri"/>
              <a:cs typeface="Calibri"/>
            </a:endParaRPr>
          </a:p>
          <a:p>
            <a:pPr marL="27432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Agency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Agreement)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598420" y="1435100"/>
            <a:ext cx="6047740" cy="3693160"/>
            <a:chOff x="2598420" y="1435100"/>
            <a:chExt cx="6047740" cy="369316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34640" y="3716020"/>
              <a:ext cx="1122680" cy="1412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98420" y="1435100"/>
              <a:ext cx="1785620" cy="129793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84700" y="1988819"/>
              <a:ext cx="1366520" cy="391160"/>
            </a:xfrm>
            <a:custGeom>
              <a:avLst/>
              <a:gdLst/>
              <a:ahLst/>
              <a:cxnLst/>
              <a:rect l="l" t="t" r="r" b="b"/>
              <a:pathLst>
                <a:path w="1366520" h="391160">
                  <a:moveTo>
                    <a:pt x="1170939" y="0"/>
                  </a:moveTo>
                  <a:lnTo>
                    <a:pt x="1170939" y="97789"/>
                  </a:lnTo>
                  <a:lnTo>
                    <a:pt x="0" y="97789"/>
                  </a:lnTo>
                  <a:lnTo>
                    <a:pt x="0" y="293369"/>
                  </a:lnTo>
                  <a:lnTo>
                    <a:pt x="1170939" y="293369"/>
                  </a:lnTo>
                  <a:lnTo>
                    <a:pt x="1170939" y="391159"/>
                  </a:lnTo>
                  <a:lnTo>
                    <a:pt x="1366520" y="195579"/>
                  </a:lnTo>
                  <a:lnTo>
                    <a:pt x="117093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84700" y="1988819"/>
              <a:ext cx="1366520" cy="391160"/>
            </a:xfrm>
            <a:custGeom>
              <a:avLst/>
              <a:gdLst/>
              <a:ahLst/>
              <a:cxnLst/>
              <a:rect l="l" t="t" r="r" b="b"/>
              <a:pathLst>
                <a:path w="1366520" h="391160">
                  <a:moveTo>
                    <a:pt x="0" y="97789"/>
                  </a:moveTo>
                  <a:lnTo>
                    <a:pt x="1170939" y="97789"/>
                  </a:lnTo>
                  <a:lnTo>
                    <a:pt x="1170939" y="0"/>
                  </a:lnTo>
                  <a:lnTo>
                    <a:pt x="1366520" y="195579"/>
                  </a:lnTo>
                  <a:lnTo>
                    <a:pt x="1170939" y="391159"/>
                  </a:lnTo>
                  <a:lnTo>
                    <a:pt x="1170939" y="293369"/>
                  </a:lnTo>
                  <a:lnTo>
                    <a:pt x="0" y="293369"/>
                  </a:lnTo>
                  <a:lnTo>
                    <a:pt x="0" y="9778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6000" y="1490980"/>
              <a:ext cx="1229359" cy="118618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800340" y="2905760"/>
              <a:ext cx="833119" cy="2029460"/>
            </a:xfrm>
            <a:custGeom>
              <a:avLst/>
              <a:gdLst/>
              <a:ahLst/>
              <a:cxnLst/>
              <a:rect l="l" t="t" r="r" b="b"/>
              <a:pathLst>
                <a:path w="833120" h="2029460">
                  <a:moveTo>
                    <a:pt x="833119" y="0"/>
                  </a:moveTo>
                  <a:lnTo>
                    <a:pt x="624839" y="0"/>
                  </a:lnTo>
                  <a:lnTo>
                    <a:pt x="624839" y="1560829"/>
                  </a:lnTo>
                  <a:lnTo>
                    <a:pt x="616872" y="1610189"/>
                  </a:lnTo>
                  <a:lnTo>
                    <a:pt x="594689" y="1653068"/>
                  </a:lnTo>
                  <a:lnTo>
                    <a:pt x="560868" y="1686889"/>
                  </a:lnTo>
                  <a:lnTo>
                    <a:pt x="517989" y="1709072"/>
                  </a:lnTo>
                  <a:lnTo>
                    <a:pt x="468629" y="1717039"/>
                  </a:lnTo>
                  <a:lnTo>
                    <a:pt x="208279" y="1717039"/>
                  </a:lnTo>
                  <a:lnTo>
                    <a:pt x="208279" y="1612900"/>
                  </a:lnTo>
                  <a:lnTo>
                    <a:pt x="0" y="1821179"/>
                  </a:lnTo>
                  <a:lnTo>
                    <a:pt x="208279" y="2029459"/>
                  </a:lnTo>
                  <a:lnTo>
                    <a:pt x="208279" y="1925320"/>
                  </a:lnTo>
                  <a:lnTo>
                    <a:pt x="468629" y="1925320"/>
                  </a:lnTo>
                  <a:lnTo>
                    <a:pt x="518087" y="1921992"/>
                  </a:lnTo>
                  <a:lnTo>
                    <a:pt x="565523" y="1912299"/>
                  </a:lnTo>
                  <a:lnTo>
                    <a:pt x="610502" y="1896675"/>
                  </a:lnTo>
                  <a:lnTo>
                    <a:pt x="652591" y="1875554"/>
                  </a:lnTo>
                  <a:lnTo>
                    <a:pt x="691355" y="1849371"/>
                  </a:lnTo>
                  <a:lnTo>
                    <a:pt x="726360" y="1818560"/>
                  </a:lnTo>
                  <a:lnTo>
                    <a:pt x="757171" y="1783555"/>
                  </a:lnTo>
                  <a:lnTo>
                    <a:pt x="783354" y="1744791"/>
                  </a:lnTo>
                  <a:lnTo>
                    <a:pt x="804475" y="1702702"/>
                  </a:lnTo>
                  <a:lnTo>
                    <a:pt x="820099" y="1657723"/>
                  </a:lnTo>
                  <a:lnTo>
                    <a:pt x="829792" y="1610287"/>
                  </a:lnTo>
                  <a:lnTo>
                    <a:pt x="833119" y="1560829"/>
                  </a:lnTo>
                  <a:lnTo>
                    <a:pt x="83311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800340" y="2905760"/>
              <a:ext cx="833119" cy="2029460"/>
            </a:xfrm>
            <a:custGeom>
              <a:avLst/>
              <a:gdLst/>
              <a:ahLst/>
              <a:cxnLst/>
              <a:rect l="l" t="t" r="r" b="b"/>
              <a:pathLst>
                <a:path w="833120" h="2029460">
                  <a:moveTo>
                    <a:pt x="833119" y="0"/>
                  </a:moveTo>
                  <a:lnTo>
                    <a:pt x="833119" y="1560829"/>
                  </a:lnTo>
                  <a:lnTo>
                    <a:pt x="829792" y="1610287"/>
                  </a:lnTo>
                  <a:lnTo>
                    <a:pt x="820099" y="1657723"/>
                  </a:lnTo>
                  <a:lnTo>
                    <a:pt x="804475" y="1702702"/>
                  </a:lnTo>
                  <a:lnTo>
                    <a:pt x="783354" y="1744791"/>
                  </a:lnTo>
                  <a:lnTo>
                    <a:pt x="757171" y="1783555"/>
                  </a:lnTo>
                  <a:lnTo>
                    <a:pt x="726360" y="1818560"/>
                  </a:lnTo>
                  <a:lnTo>
                    <a:pt x="691355" y="1849371"/>
                  </a:lnTo>
                  <a:lnTo>
                    <a:pt x="652591" y="1875554"/>
                  </a:lnTo>
                  <a:lnTo>
                    <a:pt x="610502" y="1896675"/>
                  </a:lnTo>
                  <a:lnTo>
                    <a:pt x="565523" y="1912299"/>
                  </a:lnTo>
                  <a:lnTo>
                    <a:pt x="518087" y="1921992"/>
                  </a:lnTo>
                  <a:lnTo>
                    <a:pt x="468629" y="1925320"/>
                  </a:lnTo>
                  <a:lnTo>
                    <a:pt x="208279" y="1925320"/>
                  </a:lnTo>
                  <a:lnTo>
                    <a:pt x="208279" y="2029459"/>
                  </a:lnTo>
                  <a:lnTo>
                    <a:pt x="0" y="1821179"/>
                  </a:lnTo>
                  <a:lnTo>
                    <a:pt x="208279" y="1612900"/>
                  </a:lnTo>
                  <a:lnTo>
                    <a:pt x="208279" y="1717039"/>
                  </a:lnTo>
                  <a:lnTo>
                    <a:pt x="468629" y="1717039"/>
                  </a:lnTo>
                  <a:lnTo>
                    <a:pt x="517989" y="1709072"/>
                  </a:lnTo>
                  <a:lnTo>
                    <a:pt x="560868" y="1686889"/>
                  </a:lnTo>
                  <a:lnTo>
                    <a:pt x="594689" y="1653068"/>
                  </a:lnTo>
                  <a:lnTo>
                    <a:pt x="616872" y="1610189"/>
                  </a:lnTo>
                  <a:lnTo>
                    <a:pt x="624839" y="1560829"/>
                  </a:lnTo>
                  <a:lnTo>
                    <a:pt x="624839" y="0"/>
                  </a:lnTo>
                  <a:lnTo>
                    <a:pt x="833119" y="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18660" y="4523739"/>
              <a:ext cx="1498600" cy="396240"/>
            </a:xfrm>
            <a:custGeom>
              <a:avLst/>
              <a:gdLst/>
              <a:ahLst/>
              <a:cxnLst/>
              <a:rect l="l" t="t" r="r" b="b"/>
              <a:pathLst>
                <a:path w="1498600" h="396239">
                  <a:moveTo>
                    <a:pt x="198119" y="0"/>
                  </a:moveTo>
                  <a:lnTo>
                    <a:pt x="0" y="198120"/>
                  </a:lnTo>
                  <a:lnTo>
                    <a:pt x="198119" y="396240"/>
                  </a:lnTo>
                  <a:lnTo>
                    <a:pt x="198119" y="297180"/>
                  </a:lnTo>
                  <a:lnTo>
                    <a:pt x="1498600" y="297180"/>
                  </a:lnTo>
                  <a:lnTo>
                    <a:pt x="1498600" y="99060"/>
                  </a:lnTo>
                  <a:lnTo>
                    <a:pt x="198119" y="99060"/>
                  </a:lnTo>
                  <a:lnTo>
                    <a:pt x="19811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18660" y="4523739"/>
              <a:ext cx="1498600" cy="396240"/>
            </a:xfrm>
            <a:custGeom>
              <a:avLst/>
              <a:gdLst/>
              <a:ahLst/>
              <a:cxnLst/>
              <a:rect l="l" t="t" r="r" b="b"/>
              <a:pathLst>
                <a:path w="1498600" h="396239">
                  <a:moveTo>
                    <a:pt x="0" y="198120"/>
                  </a:moveTo>
                  <a:lnTo>
                    <a:pt x="198119" y="0"/>
                  </a:lnTo>
                  <a:lnTo>
                    <a:pt x="198119" y="99060"/>
                  </a:lnTo>
                  <a:lnTo>
                    <a:pt x="1498600" y="99060"/>
                  </a:lnTo>
                  <a:lnTo>
                    <a:pt x="1498600" y="297180"/>
                  </a:lnTo>
                  <a:lnTo>
                    <a:pt x="198119" y="297180"/>
                  </a:lnTo>
                  <a:lnTo>
                    <a:pt x="198119" y="396240"/>
                  </a:lnTo>
                  <a:lnTo>
                    <a:pt x="0" y="19812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65520" y="3906520"/>
              <a:ext cx="1361440" cy="102870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2612770" y="2773679"/>
            <a:ext cx="1760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2765" marR="5080" indent="-520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Goods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brought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shop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33109" y="5071745"/>
            <a:ext cx="17589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54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Goods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sorted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sold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487C"/>
                </a:solidFill>
                <a:latin typeface="Calibri"/>
                <a:cs typeface="Calibri"/>
              </a:rPr>
              <a:t>on</a:t>
            </a:r>
            <a:r>
              <a:rPr sz="1800" b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</a:rPr>
              <a:t>behalf </a:t>
            </a:r>
            <a:r>
              <a:rPr sz="1800" b="1" dirty="0">
                <a:solidFill>
                  <a:srgbClr val="1F487C"/>
                </a:solidFill>
                <a:latin typeface="Calibri"/>
                <a:cs typeface="Calibri"/>
              </a:rPr>
              <a:t>of the</a:t>
            </a:r>
            <a:r>
              <a:rPr sz="1800" b="1" spc="-20" dirty="0">
                <a:solidFill>
                  <a:srgbClr val="1F487C"/>
                </a:solidFill>
                <a:latin typeface="Calibri"/>
                <a:cs typeface="Calibri"/>
              </a:rPr>
              <a:t> donor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21330" y="5090795"/>
            <a:ext cx="17481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904" marR="5080" indent="-24384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Cash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from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sale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now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qualifies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18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608070" y="1497187"/>
            <a:ext cx="4975225" cy="62039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0"/>
              </a:spcBef>
            </a:pP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HMRC’s</a:t>
            </a:r>
            <a:r>
              <a:rPr sz="25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template</a:t>
            </a:r>
            <a:r>
              <a:rPr sz="2500" spc="-10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25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500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found</a:t>
            </a:r>
            <a:r>
              <a:rPr sz="2500" spc="-9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online.</a:t>
            </a:r>
            <a:endParaRPr sz="25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12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https://tinyurl.com/uf6fb9w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20416" y="5560377"/>
            <a:ext cx="6547484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This</a:t>
            </a:r>
            <a:r>
              <a:rPr sz="23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template</a:t>
            </a:r>
            <a:r>
              <a:rPr sz="23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23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3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3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used</a:t>
            </a:r>
            <a:r>
              <a:rPr sz="23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with</a:t>
            </a:r>
            <a:r>
              <a:rPr sz="23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an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Agency</a:t>
            </a:r>
            <a:r>
              <a:rPr sz="23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Agreement.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RETAIL</a:t>
            </a:r>
            <a:r>
              <a:rPr spc="-75" dirty="0"/>
              <a:t> </a:t>
            </a:r>
            <a:r>
              <a:rPr dirty="0"/>
              <a:t>GIFT</a:t>
            </a:r>
            <a:r>
              <a:rPr spc="-90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spc="-10" dirty="0"/>
              <a:t>HMRC’s</a:t>
            </a:r>
            <a:r>
              <a:rPr sz="2500" spc="-90" dirty="0"/>
              <a:t> </a:t>
            </a:r>
            <a:r>
              <a:rPr sz="2500" spc="-10" dirty="0"/>
              <a:t>Declaration</a:t>
            </a:r>
            <a:r>
              <a:rPr sz="2500" spc="-85" dirty="0"/>
              <a:t> </a:t>
            </a:r>
            <a:r>
              <a:rPr sz="2500" spc="-20" dirty="0"/>
              <a:t>Form</a:t>
            </a:r>
            <a:endParaRPr sz="2500"/>
          </a:p>
        </p:txBody>
      </p:sp>
      <p:grpSp>
        <p:nvGrpSpPr>
          <p:cNvPr id="9" name="object 9"/>
          <p:cNvGrpSpPr/>
          <p:nvPr/>
        </p:nvGrpSpPr>
        <p:grpSpPr>
          <a:xfrm>
            <a:off x="3911600" y="2092896"/>
            <a:ext cx="4417695" cy="3564254"/>
            <a:chOff x="3911600" y="2092896"/>
            <a:chExt cx="4417695" cy="3564254"/>
          </a:xfrm>
        </p:grpSpPr>
        <p:pic>
          <p:nvPicPr>
            <p:cNvPr id="10" name="object 10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11600" y="2092896"/>
              <a:ext cx="4417313" cy="3564001"/>
            </a:xfrm>
            <a:prstGeom prst="rect">
              <a:avLst/>
            </a:prstGeom>
          </p:spPr>
        </p:pic>
        <p:pic>
          <p:nvPicPr>
            <p:cNvPr id="11" name="object 11">
              <a:hlinkClick r:id="rId3"/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47159" y="2128519"/>
              <a:ext cx="4297679" cy="3444240"/>
            </a:xfrm>
            <a:prstGeom prst="rect">
              <a:avLst/>
            </a:prstGeom>
          </p:spPr>
        </p:pic>
        <p:sp>
          <p:nvSpPr>
            <p:cNvPr id="12" name="object 12">
              <a:hlinkClick r:id="rId3"/>
            </p:cNvPr>
            <p:cNvSpPr/>
            <p:nvPr/>
          </p:nvSpPr>
          <p:spPr>
            <a:xfrm>
              <a:off x="3942334" y="2123693"/>
              <a:ext cx="4307205" cy="3453765"/>
            </a:xfrm>
            <a:custGeom>
              <a:avLst/>
              <a:gdLst/>
              <a:ahLst/>
              <a:cxnLst/>
              <a:rect l="l" t="t" r="r" b="b"/>
              <a:pathLst>
                <a:path w="4307205" h="3453765">
                  <a:moveTo>
                    <a:pt x="0" y="3453765"/>
                  </a:moveTo>
                  <a:lnTo>
                    <a:pt x="4307204" y="3453765"/>
                  </a:lnTo>
                  <a:lnTo>
                    <a:pt x="4307204" y="0"/>
                  </a:lnTo>
                  <a:lnTo>
                    <a:pt x="0" y="0"/>
                  </a:lnTo>
                  <a:lnTo>
                    <a:pt x="0" y="345376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19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33014" y="1517650"/>
            <a:ext cx="7005320" cy="4253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5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charity's</a:t>
            </a:r>
            <a:r>
              <a:rPr sz="2500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5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5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Declaration</a:t>
            </a:r>
            <a:r>
              <a:rPr sz="25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form</a:t>
            </a:r>
            <a:r>
              <a:rPr sz="25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should</a:t>
            </a:r>
            <a:r>
              <a:rPr sz="25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capture:-</a:t>
            </a:r>
            <a:endParaRPr sz="2500">
              <a:latin typeface="Calibri"/>
              <a:cs typeface="Calibri"/>
            </a:endParaRPr>
          </a:p>
          <a:p>
            <a:pPr marL="324485" indent="-28638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24485" algn="l"/>
              </a:tabLst>
            </a:pP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Title</a:t>
            </a:r>
            <a:r>
              <a:rPr sz="25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75" spc="-75" baseline="25252" dirty="0">
                <a:solidFill>
                  <a:srgbClr val="1F487C"/>
                </a:solidFill>
                <a:latin typeface="Calibri"/>
                <a:cs typeface="Calibri"/>
              </a:rPr>
              <a:t>1</a:t>
            </a:r>
            <a:endParaRPr sz="2475" baseline="25252">
              <a:latin typeface="Calibri"/>
              <a:cs typeface="Calibri"/>
            </a:endParaRPr>
          </a:p>
          <a:p>
            <a:pPr marL="324485" indent="-286385">
              <a:lnSpc>
                <a:spcPct val="100000"/>
              </a:lnSpc>
              <a:buFont typeface="Wingdings"/>
              <a:buChar char=""/>
              <a:tabLst>
                <a:tab pos="324485" algn="l"/>
                <a:tab pos="1371600" algn="l"/>
              </a:tabLst>
            </a:pP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Initial</a:t>
            </a:r>
            <a:r>
              <a:rPr sz="25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75" spc="-75" baseline="25252" dirty="0">
                <a:solidFill>
                  <a:srgbClr val="1F487C"/>
                </a:solidFill>
                <a:latin typeface="Calibri"/>
                <a:cs typeface="Calibri"/>
              </a:rPr>
              <a:t>2</a:t>
            </a:r>
            <a:r>
              <a:rPr sz="2475" baseline="25252" dirty="0">
                <a:solidFill>
                  <a:srgbClr val="1F487C"/>
                </a:solidFill>
                <a:latin typeface="Calibri"/>
                <a:cs typeface="Calibri"/>
              </a:rPr>
              <a:t>	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/</a:t>
            </a:r>
            <a:r>
              <a:rPr sz="25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First</a:t>
            </a:r>
            <a:r>
              <a:rPr sz="25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20" dirty="0">
                <a:solidFill>
                  <a:srgbClr val="1F487C"/>
                </a:solidFill>
                <a:latin typeface="Calibri"/>
                <a:cs typeface="Calibri"/>
              </a:rPr>
              <a:t>name</a:t>
            </a:r>
            <a:endParaRPr sz="2500">
              <a:latin typeface="Calibri"/>
              <a:cs typeface="Calibri"/>
            </a:endParaRPr>
          </a:p>
          <a:p>
            <a:pPr marL="324485" indent="-28638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24485" algn="l"/>
              </a:tabLst>
            </a:pP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Surname</a:t>
            </a:r>
            <a:endParaRPr sz="2500">
              <a:latin typeface="Calibri"/>
              <a:cs typeface="Calibri"/>
            </a:endParaRPr>
          </a:p>
          <a:p>
            <a:pPr marL="324485" indent="-286385">
              <a:lnSpc>
                <a:spcPct val="100000"/>
              </a:lnSpc>
              <a:buFont typeface="Wingdings"/>
              <a:buChar char=""/>
              <a:tabLst>
                <a:tab pos="324485" algn="l"/>
              </a:tabLst>
            </a:pP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Home</a:t>
            </a:r>
            <a:r>
              <a:rPr sz="25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Address</a:t>
            </a:r>
            <a:endParaRPr sz="2500">
              <a:latin typeface="Calibri"/>
              <a:cs typeface="Calibri"/>
            </a:endParaRPr>
          </a:p>
          <a:p>
            <a:pPr marL="324485" indent="-286385">
              <a:lnSpc>
                <a:spcPct val="100000"/>
              </a:lnSpc>
              <a:buFont typeface="Wingdings"/>
              <a:buChar char=""/>
              <a:tabLst>
                <a:tab pos="324485" algn="l"/>
              </a:tabLst>
            </a:pP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Postcode</a:t>
            </a:r>
            <a:endParaRPr sz="2500">
              <a:latin typeface="Calibri"/>
              <a:cs typeface="Calibri"/>
            </a:endParaRPr>
          </a:p>
          <a:p>
            <a:pPr marL="324485" indent="-286385">
              <a:lnSpc>
                <a:spcPct val="100000"/>
              </a:lnSpc>
              <a:buFont typeface="Wingdings"/>
              <a:buChar char=""/>
              <a:tabLst>
                <a:tab pos="324485" algn="l"/>
              </a:tabLst>
            </a:pPr>
            <a:r>
              <a:rPr sz="2500" spc="-20" dirty="0">
                <a:solidFill>
                  <a:srgbClr val="1F487C"/>
                </a:solidFill>
                <a:latin typeface="Calibri"/>
                <a:cs typeface="Calibri"/>
              </a:rPr>
              <a:t>E-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mail</a:t>
            </a:r>
            <a:r>
              <a:rPr sz="25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75" spc="-75" baseline="25252" dirty="0">
                <a:solidFill>
                  <a:srgbClr val="1F487C"/>
                </a:solidFill>
                <a:latin typeface="Calibri"/>
                <a:cs typeface="Calibri"/>
              </a:rPr>
              <a:t>3</a:t>
            </a:r>
            <a:endParaRPr sz="2475" baseline="25252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845"/>
              </a:spcBef>
            </a:pPr>
            <a:r>
              <a:rPr sz="1800" baseline="25462" dirty="0">
                <a:solidFill>
                  <a:srgbClr val="1F487C"/>
                </a:solidFill>
                <a:latin typeface="Calibri"/>
                <a:cs typeface="Calibri"/>
              </a:rPr>
              <a:t>1</a:t>
            </a:r>
            <a:r>
              <a:rPr sz="1800" spc="127" baseline="25462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This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now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preferred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but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not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compulsory.</a:t>
            </a:r>
            <a:r>
              <a:rPr sz="1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“MX”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also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acceptable.</a:t>
            </a:r>
            <a:endParaRPr sz="1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sz="1800" baseline="25462" dirty="0">
                <a:solidFill>
                  <a:srgbClr val="1F487C"/>
                </a:solidFill>
                <a:latin typeface="Calibri"/>
                <a:cs typeface="Calibri"/>
              </a:rPr>
              <a:t>2</a:t>
            </a:r>
            <a:r>
              <a:rPr sz="1800" spc="150" baseline="25462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First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name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now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preferred</a:t>
            </a:r>
            <a:r>
              <a:rPr sz="1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by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HMRC.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No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retrospective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action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required</a:t>
            </a:r>
            <a:endParaRPr sz="1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on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previous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donor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GAD’s.</a:t>
            </a:r>
            <a:endParaRPr sz="1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sz="1800" baseline="25462" dirty="0">
                <a:solidFill>
                  <a:srgbClr val="1F487C"/>
                </a:solidFill>
                <a:latin typeface="Calibri"/>
                <a:cs typeface="Calibri"/>
              </a:rPr>
              <a:t>3</a:t>
            </a:r>
            <a:r>
              <a:rPr sz="1800" spc="-52" baseline="25462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Not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compulsory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but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cheaper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way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send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correspondence.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RETAIL</a:t>
            </a:r>
            <a:r>
              <a:rPr spc="-75" dirty="0"/>
              <a:t> </a:t>
            </a:r>
            <a:r>
              <a:rPr dirty="0"/>
              <a:t>GIFT</a:t>
            </a:r>
            <a:r>
              <a:rPr spc="-90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spc="-10" dirty="0"/>
              <a:t>Compulsory</a:t>
            </a:r>
            <a:r>
              <a:rPr sz="2500" spc="-45" dirty="0"/>
              <a:t> </a:t>
            </a:r>
            <a:r>
              <a:rPr sz="2500" spc="-10" dirty="0"/>
              <a:t>Information</a:t>
            </a:r>
            <a:r>
              <a:rPr sz="2500" spc="-45" dirty="0"/>
              <a:t> </a:t>
            </a:r>
            <a:r>
              <a:rPr sz="2500" dirty="0"/>
              <a:t>On</a:t>
            </a:r>
            <a:r>
              <a:rPr sz="2500" spc="-45" dirty="0"/>
              <a:t> </a:t>
            </a:r>
            <a:r>
              <a:rPr sz="2500" spc="-25" dirty="0"/>
              <a:t>GAD</a:t>
            </a:r>
            <a:endParaRPr sz="2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20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58414" y="1517650"/>
            <a:ext cx="7008495" cy="4025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5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charities</a:t>
            </a:r>
            <a:r>
              <a:rPr sz="25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5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5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Declaration</a:t>
            </a:r>
            <a:r>
              <a:rPr sz="25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form</a:t>
            </a:r>
            <a:r>
              <a:rPr sz="25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should</a:t>
            </a:r>
            <a:r>
              <a:rPr sz="2500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include:-</a:t>
            </a:r>
            <a:endParaRPr sz="2500">
              <a:latin typeface="Calibri"/>
              <a:cs typeface="Calibri"/>
            </a:endParaRPr>
          </a:p>
          <a:p>
            <a:pPr marL="299720" marR="5080" indent="-287020" algn="just">
              <a:lnSpc>
                <a:spcPct val="100000"/>
              </a:lnSpc>
              <a:spcBef>
                <a:spcPts val="3040"/>
              </a:spcBef>
              <a:buFont typeface="Wingdings"/>
              <a:buChar char=""/>
              <a:tabLst>
                <a:tab pos="299720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□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want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my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current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donation</a:t>
            </a:r>
            <a:r>
              <a:rPr sz="20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any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donations</a:t>
            </a:r>
            <a:r>
              <a:rPr sz="2000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may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make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future</a:t>
            </a:r>
            <a:r>
              <a:rPr sz="2000" spc="-8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have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made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past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F487C"/>
                </a:solidFill>
                <a:latin typeface="Calibri"/>
                <a:cs typeface="Calibri"/>
              </a:rPr>
              <a:t>4</a:t>
            </a:r>
            <a:r>
              <a:rPr sz="2000" b="1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F487C"/>
                </a:solidFill>
                <a:latin typeface="Calibri"/>
                <a:cs typeface="Calibri"/>
              </a:rPr>
              <a:t>years</a:t>
            </a:r>
            <a:r>
              <a:rPr sz="2000" b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(Name</a:t>
            </a:r>
            <a:r>
              <a:rPr sz="2000" i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spc="-25" dirty="0">
                <a:solidFill>
                  <a:srgbClr val="1F487C"/>
                </a:solidFill>
                <a:latin typeface="Calibri"/>
                <a:cs typeface="Calibri"/>
              </a:rPr>
              <a:t>of </a:t>
            </a:r>
            <a:r>
              <a:rPr sz="2000" i="1" spc="-10" dirty="0">
                <a:solidFill>
                  <a:srgbClr val="1F487C"/>
                </a:solidFill>
                <a:latin typeface="Calibri"/>
                <a:cs typeface="Calibri"/>
              </a:rPr>
              <a:t>Charity)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299720" marR="58419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720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am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UK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taxpayer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understand</a:t>
            </a:r>
            <a:r>
              <a:rPr sz="20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that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pay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less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Income</a:t>
            </a:r>
            <a:r>
              <a:rPr sz="2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Tax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and/or</a:t>
            </a:r>
            <a:r>
              <a:rPr sz="20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Capital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Gains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than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amount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claimed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on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all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my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donations</a:t>
            </a:r>
            <a:r>
              <a:rPr sz="2000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that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year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it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my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responsibility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pay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any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difference.</a:t>
            </a:r>
            <a:endParaRPr sz="2000">
              <a:latin typeface="Calibri"/>
              <a:cs typeface="Calibri"/>
            </a:endParaRPr>
          </a:p>
          <a:p>
            <a:pPr marL="299720" marR="96520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720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will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notify (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Name</a:t>
            </a:r>
            <a:r>
              <a:rPr sz="1800" i="1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i="1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Charity‐METHOD</a:t>
            </a:r>
            <a:r>
              <a:rPr sz="1800" i="1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)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1800" b="1" i="1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(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Name</a:t>
            </a:r>
            <a:r>
              <a:rPr sz="1800" i="1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1F487C"/>
                </a:solidFill>
                <a:latin typeface="Calibri"/>
                <a:cs typeface="Calibri"/>
              </a:rPr>
              <a:t>Trading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Subsidiary</a:t>
            </a:r>
            <a:r>
              <a:rPr sz="1800" i="1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1800" i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METHOD</a:t>
            </a:r>
            <a:r>
              <a:rPr sz="1800" i="1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B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)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any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change</a:t>
            </a:r>
            <a:r>
              <a:rPr sz="1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my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personal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circumstances,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such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as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name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address,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that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no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longer pay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UK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Income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Capital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Gains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wish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cancel the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declaration.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RETAIL</a:t>
            </a:r>
            <a:r>
              <a:rPr spc="-75" dirty="0"/>
              <a:t> </a:t>
            </a:r>
            <a:r>
              <a:rPr dirty="0"/>
              <a:t>GIFT</a:t>
            </a:r>
            <a:r>
              <a:rPr spc="-90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spc="-10" dirty="0"/>
              <a:t>Compulsory</a:t>
            </a:r>
            <a:r>
              <a:rPr sz="2500" spc="-45" dirty="0"/>
              <a:t> </a:t>
            </a:r>
            <a:r>
              <a:rPr sz="2500" spc="-10" dirty="0"/>
              <a:t>Statements</a:t>
            </a:r>
            <a:r>
              <a:rPr sz="2500" spc="-40" dirty="0"/>
              <a:t> </a:t>
            </a:r>
            <a:r>
              <a:rPr sz="2500" dirty="0"/>
              <a:t>On</a:t>
            </a:r>
            <a:r>
              <a:rPr sz="2500" spc="-75" dirty="0"/>
              <a:t> </a:t>
            </a:r>
            <a:r>
              <a:rPr sz="2500" spc="-25" dirty="0"/>
              <a:t>GAD</a:t>
            </a:r>
            <a:endParaRPr sz="2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21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81654" y="1517650"/>
            <a:ext cx="60325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5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charities</a:t>
            </a:r>
            <a:r>
              <a:rPr sz="2500" spc="-9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Agency</a:t>
            </a:r>
            <a:r>
              <a:rPr sz="25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Agreement</a:t>
            </a:r>
            <a:r>
              <a:rPr sz="25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should</a:t>
            </a:r>
            <a:r>
              <a:rPr sz="2500" spc="-1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include:-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07614" y="2287523"/>
            <a:ext cx="7089140" cy="3684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marR="68580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0520" algn="l"/>
              </a:tabLst>
            </a:pP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I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wish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(</a:t>
            </a:r>
            <a:r>
              <a:rPr sz="1600" i="1" dirty="0">
                <a:solidFill>
                  <a:srgbClr val="1F487C"/>
                </a:solidFill>
                <a:latin typeface="Calibri"/>
                <a:cs typeface="Calibri"/>
              </a:rPr>
              <a:t>Name</a:t>
            </a:r>
            <a:r>
              <a:rPr sz="1600" i="1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i="1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600" i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i="1" spc="-10" dirty="0">
                <a:solidFill>
                  <a:srgbClr val="1F487C"/>
                </a:solidFill>
                <a:latin typeface="Calibri"/>
                <a:cs typeface="Calibri"/>
              </a:rPr>
              <a:t>Charity‐METHOD</a:t>
            </a:r>
            <a:r>
              <a:rPr sz="1600" i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i="1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)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b="1" i="1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1600" b="1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(</a:t>
            </a:r>
            <a:r>
              <a:rPr sz="1600" i="1" dirty="0">
                <a:solidFill>
                  <a:srgbClr val="1F487C"/>
                </a:solidFill>
                <a:latin typeface="Calibri"/>
                <a:cs typeface="Calibri"/>
              </a:rPr>
              <a:t>Name</a:t>
            </a:r>
            <a:r>
              <a:rPr sz="1600" i="1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i="1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600" i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i="1" spc="-10" dirty="0">
                <a:solidFill>
                  <a:srgbClr val="1F487C"/>
                </a:solidFill>
                <a:latin typeface="Calibri"/>
                <a:cs typeface="Calibri"/>
              </a:rPr>
              <a:t>Trading</a:t>
            </a:r>
            <a:r>
              <a:rPr sz="1600" i="1" dirty="0">
                <a:solidFill>
                  <a:srgbClr val="1F487C"/>
                </a:solidFill>
                <a:latin typeface="Calibri"/>
                <a:cs typeface="Calibri"/>
              </a:rPr>
              <a:t> Subsidiary</a:t>
            </a:r>
            <a:r>
              <a:rPr sz="1600" i="1" spc="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i="1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1600" i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i="1" spc="-10" dirty="0">
                <a:solidFill>
                  <a:srgbClr val="1F487C"/>
                </a:solidFill>
                <a:latin typeface="Calibri"/>
                <a:cs typeface="Calibri"/>
              </a:rPr>
              <a:t>METHOD </a:t>
            </a:r>
            <a:r>
              <a:rPr sz="1600" i="1" dirty="0">
                <a:solidFill>
                  <a:srgbClr val="1F487C"/>
                </a:solidFill>
                <a:latin typeface="Calibri"/>
                <a:cs typeface="Calibri"/>
              </a:rPr>
              <a:t>B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)</a:t>
            </a:r>
            <a:r>
              <a:rPr sz="16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act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as</a:t>
            </a:r>
            <a:r>
              <a:rPr sz="16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an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agent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selling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my</a:t>
            </a:r>
            <a:r>
              <a:rPr sz="16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goods, at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rate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i="1" dirty="0">
                <a:solidFill>
                  <a:srgbClr val="1F487C"/>
                </a:solidFill>
                <a:latin typeface="Calibri"/>
                <a:cs typeface="Calibri"/>
              </a:rPr>
              <a:t>X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%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commission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+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VAT.</a:t>
            </a:r>
            <a:endParaRPr sz="1600">
              <a:latin typeface="Calibri"/>
              <a:cs typeface="Calibri"/>
            </a:endParaRPr>
          </a:p>
          <a:p>
            <a:pPr marL="350520" marR="76200" indent="-287020">
              <a:lnSpc>
                <a:spcPct val="100000"/>
              </a:lnSpc>
              <a:buFont typeface="Wingdings"/>
              <a:buChar char=""/>
              <a:tabLst>
                <a:tab pos="350520" algn="l"/>
              </a:tabLst>
            </a:pP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(</a:t>
            </a:r>
            <a:r>
              <a:rPr sz="1600" i="1" dirty="0">
                <a:solidFill>
                  <a:srgbClr val="1F487C"/>
                </a:solidFill>
                <a:latin typeface="Calibri"/>
                <a:cs typeface="Calibri"/>
              </a:rPr>
              <a:t>Name</a:t>
            </a:r>
            <a:r>
              <a:rPr sz="1600" i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i="1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6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i="1" dirty="0">
                <a:solidFill>
                  <a:srgbClr val="1F487C"/>
                </a:solidFill>
                <a:latin typeface="Calibri"/>
                <a:cs typeface="Calibri"/>
              </a:rPr>
              <a:t>Charity)</a:t>
            </a:r>
            <a:r>
              <a:rPr sz="1600" i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operates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1F487C"/>
                </a:solidFill>
                <a:latin typeface="Calibri"/>
                <a:cs typeface="Calibri"/>
              </a:rPr>
              <a:t>Standard</a:t>
            </a:r>
            <a:r>
              <a:rPr sz="1600" b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1F487C"/>
                </a:solidFill>
                <a:latin typeface="Calibri"/>
                <a:cs typeface="Calibri"/>
              </a:rPr>
              <a:t>Method</a:t>
            </a:r>
            <a:r>
              <a:rPr sz="1600" b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Gift Aid.</a:t>
            </a:r>
            <a:r>
              <a:rPr sz="16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This</a:t>
            </a:r>
            <a:r>
              <a:rPr sz="16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means</a:t>
            </a:r>
            <a:r>
              <a:rPr sz="16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before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we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make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any</a:t>
            </a:r>
            <a:r>
              <a:rPr sz="16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16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claim</a:t>
            </a:r>
            <a:r>
              <a:rPr sz="16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we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will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write/e-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mail,</a:t>
            </a:r>
            <a:r>
              <a:rPr sz="16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6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inform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money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raised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from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6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sale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your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donations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once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6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sufficient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amount</a:t>
            </a:r>
            <a:r>
              <a:rPr sz="16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has</a:t>
            </a:r>
            <a:r>
              <a:rPr sz="16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been</a:t>
            </a:r>
            <a:r>
              <a:rPr sz="16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sold. </a:t>
            </a:r>
            <a:r>
              <a:rPr sz="1600" spc="-40" dirty="0">
                <a:solidFill>
                  <a:srgbClr val="1F487C"/>
                </a:solidFill>
                <a:latin typeface="Calibri"/>
                <a:cs typeface="Calibri"/>
              </a:rPr>
              <a:t>You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may</a:t>
            </a:r>
            <a:r>
              <a:rPr sz="16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then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choose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reclaim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6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money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back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16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donate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these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proceeds</a:t>
            </a:r>
            <a:r>
              <a:rPr sz="16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us.</a:t>
            </a:r>
            <a:endParaRPr sz="1600">
              <a:latin typeface="Calibri"/>
              <a:cs typeface="Calibri"/>
            </a:endParaRPr>
          </a:p>
          <a:p>
            <a:pPr marL="350520" marR="9715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0520" algn="l"/>
              </a:tabLst>
            </a:pP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(</a:t>
            </a:r>
            <a:r>
              <a:rPr sz="1600" i="1" dirty="0">
                <a:solidFill>
                  <a:srgbClr val="1F487C"/>
                </a:solidFill>
                <a:latin typeface="Calibri"/>
                <a:cs typeface="Calibri"/>
              </a:rPr>
              <a:t>Name</a:t>
            </a:r>
            <a:r>
              <a:rPr sz="1600" i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i="1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600" i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i="1" spc="-10" dirty="0">
                <a:solidFill>
                  <a:srgbClr val="1F487C"/>
                </a:solidFill>
                <a:latin typeface="Calibri"/>
                <a:cs typeface="Calibri"/>
              </a:rPr>
              <a:t>Charity‐METHOD</a:t>
            </a:r>
            <a:r>
              <a:rPr sz="1600" i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i="1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)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b="1" i="1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1600" b="1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(</a:t>
            </a:r>
            <a:r>
              <a:rPr sz="1600" i="1" dirty="0">
                <a:solidFill>
                  <a:srgbClr val="1F487C"/>
                </a:solidFill>
                <a:latin typeface="Calibri"/>
                <a:cs typeface="Calibri"/>
              </a:rPr>
              <a:t>Name</a:t>
            </a:r>
            <a:r>
              <a:rPr sz="1600" i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i="1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600" i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i="1" spc="-10" dirty="0">
                <a:solidFill>
                  <a:srgbClr val="1F487C"/>
                </a:solidFill>
                <a:latin typeface="Calibri"/>
                <a:cs typeface="Calibri"/>
              </a:rPr>
              <a:t>Trading</a:t>
            </a:r>
            <a:r>
              <a:rPr sz="1600" i="1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i="1" dirty="0">
                <a:solidFill>
                  <a:srgbClr val="1F487C"/>
                </a:solidFill>
                <a:latin typeface="Calibri"/>
                <a:cs typeface="Calibri"/>
              </a:rPr>
              <a:t>Subsidiary</a:t>
            </a:r>
            <a:r>
              <a:rPr sz="1600" i="1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i="1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1600" i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i="1" dirty="0">
                <a:solidFill>
                  <a:srgbClr val="1F487C"/>
                </a:solidFill>
                <a:latin typeface="Calibri"/>
                <a:cs typeface="Calibri"/>
              </a:rPr>
              <a:t>METHOD</a:t>
            </a:r>
            <a:r>
              <a:rPr sz="1600" i="1" spc="-25" dirty="0">
                <a:solidFill>
                  <a:srgbClr val="1F487C"/>
                </a:solidFill>
                <a:latin typeface="Calibri"/>
                <a:cs typeface="Calibri"/>
              </a:rPr>
              <a:t> B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)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operates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 the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1F487C"/>
                </a:solidFill>
                <a:latin typeface="Calibri"/>
                <a:cs typeface="Calibri"/>
              </a:rPr>
              <a:t>Addendum </a:t>
            </a:r>
            <a:r>
              <a:rPr sz="1600" b="1" dirty="0">
                <a:solidFill>
                  <a:srgbClr val="1F487C"/>
                </a:solidFill>
                <a:latin typeface="Calibri"/>
                <a:cs typeface="Calibri"/>
              </a:rPr>
              <a:t>1</a:t>
            </a:r>
            <a:r>
              <a:rPr sz="1600" b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1F487C"/>
                </a:solidFill>
                <a:latin typeface="Calibri"/>
                <a:cs typeface="Calibri"/>
              </a:rPr>
              <a:t>(Method</a:t>
            </a:r>
            <a:r>
              <a:rPr sz="1600" b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600" b="1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b="1" i="1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1600" b="1" i="1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1F487C"/>
                </a:solidFill>
                <a:latin typeface="Calibri"/>
                <a:cs typeface="Calibri"/>
              </a:rPr>
              <a:t>B)</a:t>
            </a:r>
            <a:r>
              <a:rPr sz="1600" b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Aid.</a:t>
            </a:r>
            <a:r>
              <a:rPr sz="1600" spc="3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16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sales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proceeds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below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equal</a:t>
            </a:r>
            <a:r>
              <a:rPr sz="16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£100/£1,000</a:t>
            </a:r>
            <a:r>
              <a:rPr sz="16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Gift Aid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will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claimed</a:t>
            </a:r>
            <a:r>
              <a:rPr sz="16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automatically.</a:t>
            </a:r>
            <a:r>
              <a:rPr sz="16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the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16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sale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proceeds</a:t>
            </a:r>
            <a:r>
              <a:rPr sz="16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exceed</a:t>
            </a:r>
            <a:r>
              <a:rPr sz="16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£100/£1,000</a:t>
            </a:r>
            <a:r>
              <a:rPr sz="1600" spc="-8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(In</a:t>
            </a:r>
            <a:r>
              <a:rPr sz="16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any</a:t>
            </a:r>
            <a:r>
              <a:rPr sz="16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year),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we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will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write/e-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mail</a:t>
            </a:r>
            <a:r>
              <a:rPr sz="16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to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inform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6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6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money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raised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from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6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sale</a:t>
            </a:r>
            <a:r>
              <a:rPr sz="16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6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your</a:t>
            </a:r>
            <a:r>
              <a:rPr sz="16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donations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once</a:t>
            </a:r>
            <a:r>
              <a:rPr sz="16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6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sufficient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amount</a:t>
            </a:r>
            <a:r>
              <a:rPr sz="16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has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been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sold.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addition,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we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will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also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send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6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“end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year” statement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advising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how</a:t>
            </a:r>
            <a:r>
              <a:rPr sz="16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much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16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has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been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claimed</a:t>
            </a:r>
            <a:r>
              <a:rPr sz="16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from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HMRC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within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the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relevant</a:t>
            </a:r>
            <a:r>
              <a:rPr sz="16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year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(Sent</a:t>
            </a:r>
            <a:r>
              <a:rPr sz="16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between</a:t>
            </a:r>
            <a:r>
              <a:rPr sz="16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6</a:t>
            </a:r>
            <a:r>
              <a:rPr sz="1575" baseline="26455" dirty="0">
                <a:solidFill>
                  <a:srgbClr val="1F487C"/>
                </a:solidFill>
                <a:latin typeface="Calibri"/>
                <a:cs typeface="Calibri"/>
              </a:rPr>
              <a:t>th</a:t>
            </a:r>
            <a:r>
              <a:rPr sz="1575" spc="135" baseline="264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April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31</a:t>
            </a:r>
            <a:r>
              <a:rPr sz="1575" baseline="26455" dirty="0">
                <a:solidFill>
                  <a:srgbClr val="1F487C"/>
                </a:solidFill>
                <a:latin typeface="Calibri"/>
                <a:cs typeface="Calibri"/>
              </a:rPr>
              <a:t>st</a:t>
            </a:r>
            <a:r>
              <a:rPr sz="1575" spc="112" baseline="264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May).*</a:t>
            </a:r>
            <a:endParaRPr sz="1600">
              <a:latin typeface="Calibri"/>
              <a:cs typeface="Calibri"/>
            </a:endParaRPr>
          </a:p>
          <a:p>
            <a:pPr marL="262382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*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Subject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de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minimis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RETAIL</a:t>
            </a:r>
            <a:r>
              <a:rPr spc="-75" dirty="0"/>
              <a:t> </a:t>
            </a:r>
            <a:r>
              <a:rPr dirty="0"/>
              <a:t>GIFT</a:t>
            </a:r>
            <a:r>
              <a:rPr spc="-90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spc="-10" dirty="0"/>
              <a:t>Compulsory</a:t>
            </a:r>
            <a:r>
              <a:rPr sz="2500" spc="-50" dirty="0"/>
              <a:t> </a:t>
            </a:r>
            <a:r>
              <a:rPr sz="2500" spc="-10" dirty="0"/>
              <a:t>Statements</a:t>
            </a:r>
            <a:r>
              <a:rPr sz="2500" spc="-50" dirty="0"/>
              <a:t> </a:t>
            </a:r>
            <a:r>
              <a:rPr sz="2500" dirty="0"/>
              <a:t>On</a:t>
            </a:r>
            <a:r>
              <a:rPr sz="2500" spc="-80" dirty="0"/>
              <a:t> </a:t>
            </a:r>
            <a:r>
              <a:rPr sz="2500" dirty="0"/>
              <a:t>Agency</a:t>
            </a:r>
            <a:r>
              <a:rPr sz="2500" spc="-55" dirty="0"/>
              <a:t> </a:t>
            </a:r>
            <a:r>
              <a:rPr sz="2500" spc="-10" dirty="0"/>
              <a:t>Agreement</a:t>
            </a:r>
            <a:endParaRPr sz="2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22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58414" y="1517650"/>
            <a:ext cx="6829425" cy="3811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8920" algn="ctr">
              <a:lnSpc>
                <a:spcPct val="100000"/>
              </a:lnSpc>
              <a:spcBef>
                <a:spcPts val="100"/>
              </a:spcBef>
            </a:pPr>
            <a:r>
              <a:rPr sz="2500" spc="-4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25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may</a:t>
            </a:r>
            <a:r>
              <a:rPr sz="25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also</a:t>
            </a:r>
            <a:r>
              <a:rPr sz="25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wish</a:t>
            </a:r>
            <a:r>
              <a:rPr sz="25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5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include:-</a:t>
            </a:r>
            <a:endParaRPr sz="25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3040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am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not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acting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as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business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bringing</a:t>
            </a:r>
            <a:r>
              <a:rPr sz="1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goods</a:t>
            </a:r>
            <a:r>
              <a:rPr sz="1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sale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(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Name</a:t>
            </a:r>
            <a:r>
              <a:rPr sz="1800" i="1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spc="-25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endParaRPr sz="18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Charity‐METHOD</a:t>
            </a:r>
            <a:r>
              <a:rPr sz="1800" i="1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A)</a:t>
            </a:r>
            <a:r>
              <a:rPr sz="1800" i="1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1800" b="1" i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(Name</a:t>
            </a:r>
            <a:r>
              <a:rPr sz="1800" i="1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i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1F487C"/>
                </a:solidFill>
                <a:latin typeface="Calibri"/>
                <a:cs typeface="Calibri"/>
              </a:rPr>
              <a:t>Trading</a:t>
            </a:r>
            <a:r>
              <a:rPr sz="1800" i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Subsidiary</a:t>
            </a:r>
            <a:r>
              <a:rPr sz="1800" i="1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1800" i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METHOD</a:t>
            </a:r>
            <a:r>
              <a:rPr sz="1800" i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spc="-25" dirty="0">
                <a:solidFill>
                  <a:srgbClr val="1F487C"/>
                </a:solidFill>
                <a:latin typeface="Calibri"/>
                <a:cs typeface="Calibri"/>
              </a:rPr>
              <a:t>B).</a:t>
            </a:r>
            <a:endParaRPr sz="1800">
              <a:latin typeface="Calibri"/>
              <a:cs typeface="Calibri"/>
            </a:endParaRPr>
          </a:p>
          <a:p>
            <a:pPr marL="299720" marR="68580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720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Every</a:t>
            </a:r>
            <a:r>
              <a:rPr sz="18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effort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will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made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sell</a:t>
            </a:r>
            <a:r>
              <a:rPr sz="18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your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goods.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However,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goods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which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cannot</a:t>
            </a:r>
            <a:r>
              <a:rPr sz="18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sold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by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(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Name</a:t>
            </a:r>
            <a:r>
              <a:rPr sz="1800" i="1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i="1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1F487C"/>
                </a:solidFill>
                <a:latin typeface="Calibri"/>
                <a:cs typeface="Calibri"/>
              </a:rPr>
              <a:t>Charity‐METHOD</a:t>
            </a:r>
            <a:r>
              <a:rPr sz="1800" i="1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A)</a:t>
            </a:r>
            <a:r>
              <a:rPr sz="1800" i="1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1800" b="1" i="1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(Name</a:t>
            </a:r>
            <a:r>
              <a:rPr sz="1800" i="1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i="1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1F487C"/>
                </a:solidFill>
                <a:latin typeface="Calibri"/>
                <a:cs typeface="Calibri"/>
              </a:rPr>
              <a:t>Trading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Subsidiary</a:t>
            </a:r>
            <a:r>
              <a:rPr sz="1800" i="1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1800" i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METHOD</a:t>
            </a:r>
            <a:r>
              <a:rPr sz="1800" i="1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B)</a:t>
            </a:r>
            <a:r>
              <a:rPr sz="1800" i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may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sold/given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recycling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agent.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Once</a:t>
            </a:r>
            <a:r>
              <a:rPr sz="18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donated,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unfortunately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goods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cannot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8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returned.</a:t>
            </a:r>
            <a:endParaRPr sz="1800">
              <a:latin typeface="Calibri"/>
              <a:cs typeface="Calibri"/>
            </a:endParaRPr>
          </a:p>
          <a:p>
            <a:pPr marL="299720" marR="5080" indent="-287020">
              <a:lnSpc>
                <a:spcPct val="100000"/>
              </a:lnSpc>
              <a:buFont typeface="Wingdings"/>
              <a:buChar char=""/>
              <a:tabLst>
                <a:tab pos="299720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(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Name</a:t>
            </a:r>
            <a:r>
              <a:rPr sz="1800" i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i="1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Charity‐METHOD</a:t>
            </a:r>
            <a:r>
              <a:rPr sz="1800" i="1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A)</a:t>
            </a:r>
            <a:r>
              <a:rPr sz="1800" i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1800" b="1" i="1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(Name</a:t>
            </a:r>
            <a:r>
              <a:rPr sz="1800" i="1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i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1F487C"/>
                </a:solidFill>
                <a:latin typeface="Calibri"/>
                <a:cs typeface="Calibri"/>
              </a:rPr>
              <a:t>Trading</a:t>
            </a:r>
            <a:r>
              <a:rPr sz="1800" i="1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Subsidiary</a:t>
            </a:r>
            <a:r>
              <a:rPr sz="1800" i="1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spc="-50" dirty="0">
                <a:solidFill>
                  <a:srgbClr val="1F487C"/>
                </a:solidFill>
                <a:latin typeface="Calibri"/>
                <a:cs typeface="Calibri"/>
              </a:rPr>
              <a:t>–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METHOD</a:t>
            </a:r>
            <a:r>
              <a:rPr sz="1800" i="1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B)</a:t>
            </a:r>
            <a:r>
              <a:rPr sz="18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reserve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right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terminate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this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agreement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at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any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point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without</a:t>
            </a:r>
            <a:r>
              <a:rPr sz="18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notice.</a:t>
            </a:r>
            <a:endParaRPr sz="1800">
              <a:latin typeface="Calibri"/>
              <a:cs typeface="Calibri"/>
            </a:endParaRPr>
          </a:p>
          <a:p>
            <a:pPr marL="299720" marR="83883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720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We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reserve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right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change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terms</a:t>
            </a:r>
            <a:r>
              <a:rPr sz="18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&amp;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conditions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this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agreement.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notice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period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30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days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will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usually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given.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RETAIL</a:t>
            </a:r>
            <a:r>
              <a:rPr spc="-75" dirty="0"/>
              <a:t> </a:t>
            </a:r>
            <a:r>
              <a:rPr dirty="0"/>
              <a:t>GIFT</a:t>
            </a:r>
            <a:r>
              <a:rPr spc="-90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spc="-10" dirty="0"/>
              <a:t>Recommended</a:t>
            </a:r>
            <a:r>
              <a:rPr sz="2500" spc="-20" dirty="0"/>
              <a:t> </a:t>
            </a:r>
            <a:r>
              <a:rPr sz="2500" spc="-10" dirty="0"/>
              <a:t>Statements</a:t>
            </a:r>
            <a:r>
              <a:rPr sz="2500" spc="-40" dirty="0"/>
              <a:t> </a:t>
            </a:r>
            <a:r>
              <a:rPr sz="2500" dirty="0"/>
              <a:t>On</a:t>
            </a:r>
            <a:r>
              <a:rPr sz="2500" spc="-75" dirty="0"/>
              <a:t> </a:t>
            </a:r>
            <a:r>
              <a:rPr sz="2500" dirty="0"/>
              <a:t>Agency</a:t>
            </a:r>
            <a:r>
              <a:rPr sz="2500" spc="-45" dirty="0"/>
              <a:t> </a:t>
            </a:r>
            <a:r>
              <a:rPr sz="2500" dirty="0"/>
              <a:t>Agreement</a:t>
            </a:r>
            <a:r>
              <a:rPr sz="2500" spc="-35" dirty="0"/>
              <a:t> </a:t>
            </a:r>
            <a:r>
              <a:rPr sz="2500" dirty="0"/>
              <a:t>–</a:t>
            </a:r>
            <a:r>
              <a:rPr sz="2500" spc="-40" dirty="0"/>
              <a:t> </a:t>
            </a:r>
            <a:r>
              <a:rPr sz="2500" dirty="0"/>
              <a:t>1</a:t>
            </a:r>
            <a:r>
              <a:rPr sz="2500" spc="-55" dirty="0"/>
              <a:t> </a:t>
            </a:r>
            <a:r>
              <a:rPr sz="2500" dirty="0"/>
              <a:t>of</a:t>
            </a:r>
            <a:r>
              <a:rPr sz="2500" spc="-40" dirty="0"/>
              <a:t> </a:t>
            </a:r>
            <a:r>
              <a:rPr sz="2500" spc="-50" dirty="0"/>
              <a:t>2</a:t>
            </a:r>
            <a:endParaRPr sz="2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23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58414" y="1517650"/>
            <a:ext cx="6885940" cy="3811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2405" algn="ctr">
              <a:lnSpc>
                <a:spcPct val="100000"/>
              </a:lnSpc>
              <a:spcBef>
                <a:spcPts val="100"/>
              </a:spcBef>
            </a:pPr>
            <a:r>
              <a:rPr sz="2500" spc="-4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25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may</a:t>
            </a:r>
            <a:r>
              <a:rPr sz="25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also</a:t>
            </a:r>
            <a:r>
              <a:rPr sz="25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wish</a:t>
            </a:r>
            <a:r>
              <a:rPr sz="25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5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include:-</a:t>
            </a:r>
            <a:endParaRPr sz="25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3040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Your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details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will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shared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with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HMRC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order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enable</a:t>
            </a:r>
            <a:endParaRPr sz="18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Charity‐METHOD</a:t>
            </a:r>
            <a:r>
              <a:rPr sz="1800" i="1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A)</a:t>
            </a:r>
            <a:r>
              <a:rPr sz="1800" i="1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1800" b="1" i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(Name</a:t>
            </a:r>
            <a:r>
              <a:rPr sz="1800" i="1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i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1F487C"/>
                </a:solidFill>
                <a:latin typeface="Calibri"/>
                <a:cs typeface="Calibri"/>
              </a:rPr>
              <a:t>Trading</a:t>
            </a:r>
            <a:r>
              <a:rPr sz="1800" i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Subsidiary</a:t>
            </a:r>
            <a:r>
              <a:rPr sz="1800" i="1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1800" i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METHOD</a:t>
            </a:r>
            <a:r>
              <a:rPr sz="1800" i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B)</a:t>
            </a:r>
            <a:r>
              <a:rPr sz="1800" i="1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endParaRPr sz="18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make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claim.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This</a:t>
            </a:r>
            <a:r>
              <a:rPr sz="1800" i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may</a:t>
            </a:r>
            <a:r>
              <a:rPr sz="1800" i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form</a:t>
            </a:r>
            <a:r>
              <a:rPr sz="1800" i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part</a:t>
            </a:r>
            <a:r>
              <a:rPr sz="1800" i="1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i="1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your</a:t>
            </a:r>
            <a:r>
              <a:rPr sz="18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Privacy</a:t>
            </a:r>
            <a:r>
              <a:rPr sz="1800" i="1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1F487C"/>
                </a:solidFill>
                <a:latin typeface="Calibri"/>
                <a:cs typeface="Calibri"/>
              </a:rPr>
              <a:t>Policy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provided,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we will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attempt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e-mail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any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correspondence.</a:t>
            </a:r>
            <a:endParaRPr sz="18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however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wish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receive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physical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letter,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please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tick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here</a:t>
            </a:r>
            <a:r>
              <a:rPr sz="1800" spc="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□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Marketing/Interests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preferences.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6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Admin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check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boxes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(E.G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-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Inserted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By,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Donor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ID,</a:t>
            </a:r>
            <a:r>
              <a:rPr sz="18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etc.)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Signature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&amp;</a:t>
            </a:r>
            <a:r>
              <a:rPr sz="18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date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capture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18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agency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agreement.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Opt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receive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End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Year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letter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(De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Minimis)</a:t>
            </a:r>
            <a:endParaRPr sz="1800">
              <a:latin typeface="Calibri"/>
              <a:cs typeface="Calibri"/>
            </a:endParaRPr>
          </a:p>
          <a:p>
            <a:pPr marL="299720" marR="1612265" indent="-287020">
              <a:lnSpc>
                <a:spcPct val="100000"/>
              </a:lnSpc>
              <a:buFont typeface="Wingdings"/>
              <a:buChar char=""/>
              <a:tabLst>
                <a:tab pos="299720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web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link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full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terms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&amp;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conditions (E.G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Visit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  <a:hlinkClick r:id="rId2"/>
              </a:rPr>
              <a:t>www.charity.co.uk/gadform.pdf</a:t>
            </a:r>
            <a:r>
              <a:rPr sz="1800" spc="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copy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our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T&amp;Cs)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RETAIL</a:t>
            </a:r>
            <a:r>
              <a:rPr spc="-75" dirty="0"/>
              <a:t> </a:t>
            </a:r>
            <a:r>
              <a:rPr dirty="0"/>
              <a:t>GIFT</a:t>
            </a:r>
            <a:r>
              <a:rPr spc="-90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spc="-10" dirty="0"/>
              <a:t>Recommended</a:t>
            </a:r>
            <a:r>
              <a:rPr sz="2500" spc="-20" dirty="0"/>
              <a:t> </a:t>
            </a:r>
            <a:r>
              <a:rPr sz="2500" spc="-10" dirty="0"/>
              <a:t>Statements</a:t>
            </a:r>
            <a:r>
              <a:rPr sz="2500" spc="-40" dirty="0"/>
              <a:t> </a:t>
            </a:r>
            <a:r>
              <a:rPr sz="2500" dirty="0"/>
              <a:t>On</a:t>
            </a:r>
            <a:r>
              <a:rPr sz="2500" spc="-75" dirty="0"/>
              <a:t> </a:t>
            </a:r>
            <a:r>
              <a:rPr sz="2500" dirty="0"/>
              <a:t>Agency</a:t>
            </a:r>
            <a:r>
              <a:rPr sz="2500" spc="-45" dirty="0"/>
              <a:t> </a:t>
            </a:r>
            <a:r>
              <a:rPr sz="2500" dirty="0"/>
              <a:t>Agreement</a:t>
            </a:r>
            <a:r>
              <a:rPr sz="2500" spc="-35" dirty="0"/>
              <a:t> </a:t>
            </a:r>
            <a:r>
              <a:rPr sz="2500" dirty="0"/>
              <a:t>–</a:t>
            </a:r>
            <a:r>
              <a:rPr sz="2500" spc="-40" dirty="0"/>
              <a:t> </a:t>
            </a:r>
            <a:r>
              <a:rPr sz="2500" dirty="0"/>
              <a:t>2</a:t>
            </a:r>
            <a:r>
              <a:rPr sz="2500" spc="-55" dirty="0"/>
              <a:t> </a:t>
            </a:r>
            <a:r>
              <a:rPr sz="2500" dirty="0"/>
              <a:t>of</a:t>
            </a:r>
            <a:r>
              <a:rPr sz="2500" spc="-40" dirty="0"/>
              <a:t> </a:t>
            </a:r>
            <a:r>
              <a:rPr sz="2500" spc="-50" dirty="0"/>
              <a:t>2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44681" y="277240"/>
            <a:ext cx="901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72815" y="2773045"/>
            <a:ext cx="4097020" cy="319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Day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134620" indent="-121920">
              <a:lnSpc>
                <a:spcPct val="100000"/>
              </a:lnSpc>
              <a:buChar char="-"/>
              <a:tabLst>
                <a:tab pos="134620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What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Aid?</a:t>
            </a:r>
            <a:endParaRPr sz="1800">
              <a:latin typeface="Calibri"/>
              <a:cs typeface="Calibri"/>
            </a:endParaRPr>
          </a:p>
          <a:p>
            <a:pPr marL="134620" indent="-121920">
              <a:lnSpc>
                <a:spcPct val="100000"/>
              </a:lnSpc>
              <a:buChar char="-"/>
              <a:tabLst>
                <a:tab pos="134620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Setting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up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retail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Aid.</a:t>
            </a:r>
            <a:endParaRPr sz="1800">
              <a:latin typeface="Calibri"/>
              <a:cs typeface="Calibri"/>
            </a:endParaRPr>
          </a:p>
          <a:p>
            <a:pPr marL="134620" indent="-121920">
              <a:lnSpc>
                <a:spcPct val="100000"/>
              </a:lnSpc>
              <a:buChar char="-"/>
              <a:tabLst>
                <a:tab pos="134620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On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shop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floor.</a:t>
            </a:r>
            <a:endParaRPr sz="1800">
              <a:latin typeface="Calibri"/>
              <a:cs typeface="Calibri"/>
            </a:endParaRPr>
          </a:p>
          <a:p>
            <a:pPr marL="134620" indent="-121920">
              <a:lnSpc>
                <a:spcPct val="100000"/>
              </a:lnSpc>
              <a:buChar char="-"/>
              <a:tabLst>
                <a:tab pos="134620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Final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discussions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on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day.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Day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134620" indent="-121920">
              <a:lnSpc>
                <a:spcPct val="100000"/>
              </a:lnSpc>
              <a:spcBef>
                <a:spcPts val="5"/>
              </a:spcBef>
              <a:buChar char="-"/>
              <a:tabLst>
                <a:tab pos="134620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Quiz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&amp;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answers.</a:t>
            </a:r>
            <a:endParaRPr sz="1800">
              <a:latin typeface="Calibri"/>
              <a:cs typeface="Calibri"/>
            </a:endParaRPr>
          </a:p>
          <a:p>
            <a:pPr marL="134620" indent="-121920">
              <a:lnSpc>
                <a:spcPct val="100000"/>
              </a:lnSpc>
              <a:buChar char="-"/>
              <a:tabLst>
                <a:tab pos="134620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Admin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confidence.</a:t>
            </a:r>
            <a:endParaRPr sz="1800">
              <a:latin typeface="Calibri"/>
              <a:cs typeface="Calibri"/>
            </a:endParaRPr>
          </a:p>
          <a:p>
            <a:pPr marL="134620" indent="-121920">
              <a:lnSpc>
                <a:spcPct val="100000"/>
              </a:lnSpc>
              <a:buChar char="-"/>
              <a:tabLst>
                <a:tab pos="134620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HMRC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Compliance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Keeping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HMRC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happy</a:t>
            </a:r>
            <a:endParaRPr sz="1800">
              <a:latin typeface="Calibri"/>
              <a:cs typeface="Calibri"/>
            </a:endParaRPr>
          </a:p>
          <a:p>
            <a:pPr marL="134620" indent="-121920">
              <a:lnSpc>
                <a:spcPct val="100000"/>
              </a:lnSpc>
              <a:buChar char="-"/>
              <a:tabLst>
                <a:tab pos="134620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Q&amp;A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session/surgery.</a:t>
            </a:r>
            <a:endParaRPr sz="1800">
              <a:latin typeface="Calibri"/>
              <a:cs typeface="Calibri"/>
            </a:endParaRPr>
          </a:p>
          <a:p>
            <a:pPr marL="134620" indent="-121920">
              <a:lnSpc>
                <a:spcPct val="100000"/>
              </a:lnSpc>
              <a:buChar char="-"/>
              <a:tabLst>
                <a:tab pos="134620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Final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discussions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on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day.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 idx="4294967295"/>
          </p:nvPr>
        </p:nvSpPr>
        <p:spPr>
          <a:xfrm>
            <a:off x="0" y="65088"/>
            <a:ext cx="1685925" cy="88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WELCOME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spc="-10" dirty="0"/>
              <a:t>Timings*</a:t>
            </a:r>
            <a:endParaRPr sz="250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94300" y="1412239"/>
            <a:ext cx="1803400" cy="121666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24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58414" y="1517650"/>
            <a:ext cx="7054215" cy="4218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This</a:t>
            </a:r>
            <a:r>
              <a:rPr sz="25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25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where</a:t>
            </a:r>
            <a:r>
              <a:rPr sz="25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5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charity</a:t>
            </a:r>
            <a:r>
              <a:rPr sz="25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agrees</a:t>
            </a:r>
            <a:r>
              <a:rPr sz="25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5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sell</a:t>
            </a:r>
            <a:r>
              <a:rPr sz="25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5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donor’s</a:t>
            </a:r>
            <a:r>
              <a:rPr sz="2500" spc="-8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goods</a:t>
            </a:r>
            <a:endParaRPr sz="25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on</a:t>
            </a:r>
            <a:r>
              <a:rPr sz="25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their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 behalf.</a:t>
            </a:r>
            <a:endParaRPr sz="2500">
              <a:latin typeface="Calibri"/>
              <a:cs typeface="Calibri"/>
            </a:endParaRPr>
          </a:p>
          <a:p>
            <a:pPr marL="299720" marR="363855" indent="-287020">
              <a:lnSpc>
                <a:spcPct val="100000"/>
              </a:lnSpc>
              <a:buFont typeface="Wingdings"/>
              <a:buChar char=""/>
              <a:tabLst>
                <a:tab pos="299720" algn="l"/>
              </a:tabLst>
            </a:pP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When</a:t>
            </a:r>
            <a:r>
              <a:rPr sz="25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5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goods</a:t>
            </a:r>
            <a:r>
              <a:rPr sz="25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have</a:t>
            </a:r>
            <a:r>
              <a:rPr sz="25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been</a:t>
            </a:r>
            <a:r>
              <a:rPr sz="25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sold,</a:t>
            </a:r>
            <a:r>
              <a:rPr sz="25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this</a:t>
            </a:r>
            <a:r>
              <a:rPr sz="25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25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converted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into</a:t>
            </a:r>
            <a:r>
              <a:rPr sz="25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cash.</a:t>
            </a:r>
            <a:endParaRPr sz="2500">
              <a:latin typeface="Calibri"/>
              <a:cs typeface="Calibri"/>
            </a:endParaRPr>
          </a:p>
          <a:p>
            <a:pPr marL="299720" marR="14287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720" algn="l"/>
              </a:tabLst>
            </a:pPr>
            <a:r>
              <a:rPr sz="2500" spc="-105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5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operate</a:t>
            </a:r>
            <a:r>
              <a:rPr sz="2500" spc="-9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this</a:t>
            </a:r>
            <a:r>
              <a:rPr sz="25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service</a:t>
            </a:r>
            <a:r>
              <a:rPr sz="25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5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charity</a:t>
            </a:r>
            <a:r>
              <a:rPr sz="25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may</a:t>
            </a:r>
            <a:r>
              <a:rPr sz="25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charge</a:t>
            </a:r>
            <a:r>
              <a:rPr sz="25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5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25" dirty="0">
                <a:solidFill>
                  <a:srgbClr val="1F487C"/>
                </a:solidFill>
                <a:latin typeface="Calibri"/>
                <a:cs typeface="Calibri"/>
              </a:rPr>
              <a:t>fee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(Known</a:t>
            </a:r>
            <a:r>
              <a:rPr sz="25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as</a:t>
            </a:r>
            <a:r>
              <a:rPr sz="25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5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commission).</a:t>
            </a:r>
            <a:endParaRPr sz="2500">
              <a:latin typeface="Calibri"/>
              <a:cs typeface="Calibri"/>
            </a:endParaRPr>
          </a:p>
          <a:p>
            <a:pPr marL="299720" marR="530225" indent="-287020">
              <a:lnSpc>
                <a:spcPct val="100000"/>
              </a:lnSpc>
              <a:buFont typeface="Wingdings"/>
              <a:buChar char=""/>
              <a:tabLst>
                <a:tab pos="299720" algn="l"/>
              </a:tabLst>
            </a:pP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25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5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charity</a:t>
            </a:r>
            <a:r>
              <a:rPr sz="25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25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trading</a:t>
            </a:r>
            <a:r>
              <a:rPr sz="25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company</a:t>
            </a:r>
            <a:r>
              <a:rPr sz="25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25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0" dirty="0">
                <a:solidFill>
                  <a:srgbClr val="1F487C"/>
                </a:solidFill>
                <a:latin typeface="Calibri"/>
                <a:cs typeface="Calibri"/>
              </a:rPr>
              <a:t>VAT</a:t>
            </a:r>
            <a:r>
              <a:rPr sz="25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registered, </a:t>
            </a:r>
            <a:r>
              <a:rPr sz="2500" spc="-110" dirty="0">
                <a:solidFill>
                  <a:srgbClr val="1F487C"/>
                </a:solidFill>
                <a:latin typeface="Calibri"/>
                <a:cs typeface="Calibri"/>
              </a:rPr>
              <a:t>VAT</a:t>
            </a:r>
            <a:r>
              <a:rPr sz="25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should</a:t>
            </a:r>
            <a:r>
              <a:rPr sz="25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5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paid</a:t>
            </a:r>
            <a:r>
              <a:rPr sz="25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on</a:t>
            </a:r>
            <a:r>
              <a:rPr sz="25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5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commission.</a:t>
            </a:r>
            <a:endParaRPr sz="2500">
              <a:latin typeface="Calibri"/>
              <a:cs typeface="Calibri"/>
            </a:endParaRPr>
          </a:p>
          <a:p>
            <a:pPr marL="299720" marR="5080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720" algn="l"/>
              </a:tabLst>
            </a:pP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Both</a:t>
            </a:r>
            <a:r>
              <a:rPr sz="25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5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Commission</a:t>
            </a:r>
            <a:r>
              <a:rPr sz="25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25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10" dirty="0">
                <a:solidFill>
                  <a:srgbClr val="1F487C"/>
                </a:solidFill>
                <a:latin typeface="Calibri"/>
                <a:cs typeface="Calibri"/>
              </a:rPr>
              <a:t>VAT</a:t>
            </a:r>
            <a:r>
              <a:rPr sz="25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should</a:t>
            </a:r>
            <a:r>
              <a:rPr sz="25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5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deducted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from</a:t>
            </a:r>
            <a:r>
              <a:rPr sz="25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5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sales</a:t>
            </a:r>
            <a:r>
              <a:rPr sz="25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value.</a:t>
            </a:r>
            <a:r>
              <a:rPr sz="25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5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5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25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only</a:t>
            </a:r>
            <a:r>
              <a:rPr sz="25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5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claimed</a:t>
            </a:r>
            <a:r>
              <a:rPr sz="25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25" dirty="0">
                <a:solidFill>
                  <a:srgbClr val="1F487C"/>
                </a:solidFill>
                <a:latin typeface="Calibri"/>
                <a:cs typeface="Calibri"/>
              </a:rPr>
              <a:t>on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5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25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sales</a:t>
            </a:r>
            <a:r>
              <a:rPr sz="25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value.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RETAIL</a:t>
            </a:r>
            <a:r>
              <a:rPr spc="-75" dirty="0"/>
              <a:t> </a:t>
            </a:r>
            <a:r>
              <a:rPr dirty="0"/>
              <a:t>GIFT</a:t>
            </a:r>
            <a:r>
              <a:rPr spc="-90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What</a:t>
            </a:r>
            <a:r>
              <a:rPr sz="2500" spc="-45" dirty="0"/>
              <a:t> </a:t>
            </a:r>
            <a:r>
              <a:rPr sz="2500" dirty="0"/>
              <a:t>Is</a:t>
            </a:r>
            <a:r>
              <a:rPr sz="2500" spc="-40" dirty="0"/>
              <a:t> </a:t>
            </a:r>
            <a:r>
              <a:rPr sz="2500" dirty="0"/>
              <a:t>An</a:t>
            </a:r>
            <a:r>
              <a:rPr sz="2500" spc="-30" dirty="0"/>
              <a:t> </a:t>
            </a:r>
            <a:r>
              <a:rPr sz="2500" dirty="0"/>
              <a:t>Agency</a:t>
            </a:r>
            <a:r>
              <a:rPr sz="2500" spc="-30" dirty="0"/>
              <a:t> </a:t>
            </a:r>
            <a:r>
              <a:rPr sz="2500" spc="-10" dirty="0"/>
              <a:t>Agreement</a:t>
            </a:r>
            <a:endParaRPr sz="2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25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RETAIL</a:t>
            </a:r>
            <a:r>
              <a:rPr spc="-75" dirty="0"/>
              <a:t> </a:t>
            </a:r>
            <a:r>
              <a:rPr dirty="0"/>
              <a:t>GIFT</a:t>
            </a:r>
            <a:r>
              <a:rPr spc="-90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Agency</a:t>
            </a:r>
            <a:r>
              <a:rPr sz="2500" spc="-95" dirty="0"/>
              <a:t> </a:t>
            </a:r>
            <a:r>
              <a:rPr sz="2500" dirty="0"/>
              <a:t>Agreement</a:t>
            </a:r>
            <a:r>
              <a:rPr sz="2500" spc="-105" dirty="0"/>
              <a:t> </a:t>
            </a:r>
            <a:r>
              <a:rPr sz="2500" dirty="0"/>
              <a:t>Fee</a:t>
            </a:r>
            <a:r>
              <a:rPr sz="2500" spc="-85" dirty="0"/>
              <a:t> </a:t>
            </a:r>
            <a:r>
              <a:rPr sz="2500" spc="-10" dirty="0"/>
              <a:t>Example</a:t>
            </a:r>
            <a:endParaRPr sz="2500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603429" y="1699265"/>
          <a:ext cx="6963409" cy="3939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7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6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ADCDD"/>
                      </a:solidFill>
                      <a:prstDash val="solid"/>
                    </a:lnL>
                    <a:lnR w="28575">
                      <a:solidFill>
                        <a:srgbClr val="DADCDD"/>
                      </a:solidFill>
                      <a:prstDash val="solid"/>
                    </a:lnR>
                    <a:lnT w="28575">
                      <a:solidFill>
                        <a:srgbClr val="DADCDD"/>
                      </a:solidFill>
                      <a:prstDash val="solid"/>
                    </a:lnT>
                    <a:lnB w="28575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400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Sale</a:t>
                      </a:r>
                      <a:r>
                        <a:rPr sz="4000" spc="-4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400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4000" spc="8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4000" spc="-2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goods</a:t>
                      </a:r>
                      <a:endParaRPr sz="4000">
                        <a:latin typeface="Arial MT"/>
                        <a:cs typeface="Arial MT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DADCDD"/>
                      </a:solidFill>
                      <a:prstDash val="solid"/>
                    </a:lnL>
                    <a:lnR w="28575">
                      <a:solidFill>
                        <a:srgbClr val="DADCDD"/>
                      </a:solidFill>
                      <a:prstDash val="solid"/>
                    </a:lnR>
                    <a:lnT w="28575">
                      <a:solidFill>
                        <a:srgbClr val="DADCDD"/>
                      </a:solidFill>
                      <a:prstDash val="solid"/>
                    </a:lnT>
                    <a:lnB w="28575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4000" spc="-1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£100.00</a:t>
                      </a:r>
                      <a:endParaRPr sz="4000">
                        <a:latin typeface="Arial MT"/>
                        <a:cs typeface="Arial MT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DADCDD"/>
                      </a:solidFill>
                      <a:prstDash val="solid"/>
                    </a:lnL>
                    <a:lnR w="28575">
                      <a:solidFill>
                        <a:srgbClr val="DADCDD"/>
                      </a:solidFill>
                      <a:prstDash val="solid"/>
                    </a:lnR>
                    <a:lnT w="28575">
                      <a:solidFill>
                        <a:srgbClr val="DADCDD"/>
                      </a:solidFill>
                      <a:prstDash val="solid"/>
                    </a:lnT>
                    <a:lnB w="28575">
                      <a:solidFill>
                        <a:srgbClr val="DAD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590"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4000" spc="-2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1%</a:t>
                      </a:r>
                      <a:endParaRPr sz="4000">
                        <a:latin typeface="Arial MT"/>
                        <a:cs typeface="Arial MT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DADCDD"/>
                      </a:solidFill>
                      <a:prstDash val="solid"/>
                    </a:lnL>
                    <a:lnR w="28575">
                      <a:solidFill>
                        <a:srgbClr val="DADCDD"/>
                      </a:solidFill>
                      <a:prstDash val="solid"/>
                    </a:lnR>
                    <a:lnT w="28575">
                      <a:solidFill>
                        <a:srgbClr val="DADCDD"/>
                      </a:solidFill>
                      <a:prstDash val="solid"/>
                    </a:lnT>
                    <a:lnB w="28575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4000" spc="-1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Commision</a:t>
                      </a:r>
                      <a:endParaRPr sz="4000">
                        <a:latin typeface="Arial MT"/>
                        <a:cs typeface="Arial MT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DADCDD"/>
                      </a:solidFill>
                      <a:prstDash val="solid"/>
                    </a:lnL>
                    <a:lnR w="28575">
                      <a:solidFill>
                        <a:srgbClr val="DADCDD"/>
                      </a:solidFill>
                      <a:prstDash val="solid"/>
                    </a:lnR>
                    <a:lnT w="28575">
                      <a:solidFill>
                        <a:srgbClr val="DADCDD"/>
                      </a:solidFill>
                      <a:prstDash val="solid"/>
                    </a:lnT>
                    <a:lnB w="28575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4000" spc="-1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£1.00</a:t>
                      </a:r>
                      <a:endParaRPr sz="4000">
                        <a:latin typeface="Arial MT"/>
                        <a:cs typeface="Arial MT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DADCDD"/>
                      </a:solidFill>
                      <a:prstDash val="solid"/>
                    </a:lnL>
                    <a:lnR w="28575">
                      <a:solidFill>
                        <a:srgbClr val="DADCDD"/>
                      </a:solidFill>
                      <a:prstDash val="solid"/>
                    </a:lnR>
                    <a:lnT w="28575">
                      <a:solidFill>
                        <a:srgbClr val="DADCDD"/>
                      </a:solidFill>
                      <a:prstDash val="solid"/>
                    </a:lnT>
                    <a:lnB w="28575">
                      <a:solidFill>
                        <a:srgbClr val="DAD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659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4000" spc="-2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20%</a:t>
                      </a:r>
                      <a:endParaRPr sz="4000">
                        <a:latin typeface="Arial MT"/>
                        <a:cs typeface="Arial MT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DADCDD"/>
                      </a:solidFill>
                      <a:prstDash val="solid"/>
                    </a:lnL>
                    <a:lnR w="28575">
                      <a:solidFill>
                        <a:srgbClr val="DADCDD"/>
                      </a:solidFill>
                      <a:prstDash val="solid"/>
                    </a:lnR>
                    <a:lnT w="28575">
                      <a:solidFill>
                        <a:srgbClr val="DADCDD"/>
                      </a:solidFill>
                      <a:prstDash val="solid"/>
                    </a:lnT>
                    <a:lnB w="28575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4000" spc="-2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VAT</a:t>
                      </a:r>
                      <a:endParaRPr sz="4000">
                        <a:latin typeface="Arial MT"/>
                        <a:cs typeface="Arial MT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DADCDD"/>
                      </a:solidFill>
                      <a:prstDash val="solid"/>
                    </a:lnL>
                    <a:lnR w="28575">
                      <a:solidFill>
                        <a:srgbClr val="DADCDD"/>
                      </a:solidFill>
                      <a:prstDash val="solid"/>
                    </a:lnR>
                    <a:lnT w="28575">
                      <a:solidFill>
                        <a:srgbClr val="DADCDD"/>
                      </a:solidFill>
                      <a:prstDash val="solid"/>
                    </a:lnT>
                    <a:lnB w="28575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4000" spc="-1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£0.20</a:t>
                      </a:r>
                      <a:endParaRPr sz="4000">
                        <a:latin typeface="Arial MT"/>
                        <a:cs typeface="Arial MT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DADCDD"/>
                      </a:solidFill>
                      <a:prstDash val="solid"/>
                    </a:lnL>
                    <a:lnR w="28575">
                      <a:solidFill>
                        <a:srgbClr val="DADCDD"/>
                      </a:solidFill>
                      <a:prstDash val="solid"/>
                    </a:lnR>
                    <a:lnT w="28575">
                      <a:solidFill>
                        <a:srgbClr val="DADCDD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6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ADCDD"/>
                      </a:solidFill>
                      <a:prstDash val="solid"/>
                    </a:lnL>
                    <a:lnR w="28575">
                      <a:solidFill>
                        <a:srgbClr val="DADCDD"/>
                      </a:solidFill>
                      <a:prstDash val="solid"/>
                    </a:lnR>
                    <a:lnT w="28575">
                      <a:solidFill>
                        <a:srgbClr val="DADCDD"/>
                      </a:solidFill>
                      <a:prstDash val="solid"/>
                    </a:lnT>
                    <a:lnB w="28575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ADCDD"/>
                      </a:solidFill>
                      <a:prstDash val="solid"/>
                    </a:lnL>
                    <a:lnR w="28575">
                      <a:solidFill>
                        <a:srgbClr val="DADCDD"/>
                      </a:solidFill>
                      <a:prstDash val="solid"/>
                    </a:lnR>
                    <a:lnT w="28575">
                      <a:solidFill>
                        <a:srgbClr val="DADCDD"/>
                      </a:solidFill>
                      <a:prstDash val="solid"/>
                    </a:lnT>
                    <a:lnB w="28575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4000" b="1" spc="-10" dirty="0">
                          <a:solidFill>
                            <a:srgbClr val="1F487C"/>
                          </a:solidFill>
                          <a:latin typeface="Arial"/>
                          <a:cs typeface="Arial"/>
                        </a:rPr>
                        <a:t>£98.80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DADCDD"/>
                      </a:solidFill>
                      <a:prstDash val="solid"/>
                    </a:lnL>
                    <a:lnR w="28575">
                      <a:solidFill>
                        <a:srgbClr val="DADCDD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DAD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6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ADCDD"/>
                      </a:solidFill>
                      <a:prstDash val="solid"/>
                    </a:lnL>
                    <a:lnR w="28575">
                      <a:solidFill>
                        <a:srgbClr val="DADCDD"/>
                      </a:solidFill>
                      <a:prstDash val="solid"/>
                    </a:lnR>
                    <a:lnT w="28575">
                      <a:solidFill>
                        <a:srgbClr val="DADCDD"/>
                      </a:solidFill>
                      <a:prstDash val="solid"/>
                    </a:lnT>
                    <a:lnB w="28575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ADCDD"/>
                      </a:solidFill>
                      <a:prstDash val="solid"/>
                    </a:lnL>
                    <a:lnR w="28575">
                      <a:solidFill>
                        <a:srgbClr val="DADCDD"/>
                      </a:solidFill>
                      <a:prstDash val="solid"/>
                    </a:lnR>
                    <a:lnT w="28575">
                      <a:solidFill>
                        <a:srgbClr val="DADCDD"/>
                      </a:solidFill>
                      <a:prstDash val="solid"/>
                    </a:lnT>
                    <a:lnB w="28575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ADCDD"/>
                      </a:solidFill>
                      <a:prstDash val="solid"/>
                    </a:lnL>
                    <a:lnR w="28575">
                      <a:solidFill>
                        <a:srgbClr val="DADCDD"/>
                      </a:solidFill>
                      <a:prstDash val="solid"/>
                    </a:lnR>
                    <a:lnT w="28575">
                      <a:solidFill>
                        <a:srgbClr val="DADCDD"/>
                      </a:solidFill>
                      <a:prstDash val="solid"/>
                    </a:lnT>
                    <a:lnB w="28575">
                      <a:solidFill>
                        <a:srgbClr val="DAD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659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4000" spc="-2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25%</a:t>
                      </a:r>
                      <a:endParaRPr sz="4000">
                        <a:latin typeface="Arial MT"/>
                        <a:cs typeface="Arial MT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DADCDD"/>
                      </a:solidFill>
                      <a:prstDash val="solid"/>
                    </a:lnL>
                    <a:lnR w="28575">
                      <a:solidFill>
                        <a:srgbClr val="DADCDD"/>
                      </a:solidFill>
                      <a:prstDash val="solid"/>
                    </a:lnR>
                    <a:lnT w="28575">
                      <a:solidFill>
                        <a:srgbClr val="DADCDD"/>
                      </a:solidFill>
                      <a:prstDash val="solid"/>
                    </a:lnT>
                    <a:lnB w="28575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400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Gift</a:t>
                      </a:r>
                      <a:r>
                        <a:rPr sz="4000" spc="12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4000" spc="-2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Aid</a:t>
                      </a:r>
                      <a:endParaRPr sz="4000">
                        <a:latin typeface="Arial MT"/>
                        <a:cs typeface="Arial MT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DADCDD"/>
                      </a:solidFill>
                      <a:prstDash val="solid"/>
                    </a:lnL>
                    <a:lnR w="28575">
                      <a:solidFill>
                        <a:srgbClr val="DADCDD"/>
                      </a:solidFill>
                      <a:prstDash val="solid"/>
                    </a:lnR>
                    <a:lnT w="28575">
                      <a:solidFill>
                        <a:srgbClr val="DADCDD"/>
                      </a:solidFill>
                      <a:prstDash val="solid"/>
                    </a:lnT>
                    <a:lnB w="28575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4000" spc="-1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£24.70</a:t>
                      </a:r>
                      <a:endParaRPr sz="4000" dirty="0">
                        <a:latin typeface="Arial MT"/>
                        <a:cs typeface="Arial MT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DADCDD"/>
                      </a:solidFill>
                      <a:prstDash val="solid"/>
                    </a:lnL>
                    <a:lnR w="28575">
                      <a:solidFill>
                        <a:srgbClr val="DADCDD"/>
                      </a:solidFill>
                      <a:prstDash val="solid"/>
                    </a:lnR>
                    <a:lnT w="28575">
                      <a:solidFill>
                        <a:srgbClr val="DADCDD"/>
                      </a:solidFill>
                      <a:prstDash val="solid"/>
                    </a:lnT>
                    <a:lnB w="28575">
                      <a:solidFill>
                        <a:srgbClr val="DAD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26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58414" y="1517650"/>
            <a:ext cx="6652895" cy="1931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720" algn="l"/>
              </a:tabLst>
            </a:pP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5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commission</a:t>
            </a:r>
            <a:r>
              <a:rPr sz="25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25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decided</a:t>
            </a:r>
            <a:r>
              <a:rPr sz="25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based</a:t>
            </a:r>
            <a:r>
              <a:rPr sz="25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upon</a:t>
            </a:r>
            <a:r>
              <a:rPr sz="25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“Business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Activity”</a:t>
            </a:r>
            <a:r>
              <a:rPr sz="25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(E.G</a:t>
            </a:r>
            <a:r>
              <a:rPr sz="25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5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Cleaning</a:t>
            </a:r>
            <a:r>
              <a:rPr sz="25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an</a:t>
            </a:r>
            <a:r>
              <a:rPr sz="25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item,</a:t>
            </a:r>
            <a:r>
              <a:rPr sz="25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rotating</a:t>
            </a:r>
            <a:r>
              <a:rPr sz="25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stock, wages).</a:t>
            </a:r>
            <a:endParaRPr sz="25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Commission</a:t>
            </a:r>
            <a:r>
              <a:rPr sz="2500" spc="-9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generally</a:t>
            </a:r>
            <a:r>
              <a:rPr sz="25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varies</a:t>
            </a:r>
            <a:r>
              <a:rPr sz="25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between</a:t>
            </a:r>
            <a:r>
              <a:rPr sz="25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1%</a:t>
            </a:r>
            <a:r>
              <a:rPr sz="25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-</a:t>
            </a:r>
            <a:r>
              <a:rPr sz="25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25" dirty="0">
                <a:solidFill>
                  <a:srgbClr val="1F487C"/>
                </a:solidFill>
                <a:latin typeface="Calibri"/>
                <a:cs typeface="Calibri"/>
              </a:rPr>
              <a:t>5%.</a:t>
            </a:r>
            <a:endParaRPr sz="25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</a:tabLst>
            </a:pP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Higher</a:t>
            </a:r>
            <a:r>
              <a:rPr sz="25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commissions</a:t>
            </a:r>
            <a:r>
              <a:rPr sz="2500" spc="-10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could</a:t>
            </a:r>
            <a:r>
              <a:rPr sz="25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cost</a:t>
            </a:r>
            <a:r>
              <a:rPr sz="25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25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more.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RETAIL</a:t>
            </a:r>
            <a:r>
              <a:rPr spc="-75" dirty="0"/>
              <a:t> </a:t>
            </a:r>
            <a:r>
              <a:rPr dirty="0"/>
              <a:t>GIFT</a:t>
            </a:r>
            <a:r>
              <a:rPr spc="-90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spc="-10" dirty="0"/>
              <a:t>Commission</a:t>
            </a:r>
            <a:endParaRPr sz="250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084280" y="3634766"/>
          <a:ext cx="4011295" cy="2198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0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3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20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Sale</a:t>
                      </a:r>
                      <a:r>
                        <a:rPr sz="2200" spc="6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2200" spc="2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2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goods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200" spc="-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£100.00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200" spc="-2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50%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200" spc="-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Commision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200" spc="-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£50.00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200" spc="-2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20%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200" spc="-2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VAT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200" spc="-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£10.00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200" b="1" spc="-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£40.00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200" spc="-2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25%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20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Gift</a:t>
                      </a:r>
                      <a:r>
                        <a:rPr sz="2200" spc="-2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2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Aid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200" spc="-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£10.00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27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5220" y="2600896"/>
              <a:ext cx="3726560" cy="3012821"/>
            </a:xfrm>
            <a:prstGeom prst="rect">
              <a:avLst/>
            </a:prstGeom>
          </p:spPr>
        </p:pic>
        <p:pic>
          <p:nvPicPr>
            <p:cNvPr id="7" name="object 7">
              <a:hlinkClick r:id="rId2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40779" y="2636519"/>
              <a:ext cx="3606800" cy="2893060"/>
            </a:xfrm>
            <a:prstGeom prst="rect">
              <a:avLst/>
            </a:prstGeom>
          </p:spPr>
        </p:pic>
        <p:sp>
          <p:nvSpPr>
            <p:cNvPr id="8" name="object 8">
              <a:hlinkClick r:id="rId2"/>
            </p:cNvPr>
            <p:cNvSpPr/>
            <p:nvPr/>
          </p:nvSpPr>
          <p:spPr>
            <a:xfrm>
              <a:off x="6235954" y="2631694"/>
              <a:ext cx="3616325" cy="2902585"/>
            </a:xfrm>
            <a:custGeom>
              <a:avLst/>
              <a:gdLst/>
              <a:ahLst/>
              <a:cxnLst/>
              <a:rect l="l" t="t" r="r" b="b"/>
              <a:pathLst>
                <a:path w="3616325" h="2902585">
                  <a:moveTo>
                    <a:pt x="0" y="2902585"/>
                  </a:moveTo>
                  <a:lnTo>
                    <a:pt x="3616325" y="2902585"/>
                  </a:lnTo>
                  <a:lnTo>
                    <a:pt x="3616325" y="0"/>
                  </a:lnTo>
                  <a:lnTo>
                    <a:pt x="0" y="0"/>
                  </a:lnTo>
                  <a:lnTo>
                    <a:pt x="0" y="290258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RETAIL</a:t>
            </a:r>
            <a:r>
              <a:rPr spc="-75" dirty="0"/>
              <a:t> </a:t>
            </a:r>
            <a:r>
              <a:rPr dirty="0"/>
              <a:t>GIFT</a:t>
            </a:r>
            <a:r>
              <a:rPr spc="-90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Cash</a:t>
            </a:r>
            <a:r>
              <a:rPr sz="2500" spc="-40" dirty="0"/>
              <a:t> </a:t>
            </a:r>
            <a:r>
              <a:rPr sz="2500" dirty="0"/>
              <a:t>Donations</a:t>
            </a:r>
            <a:r>
              <a:rPr sz="2500" spc="-45" dirty="0"/>
              <a:t> </a:t>
            </a:r>
            <a:r>
              <a:rPr sz="2500" dirty="0"/>
              <a:t>–</a:t>
            </a:r>
            <a:r>
              <a:rPr sz="2500" spc="-35" dirty="0"/>
              <a:t> </a:t>
            </a:r>
            <a:r>
              <a:rPr sz="2500" dirty="0"/>
              <a:t>1</a:t>
            </a:r>
            <a:r>
              <a:rPr sz="2500" spc="-50" dirty="0"/>
              <a:t> </a:t>
            </a:r>
            <a:r>
              <a:rPr sz="2500" dirty="0"/>
              <a:t>of</a:t>
            </a:r>
            <a:r>
              <a:rPr sz="2500" spc="-35" dirty="0"/>
              <a:t> </a:t>
            </a:r>
            <a:r>
              <a:rPr sz="2500" spc="-50" dirty="0"/>
              <a:t>2</a:t>
            </a:r>
            <a:endParaRPr sz="2500"/>
          </a:p>
        </p:txBody>
      </p:sp>
      <p:sp>
        <p:nvSpPr>
          <p:cNvPr id="10" name="object 10"/>
          <p:cNvSpPr txBox="1"/>
          <p:nvPr/>
        </p:nvSpPr>
        <p:spPr>
          <a:xfrm>
            <a:off x="2701035" y="1512252"/>
            <a:ext cx="6784975" cy="976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1F487C"/>
                </a:solidFill>
                <a:latin typeface="Calibri"/>
                <a:cs typeface="Calibri"/>
              </a:rPr>
              <a:t>Typically</a:t>
            </a:r>
            <a:r>
              <a:rPr sz="3000" b="1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1F487C"/>
                </a:solidFill>
                <a:latin typeface="Calibri"/>
                <a:cs typeface="Calibri"/>
              </a:rPr>
              <a:t>there</a:t>
            </a:r>
            <a:r>
              <a:rPr sz="3000" b="1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r>
              <a:rPr sz="3000" b="1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1F487C"/>
                </a:solidFill>
                <a:latin typeface="Calibri"/>
                <a:cs typeface="Calibri"/>
              </a:rPr>
              <a:t>two</a:t>
            </a:r>
            <a:r>
              <a:rPr sz="3000" b="1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1F487C"/>
                </a:solidFill>
                <a:latin typeface="Calibri"/>
                <a:cs typeface="Calibri"/>
              </a:rPr>
              <a:t>types</a:t>
            </a:r>
            <a:r>
              <a:rPr sz="3000" b="1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3000" b="1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1F487C"/>
                </a:solidFill>
                <a:latin typeface="Calibri"/>
                <a:cs typeface="Calibri"/>
              </a:rPr>
              <a:t>GAD</a:t>
            </a:r>
            <a:r>
              <a:rPr sz="3000" b="1" spc="-8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1F487C"/>
                </a:solidFill>
                <a:latin typeface="Calibri"/>
                <a:cs typeface="Calibri"/>
              </a:rPr>
              <a:t>forms</a:t>
            </a:r>
            <a:endParaRPr sz="3000">
              <a:latin typeface="Calibri"/>
              <a:cs typeface="Calibri"/>
            </a:endParaRPr>
          </a:p>
          <a:p>
            <a:pPr marL="55880" algn="ctr">
              <a:lnSpc>
                <a:spcPct val="100000"/>
              </a:lnSpc>
              <a:spcBef>
                <a:spcPts val="1964"/>
              </a:spcBef>
              <a:tabLst>
                <a:tab pos="3909695" algn="l"/>
              </a:tabLst>
            </a:pP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Cash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GAD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Forms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	Retail</a:t>
            </a:r>
            <a:r>
              <a:rPr sz="16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GAD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Forms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304478" y="2626931"/>
            <a:ext cx="3867150" cy="2912110"/>
            <a:chOff x="2304478" y="2626931"/>
            <a:chExt cx="3867150" cy="2912110"/>
          </a:xfrm>
        </p:grpSpPr>
        <p:pic>
          <p:nvPicPr>
            <p:cNvPr id="12" name="object 12">
              <a:hlinkClick r:id="rId5"/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13940" y="2636520"/>
              <a:ext cx="3848100" cy="2893060"/>
            </a:xfrm>
            <a:prstGeom prst="rect">
              <a:avLst/>
            </a:prstGeom>
          </p:spPr>
        </p:pic>
        <p:sp>
          <p:nvSpPr>
            <p:cNvPr id="13" name="object 13">
              <a:hlinkClick r:id="rId5"/>
            </p:cNvPr>
            <p:cNvSpPr/>
            <p:nvPr/>
          </p:nvSpPr>
          <p:spPr>
            <a:xfrm>
              <a:off x="2309241" y="2631694"/>
              <a:ext cx="3857625" cy="2902585"/>
            </a:xfrm>
            <a:custGeom>
              <a:avLst/>
              <a:gdLst/>
              <a:ahLst/>
              <a:cxnLst/>
              <a:rect l="l" t="t" r="r" b="b"/>
              <a:pathLst>
                <a:path w="3857625" h="2902585">
                  <a:moveTo>
                    <a:pt x="0" y="2902585"/>
                  </a:moveTo>
                  <a:lnTo>
                    <a:pt x="3857625" y="2902585"/>
                  </a:lnTo>
                  <a:lnTo>
                    <a:pt x="3857625" y="0"/>
                  </a:lnTo>
                  <a:lnTo>
                    <a:pt x="0" y="0"/>
                  </a:lnTo>
                  <a:lnTo>
                    <a:pt x="0" y="290258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28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02320" y="1430020"/>
              <a:ext cx="970279" cy="12217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29700" y="1734819"/>
              <a:ext cx="825500" cy="8001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77200" y="3032760"/>
              <a:ext cx="1785620" cy="12954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28760" y="3251200"/>
              <a:ext cx="726440" cy="726439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RETAIL</a:t>
            </a:r>
            <a:r>
              <a:rPr spc="-75" dirty="0"/>
              <a:t> </a:t>
            </a:r>
            <a:r>
              <a:rPr dirty="0"/>
              <a:t>GIFT</a:t>
            </a:r>
            <a:r>
              <a:rPr spc="-90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Cash</a:t>
            </a:r>
            <a:r>
              <a:rPr sz="2500" spc="-40" dirty="0"/>
              <a:t> </a:t>
            </a:r>
            <a:r>
              <a:rPr sz="2500" dirty="0"/>
              <a:t>Donations</a:t>
            </a:r>
            <a:r>
              <a:rPr sz="2500" spc="-45" dirty="0"/>
              <a:t> </a:t>
            </a:r>
            <a:r>
              <a:rPr sz="2500" dirty="0"/>
              <a:t>–</a:t>
            </a:r>
            <a:r>
              <a:rPr sz="2500" spc="-35" dirty="0"/>
              <a:t> </a:t>
            </a:r>
            <a:r>
              <a:rPr sz="2500" dirty="0"/>
              <a:t>2</a:t>
            </a:r>
            <a:r>
              <a:rPr sz="2500" spc="-50" dirty="0"/>
              <a:t> </a:t>
            </a:r>
            <a:r>
              <a:rPr sz="2500" dirty="0"/>
              <a:t>of</a:t>
            </a:r>
            <a:r>
              <a:rPr sz="2500" spc="-35" dirty="0"/>
              <a:t> </a:t>
            </a:r>
            <a:r>
              <a:rPr sz="2500" spc="-50" dirty="0"/>
              <a:t>2</a:t>
            </a:r>
            <a:endParaRPr sz="2500"/>
          </a:p>
        </p:txBody>
      </p:sp>
      <p:sp>
        <p:nvSpPr>
          <p:cNvPr id="11" name="object 11"/>
          <p:cNvSpPr txBox="1"/>
          <p:nvPr/>
        </p:nvSpPr>
        <p:spPr>
          <a:xfrm>
            <a:off x="2678176" y="1625028"/>
            <a:ext cx="5382260" cy="383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5044" marR="334010" indent="-98298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Retail</a:t>
            </a:r>
            <a:r>
              <a:rPr sz="25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500" spc="-8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5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declaration</a:t>
            </a:r>
            <a:r>
              <a:rPr sz="25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forms</a:t>
            </a:r>
            <a:r>
              <a:rPr sz="25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25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25" dirty="0">
                <a:solidFill>
                  <a:srgbClr val="1F487C"/>
                </a:solidFill>
                <a:latin typeface="Calibri"/>
                <a:cs typeface="Calibri"/>
              </a:rPr>
              <a:t>be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used</a:t>
            </a:r>
            <a:r>
              <a:rPr sz="25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25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cash</a:t>
            </a:r>
            <a:r>
              <a:rPr sz="25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donations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2500">
              <a:latin typeface="Calibri"/>
              <a:cs typeface="Calibri"/>
            </a:endParaRPr>
          </a:p>
          <a:p>
            <a:pPr marL="1115695" marR="5080" indent="-1100455">
              <a:lnSpc>
                <a:spcPct val="100000"/>
              </a:lnSpc>
            </a:pP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Cash</a:t>
            </a:r>
            <a:r>
              <a:rPr sz="25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5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5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declaration</a:t>
            </a:r>
            <a:r>
              <a:rPr sz="25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forms</a:t>
            </a:r>
            <a:r>
              <a:rPr sz="25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cannot</a:t>
            </a:r>
            <a:r>
              <a:rPr sz="25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25" dirty="0">
                <a:solidFill>
                  <a:srgbClr val="1F487C"/>
                </a:solidFill>
                <a:latin typeface="Calibri"/>
                <a:cs typeface="Calibri"/>
              </a:rPr>
              <a:t>be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used</a:t>
            </a:r>
            <a:r>
              <a:rPr sz="2500" spc="-9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2500" spc="-8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retail</a:t>
            </a:r>
            <a:r>
              <a:rPr sz="25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donations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00"/>
              </a:spcBef>
            </a:pPr>
            <a:endParaRPr sz="2500">
              <a:latin typeface="Calibri"/>
              <a:cs typeface="Calibri"/>
            </a:endParaRPr>
          </a:p>
          <a:p>
            <a:pPr marL="75565" algn="ctr">
              <a:lnSpc>
                <a:spcPct val="100000"/>
              </a:lnSpc>
              <a:spcBef>
                <a:spcPts val="5"/>
              </a:spcBef>
            </a:pP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5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careful</a:t>
            </a:r>
            <a:r>
              <a:rPr sz="25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not</a:t>
            </a:r>
            <a:r>
              <a:rPr sz="25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5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double</a:t>
            </a:r>
            <a:r>
              <a:rPr sz="2500" spc="-9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claim</a:t>
            </a:r>
            <a:r>
              <a:rPr sz="25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(E.G</a:t>
            </a:r>
            <a:r>
              <a:rPr sz="2500" spc="-50" dirty="0">
                <a:solidFill>
                  <a:srgbClr val="1F487C"/>
                </a:solidFill>
                <a:latin typeface="Calibri"/>
                <a:cs typeface="Calibri"/>
              </a:rPr>
              <a:t> –</a:t>
            </a:r>
            <a:endParaRPr sz="2500">
              <a:latin typeface="Calibri"/>
              <a:cs typeface="Calibri"/>
            </a:endParaRPr>
          </a:p>
          <a:p>
            <a:pPr marL="74295" algn="ctr">
              <a:lnSpc>
                <a:spcPct val="100000"/>
              </a:lnSpc>
            </a:pP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Through</a:t>
            </a:r>
            <a:r>
              <a:rPr sz="2500" spc="-9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CRM</a:t>
            </a:r>
            <a:r>
              <a:rPr sz="25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25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EPoS</a:t>
            </a:r>
            <a:r>
              <a:rPr sz="25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system)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374380" y="4495800"/>
            <a:ext cx="1526540" cy="1176020"/>
            <a:chOff x="8374380" y="4495800"/>
            <a:chExt cx="1526540" cy="117602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74380" y="4495800"/>
              <a:ext cx="497840" cy="58928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38540" y="5085080"/>
              <a:ext cx="497840" cy="58674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29700" y="4495800"/>
              <a:ext cx="871220" cy="9372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29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0120" y="1257300"/>
            <a:ext cx="7731759" cy="484886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RETAIL</a:t>
            </a:r>
            <a:r>
              <a:rPr spc="-75" dirty="0"/>
              <a:t> </a:t>
            </a:r>
            <a:r>
              <a:rPr dirty="0"/>
              <a:t>GIFT</a:t>
            </a:r>
            <a:r>
              <a:rPr spc="-90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Gift</a:t>
            </a:r>
            <a:r>
              <a:rPr sz="2500" spc="-25" dirty="0"/>
              <a:t> </a:t>
            </a:r>
            <a:r>
              <a:rPr sz="2500" dirty="0"/>
              <a:t>Aid</a:t>
            </a:r>
            <a:r>
              <a:rPr sz="2500" spc="-20" dirty="0"/>
              <a:t> </a:t>
            </a:r>
            <a:r>
              <a:rPr sz="2500" spc="-10" dirty="0"/>
              <a:t>Methods</a:t>
            </a:r>
            <a:endParaRPr sz="2500"/>
          </a:p>
        </p:txBody>
      </p:sp>
      <p:sp>
        <p:nvSpPr>
          <p:cNvPr id="5" name="object 5"/>
          <p:cNvSpPr txBox="1"/>
          <p:nvPr/>
        </p:nvSpPr>
        <p:spPr>
          <a:xfrm>
            <a:off x="3012439" y="3501707"/>
            <a:ext cx="9798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Standard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54345" y="3501707"/>
            <a:ext cx="10833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20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59368" y="3500754"/>
            <a:ext cx="10718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20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21989" y="1517650"/>
            <a:ext cx="5742305" cy="1727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652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There</a:t>
            </a:r>
            <a:r>
              <a:rPr sz="25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r>
              <a:rPr sz="25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three</a:t>
            </a:r>
            <a:r>
              <a:rPr sz="25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20" dirty="0">
                <a:solidFill>
                  <a:srgbClr val="1F487C"/>
                </a:solidFill>
                <a:latin typeface="Calibri"/>
                <a:cs typeface="Calibri"/>
              </a:rPr>
              <a:t>different</a:t>
            </a:r>
            <a:r>
              <a:rPr sz="25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5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5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methods.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Not</a:t>
            </a:r>
            <a:r>
              <a:rPr sz="25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all</a:t>
            </a:r>
            <a:r>
              <a:rPr sz="25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methods</a:t>
            </a:r>
            <a:r>
              <a:rPr sz="25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r>
              <a:rPr sz="25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available</a:t>
            </a:r>
            <a:r>
              <a:rPr sz="25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5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all</a:t>
            </a:r>
            <a:r>
              <a:rPr sz="25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charities.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90"/>
              </a:spcBef>
            </a:pPr>
            <a:endParaRPr sz="2500">
              <a:latin typeface="Calibri"/>
              <a:cs typeface="Calibri"/>
            </a:endParaRPr>
          </a:p>
          <a:p>
            <a:pPr marL="3597910">
              <a:lnSpc>
                <a:spcPct val="100000"/>
              </a:lnSpc>
            </a:pPr>
            <a:r>
              <a:rPr sz="1800" b="1" dirty="0">
                <a:solidFill>
                  <a:srgbClr val="1F487C"/>
                </a:solidFill>
                <a:latin typeface="Calibri"/>
                <a:cs typeface="Calibri"/>
              </a:rPr>
              <a:t>Addendum</a:t>
            </a:r>
            <a:r>
              <a:rPr sz="1800" b="1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b="1" spc="-50" dirty="0">
                <a:solidFill>
                  <a:srgbClr val="1F487C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29889" y="5410200"/>
            <a:ext cx="10960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487C"/>
                </a:solidFill>
                <a:latin typeface="Calibri"/>
                <a:cs typeface="Calibri"/>
              </a:rPr>
              <a:t>Any</a:t>
            </a:r>
            <a:r>
              <a:rPr sz="1800" b="1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</a:rPr>
              <a:t>charity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20054" y="5410200"/>
            <a:ext cx="10960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487C"/>
                </a:solidFill>
                <a:latin typeface="Calibri"/>
                <a:cs typeface="Calibri"/>
              </a:rPr>
              <a:t>Any</a:t>
            </a:r>
            <a:r>
              <a:rPr sz="1800" b="1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</a:rPr>
              <a:t>charity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19135" y="5410200"/>
            <a:ext cx="17545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1F487C"/>
                </a:solidFill>
                <a:latin typeface="Calibri"/>
                <a:cs typeface="Calibri"/>
              </a:rPr>
              <a:t>Trading</a:t>
            </a:r>
            <a:r>
              <a:rPr sz="1800" b="1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</a:rPr>
              <a:t>Subsidiary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30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58414" y="3042284"/>
            <a:ext cx="6632575" cy="1550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marR="132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720" algn="l"/>
              </a:tabLst>
            </a:pP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25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order</a:t>
            </a:r>
            <a:r>
              <a:rPr sz="25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5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claim</a:t>
            </a:r>
            <a:r>
              <a:rPr sz="25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any</a:t>
            </a:r>
            <a:r>
              <a:rPr sz="25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amount</a:t>
            </a:r>
            <a:r>
              <a:rPr sz="25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25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5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Aid,</a:t>
            </a:r>
            <a:r>
              <a:rPr sz="25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5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letter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must</a:t>
            </a:r>
            <a:r>
              <a:rPr sz="25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5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25" dirty="0">
                <a:solidFill>
                  <a:srgbClr val="1F487C"/>
                </a:solidFill>
                <a:latin typeface="Calibri"/>
                <a:cs typeface="Calibri"/>
              </a:rPr>
              <a:t>written/e-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mailed</a:t>
            </a:r>
            <a:r>
              <a:rPr sz="25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5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5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donor.</a:t>
            </a:r>
            <a:endParaRPr sz="2500">
              <a:latin typeface="Calibri"/>
              <a:cs typeface="Calibri"/>
            </a:endParaRPr>
          </a:p>
          <a:p>
            <a:pPr marL="299720" marR="5080" indent="-287020">
              <a:lnSpc>
                <a:spcPct val="100000"/>
              </a:lnSpc>
              <a:buFont typeface="Wingdings"/>
              <a:buChar char=""/>
              <a:tabLst>
                <a:tab pos="299720" algn="l"/>
              </a:tabLst>
            </a:pP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5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charity</a:t>
            </a:r>
            <a:r>
              <a:rPr sz="25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must</a:t>
            </a:r>
            <a:r>
              <a:rPr sz="25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wait</a:t>
            </a:r>
            <a:r>
              <a:rPr sz="25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21</a:t>
            </a:r>
            <a:r>
              <a:rPr sz="25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days</a:t>
            </a:r>
            <a:r>
              <a:rPr sz="25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25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their</a:t>
            </a:r>
            <a:r>
              <a:rPr sz="25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donor</a:t>
            </a:r>
            <a:r>
              <a:rPr sz="2500" spc="-8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25" dirty="0">
                <a:solidFill>
                  <a:srgbClr val="1F487C"/>
                </a:solidFill>
                <a:latin typeface="Calibri"/>
                <a:cs typeface="Calibri"/>
              </a:rPr>
              <a:t>to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respond</a:t>
            </a:r>
            <a:r>
              <a:rPr sz="25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before</a:t>
            </a:r>
            <a:r>
              <a:rPr sz="25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claiming</a:t>
            </a:r>
            <a:r>
              <a:rPr sz="25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5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5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5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from</a:t>
            </a:r>
            <a:r>
              <a:rPr sz="25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HMRC.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RETAIL</a:t>
            </a:r>
            <a:r>
              <a:rPr spc="-75" dirty="0"/>
              <a:t> </a:t>
            </a:r>
            <a:r>
              <a:rPr dirty="0"/>
              <a:t>GIFT</a:t>
            </a:r>
            <a:r>
              <a:rPr spc="-90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Gift</a:t>
            </a:r>
            <a:r>
              <a:rPr sz="2500" spc="-70" dirty="0"/>
              <a:t> </a:t>
            </a:r>
            <a:r>
              <a:rPr sz="2500" dirty="0"/>
              <a:t>Aid</a:t>
            </a:r>
            <a:r>
              <a:rPr sz="2500" spc="-60" dirty="0"/>
              <a:t> </a:t>
            </a:r>
            <a:r>
              <a:rPr sz="2500" dirty="0"/>
              <a:t>Methods</a:t>
            </a:r>
            <a:r>
              <a:rPr sz="2500" spc="-10" dirty="0"/>
              <a:t> </a:t>
            </a:r>
            <a:r>
              <a:rPr sz="2500" dirty="0"/>
              <a:t>–</a:t>
            </a:r>
            <a:r>
              <a:rPr sz="2500" spc="-30" dirty="0"/>
              <a:t> </a:t>
            </a:r>
            <a:r>
              <a:rPr sz="2500" dirty="0"/>
              <a:t>Standard</a:t>
            </a:r>
            <a:r>
              <a:rPr sz="2500" spc="-35" dirty="0"/>
              <a:t> </a:t>
            </a:r>
            <a:r>
              <a:rPr sz="2500" dirty="0"/>
              <a:t>–</a:t>
            </a:r>
            <a:r>
              <a:rPr sz="2500" spc="-25" dirty="0"/>
              <a:t> </a:t>
            </a:r>
            <a:r>
              <a:rPr sz="2500" dirty="0"/>
              <a:t>1</a:t>
            </a:r>
            <a:r>
              <a:rPr sz="2500" spc="-45" dirty="0"/>
              <a:t> </a:t>
            </a:r>
            <a:r>
              <a:rPr sz="2500" dirty="0"/>
              <a:t>of</a:t>
            </a:r>
            <a:r>
              <a:rPr sz="2500" spc="-30" dirty="0"/>
              <a:t> </a:t>
            </a:r>
            <a:r>
              <a:rPr sz="2500" spc="-50" dirty="0"/>
              <a:t>2</a:t>
            </a:r>
            <a:endParaRPr sz="2500"/>
          </a:p>
        </p:txBody>
      </p:sp>
      <p:grpSp>
        <p:nvGrpSpPr>
          <p:cNvPr id="8" name="object 8"/>
          <p:cNvGrpSpPr/>
          <p:nvPr/>
        </p:nvGrpSpPr>
        <p:grpSpPr>
          <a:xfrm>
            <a:off x="4930140" y="1328419"/>
            <a:ext cx="2331720" cy="828040"/>
            <a:chOff x="4930140" y="1328419"/>
            <a:chExt cx="2331720" cy="828040"/>
          </a:xfrm>
        </p:grpSpPr>
        <p:sp>
          <p:nvSpPr>
            <p:cNvPr id="9" name="object 9"/>
            <p:cNvSpPr/>
            <p:nvPr/>
          </p:nvSpPr>
          <p:spPr>
            <a:xfrm>
              <a:off x="4942840" y="1341119"/>
              <a:ext cx="2306320" cy="802640"/>
            </a:xfrm>
            <a:custGeom>
              <a:avLst/>
              <a:gdLst/>
              <a:ahLst/>
              <a:cxnLst/>
              <a:rect l="l" t="t" r="r" b="b"/>
              <a:pathLst>
                <a:path w="2306320" h="802639">
                  <a:moveTo>
                    <a:pt x="1153160" y="0"/>
                  </a:moveTo>
                  <a:lnTo>
                    <a:pt x="1085399" y="681"/>
                  </a:lnTo>
                  <a:lnTo>
                    <a:pt x="1018671" y="2700"/>
                  </a:lnTo>
                  <a:lnTo>
                    <a:pt x="953082" y="6019"/>
                  </a:lnTo>
                  <a:lnTo>
                    <a:pt x="888740" y="10600"/>
                  </a:lnTo>
                  <a:lnTo>
                    <a:pt x="825755" y="16406"/>
                  </a:lnTo>
                  <a:lnTo>
                    <a:pt x="764233" y="23399"/>
                  </a:lnTo>
                  <a:lnTo>
                    <a:pt x="704284" y="31541"/>
                  </a:lnTo>
                  <a:lnTo>
                    <a:pt x="646015" y="40795"/>
                  </a:lnTo>
                  <a:lnTo>
                    <a:pt x="589534" y="51123"/>
                  </a:lnTo>
                  <a:lnTo>
                    <a:pt x="534950" y="62487"/>
                  </a:lnTo>
                  <a:lnTo>
                    <a:pt x="482370" y="74850"/>
                  </a:lnTo>
                  <a:lnTo>
                    <a:pt x="431903" y="88174"/>
                  </a:lnTo>
                  <a:lnTo>
                    <a:pt x="383657" y="102421"/>
                  </a:lnTo>
                  <a:lnTo>
                    <a:pt x="337740" y="117554"/>
                  </a:lnTo>
                  <a:lnTo>
                    <a:pt x="294260" y="133535"/>
                  </a:lnTo>
                  <a:lnTo>
                    <a:pt x="253326" y="150326"/>
                  </a:lnTo>
                  <a:lnTo>
                    <a:pt x="215044" y="167890"/>
                  </a:lnTo>
                  <a:lnTo>
                    <a:pt x="179525" y="186189"/>
                  </a:lnTo>
                  <a:lnTo>
                    <a:pt x="117202" y="224841"/>
                  </a:lnTo>
                  <a:lnTo>
                    <a:pt x="67224" y="265982"/>
                  </a:lnTo>
                  <a:lnTo>
                    <a:pt x="30454" y="309309"/>
                  </a:lnTo>
                  <a:lnTo>
                    <a:pt x="7757" y="354522"/>
                  </a:lnTo>
                  <a:lnTo>
                    <a:pt x="0" y="401319"/>
                  </a:lnTo>
                  <a:lnTo>
                    <a:pt x="1957" y="424897"/>
                  </a:lnTo>
                  <a:lnTo>
                    <a:pt x="17292" y="470940"/>
                  </a:lnTo>
                  <a:lnTo>
                    <a:pt x="47133" y="515248"/>
                  </a:lnTo>
                  <a:lnTo>
                    <a:pt x="90616" y="557520"/>
                  </a:lnTo>
                  <a:lnTo>
                    <a:pt x="146875" y="597454"/>
                  </a:lnTo>
                  <a:lnTo>
                    <a:pt x="215044" y="634749"/>
                  </a:lnTo>
                  <a:lnTo>
                    <a:pt x="253326" y="652313"/>
                  </a:lnTo>
                  <a:lnTo>
                    <a:pt x="294260" y="669104"/>
                  </a:lnTo>
                  <a:lnTo>
                    <a:pt x="337740" y="685085"/>
                  </a:lnTo>
                  <a:lnTo>
                    <a:pt x="383657" y="700218"/>
                  </a:lnTo>
                  <a:lnTo>
                    <a:pt x="431903" y="714465"/>
                  </a:lnTo>
                  <a:lnTo>
                    <a:pt x="482370" y="727789"/>
                  </a:lnTo>
                  <a:lnTo>
                    <a:pt x="534950" y="740152"/>
                  </a:lnTo>
                  <a:lnTo>
                    <a:pt x="589534" y="751516"/>
                  </a:lnTo>
                  <a:lnTo>
                    <a:pt x="646015" y="761844"/>
                  </a:lnTo>
                  <a:lnTo>
                    <a:pt x="704284" y="771098"/>
                  </a:lnTo>
                  <a:lnTo>
                    <a:pt x="764233" y="779240"/>
                  </a:lnTo>
                  <a:lnTo>
                    <a:pt x="825755" y="786233"/>
                  </a:lnTo>
                  <a:lnTo>
                    <a:pt x="888740" y="792039"/>
                  </a:lnTo>
                  <a:lnTo>
                    <a:pt x="953082" y="796620"/>
                  </a:lnTo>
                  <a:lnTo>
                    <a:pt x="1018671" y="799939"/>
                  </a:lnTo>
                  <a:lnTo>
                    <a:pt x="1085399" y="801958"/>
                  </a:lnTo>
                  <a:lnTo>
                    <a:pt x="1153160" y="802639"/>
                  </a:lnTo>
                  <a:lnTo>
                    <a:pt x="1220920" y="801958"/>
                  </a:lnTo>
                  <a:lnTo>
                    <a:pt x="1287648" y="799939"/>
                  </a:lnTo>
                  <a:lnTo>
                    <a:pt x="1353237" y="796620"/>
                  </a:lnTo>
                  <a:lnTo>
                    <a:pt x="1417579" y="792039"/>
                  </a:lnTo>
                  <a:lnTo>
                    <a:pt x="1480564" y="786233"/>
                  </a:lnTo>
                  <a:lnTo>
                    <a:pt x="1542086" y="779240"/>
                  </a:lnTo>
                  <a:lnTo>
                    <a:pt x="1602035" y="771098"/>
                  </a:lnTo>
                  <a:lnTo>
                    <a:pt x="1660304" y="761844"/>
                  </a:lnTo>
                  <a:lnTo>
                    <a:pt x="1716785" y="751516"/>
                  </a:lnTo>
                  <a:lnTo>
                    <a:pt x="1771369" y="740152"/>
                  </a:lnTo>
                  <a:lnTo>
                    <a:pt x="1823949" y="727789"/>
                  </a:lnTo>
                  <a:lnTo>
                    <a:pt x="1874416" y="714465"/>
                  </a:lnTo>
                  <a:lnTo>
                    <a:pt x="1922662" y="700218"/>
                  </a:lnTo>
                  <a:lnTo>
                    <a:pt x="1968579" y="685085"/>
                  </a:lnTo>
                  <a:lnTo>
                    <a:pt x="2012059" y="669104"/>
                  </a:lnTo>
                  <a:lnTo>
                    <a:pt x="2052993" y="652313"/>
                  </a:lnTo>
                  <a:lnTo>
                    <a:pt x="2091275" y="634749"/>
                  </a:lnTo>
                  <a:lnTo>
                    <a:pt x="2126794" y="616450"/>
                  </a:lnTo>
                  <a:lnTo>
                    <a:pt x="2189117" y="577798"/>
                  </a:lnTo>
                  <a:lnTo>
                    <a:pt x="2239095" y="536657"/>
                  </a:lnTo>
                  <a:lnTo>
                    <a:pt x="2275865" y="493330"/>
                  </a:lnTo>
                  <a:lnTo>
                    <a:pt x="2298562" y="448117"/>
                  </a:lnTo>
                  <a:lnTo>
                    <a:pt x="2306319" y="401319"/>
                  </a:lnTo>
                  <a:lnTo>
                    <a:pt x="2304362" y="377742"/>
                  </a:lnTo>
                  <a:lnTo>
                    <a:pt x="2289027" y="331699"/>
                  </a:lnTo>
                  <a:lnTo>
                    <a:pt x="2259186" y="287391"/>
                  </a:lnTo>
                  <a:lnTo>
                    <a:pt x="2215703" y="245119"/>
                  </a:lnTo>
                  <a:lnTo>
                    <a:pt x="2159444" y="205185"/>
                  </a:lnTo>
                  <a:lnTo>
                    <a:pt x="2091275" y="167890"/>
                  </a:lnTo>
                  <a:lnTo>
                    <a:pt x="2052993" y="150326"/>
                  </a:lnTo>
                  <a:lnTo>
                    <a:pt x="2012059" y="133535"/>
                  </a:lnTo>
                  <a:lnTo>
                    <a:pt x="1968579" y="117554"/>
                  </a:lnTo>
                  <a:lnTo>
                    <a:pt x="1922662" y="102421"/>
                  </a:lnTo>
                  <a:lnTo>
                    <a:pt x="1874416" y="88174"/>
                  </a:lnTo>
                  <a:lnTo>
                    <a:pt x="1823949" y="74850"/>
                  </a:lnTo>
                  <a:lnTo>
                    <a:pt x="1771369" y="62487"/>
                  </a:lnTo>
                  <a:lnTo>
                    <a:pt x="1716785" y="51123"/>
                  </a:lnTo>
                  <a:lnTo>
                    <a:pt x="1660304" y="40795"/>
                  </a:lnTo>
                  <a:lnTo>
                    <a:pt x="1602035" y="31541"/>
                  </a:lnTo>
                  <a:lnTo>
                    <a:pt x="1542086" y="23399"/>
                  </a:lnTo>
                  <a:lnTo>
                    <a:pt x="1480564" y="16406"/>
                  </a:lnTo>
                  <a:lnTo>
                    <a:pt x="1417579" y="10600"/>
                  </a:lnTo>
                  <a:lnTo>
                    <a:pt x="1353237" y="6019"/>
                  </a:lnTo>
                  <a:lnTo>
                    <a:pt x="1287648" y="2700"/>
                  </a:lnTo>
                  <a:lnTo>
                    <a:pt x="1220920" y="681"/>
                  </a:lnTo>
                  <a:lnTo>
                    <a:pt x="115316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42840" y="1341119"/>
              <a:ext cx="2306320" cy="802640"/>
            </a:xfrm>
            <a:custGeom>
              <a:avLst/>
              <a:gdLst/>
              <a:ahLst/>
              <a:cxnLst/>
              <a:rect l="l" t="t" r="r" b="b"/>
              <a:pathLst>
                <a:path w="2306320" h="802639">
                  <a:moveTo>
                    <a:pt x="0" y="401319"/>
                  </a:moveTo>
                  <a:lnTo>
                    <a:pt x="7757" y="354522"/>
                  </a:lnTo>
                  <a:lnTo>
                    <a:pt x="30454" y="309309"/>
                  </a:lnTo>
                  <a:lnTo>
                    <a:pt x="67224" y="265982"/>
                  </a:lnTo>
                  <a:lnTo>
                    <a:pt x="117202" y="224841"/>
                  </a:lnTo>
                  <a:lnTo>
                    <a:pt x="179525" y="186189"/>
                  </a:lnTo>
                  <a:lnTo>
                    <a:pt x="215044" y="167890"/>
                  </a:lnTo>
                  <a:lnTo>
                    <a:pt x="253326" y="150326"/>
                  </a:lnTo>
                  <a:lnTo>
                    <a:pt x="294260" y="133535"/>
                  </a:lnTo>
                  <a:lnTo>
                    <a:pt x="337740" y="117554"/>
                  </a:lnTo>
                  <a:lnTo>
                    <a:pt x="383657" y="102421"/>
                  </a:lnTo>
                  <a:lnTo>
                    <a:pt x="431903" y="88174"/>
                  </a:lnTo>
                  <a:lnTo>
                    <a:pt x="482370" y="74850"/>
                  </a:lnTo>
                  <a:lnTo>
                    <a:pt x="534950" y="62487"/>
                  </a:lnTo>
                  <a:lnTo>
                    <a:pt x="589534" y="51123"/>
                  </a:lnTo>
                  <a:lnTo>
                    <a:pt x="646015" y="40795"/>
                  </a:lnTo>
                  <a:lnTo>
                    <a:pt x="704284" y="31541"/>
                  </a:lnTo>
                  <a:lnTo>
                    <a:pt x="764233" y="23399"/>
                  </a:lnTo>
                  <a:lnTo>
                    <a:pt x="825755" y="16406"/>
                  </a:lnTo>
                  <a:lnTo>
                    <a:pt x="888740" y="10600"/>
                  </a:lnTo>
                  <a:lnTo>
                    <a:pt x="953082" y="6019"/>
                  </a:lnTo>
                  <a:lnTo>
                    <a:pt x="1018671" y="2700"/>
                  </a:lnTo>
                  <a:lnTo>
                    <a:pt x="1085399" y="681"/>
                  </a:lnTo>
                  <a:lnTo>
                    <a:pt x="1153160" y="0"/>
                  </a:lnTo>
                  <a:lnTo>
                    <a:pt x="1220920" y="681"/>
                  </a:lnTo>
                  <a:lnTo>
                    <a:pt x="1287648" y="2700"/>
                  </a:lnTo>
                  <a:lnTo>
                    <a:pt x="1353237" y="6019"/>
                  </a:lnTo>
                  <a:lnTo>
                    <a:pt x="1417579" y="10600"/>
                  </a:lnTo>
                  <a:lnTo>
                    <a:pt x="1480564" y="16406"/>
                  </a:lnTo>
                  <a:lnTo>
                    <a:pt x="1542086" y="23399"/>
                  </a:lnTo>
                  <a:lnTo>
                    <a:pt x="1602035" y="31541"/>
                  </a:lnTo>
                  <a:lnTo>
                    <a:pt x="1660304" y="40795"/>
                  </a:lnTo>
                  <a:lnTo>
                    <a:pt x="1716785" y="51123"/>
                  </a:lnTo>
                  <a:lnTo>
                    <a:pt x="1771369" y="62487"/>
                  </a:lnTo>
                  <a:lnTo>
                    <a:pt x="1823949" y="74850"/>
                  </a:lnTo>
                  <a:lnTo>
                    <a:pt x="1874416" y="88174"/>
                  </a:lnTo>
                  <a:lnTo>
                    <a:pt x="1922662" y="102421"/>
                  </a:lnTo>
                  <a:lnTo>
                    <a:pt x="1968579" y="117554"/>
                  </a:lnTo>
                  <a:lnTo>
                    <a:pt x="2012059" y="133535"/>
                  </a:lnTo>
                  <a:lnTo>
                    <a:pt x="2052993" y="150326"/>
                  </a:lnTo>
                  <a:lnTo>
                    <a:pt x="2091275" y="167890"/>
                  </a:lnTo>
                  <a:lnTo>
                    <a:pt x="2126794" y="186189"/>
                  </a:lnTo>
                  <a:lnTo>
                    <a:pt x="2189117" y="224841"/>
                  </a:lnTo>
                  <a:lnTo>
                    <a:pt x="2239095" y="265982"/>
                  </a:lnTo>
                  <a:lnTo>
                    <a:pt x="2275865" y="309309"/>
                  </a:lnTo>
                  <a:lnTo>
                    <a:pt x="2298562" y="354522"/>
                  </a:lnTo>
                  <a:lnTo>
                    <a:pt x="2306319" y="401319"/>
                  </a:lnTo>
                  <a:lnTo>
                    <a:pt x="2304362" y="424897"/>
                  </a:lnTo>
                  <a:lnTo>
                    <a:pt x="2289027" y="470940"/>
                  </a:lnTo>
                  <a:lnTo>
                    <a:pt x="2259186" y="515248"/>
                  </a:lnTo>
                  <a:lnTo>
                    <a:pt x="2215703" y="557520"/>
                  </a:lnTo>
                  <a:lnTo>
                    <a:pt x="2159444" y="597454"/>
                  </a:lnTo>
                  <a:lnTo>
                    <a:pt x="2091275" y="634749"/>
                  </a:lnTo>
                  <a:lnTo>
                    <a:pt x="2052993" y="652313"/>
                  </a:lnTo>
                  <a:lnTo>
                    <a:pt x="2012059" y="669104"/>
                  </a:lnTo>
                  <a:lnTo>
                    <a:pt x="1968579" y="685085"/>
                  </a:lnTo>
                  <a:lnTo>
                    <a:pt x="1922662" y="700218"/>
                  </a:lnTo>
                  <a:lnTo>
                    <a:pt x="1874416" y="714465"/>
                  </a:lnTo>
                  <a:lnTo>
                    <a:pt x="1823949" y="727789"/>
                  </a:lnTo>
                  <a:lnTo>
                    <a:pt x="1771369" y="740152"/>
                  </a:lnTo>
                  <a:lnTo>
                    <a:pt x="1716785" y="751516"/>
                  </a:lnTo>
                  <a:lnTo>
                    <a:pt x="1660304" y="761844"/>
                  </a:lnTo>
                  <a:lnTo>
                    <a:pt x="1602035" y="771098"/>
                  </a:lnTo>
                  <a:lnTo>
                    <a:pt x="1542086" y="779240"/>
                  </a:lnTo>
                  <a:lnTo>
                    <a:pt x="1480564" y="786233"/>
                  </a:lnTo>
                  <a:lnTo>
                    <a:pt x="1417579" y="792039"/>
                  </a:lnTo>
                  <a:lnTo>
                    <a:pt x="1353237" y="796620"/>
                  </a:lnTo>
                  <a:lnTo>
                    <a:pt x="1287648" y="799939"/>
                  </a:lnTo>
                  <a:lnTo>
                    <a:pt x="1220920" y="801958"/>
                  </a:lnTo>
                  <a:lnTo>
                    <a:pt x="1153160" y="802639"/>
                  </a:lnTo>
                  <a:lnTo>
                    <a:pt x="1085399" y="801958"/>
                  </a:lnTo>
                  <a:lnTo>
                    <a:pt x="1018671" y="799939"/>
                  </a:lnTo>
                  <a:lnTo>
                    <a:pt x="953082" y="796620"/>
                  </a:lnTo>
                  <a:lnTo>
                    <a:pt x="888740" y="792039"/>
                  </a:lnTo>
                  <a:lnTo>
                    <a:pt x="825755" y="786233"/>
                  </a:lnTo>
                  <a:lnTo>
                    <a:pt x="764233" y="779240"/>
                  </a:lnTo>
                  <a:lnTo>
                    <a:pt x="704284" y="771098"/>
                  </a:lnTo>
                  <a:lnTo>
                    <a:pt x="646015" y="761844"/>
                  </a:lnTo>
                  <a:lnTo>
                    <a:pt x="589534" y="751516"/>
                  </a:lnTo>
                  <a:lnTo>
                    <a:pt x="534950" y="740152"/>
                  </a:lnTo>
                  <a:lnTo>
                    <a:pt x="482370" y="727789"/>
                  </a:lnTo>
                  <a:lnTo>
                    <a:pt x="431903" y="714465"/>
                  </a:lnTo>
                  <a:lnTo>
                    <a:pt x="383657" y="700218"/>
                  </a:lnTo>
                  <a:lnTo>
                    <a:pt x="337740" y="685085"/>
                  </a:lnTo>
                  <a:lnTo>
                    <a:pt x="294260" y="669104"/>
                  </a:lnTo>
                  <a:lnTo>
                    <a:pt x="253326" y="652313"/>
                  </a:lnTo>
                  <a:lnTo>
                    <a:pt x="215044" y="634749"/>
                  </a:lnTo>
                  <a:lnTo>
                    <a:pt x="179525" y="616450"/>
                  </a:lnTo>
                  <a:lnTo>
                    <a:pt x="117202" y="577798"/>
                  </a:lnTo>
                  <a:lnTo>
                    <a:pt x="67224" y="536657"/>
                  </a:lnTo>
                  <a:lnTo>
                    <a:pt x="30454" y="493330"/>
                  </a:lnTo>
                  <a:lnTo>
                    <a:pt x="7757" y="448117"/>
                  </a:lnTo>
                  <a:lnTo>
                    <a:pt x="0" y="40131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605145" y="1562036"/>
            <a:ext cx="9798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Standard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31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637784" y="2391790"/>
            <a:ext cx="9201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u="sng" spc="-10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Example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77108" y="5135562"/>
            <a:ext cx="66313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order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claim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£24.70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worth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from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HMRC,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the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donor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must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given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opportunity</a:t>
            </a:r>
            <a:r>
              <a:rPr sz="2000" spc="-9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claim</a:t>
            </a:r>
            <a:r>
              <a:rPr sz="20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their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£98.80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back.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RETAIL</a:t>
            </a:r>
            <a:r>
              <a:rPr spc="-75" dirty="0"/>
              <a:t> </a:t>
            </a:r>
            <a:r>
              <a:rPr dirty="0"/>
              <a:t>GIFT</a:t>
            </a:r>
            <a:r>
              <a:rPr spc="-90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Gift</a:t>
            </a:r>
            <a:r>
              <a:rPr sz="2500" spc="-70" dirty="0"/>
              <a:t> </a:t>
            </a:r>
            <a:r>
              <a:rPr sz="2500" dirty="0"/>
              <a:t>Aid</a:t>
            </a:r>
            <a:r>
              <a:rPr sz="2500" spc="-60" dirty="0"/>
              <a:t> </a:t>
            </a:r>
            <a:r>
              <a:rPr sz="2500" dirty="0"/>
              <a:t>Methods</a:t>
            </a:r>
            <a:r>
              <a:rPr sz="2500" spc="-10" dirty="0"/>
              <a:t> </a:t>
            </a:r>
            <a:r>
              <a:rPr sz="2500" dirty="0"/>
              <a:t>–</a:t>
            </a:r>
            <a:r>
              <a:rPr sz="2500" spc="-30" dirty="0"/>
              <a:t> </a:t>
            </a:r>
            <a:r>
              <a:rPr sz="2500" dirty="0"/>
              <a:t>Standard</a:t>
            </a:r>
            <a:r>
              <a:rPr sz="2500" spc="-35" dirty="0"/>
              <a:t> </a:t>
            </a:r>
            <a:r>
              <a:rPr sz="2500" dirty="0"/>
              <a:t>–</a:t>
            </a:r>
            <a:r>
              <a:rPr sz="2500" spc="-25" dirty="0"/>
              <a:t> </a:t>
            </a:r>
            <a:r>
              <a:rPr sz="2500" dirty="0"/>
              <a:t>2</a:t>
            </a:r>
            <a:r>
              <a:rPr sz="2500" spc="-45" dirty="0"/>
              <a:t> </a:t>
            </a:r>
            <a:r>
              <a:rPr sz="2500" dirty="0"/>
              <a:t>of</a:t>
            </a:r>
            <a:r>
              <a:rPr sz="2500" spc="-30" dirty="0"/>
              <a:t> </a:t>
            </a:r>
            <a:r>
              <a:rPr sz="2500" spc="-50" dirty="0"/>
              <a:t>2</a:t>
            </a:r>
            <a:endParaRPr sz="2500"/>
          </a:p>
        </p:txBody>
      </p:sp>
      <p:grpSp>
        <p:nvGrpSpPr>
          <p:cNvPr id="9" name="object 9"/>
          <p:cNvGrpSpPr/>
          <p:nvPr/>
        </p:nvGrpSpPr>
        <p:grpSpPr>
          <a:xfrm>
            <a:off x="4930140" y="1328419"/>
            <a:ext cx="2331720" cy="828040"/>
            <a:chOff x="4930140" y="1328419"/>
            <a:chExt cx="2331720" cy="828040"/>
          </a:xfrm>
        </p:grpSpPr>
        <p:sp>
          <p:nvSpPr>
            <p:cNvPr id="10" name="object 10"/>
            <p:cNvSpPr/>
            <p:nvPr/>
          </p:nvSpPr>
          <p:spPr>
            <a:xfrm>
              <a:off x="4942840" y="1341119"/>
              <a:ext cx="2306320" cy="802640"/>
            </a:xfrm>
            <a:custGeom>
              <a:avLst/>
              <a:gdLst/>
              <a:ahLst/>
              <a:cxnLst/>
              <a:rect l="l" t="t" r="r" b="b"/>
              <a:pathLst>
                <a:path w="2306320" h="802639">
                  <a:moveTo>
                    <a:pt x="1153160" y="0"/>
                  </a:moveTo>
                  <a:lnTo>
                    <a:pt x="1085399" y="681"/>
                  </a:lnTo>
                  <a:lnTo>
                    <a:pt x="1018671" y="2700"/>
                  </a:lnTo>
                  <a:lnTo>
                    <a:pt x="953082" y="6019"/>
                  </a:lnTo>
                  <a:lnTo>
                    <a:pt x="888740" y="10600"/>
                  </a:lnTo>
                  <a:lnTo>
                    <a:pt x="825755" y="16406"/>
                  </a:lnTo>
                  <a:lnTo>
                    <a:pt x="764233" y="23399"/>
                  </a:lnTo>
                  <a:lnTo>
                    <a:pt x="704284" y="31541"/>
                  </a:lnTo>
                  <a:lnTo>
                    <a:pt x="646015" y="40795"/>
                  </a:lnTo>
                  <a:lnTo>
                    <a:pt x="589534" y="51123"/>
                  </a:lnTo>
                  <a:lnTo>
                    <a:pt x="534950" y="62487"/>
                  </a:lnTo>
                  <a:lnTo>
                    <a:pt x="482370" y="74850"/>
                  </a:lnTo>
                  <a:lnTo>
                    <a:pt x="431903" y="88174"/>
                  </a:lnTo>
                  <a:lnTo>
                    <a:pt x="383657" y="102421"/>
                  </a:lnTo>
                  <a:lnTo>
                    <a:pt x="337740" y="117554"/>
                  </a:lnTo>
                  <a:lnTo>
                    <a:pt x="294260" y="133535"/>
                  </a:lnTo>
                  <a:lnTo>
                    <a:pt x="253326" y="150326"/>
                  </a:lnTo>
                  <a:lnTo>
                    <a:pt x="215044" y="167890"/>
                  </a:lnTo>
                  <a:lnTo>
                    <a:pt x="179525" y="186189"/>
                  </a:lnTo>
                  <a:lnTo>
                    <a:pt x="117202" y="224841"/>
                  </a:lnTo>
                  <a:lnTo>
                    <a:pt x="67224" y="265982"/>
                  </a:lnTo>
                  <a:lnTo>
                    <a:pt x="30454" y="309309"/>
                  </a:lnTo>
                  <a:lnTo>
                    <a:pt x="7757" y="354522"/>
                  </a:lnTo>
                  <a:lnTo>
                    <a:pt x="0" y="401319"/>
                  </a:lnTo>
                  <a:lnTo>
                    <a:pt x="1957" y="424897"/>
                  </a:lnTo>
                  <a:lnTo>
                    <a:pt x="17292" y="470940"/>
                  </a:lnTo>
                  <a:lnTo>
                    <a:pt x="47133" y="515248"/>
                  </a:lnTo>
                  <a:lnTo>
                    <a:pt x="90616" y="557520"/>
                  </a:lnTo>
                  <a:lnTo>
                    <a:pt x="146875" y="597454"/>
                  </a:lnTo>
                  <a:lnTo>
                    <a:pt x="215044" y="634749"/>
                  </a:lnTo>
                  <a:lnTo>
                    <a:pt x="253326" y="652313"/>
                  </a:lnTo>
                  <a:lnTo>
                    <a:pt x="294260" y="669104"/>
                  </a:lnTo>
                  <a:lnTo>
                    <a:pt x="337740" y="685085"/>
                  </a:lnTo>
                  <a:lnTo>
                    <a:pt x="383657" y="700218"/>
                  </a:lnTo>
                  <a:lnTo>
                    <a:pt x="431903" y="714465"/>
                  </a:lnTo>
                  <a:lnTo>
                    <a:pt x="482370" y="727789"/>
                  </a:lnTo>
                  <a:lnTo>
                    <a:pt x="534950" y="740152"/>
                  </a:lnTo>
                  <a:lnTo>
                    <a:pt x="589534" y="751516"/>
                  </a:lnTo>
                  <a:lnTo>
                    <a:pt x="646015" y="761844"/>
                  </a:lnTo>
                  <a:lnTo>
                    <a:pt x="704284" y="771098"/>
                  </a:lnTo>
                  <a:lnTo>
                    <a:pt x="764233" y="779240"/>
                  </a:lnTo>
                  <a:lnTo>
                    <a:pt x="825755" y="786233"/>
                  </a:lnTo>
                  <a:lnTo>
                    <a:pt x="888740" y="792039"/>
                  </a:lnTo>
                  <a:lnTo>
                    <a:pt x="953082" y="796620"/>
                  </a:lnTo>
                  <a:lnTo>
                    <a:pt x="1018671" y="799939"/>
                  </a:lnTo>
                  <a:lnTo>
                    <a:pt x="1085399" y="801958"/>
                  </a:lnTo>
                  <a:lnTo>
                    <a:pt x="1153160" y="802639"/>
                  </a:lnTo>
                  <a:lnTo>
                    <a:pt x="1220920" y="801958"/>
                  </a:lnTo>
                  <a:lnTo>
                    <a:pt x="1287648" y="799939"/>
                  </a:lnTo>
                  <a:lnTo>
                    <a:pt x="1353237" y="796620"/>
                  </a:lnTo>
                  <a:lnTo>
                    <a:pt x="1417579" y="792039"/>
                  </a:lnTo>
                  <a:lnTo>
                    <a:pt x="1480564" y="786233"/>
                  </a:lnTo>
                  <a:lnTo>
                    <a:pt x="1542086" y="779240"/>
                  </a:lnTo>
                  <a:lnTo>
                    <a:pt x="1602035" y="771098"/>
                  </a:lnTo>
                  <a:lnTo>
                    <a:pt x="1660304" y="761844"/>
                  </a:lnTo>
                  <a:lnTo>
                    <a:pt x="1716785" y="751516"/>
                  </a:lnTo>
                  <a:lnTo>
                    <a:pt x="1771369" y="740152"/>
                  </a:lnTo>
                  <a:lnTo>
                    <a:pt x="1823949" y="727789"/>
                  </a:lnTo>
                  <a:lnTo>
                    <a:pt x="1874416" y="714465"/>
                  </a:lnTo>
                  <a:lnTo>
                    <a:pt x="1922662" y="700218"/>
                  </a:lnTo>
                  <a:lnTo>
                    <a:pt x="1968579" y="685085"/>
                  </a:lnTo>
                  <a:lnTo>
                    <a:pt x="2012059" y="669104"/>
                  </a:lnTo>
                  <a:lnTo>
                    <a:pt x="2052993" y="652313"/>
                  </a:lnTo>
                  <a:lnTo>
                    <a:pt x="2091275" y="634749"/>
                  </a:lnTo>
                  <a:lnTo>
                    <a:pt x="2126794" y="616450"/>
                  </a:lnTo>
                  <a:lnTo>
                    <a:pt x="2189117" y="577798"/>
                  </a:lnTo>
                  <a:lnTo>
                    <a:pt x="2239095" y="536657"/>
                  </a:lnTo>
                  <a:lnTo>
                    <a:pt x="2275865" y="493330"/>
                  </a:lnTo>
                  <a:lnTo>
                    <a:pt x="2298562" y="448117"/>
                  </a:lnTo>
                  <a:lnTo>
                    <a:pt x="2306319" y="401319"/>
                  </a:lnTo>
                  <a:lnTo>
                    <a:pt x="2304362" y="377742"/>
                  </a:lnTo>
                  <a:lnTo>
                    <a:pt x="2289027" y="331699"/>
                  </a:lnTo>
                  <a:lnTo>
                    <a:pt x="2259186" y="287391"/>
                  </a:lnTo>
                  <a:lnTo>
                    <a:pt x="2215703" y="245119"/>
                  </a:lnTo>
                  <a:lnTo>
                    <a:pt x="2159444" y="205185"/>
                  </a:lnTo>
                  <a:lnTo>
                    <a:pt x="2091275" y="167890"/>
                  </a:lnTo>
                  <a:lnTo>
                    <a:pt x="2052993" y="150326"/>
                  </a:lnTo>
                  <a:lnTo>
                    <a:pt x="2012059" y="133535"/>
                  </a:lnTo>
                  <a:lnTo>
                    <a:pt x="1968579" y="117554"/>
                  </a:lnTo>
                  <a:lnTo>
                    <a:pt x="1922662" y="102421"/>
                  </a:lnTo>
                  <a:lnTo>
                    <a:pt x="1874416" y="88174"/>
                  </a:lnTo>
                  <a:lnTo>
                    <a:pt x="1823949" y="74850"/>
                  </a:lnTo>
                  <a:lnTo>
                    <a:pt x="1771369" y="62487"/>
                  </a:lnTo>
                  <a:lnTo>
                    <a:pt x="1716785" y="51123"/>
                  </a:lnTo>
                  <a:lnTo>
                    <a:pt x="1660304" y="40795"/>
                  </a:lnTo>
                  <a:lnTo>
                    <a:pt x="1602035" y="31541"/>
                  </a:lnTo>
                  <a:lnTo>
                    <a:pt x="1542086" y="23399"/>
                  </a:lnTo>
                  <a:lnTo>
                    <a:pt x="1480564" y="16406"/>
                  </a:lnTo>
                  <a:lnTo>
                    <a:pt x="1417579" y="10600"/>
                  </a:lnTo>
                  <a:lnTo>
                    <a:pt x="1353237" y="6019"/>
                  </a:lnTo>
                  <a:lnTo>
                    <a:pt x="1287648" y="2700"/>
                  </a:lnTo>
                  <a:lnTo>
                    <a:pt x="1220920" y="681"/>
                  </a:lnTo>
                  <a:lnTo>
                    <a:pt x="115316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42840" y="1341119"/>
              <a:ext cx="2306320" cy="802640"/>
            </a:xfrm>
            <a:custGeom>
              <a:avLst/>
              <a:gdLst/>
              <a:ahLst/>
              <a:cxnLst/>
              <a:rect l="l" t="t" r="r" b="b"/>
              <a:pathLst>
                <a:path w="2306320" h="802639">
                  <a:moveTo>
                    <a:pt x="0" y="401319"/>
                  </a:moveTo>
                  <a:lnTo>
                    <a:pt x="7757" y="354522"/>
                  </a:lnTo>
                  <a:lnTo>
                    <a:pt x="30454" y="309309"/>
                  </a:lnTo>
                  <a:lnTo>
                    <a:pt x="67224" y="265982"/>
                  </a:lnTo>
                  <a:lnTo>
                    <a:pt x="117202" y="224841"/>
                  </a:lnTo>
                  <a:lnTo>
                    <a:pt x="179525" y="186189"/>
                  </a:lnTo>
                  <a:lnTo>
                    <a:pt x="215044" y="167890"/>
                  </a:lnTo>
                  <a:lnTo>
                    <a:pt x="253326" y="150326"/>
                  </a:lnTo>
                  <a:lnTo>
                    <a:pt x="294260" y="133535"/>
                  </a:lnTo>
                  <a:lnTo>
                    <a:pt x="337740" y="117554"/>
                  </a:lnTo>
                  <a:lnTo>
                    <a:pt x="383657" y="102421"/>
                  </a:lnTo>
                  <a:lnTo>
                    <a:pt x="431903" y="88174"/>
                  </a:lnTo>
                  <a:lnTo>
                    <a:pt x="482370" y="74850"/>
                  </a:lnTo>
                  <a:lnTo>
                    <a:pt x="534950" y="62487"/>
                  </a:lnTo>
                  <a:lnTo>
                    <a:pt x="589534" y="51123"/>
                  </a:lnTo>
                  <a:lnTo>
                    <a:pt x="646015" y="40795"/>
                  </a:lnTo>
                  <a:lnTo>
                    <a:pt x="704284" y="31541"/>
                  </a:lnTo>
                  <a:lnTo>
                    <a:pt x="764233" y="23399"/>
                  </a:lnTo>
                  <a:lnTo>
                    <a:pt x="825755" y="16406"/>
                  </a:lnTo>
                  <a:lnTo>
                    <a:pt x="888740" y="10600"/>
                  </a:lnTo>
                  <a:lnTo>
                    <a:pt x="953082" y="6019"/>
                  </a:lnTo>
                  <a:lnTo>
                    <a:pt x="1018671" y="2700"/>
                  </a:lnTo>
                  <a:lnTo>
                    <a:pt x="1085399" y="681"/>
                  </a:lnTo>
                  <a:lnTo>
                    <a:pt x="1153160" y="0"/>
                  </a:lnTo>
                  <a:lnTo>
                    <a:pt x="1220920" y="681"/>
                  </a:lnTo>
                  <a:lnTo>
                    <a:pt x="1287648" y="2700"/>
                  </a:lnTo>
                  <a:lnTo>
                    <a:pt x="1353237" y="6019"/>
                  </a:lnTo>
                  <a:lnTo>
                    <a:pt x="1417579" y="10600"/>
                  </a:lnTo>
                  <a:lnTo>
                    <a:pt x="1480564" y="16406"/>
                  </a:lnTo>
                  <a:lnTo>
                    <a:pt x="1542086" y="23399"/>
                  </a:lnTo>
                  <a:lnTo>
                    <a:pt x="1602035" y="31541"/>
                  </a:lnTo>
                  <a:lnTo>
                    <a:pt x="1660304" y="40795"/>
                  </a:lnTo>
                  <a:lnTo>
                    <a:pt x="1716785" y="51123"/>
                  </a:lnTo>
                  <a:lnTo>
                    <a:pt x="1771369" y="62487"/>
                  </a:lnTo>
                  <a:lnTo>
                    <a:pt x="1823949" y="74850"/>
                  </a:lnTo>
                  <a:lnTo>
                    <a:pt x="1874416" y="88174"/>
                  </a:lnTo>
                  <a:lnTo>
                    <a:pt x="1922662" y="102421"/>
                  </a:lnTo>
                  <a:lnTo>
                    <a:pt x="1968579" y="117554"/>
                  </a:lnTo>
                  <a:lnTo>
                    <a:pt x="2012059" y="133535"/>
                  </a:lnTo>
                  <a:lnTo>
                    <a:pt x="2052993" y="150326"/>
                  </a:lnTo>
                  <a:lnTo>
                    <a:pt x="2091275" y="167890"/>
                  </a:lnTo>
                  <a:lnTo>
                    <a:pt x="2126794" y="186189"/>
                  </a:lnTo>
                  <a:lnTo>
                    <a:pt x="2189117" y="224841"/>
                  </a:lnTo>
                  <a:lnTo>
                    <a:pt x="2239095" y="265982"/>
                  </a:lnTo>
                  <a:lnTo>
                    <a:pt x="2275865" y="309309"/>
                  </a:lnTo>
                  <a:lnTo>
                    <a:pt x="2298562" y="354522"/>
                  </a:lnTo>
                  <a:lnTo>
                    <a:pt x="2306319" y="401319"/>
                  </a:lnTo>
                  <a:lnTo>
                    <a:pt x="2304362" y="424897"/>
                  </a:lnTo>
                  <a:lnTo>
                    <a:pt x="2289027" y="470940"/>
                  </a:lnTo>
                  <a:lnTo>
                    <a:pt x="2259186" y="515248"/>
                  </a:lnTo>
                  <a:lnTo>
                    <a:pt x="2215703" y="557520"/>
                  </a:lnTo>
                  <a:lnTo>
                    <a:pt x="2159444" y="597454"/>
                  </a:lnTo>
                  <a:lnTo>
                    <a:pt x="2091275" y="634749"/>
                  </a:lnTo>
                  <a:lnTo>
                    <a:pt x="2052993" y="652313"/>
                  </a:lnTo>
                  <a:lnTo>
                    <a:pt x="2012059" y="669104"/>
                  </a:lnTo>
                  <a:lnTo>
                    <a:pt x="1968579" y="685085"/>
                  </a:lnTo>
                  <a:lnTo>
                    <a:pt x="1922662" y="700218"/>
                  </a:lnTo>
                  <a:lnTo>
                    <a:pt x="1874416" y="714465"/>
                  </a:lnTo>
                  <a:lnTo>
                    <a:pt x="1823949" y="727789"/>
                  </a:lnTo>
                  <a:lnTo>
                    <a:pt x="1771369" y="740152"/>
                  </a:lnTo>
                  <a:lnTo>
                    <a:pt x="1716785" y="751516"/>
                  </a:lnTo>
                  <a:lnTo>
                    <a:pt x="1660304" y="761844"/>
                  </a:lnTo>
                  <a:lnTo>
                    <a:pt x="1602035" y="771098"/>
                  </a:lnTo>
                  <a:lnTo>
                    <a:pt x="1542086" y="779240"/>
                  </a:lnTo>
                  <a:lnTo>
                    <a:pt x="1480564" y="786233"/>
                  </a:lnTo>
                  <a:lnTo>
                    <a:pt x="1417579" y="792039"/>
                  </a:lnTo>
                  <a:lnTo>
                    <a:pt x="1353237" y="796620"/>
                  </a:lnTo>
                  <a:lnTo>
                    <a:pt x="1287648" y="799939"/>
                  </a:lnTo>
                  <a:lnTo>
                    <a:pt x="1220920" y="801958"/>
                  </a:lnTo>
                  <a:lnTo>
                    <a:pt x="1153160" y="802639"/>
                  </a:lnTo>
                  <a:lnTo>
                    <a:pt x="1085399" y="801958"/>
                  </a:lnTo>
                  <a:lnTo>
                    <a:pt x="1018671" y="799939"/>
                  </a:lnTo>
                  <a:lnTo>
                    <a:pt x="953082" y="796620"/>
                  </a:lnTo>
                  <a:lnTo>
                    <a:pt x="888740" y="792039"/>
                  </a:lnTo>
                  <a:lnTo>
                    <a:pt x="825755" y="786233"/>
                  </a:lnTo>
                  <a:lnTo>
                    <a:pt x="764233" y="779240"/>
                  </a:lnTo>
                  <a:lnTo>
                    <a:pt x="704284" y="771098"/>
                  </a:lnTo>
                  <a:lnTo>
                    <a:pt x="646015" y="761844"/>
                  </a:lnTo>
                  <a:lnTo>
                    <a:pt x="589534" y="751516"/>
                  </a:lnTo>
                  <a:lnTo>
                    <a:pt x="534950" y="740152"/>
                  </a:lnTo>
                  <a:lnTo>
                    <a:pt x="482370" y="727789"/>
                  </a:lnTo>
                  <a:lnTo>
                    <a:pt x="431903" y="714465"/>
                  </a:lnTo>
                  <a:lnTo>
                    <a:pt x="383657" y="700218"/>
                  </a:lnTo>
                  <a:lnTo>
                    <a:pt x="337740" y="685085"/>
                  </a:lnTo>
                  <a:lnTo>
                    <a:pt x="294260" y="669104"/>
                  </a:lnTo>
                  <a:lnTo>
                    <a:pt x="253326" y="652313"/>
                  </a:lnTo>
                  <a:lnTo>
                    <a:pt x="215044" y="634749"/>
                  </a:lnTo>
                  <a:lnTo>
                    <a:pt x="179525" y="616450"/>
                  </a:lnTo>
                  <a:lnTo>
                    <a:pt x="117202" y="577798"/>
                  </a:lnTo>
                  <a:lnTo>
                    <a:pt x="67224" y="536657"/>
                  </a:lnTo>
                  <a:lnTo>
                    <a:pt x="30454" y="493330"/>
                  </a:lnTo>
                  <a:lnTo>
                    <a:pt x="7757" y="448117"/>
                  </a:lnTo>
                  <a:lnTo>
                    <a:pt x="0" y="40131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605145" y="1562036"/>
            <a:ext cx="9798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Standard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312883" y="2926097"/>
          <a:ext cx="3555364" cy="2007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6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4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5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Sale</a:t>
                      </a:r>
                      <a:r>
                        <a:rPr sz="2050" spc="-4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5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2050" spc="3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50" spc="-2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goods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50" spc="-1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£100.00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50" spc="-2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1%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50" spc="-1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Commision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50" spc="-1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£1.00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50" spc="-2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20%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50" spc="-2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VAT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50" spc="-1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£0.20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50" b="1" spc="-10" dirty="0">
                          <a:solidFill>
                            <a:srgbClr val="1F487C"/>
                          </a:solidFill>
                          <a:latin typeface="Arial"/>
                          <a:cs typeface="Arial"/>
                        </a:rPr>
                        <a:t>£98.80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50" spc="-2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25%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5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Gift</a:t>
                      </a:r>
                      <a:r>
                        <a:rPr sz="2050" spc="1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50" spc="-2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Aid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50" spc="-1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£24.70</a:t>
                      </a:r>
                      <a:endParaRPr sz="2050" dirty="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32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42840" y="1341119"/>
              <a:ext cx="2306320" cy="802640"/>
            </a:xfrm>
            <a:custGeom>
              <a:avLst/>
              <a:gdLst/>
              <a:ahLst/>
              <a:cxnLst/>
              <a:rect l="l" t="t" r="r" b="b"/>
              <a:pathLst>
                <a:path w="2306320" h="802639">
                  <a:moveTo>
                    <a:pt x="1153160" y="0"/>
                  </a:moveTo>
                  <a:lnTo>
                    <a:pt x="1085399" y="681"/>
                  </a:lnTo>
                  <a:lnTo>
                    <a:pt x="1018671" y="2700"/>
                  </a:lnTo>
                  <a:lnTo>
                    <a:pt x="953082" y="6019"/>
                  </a:lnTo>
                  <a:lnTo>
                    <a:pt x="888740" y="10600"/>
                  </a:lnTo>
                  <a:lnTo>
                    <a:pt x="825755" y="16406"/>
                  </a:lnTo>
                  <a:lnTo>
                    <a:pt x="764233" y="23399"/>
                  </a:lnTo>
                  <a:lnTo>
                    <a:pt x="704284" y="31541"/>
                  </a:lnTo>
                  <a:lnTo>
                    <a:pt x="646015" y="40795"/>
                  </a:lnTo>
                  <a:lnTo>
                    <a:pt x="589534" y="51123"/>
                  </a:lnTo>
                  <a:lnTo>
                    <a:pt x="534950" y="62487"/>
                  </a:lnTo>
                  <a:lnTo>
                    <a:pt x="482370" y="74850"/>
                  </a:lnTo>
                  <a:lnTo>
                    <a:pt x="431903" y="88174"/>
                  </a:lnTo>
                  <a:lnTo>
                    <a:pt x="383657" y="102421"/>
                  </a:lnTo>
                  <a:lnTo>
                    <a:pt x="337740" y="117554"/>
                  </a:lnTo>
                  <a:lnTo>
                    <a:pt x="294260" y="133535"/>
                  </a:lnTo>
                  <a:lnTo>
                    <a:pt x="253326" y="150326"/>
                  </a:lnTo>
                  <a:lnTo>
                    <a:pt x="215044" y="167890"/>
                  </a:lnTo>
                  <a:lnTo>
                    <a:pt x="179525" y="186189"/>
                  </a:lnTo>
                  <a:lnTo>
                    <a:pt x="117202" y="224841"/>
                  </a:lnTo>
                  <a:lnTo>
                    <a:pt x="67224" y="265982"/>
                  </a:lnTo>
                  <a:lnTo>
                    <a:pt x="30454" y="309309"/>
                  </a:lnTo>
                  <a:lnTo>
                    <a:pt x="7757" y="354522"/>
                  </a:lnTo>
                  <a:lnTo>
                    <a:pt x="0" y="401319"/>
                  </a:lnTo>
                  <a:lnTo>
                    <a:pt x="1957" y="424897"/>
                  </a:lnTo>
                  <a:lnTo>
                    <a:pt x="17292" y="470940"/>
                  </a:lnTo>
                  <a:lnTo>
                    <a:pt x="47133" y="515248"/>
                  </a:lnTo>
                  <a:lnTo>
                    <a:pt x="90616" y="557520"/>
                  </a:lnTo>
                  <a:lnTo>
                    <a:pt x="146875" y="597454"/>
                  </a:lnTo>
                  <a:lnTo>
                    <a:pt x="215044" y="634749"/>
                  </a:lnTo>
                  <a:lnTo>
                    <a:pt x="253326" y="652313"/>
                  </a:lnTo>
                  <a:lnTo>
                    <a:pt x="294260" y="669104"/>
                  </a:lnTo>
                  <a:lnTo>
                    <a:pt x="337740" y="685085"/>
                  </a:lnTo>
                  <a:lnTo>
                    <a:pt x="383657" y="700218"/>
                  </a:lnTo>
                  <a:lnTo>
                    <a:pt x="431903" y="714465"/>
                  </a:lnTo>
                  <a:lnTo>
                    <a:pt x="482370" y="727789"/>
                  </a:lnTo>
                  <a:lnTo>
                    <a:pt x="534950" y="740152"/>
                  </a:lnTo>
                  <a:lnTo>
                    <a:pt x="589534" y="751516"/>
                  </a:lnTo>
                  <a:lnTo>
                    <a:pt x="646015" y="761844"/>
                  </a:lnTo>
                  <a:lnTo>
                    <a:pt x="704284" y="771098"/>
                  </a:lnTo>
                  <a:lnTo>
                    <a:pt x="764233" y="779240"/>
                  </a:lnTo>
                  <a:lnTo>
                    <a:pt x="825755" y="786233"/>
                  </a:lnTo>
                  <a:lnTo>
                    <a:pt x="888740" y="792039"/>
                  </a:lnTo>
                  <a:lnTo>
                    <a:pt x="953082" y="796620"/>
                  </a:lnTo>
                  <a:lnTo>
                    <a:pt x="1018671" y="799939"/>
                  </a:lnTo>
                  <a:lnTo>
                    <a:pt x="1085399" y="801958"/>
                  </a:lnTo>
                  <a:lnTo>
                    <a:pt x="1153160" y="802639"/>
                  </a:lnTo>
                  <a:lnTo>
                    <a:pt x="1220920" y="801958"/>
                  </a:lnTo>
                  <a:lnTo>
                    <a:pt x="1287648" y="799939"/>
                  </a:lnTo>
                  <a:lnTo>
                    <a:pt x="1353237" y="796620"/>
                  </a:lnTo>
                  <a:lnTo>
                    <a:pt x="1417579" y="792039"/>
                  </a:lnTo>
                  <a:lnTo>
                    <a:pt x="1480564" y="786233"/>
                  </a:lnTo>
                  <a:lnTo>
                    <a:pt x="1542086" y="779240"/>
                  </a:lnTo>
                  <a:lnTo>
                    <a:pt x="1602035" y="771098"/>
                  </a:lnTo>
                  <a:lnTo>
                    <a:pt x="1660304" y="761844"/>
                  </a:lnTo>
                  <a:lnTo>
                    <a:pt x="1716785" y="751516"/>
                  </a:lnTo>
                  <a:lnTo>
                    <a:pt x="1771369" y="740152"/>
                  </a:lnTo>
                  <a:lnTo>
                    <a:pt x="1823949" y="727789"/>
                  </a:lnTo>
                  <a:lnTo>
                    <a:pt x="1874416" y="714465"/>
                  </a:lnTo>
                  <a:lnTo>
                    <a:pt x="1922662" y="700218"/>
                  </a:lnTo>
                  <a:lnTo>
                    <a:pt x="1968579" y="685085"/>
                  </a:lnTo>
                  <a:lnTo>
                    <a:pt x="2012059" y="669104"/>
                  </a:lnTo>
                  <a:lnTo>
                    <a:pt x="2052993" y="652313"/>
                  </a:lnTo>
                  <a:lnTo>
                    <a:pt x="2091275" y="634749"/>
                  </a:lnTo>
                  <a:lnTo>
                    <a:pt x="2126794" y="616450"/>
                  </a:lnTo>
                  <a:lnTo>
                    <a:pt x="2189117" y="577798"/>
                  </a:lnTo>
                  <a:lnTo>
                    <a:pt x="2239095" y="536657"/>
                  </a:lnTo>
                  <a:lnTo>
                    <a:pt x="2275865" y="493330"/>
                  </a:lnTo>
                  <a:lnTo>
                    <a:pt x="2298562" y="448117"/>
                  </a:lnTo>
                  <a:lnTo>
                    <a:pt x="2306319" y="401319"/>
                  </a:lnTo>
                  <a:lnTo>
                    <a:pt x="2304362" y="377742"/>
                  </a:lnTo>
                  <a:lnTo>
                    <a:pt x="2289027" y="331699"/>
                  </a:lnTo>
                  <a:lnTo>
                    <a:pt x="2259186" y="287391"/>
                  </a:lnTo>
                  <a:lnTo>
                    <a:pt x="2215703" y="245119"/>
                  </a:lnTo>
                  <a:lnTo>
                    <a:pt x="2159444" y="205185"/>
                  </a:lnTo>
                  <a:lnTo>
                    <a:pt x="2091275" y="167890"/>
                  </a:lnTo>
                  <a:lnTo>
                    <a:pt x="2052993" y="150326"/>
                  </a:lnTo>
                  <a:lnTo>
                    <a:pt x="2012059" y="133535"/>
                  </a:lnTo>
                  <a:lnTo>
                    <a:pt x="1968579" y="117554"/>
                  </a:lnTo>
                  <a:lnTo>
                    <a:pt x="1922662" y="102421"/>
                  </a:lnTo>
                  <a:lnTo>
                    <a:pt x="1874416" y="88174"/>
                  </a:lnTo>
                  <a:lnTo>
                    <a:pt x="1823949" y="74850"/>
                  </a:lnTo>
                  <a:lnTo>
                    <a:pt x="1771369" y="62487"/>
                  </a:lnTo>
                  <a:lnTo>
                    <a:pt x="1716785" y="51123"/>
                  </a:lnTo>
                  <a:lnTo>
                    <a:pt x="1660304" y="40795"/>
                  </a:lnTo>
                  <a:lnTo>
                    <a:pt x="1602035" y="31541"/>
                  </a:lnTo>
                  <a:lnTo>
                    <a:pt x="1542086" y="23399"/>
                  </a:lnTo>
                  <a:lnTo>
                    <a:pt x="1480564" y="16406"/>
                  </a:lnTo>
                  <a:lnTo>
                    <a:pt x="1417579" y="10600"/>
                  </a:lnTo>
                  <a:lnTo>
                    <a:pt x="1353237" y="6019"/>
                  </a:lnTo>
                  <a:lnTo>
                    <a:pt x="1287648" y="2700"/>
                  </a:lnTo>
                  <a:lnTo>
                    <a:pt x="1220920" y="681"/>
                  </a:lnTo>
                  <a:lnTo>
                    <a:pt x="1153160" y="0"/>
                  </a:lnTo>
                  <a:close/>
                </a:path>
              </a:pathLst>
            </a:custGeom>
            <a:solidFill>
              <a:srgbClr val="E36C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42840" y="1341119"/>
              <a:ext cx="2306320" cy="802640"/>
            </a:xfrm>
            <a:custGeom>
              <a:avLst/>
              <a:gdLst/>
              <a:ahLst/>
              <a:cxnLst/>
              <a:rect l="l" t="t" r="r" b="b"/>
              <a:pathLst>
                <a:path w="2306320" h="802639">
                  <a:moveTo>
                    <a:pt x="0" y="401319"/>
                  </a:moveTo>
                  <a:lnTo>
                    <a:pt x="7757" y="354522"/>
                  </a:lnTo>
                  <a:lnTo>
                    <a:pt x="30454" y="309309"/>
                  </a:lnTo>
                  <a:lnTo>
                    <a:pt x="67224" y="265982"/>
                  </a:lnTo>
                  <a:lnTo>
                    <a:pt x="117202" y="224841"/>
                  </a:lnTo>
                  <a:lnTo>
                    <a:pt x="179525" y="186189"/>
                  </a:lnTo>
                  <a:lnTo>
                    <a:pt x="215044" y="167890"/>
                  </a:lnTo>
                  <a:lnTo>
                    <a:pt x="253326" y="150326"/>
                  </a:lnTo>
                  <a:lnTo>
                    <a:pt x="294260" y="133535"/>
                  </a:lnTo>
                  <a:lnTo>
                    <a:pt x="337740" y="117554"/>
                  </a:lnTo>
                  <a:lnTo>
                    <a:pt x="383657" y="102421"/>
                  </a:lnTo>
                  <a:lnTo>
                    <a:pt x="431903" y="88174"/>
                  </a:lnTo>
                  <a:lnTo>
                    <a:pt x="482370" y="74850"/>
                  </a:lnTo>
                  <a:lnTo>
                    <a:pt x="534950" y="62487"/>
                  </a:lnTo>
                  <a:lnTo>
                    <a:pt x="589534" y="51123"/>
                  </a:lnTo>
                  <a:lnTo>
                    <a:pt x="646015" y="40795"/>
                  </a:lnTo>
                  <a:lnTo>
                    <a:pt x="704284" y="31541"/>
                  </a:lnTo>
                  <a:lnTo>
                    <a:pt x="764233" y="23399"/>
                  </a:lnTo>
                  <a:lnTo>
                    <a:pt x="825755" y="16406"/>
                  </a:lnTo>
                  <a:lnTo>
                    <a:pt x="888740" y="10600"/>
                  </a:lnTo>
                  <a:lnTo>
                    <a:pt x="953082" y="6019"/>
                  </a:lnTo>
                  <a:lnTo>
                    <a:pt x="1018671" y="2700"/>
                  </a:lnTo>
                  <a:lnTo>
                    <a:pt x="1085399" y="681"/>
                  </a:lnTo>
                  <a:lnTo>
                    <a:pt x="1153160" y="0"/>
                  </a:lnTo>
                  <a:lnTo>
                    <a:pt x="1220920" y="681"/>
                  </a:lnTo>
                  <a:lnTo>
                    <a:pt x="1287648" y="2700"/>
                  </a:lnTo>
                  <a:lnTo>
                    <a:pt x="1353237" y="6019"/>
                  </a:lnTo>
                  <a:lnTo>
                    <a:pt x="1417579" y="10600"/>
                  </a:lnTo>
                  <a:lnTo>
                    <a:pt x="1480564" y="16406"/>
                  </a:lnTo>
                  <a:lnTo>
                    <a:pt x="1542086" y="23399"/>
                  </a:lnTo>
                  <a:lnTo>
                    <a:pt x="1602035" y="31541"/>
                  </a:lnTo>
                  <a:lnTo>
                    <a:pt x="1660304" y="40795"/>
                  </a:lnTo>
                  <a:lnTo>
                    <a:pt x="1716785" y="51123"/>
                  </a:lnTo>
                  <a:lnTo>
                    <a:pt x="1771369" y="62487"/>
                  </a:lnTo>
                  <a:lnTo>
                    <a:pt x="1823949" y="74850"/>
                  </a:lnTo>
                  <a:lnTo>
                    <a:pt x="1874416" y="88174"/>
                  </a:lnTo>
                  <a:lnTo>
                    <a:pt x="1922662" y="102421"/>
                  </a:lnTo>
                  <a:lnTo>
                    <a:pt x="1968579" y="117554"/>
                  </a:lnTo>
                  <a:lnTo>
                    <a:pt x="2012059" y="133535"/>
                  </a:lnTo>
                  <a:lnTo>
                    <a:pt x="2052993" y="150326"/>
                  </a:lnTo>
                  <a:lnTo>
                    <a:pt x="2091275" y="167890"/>
                  </a:lnTo>
                  <a:lnTo>
                    <a:pt x="2126794" y="186189"/>
                  </a:lnTo>
                  <a:lnTo>
                    <a:pt x="2189117" y="224841"/>
                  </a:lnTo>
                  <a:lnTo>
                    <a:pt x="2239095" y="265982"/>
                  </a:lnTo>
                  <a:lnTo>
                    <a:pt x="2275865" y="309309"/>
                  </a:lnTo>
                  <a:lnTo>
                    <a:pt x="2298562" y="354522"/>
                  </a:lnTo>
                  <a:lnTo>
                    <a:pt x="2306319" y="401319"/>
                  </a:lnTo>
                  <a:lnTo>
                    <a:pt x="2304362" y="424897"/>
                  </a:lnTo>
                  <a:lnTo>
                    <a:pt x="2289027" y="470940"/>
                  </a:lnTo>
                  <a:lnTo>
                    <a:pt x="2259186" y="515248"/>
                  </a:lnTo>
                  <a:lnTo>
                    <a:pt x="2215703" y="557520"/>
                  </a:lnTo>
                  <a:lnTo>
                    <a:pt x="2159444" y="597454"/>
                  </a:lnTo>
                  <a:lnTo>
                    <a:pt x="2091275" y="634749"/>
                  </a:lnTo>
                  <a:lnTo>
                    <a:pt x="2052993" y="652313"/>
                  </a:lnTo>
                  <a:lnTo>
                    <a:pt x="2012059" y="669104"/>
                  </a:lnTo>
                  <a:lnTo>
                    <a:pt x="1968579" y="685085"/>
                  </a:lnTo>
                  <a:lnTo>
                    <a:pt x="1922662" y="700218"/>
                  </a:lnTo>
                  <a:lnTo>
                    <a:pt x="1874416" y="714465"/>
                  </a:lnTo>
                  <a:lnTo>
                    <a:pt x="1823949" y="727789"/>
                  </a:lnTo>
                  <a:lnTo>
                    <a:pt x="1771369" y="740152"/>
                  </a:lnTo>
                  <a:lnTo>
                    <a:pt x="1716785" y="751516"/>
                  </a:lnTo>
                  <a:lnTo>
                    <a:pt x="1660304" y="761844"/>
                  </a:lnTo>
                  <a:lnTo>
                    <a:pt x="1602035" y="771098"/>
                  </a:lnTo>
                  <a:lnTo>
                    <a:pt x="1542086" y="779240"/>
                  </a:lnTo>
                  <a:lnTo>
                    <a:pt x="1480564" y="786233"/>
                  </a:lnTo>
                  <a:lnTo>
                    <a:pt x="1417579" y="792039"/>
                  </a:lnTo>
                  <a:lnTo>
                    <a:pt x="1353237" y="796620"/>
                  </a:lnTo>
                  <a:lnTo>
                    <a:pt x="1287648" y="799939"/>
                  </a:lnTo>
                  <a:lnTo>
                    <a:pt x="1220920" y="801958"/>
                  </a:lnTo>
                  <a:lnTo>
                    <a:pt x="1153160" y="802639"/>
                  </a:lnTo>
                  <a:lnTo>
                    <a:pt x="1085399" y="801958"/>
                  </a:lnTo>
                  <a:lnTo>
                    <a:pt x="1018671" y="799939"/>
                  </a:lnTo>
                  <a:lnTo>
                    <a:pt x="953082" y="796620"/>
                  </a:lnTo>
                  <a:lnTo>
                    <a:pt x="888740" y="792039"/>
                  </a:lnTo>
                  <a:lnTo>
                    <a:pt x="825755" y="786233"/>
                  </a:lnTo>
                  <a:lnTo>
                    <a:pt x="764233" y="779240"/>
                  </a:lnTo>
                  <a:lnTo>
                    <a:pt x="704284" y="771098"/>
                  </a:lnTo>
                  <a:lnTo>
                    <a:pt x="646015" y="761844"/>
                  </a:lnTo>
                  <a:lnTo>
                    <a:pt x="589534" y="751516"/>
                  </a:lnTo>
                  <a:lnTo>
                    <a:pt x="534950" y="740152"/>
                  </a:lnTo>
                  <a:lnTo>
                    <a:pt x="482370" y="727789"/>
                  </a:lnTo>
                  <a:lnTo>
                    <a:pt x="431903" y="714465"/>
                  </a:lnTo>
                  <a:lnTo>
                    <a:pt x="383657" y="700218"/>
                  </a:lnTo>
                  <a:lnTo>
                    <a:pt x="337740" y="685085"/>
                  </a:lnTo>
                  <a:lnTo>
                    <a:pt x="294260" y="669104"/>
                  </a:lnTo>
                  <a:lnTo>
                    <a:pt x="253326" y="652313"/>
                  </a:lnTo>
                  <a:lnTo>
                    <a:pt x="215044" y="634749"/>
                  </a:lnTo>
                  <a:lnTo>
                    <a:pt x="179525" y="616450"/>
                  </a:lnTo>
                  <a:lnTo>
                    <a:pt x="117202" y="577798"/>
                  </a:lnTo>
                  <a:lnTo>
                    <a:pt x="67224" y="536657"/>
                  </a:lnTo>
                  <a:lnTo>
                    <a:pt x="30454" y="493330"/>
                  </a:lnTo>
                  <a:lnTo>
                    <a:pt x="7757" y="448117"/>
                  </a:lnTo>
                  <a:lnTo>
                    <a:pt x="0" y="40131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RETAIL</a:t>
            </a:r>
            <a:r>
              <a:rPr spc="-75" dirty="0"/>
              <a:t> </a:t>
            </a:r>
            <a:r>
              <a:rPr dirty="0"/>
              <a:t>GIFT</a:t>
            </a:r>
            <a:r>
              <a:rPr spc="-90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Gift</a:t>
            </a:r>
            <a:r>
              <a:rPr sz="2500" spc="-65" dirty="0"/>
              <a:t> </a:t>
            </a:r>
            <a:r>
              <a:rPr sz="2500" dirty="0"/>
              <a:t>Aid</a:t>
            </a:r>
            <a:r>
              <a:rPr sz="2500" spc="-55" dirty="0"/>
              <a:t> </a:t>
            </a:r>
            <a:r>
              <a:rPr sz="2500" dirty="0"/>
              <a:t>Methods</a:t>
            </a:r>
            <a:r>
              <a:rPr sz="2500" spc="-5" dirty="0"/>
              <a:t> </a:t>
            </a:r>
            <a:r>
              <a:rPr sz="2500" dirty="0"/>
              <a:t>–</a:t>
            </a:r>
            <a:r>
              <a:rPr sz="2500" spc="-25" dirty="0"/>
              <a:t> </a:t>
            </a:r>
            <a:r>
              <a:rPr sz="2500" dirty="0"/>
              <a:t>Method</a:t>
            </a:r>
            <a:r>
              <a:rPr sz="2500" spc="-20" dirty="0"/>
              <a:t> </a:t>
            </a:r>
            <a:r>
              <a:rPr sz="2500" dirty="0"/>
              <a:t>A</a:t>
            </a:r>
            <a:r>
              <a:rPr sz="2500" spc="-25" dirty="0"/>
              <a:t> </a:t>
            </a:r>
            <a:r>
              <a:rPr sz="2500" dirty="0"/>
              <a:t>–</a:t>
            </a:r>
            <a:r>
              <a:rPr sz="2500" spc="-45" dirty="0"/>
              <a:t> </a:t>
            </a:r>
            <a:r>
              <a:rPr sz="2500" dirty="0"/>
              <a:t>1</a:t>
            </a:r>
            <a:r>
              <a:rPr sz="2500" spc="-35" dirty="0"/>
              <a:t> </a:t>
            </a:r>
            <a:r>
              <a:rPr sz="2500" dirty="0"/>
              <a:t>of</a:t>
            </a:r>
            <a:r>
              <a:rPr sz="2500" spc="-25" dirty="0"/>
              <a:t> </a:t>
            </a:r>
            <a:r>
              <a:rPr sz="2500" spc="-50" dirty="0"/>
              <a:t>2</a:t>
            </a:r>
            <a:endParaRPr sz="2500"/>
          </a:p>
        </p:txBody>
      </p:sp>
      <p:sp>
        <p:nvSpPr>
          <p:cNvPr id="9" name="object 9"/>
          <p:cNvSpPr txBox="1"/>
          <p:nvPr/>
        </p:nvSpPr>
        <p:spPr>
          <a:xfrm>
            <a:off x="2558414" y="1562036"/>
            <a:ext cx="7072630" cy="419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20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No</a:t>
            </a:r>
            <a:r>
              <a:rPr sz="23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“In</a:t>
            </a:r>
            <a:r>
              <a:rPr sz="23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Year”</a:t>
            </a:r>
            <a:r>
              <a:rPr sz="23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letter</a:t>
            </a:r>
            <a:r>
              <a:rPr sz="23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23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required</a:t>
            </a:r>
            <a:r>
              <a:rPr sz="23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23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23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sales</a:t>
            </a:r>
            <a:r>
              <a:rPr sz="23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values</a:t>
            </a:r>
            <a:r>
              <a:rPr sz="23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spc="-20" dirty="0">
                <a:solidFill>
                  <a:srgbClr val="1F487C"/>
                </a:solidFill>
                <a:latin typeface="Calibri"/>
                <a:cs typeface="Calibri"/>
              </a:rPr>
              <a:t>less</a:t>
            </a:r>
            <a:endParaRPr sz="23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than</a:t>
            </a:r>
            <a:r>
              <a:rPr sz="2300" b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2300" b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equal</a:t>
            </a:r>
            <a:r>
              <a:rPr sz="2300" b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3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£100.</a:t>
            </a:r>
            <a:endParaRPr sz="23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</a:tabLst>
            </a:pP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23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23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sales</a:t>
            </a:r>
            <a:r>
              <a:rPr sz="23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values</a:t>
            </a:r>
            <a:r>
              <a:rPr sz="23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less</a:t>
            </a:r>
            <a:r>
              <a:rPr sz="2300" b="1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than</a:t>
            </a:r>
            <a:r>
              <a:rPr sz="2300" b="1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2300" b="1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equal</a:t>
            </a:r>
            <a:r>
              <a:rPr sz="2300" b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3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£100,</a:t>
            </a:r>
            <a:r>
              <a:rPr sz="23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3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25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endParaRPr sz="23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23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3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claimed</a:t>
            </a:r>
            <a:r>
              <a:rPr sz="23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straight</a:t>
            </a:r>
            <a:r>
              <a:rPr sz="23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away</a:t>
            </a:r>
            <a:r>
              <a:rPr sz="23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from</a:t>
            </a:r>
            <a:r>
              <a:rPr sz="23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HMRC.</a:t>
            </a:r>
            <a:endParaRPr sz="23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2760"/>
              </a:spcBef>
              <a:buFont typeface="Wingdings"/>
              <a:buChar char=""/>
              <a:tabLst>
                <a:tab pos="299085" algn="l"/>
              </a:tabLst>
            </a:pP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23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order</a:t>
            </a:r>
            <a:r>
              <a:rPr sz="23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claim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3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on</a:t>
            </a:r>
            <a:r>
              <a:rPr sz="23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23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sales</a:t>
            </a:r>
            <a:r>
              <a:rPr sz="23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values</a:t>
            </a:r>
            <a:r>
              <a:rPr sz="2300" spc="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above</a:t>
            </a:r>
            <a:r>
              <a:rPr sz="2300" b="1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£100,</a:t>
            </a:r>
            <a:endParaRPr sz="23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letter</a:t>
            </a:r>
            <a:r>
              <a:rPr sz="23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must</a:t>
            </a:r>
            <a:r>
              <a:rPr sz="23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300" spc="-30" dirty="0">
                <a:solidFill>
                  <a:srgbClr val="1F487C"/>
                </a:solidFill>
                <a:latin typeface="Calibri"/>
                <a:cs typeface="Calibri"/>
              </a:rPr>
              <a:t> written/e-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mailed</a:t>
            </a:r>
            <a:r>
              <a:rPr sz="23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3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donor.</a:t>
            </a:r>
            <a:endParaRPr sz="23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</a:tabLst>
            </a:pP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3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charity</a:t>
            </a:r>
            <a:r>
              <a:rPr sz="23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must</a:t>
            </a:r>
            <a:r>
              <a:rPr sz="23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wait</a:t>
            </a:r>
            <a:r>
              <a:rPr sz="23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21</a:t>
            </a:r>
            <a:r>
              <a:rPr sz="23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days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2300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23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sales</a:t>
            </a:r>
            <a:r>
              <a:rPr sz="23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values </a:t>
            </a:r>
            <a:r>
              <a:rPr sz="2300" b="1" spc="-10" dirty="0">
                <a:solidFill>
                  <a:srgbClr val="1F487C"/>
                </a:solidFill>
                <a:latin typeface="Calibri"/>
                <a:cs typeface="Calibri"/>
              </a:rPr>
              <a:t>above</a:t>
            </a:r>
            <a:endParaRPr sz="23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£100,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23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3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donor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3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respond</a:t>
            </a:r>
            <a:r>
              <a:rPr sz="23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before</a:t>
            </a:r>
            <a:r>
              <a:rPr sz="23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claiming</a:t>
            </a:r>
            <a:r>
              <a:rPr sz="23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3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2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endParaRPr sz="23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3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from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20" dirty="0">
                <a:solidFill>
                  <a:srgbClr val="1F487C"/>
                </a:solidFill>
                <a:latin typeface="Calibri"/>
                <a:cs typeface="Calibri"/>
              </a:rPr>
              <a:t>HMRC.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42820" y="3860800"/>
            <a:ext cx="7705090" cy="0"/>
          </a:xfrm>
          <a:custGeom>
            <a:avLst/>
            <a:gdLst/>
            <a:ahLst/>
            <a:cxnLst/>
            <a:rect l="l" t="t" r="r" b="b"/>
            <a:pathLst>
              <a:path w="7705090">
                <a:moveTo>
                  <a:pt x="0" y="0"/>
                </a:moveTo>
                <a:lnTo>
                  <a:pt x="7704835" y="0"/>
                </a:lnTo>
              </a:path>
            </a:pathLst>
          </a:custGeom>
          <a:ln w="25400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33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RETAIL</a:t>
            </a:r>
            <a:r>
              <a:rPr spc="-75" dirty="0"/>
              <a:t> </a:t>
            </a:r>
            <a:r>
              <a:rPr dirty="0"/>
              <a:t>GIFT</a:t>
            </a:r>
            <a:r>
              <a:rPr spc="-90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Gift</a:t>
            </a:r>
            <a:r>
              <a:rPr sz="2500" spc="-65" dirty="0"/>
              <a:t> </a:t>
            </a:r>
            <a:r>
              <a:rPr sz="2500" dirty="0"/>
              <a:t>Aid</a:t>
            </a:r>
            <a:r>
              <a:rPr sz="2500" spc="-55" dirty="0"/>
              <a:t> </a:t>
            </a:r>
            <a:r>
              <a:rPr sz="2500" dirty="0"/>
              <a:t>Methods</a:t>
            </a:r>
            <a:r>
              <a:rPr sz="2500" spc="-5" dirty="0"/>
              <a:t> </a:t>
            </a:r>
            <a:r>
              <a:rPr sz="2500" dirty="0"/>
              <a:t>–</a:t>
            </a:r>
            <a:r>
              <a:rPr sz="2500" spc="-25" dirty="0"/>
              <a:t> </a:t>
            </a:r>
            <a:r>
              <a:rPr sz="2500" dirty="0"/>
              <a:t>Method</a:t>
            </a:r>
            <a:r>
              <a:rPr sz="2500" spc="-20" dirty="0"/>
              <a:t> </a:t>
            </a:r>
            <a:r>
              <a:rPr sz="2500" dirty="0"/>
              <a:t>A</a:t>
            </a:r>
            <a:r>
              <a:rPr sz="2500" spc="-25" dirty="0"/>
              <a:t> </a:t>
            </a:r>
            <a:r>
              <a:rPr sz="2500" dirty="0"/>
              <a:t>–</a:t>
            </a:r>
            <a:r>
              <a:rPr sz="2500" spc="-45" dirty="0"/>
              <a:t> </a:t>
            </a:r>
            <a:r>
              <a:rPr sz="2500" dirty="0"/>
              <a:t>2</a:t>
            </a:r>
            <a:r>
              <a:rPr sz="2500" spc="-35" dirty="0"/>
              <a:t> </a:t>
            </a:r>
            <a:r>
              <a:rPr sz="2500" dirty="0"/>
              <a:t>of</a:t>
            </a:r>
            <a:r>
              <a:rPr sz="2500" spc="-25" dirty="0"/>
              <a:t> </a:t>
            </a:r>
            <a:r>
              <a:rPr sz="2500" spc="-50" dirty="0"/>
              <a:t>2</a:t>
            </a:r>
            <a:endParaRPr sz="2500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423123" y="2466340"/>
          <a:ext cx="3555364" cy="2007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6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4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Sale</a:t>
                      </a:r>
                      <a:r>
                        <a:rPr sz="2050" spc="-4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5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2050" spc="3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50" spc="-2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goods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spc="-1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£50.00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spc="-2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1%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spc="-1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Commision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spc="-1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£0.50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spc="-2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20%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spc="-2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VAT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spc="-1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£0.10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b="1" spc="-10" dirty="0">
                          <a:solidFill>
                            <a:srgbClr val="1F487C"/>
                          </a:solidFill>
                          <a:latin typeface="Arial"/>
                          <a:cs typeface="Arial"/>
                        </a:rPr>
                        <a:t>£49.40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spc="-2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25%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Gift</a:t>
                      </a:r>
                      <a:r>
                        <a:rPr sz="2050" spc="1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50" spc="-2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Aid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spc="-1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£12.35</a:t>
                      </a:r>
                      <a:endParaRPr sz="2050" dirty="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4930140" y="1328419"/>
            <a:ext cx="2331720" cy="828040"/>
            <a:chOff x="4930140" y="1328419"/>
            <a:chExt cx="2331720" cy="828040"/>
          </a:xfrm>
        </p:grpSpPr>
        <p:sp>
          <p:nvSpPr>
            <p:cNvPr id="9" name="object 9"/>
            <p:cNvSpPr/>
            <p:nvPr/>
          </p:nvSpPr>
          <p:spPr>
            <a:xfrm>
              <a:off x="4942840" y="1341119"/>
              <a:ext cx="2306320" cy="802640"/>
            </a:xfrm>
            <a:custGeom>
              <a:avLst/>
              <a:gdLst/>
              <a:ahLst/>
              <a:cxnLst/>
              <a:rect l="l" t="t" r="r" b="b"/>
              <a:pathLst>
                <a:path w="2306320" h="802639">
                  <a:moveTo>
                    <a:pt x="1153160" y="0"/>
                  </a:moveTo>
                  <a:lnTo>
                    <a:pt x="1085399" y="681"/>
                  </a:lnTo>
                  <a:lnTo>
                    <a:pt x="1018671" y="2700"/>
                  </a:lnTo>
                  <a:lnTo>
                    <a:pt x="953082" y="6019"/>
                  </a:lnTo>
                  <a:lnTo>
                    <a:pt x="888740" y="10600"/>
                  </a:lnTo>
                  <a:lnTo>
                    <a:pt x="825755" y="16406"/>
                  </a:lnTo>
                  <a:lnTo>
                    <a:pt x="764233" y="23399"/>
                  </a:lnTo>
                  <a:lnTo>
                    <a:pt x="704284" y="31541"/>
                  </a:lnTo>
                  <a:lnTo>
                    <a:pt x="646015" y="40795"/>
                  </a:lnTo>
                  <a:lnTo>
                    <a:pt x="589534" y="51123"/>
                  </a:lnTo>
                  <a:lnTo>
                    <a:pt x="534950" y="62487"/>
                  </a:lnTo>
                  <a:lnTo>
                    <a:pt x="482370" y="74850"/>
                  </a:lnTo>
                  <a:lnTo>
                    <a:pt x="431903" y="88174"/>
                  </a:lnTo>
                  <a:lnTo>
                    <a:pt x="383657" y="102421"/>
                  </a:lnTo>
                  <a:lnTo>
                    <a:pt x="337740" y="117554"/>
                  </a:lnTo>
                  <a:lnTo>
                    <a:pt x="294260" y="133535"/>
                  </a:lnTo>
                  <a:lnTo>
                    <a:pt x="253326" y="150326"/>
                  </a:lnTo>
                  <a:lnTo>
                    <a:pt x="215044" y="167890"/>
                  </a:lnTo>
                  <a:lnTo>
                    <a:pt x="179525" y="186189"/>
                  </a:lnTo>
                  <a:lnTo>
                    <a:pt x="117202" y="224841"/>
                  </a:lnTo>
                  <a:lnTo>
                    <a:pt x="67224" y="265982"/>
                  </a:lnTo>
                  <a:lnTo>
                    <a:pt x="30454" y="309309"/>
                  </a:lnTo>
                  <a:lnTo>
                    <a:pt x="7757" y="354522"/>
                  </a:lnTo>
                  <a:lnTo>
                    <a:pt x="0" y="401319"/>
                  </a:lnTo>
                  <a:lnTo>
                    <a:pt x="1957" y="424897"/>
                  </a:lnTo>
                  <a:lnTo>
                    <a:pt x="17292" y="470940"/>
                  </a:lnTo>
                  <a:lnTo>
                    <a:pt x="47133" y="515248"/>
                  </a:lnTo>
                  <a:lnTo>
                    <a:pt x="90616" y="557520"/>
                  </a:lnTo>
                  <a:lnTo>
                    <a:pt x="146875" y="597454"/>
                  </a:lnTo>
                  <a:lnTo>
                    <a:pt x="215044" y="634749"/>
                  </a:lnTo>
                  <a:lnTo>
                    <a:pt x="253326" y="652313"/>
                  </a:lnTo>
                  <a:lnTo>
                    <a:pt x="294260" y="669104"/>
                  </a:lnTo>
                  <a:lnTo>
                    <a:pt x="337740" y="685085"/>
                  </a:lnTo>
                  <a:lnTo>
                    <a:pt x="383657" y="700218"/>
                  </a:lnTo>
                  <a:lnTo>
                    <a:pt x="431903" y="714465"/>
                  </a:lnTo>
                  <a:lnTo>
                    <a:pt x="482370" y="727789"/>
                  </a:lnTo>
                  <a:lnTo>
                    <a:pt x="534950" y="740152"/>
                  </a:lnTo>
                  <a:lnTo>
                    <a:pt x="589534" y="751516"/>
                  </a:lnTo>
                  <a:lnTo>
                    <a:pt x="646015" y="761844"/>
                  </a:lnTo>
                  <a:lnTo>
                    <a:pt x="704284" y="771098"/>
                  </a:lnTo>
                  <a:lnTo>
                    <a:pt x="764233" y="779240"/>
                  </a:lnTo>
                  <a:lnTo>
                    <a:pt x="825755" y="786233"/>
                  </a:lnTo>
                  <a:lnTo>
                    <a:pt x="888740" y="792039"/>
                  </a:lnTo>
                  <a:lnTo>
                    <a:pt x="953082" y="796620"/>
                  </a:lnTo>
                  <a:lnTo>
                    <a:pt x="1018671" y="799939"/>
                  </a:lnTo>
                  <a:lnTo>
                    <a:pt x="1085399" y="801958"/>
                  </a:lnTo>
                  <a:lnTo>
                    <a:pt x="1153160" y="802639"/>
                  </a:lnTo>
                  <a:lnTo>
                    <a:pt x="1220920" y="801958"/>
                  </a:lnTo>
                  <a:lnTo>
                    <a:pt x="1287648" y="799939"/>
                  </a:lnTo>
                  <a:lnTo>
                    <a:pt x="1353237" y="796620"/>
                  </a:lnTo>
                  <a:lnTo>
                    <a:pt x="1417579" y="792039"/>
                  </a:lnTo>
                  <a:lnTo>
                    <a:pt x="1480564" y="786233"/>
                  </a:lnTo>
                  <a:lnTo>
                    <a:pt x="1542086" y="779240"/>
                  </a:lnTo>
                  <a:lnTo>
                    <a:pt x="1602035" y="771098"/>
                  </a:lnTo>
                  <a:lnTo>
                    <a:pt x="1660304" y="761844"/>
                  </a:lnTo>
                  <a:lnTo>
                    <a:pt x="1716785" y="751516"/>
                  </a:lnTo>
                  <a:lnTo>
                    <a:pt x="1771369" y="740152"/>
                  </a:lnTo>
                  <a:lnTo>
                    <a:pt x="1823949" y="727789"/>
                  </a:lnTo>
                  <a:lnTo>
                    <a:pt x="1874416" y="714465"/>
                  </a:lnTo>
                  <a:lnTo>
                    <a:pt x="1922662" y="700218"/>
                  </a:lnTo>
                  <a:lnTo>
                    <a:pt x="1968579" y="685085"/>
                  </a:lnTo>
                  <a:lnTo>
                    <a:pt x="2012059" y="669104"/>
                  </a:lnTo>
                  <a:lnTo>
                    <a:pt x="2052993" y="652313"/>
                  </a:lnTo>
                  <a:lnTo>
                    <a:pt x="2091275" y="634749"/>
                  </a:lnTo>
                  <a:lnTo>
                    <a:pt x="2126794" y="616450"/>
                  </a:lnTo>
                  <a:lnTo>
                    <a:pt x="2189117" y="577798"/>
                  </a:lnTo>
                  <a:lnTo>
                    <a:pt x="2239095" y="536657"/>
                  </a:lnTo>
                  <a:lnTo>
                    <a:pt x="2275865" y="493330"/>
                  </a:lnTo>
                  <a:lnTo>
                    <a:pt x="2298562" y="448117"/>
                  </a:lnTo>
                  <a:lnTo>
                    <a:pt x="2306319" y="401319"/>
                  </a:lnTo>
                  <a:lnTo>
                    <a:pt x="2304362" y="377742"/>
                  </a:lnTo>
                  <a:lnTo>
                    <a:pt x="2289027" y="331699"/>
                  </a:lnTo>
                  <a:lnTo>
                    <a:pt x="2259186" y="287391"/>
                  </a:lnTo>
                  <a:lnTo>
                    <a:pt x="2215703" y="245119"/>
                  </a:lnTo>
                  <a:lnTo>
                    <a:pt x="2159444" y="205185"/>
                  </a:lnTo>
                  <a:lnTo>
                    <a:pt x="2091275" y="167890"/>
                  </a:lnTo>
                  <a:lnTo>
                    <a:pt x="2052993" y="150326"/>
                  </a:lnTo>
                  <a:lnTo>
                    <a:pt x="2012059" y="133535"/>
                  </a:lnTo>
                  <a:lnTo>
                    <a:pt x="1968579" y="117554"/>
                  </a:lnTo>
                  <a:lnTo>
                    <a:pt x="1922662" y="102421"/>
                  </a:lnTo>
                  <a:lnTo>
                    <a:pt x="1874416" y="88174"/>
                  </a:lnTo>
                  <a:lnTo>
                    <a:pt x="1823949" y="74850"/>
                  </a:lnTo>
                  <a:lnTo>
                    <a:pt x="1771369" y="62487"/>
                  </a:lnTo>
                  <a:lnTo>
                    <a:pt x="1716785" y="51123"/>
                  </a:lnTo>
                  <a:lnTo>
                    <a:pt x="1660304" y="40795"/>
                  </a:lnTo>
                  <a:lnTo>
                    <a:pt x="1602035" y="31541"/>
                  </a:lnTo>
                  <a:lnTo>
                    <a:pt x="1542086" y="23399"/>
                  </a:lnTo>
                  <a:lnTo>
                    <a:pt x="1480564" y="16406"/>
                  </a:lnTo>
                  <a:lnTo>
                    <a:pt x="1417579" y="10600"/>
                  </a:lnTo>
                  <a:lnTo>
                    <a:pt x="1353237" y="6019"/>
                  </a:lnTo>
                  <a:lnTo>
                    <a:pt x="1287648" y="2700"/>
                  </a:lnTo>
                  <a:lnTo>
                    <a:pt x="1220920" y="681"/>
                  </a:lnTo>
                  <a:lnTo>
                    <a:pt x="1153160" y="0"/>
                  </a:lnTo>
                  <a:close/>
                </a:path>
              </a:pathLst>
            </a:custGeom>
            <a:solidFill>
              <a:srgbClr val="E36C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42840" y="1341119"/>
              <a:ext cx="2306320" cy="802640"/>
            </a:xfrm>
            <a:custGeom>
              <a:avLst/>
              <a:gdLst/>
              <a:ahLst/>
              <a:cxnLst/>
              <a:rect l="l" t="t" r="r" b="b"/>
              <a:pathLst>
                <a:path w="2306320" h="802639">
                  <a:moveTo>
                    <a:pt x="0" y="401319"/>
                  </a:moveTo>
                  <a:lnTo>
                    <a:pt x="7757" y="354522"/>
                  </a:lnTo>
                  <a:lnTo>
                    <a:pt x="30454" y="309309"/>
                  </a:lnTo>
                  <a:lnTo>
                    <a:pt x="67224" y="265982"/>
                  </a:lnTo>
                  <a:lnTo>
                    <a:pt x="117202" y="224841"/>
                  </a:lnTo>
                  <a:lnTo>
                    <a:pt x="179525" y="186189"/>
                  </a:lnTo>
                  <a:lnTo>
                    <a:pt x="215044" y="167890"/>
                  </a:lnTo>
                  <a:lnTo>
                    <a:pt x="253326" y="150326"/>
                  </a:lnTo>
                  <a:lnTo>
                    <a:pt x="294260" y="133535"/>
                  </a:lnTo>
                  <a:lnTo>
                    <a:pt x="337740" y="117554"/>
                  </a:lnTo>
                  <a:lnTo>
                    <a:pt x="383657" y="102421"/>
                  </a:lnTo>
                  <a:lnTo>
                    <a:pt x="431903" y="88174"/>
                  </a:lnTo>
                  <a:lnTo>
                    <a:pt x="482370" y="74850"/>
                  </a:lnTo>
                  <a:lnTo>
                    <a:pt x="534950" y="62487"/>
                  </a:lnTo>
                  <a:lnTo>
                    <a:pt x="589534" y="51123"/>
                  </a:lnTo>
                  <a:lnTo>
                    <a:pt x="646015" y="40795"/>
                  </a:lnTo>
                  <a:lnTo>
                    <a:pt x="704284" y="31541"/>
                  </a:lnTo>
                  <a:lnTo>
                    <a:pt x="764233" y="23399"/>
                  </a:lnTo>
                  <a:lnTo>
                    <a:pt x="825755" y="16406"/>
                  </a:lnTo>
                  <a:lnTo>
                    <a:pt x="888740" y="10600"/>
                  </a:lnTo>
                  <a:lnTo>
                    <a:pt x="953082" y="6019"/>
                  </a:lnTo>
                  <a:lnTo>
                    <a:pt x="1018671" y="2700"/>
                  </a:lnTo>
                  <a:lnTo>
                    <a:pt x="1085399" y="681"/>
                  </a:lnTo>
                  <a:lnTo>
                    <a:pt x="1153160" y="0"/>
                  </a:lnTo>
                  <a:lnTo>
                    <a:pt x="1220920" y="681"/>
                  </a:lnTo>
                  <a:lnTo>
                    <a:pt x="1287648" y="2700"/>
                  </a:lnTo>
                  <a:lnTo>
                    <a:pt x="1353237" y="6019"/>
                  </a:lnTo>
                  <a:lnTo>
                    <a:pt x="1417579" y="10600"/>
                  </a:lnTo>
                  <a:lnTo>
                    <a:pt x="1480564" y="16406"/>
                  </a:lnTo>
                  <a:lnTo>
                    <a:pt x="1542086" y="23399"/>
                  </a:lnTo>
                  <a:lnTo>
                    <a:pt x="1602035" y="31541"/>
                  </a:lnTo>
                  <a:lnTo>
                    <a:pt x="1660304" y="40795"/>
                  </a:lnTo>
                  <a:lnTo>
                    <a:pt x="1716785" y="51123"/>
                  </a:lnTo>
                  <a:lnTo>
                    <a:pt x="1771369" y="62487"/>
                  </a:lnTo>
                  <a:lnTo>
                    <a:pt x="1823949" y="74850"/>
                  </a:lnTo>
                  <a:lnTo>
                    <a:pt x="1874416" y="88174"/>
                  </a:lnTo>
                  <a:lnTo>
                    <a:pt x="1922662" y="102421"/>
                  </a:lnTo>
                  <a:lnTo>
                    <a:pt x="1968579" y="117554"/>
                  </a:lnTo>
                  <a:lnTo>
                    <a:pt x="2012059" y="133535"/>
                  </a:lnTo>
                  <a:lnTo>
                    <a:pt x="2052993" y="150326"/>
                  </a:lnTo>
                  <a:lnTo>
                    <a:pt x="2091275" y="167890"/>
                  </a:lnTo>
                  <a:lnTo>
                    <a:pt x="2126794" y="186189"/>
                  </a:lnTo>
                  <a:lnTo>
                    <a:pt x="2189117" y="224841"/>
                  </a:lnTo>
                  <a:lnTo>
                    <a:pt x="2239095" y="265982"/>
                  </a:lnTo>
                  <a:lnTo>
                    <a:pt x="2275865" y="309309"/>
                  </a:lnTo>
                  <a:lnTo>
                    <a:pt x="2298562" y="354522"/>
                  </a:lnTo>
                  <a:lnTo>
                    <a:pt x="2306319" y="401319"/>
                  </a:lnTo>
                  <a:lnTo>
                    <a:pt x="2304362" y="424897"/>
                  </a:lnTo>
                  <a:lnTo>
                    <a:pt x="2289027" y="470940"/>
                  </a:lnTo>
                  <a:lnTo>
                    <a:pt x="2259186" y="515248"/>
                  </a:lnTo>
                  <a:lnTo>
                    <a:pt x="2215703" y="557520"/>
                  </a:lnTo>
                  <a:lnTo>
                    <a:pt x="2159444" y="597454"/>
                  </a:lnTo>
                  <a:lnTo>
                    <a:pt x="2091275" y="634749"/>
                  </a:lnTo>
                  <a:lnTo>
                    <a:pt x="2052993" y="652313"/>
                  </a:lnTo>
                  <a:lnTo>
                    <a:pt x="2012059" y="669104"/>
                  </a:lnTo>
                  <a:lnTo>
                    <a:pt x="1968579" y="685085"/>
                  </a:lnTo>
                  <a:lnTo>
                    <a:pt x="1922662" y="700218"/>
                  </a:lnTo>
                  <a:lnTo>
                    <a:pt x="1874416" y="714465"/>
                  </a:lnTo>
                  <a:lnTo>
                    <a:pt x="1823949" y="727789"/>
                  </a:lnTo>
                  <a:lnTo>
                    <a:pt x="1771369" y="740152"/>
                  </a:lnTo>
                  <a:lnTo>
                    <a:pt x="1716785" y="751516"/>
                  </a:lnTo>
                  <a:lnTo>
                    <a:pt x="1660304" y="761844"/>
                  </a:lnTo>
                  <a:lnTo>
                    <a:pt x="1602035" y="771098"/>
                  </a:lnTo>
                  <a:lnTo>
                    <a:pt x="1542086" y="779240"/>
                  </a:lnTo>
                  <a:lnTo>
                    <a:pt x="1480564" y="786233"/>
                  </a:lnTo>
                  <a:lnTo>
                    <a:pt x="1417579" y="792039"/>
                  </a:lnTo>
                  <a:lnTo>
                    <a:pt x="1353237" y="796620"/>
                  </a:lnTo>
                  <a:lnTo>
                    <a:pt x="1287648" y="799939"/>
                  </a:lnTo>
                  <a:lnTo>
                    <a:pt x="1220920" y="801958"/>
                  </a:lnTo>
                  <a:lnTo>
                    <a:pt x="1153160" y="802639"/>
                  </a:lnTo>
                  <a:lnTo>
                    <a:pt x="1085399" y="801958"/>
                  </a:lnTo>
                  <a:lnTo>
                    <a:pt x="1018671" y="799939"/>
                  </a:lnTo>
                  <a:lnTo>
                    <a:pt x="953082" y="796620"/>
                  </a:lnTo>
                  <a:lnTo>
                    <a:pt x="888740" y="792039"/>
                  </a:lnTo>
                  <a:lnTo>
                    <a:pt x="825755" y="786233"/>
                  </a:lnTo>
                  <a:lnTo>
                    <a:pt x="764233" y="779240"/>
                  </a:lnTo>
                  <a:lnTo>
                    <a:pt x="704284" y="771098"/>
                  </a:lnTo>
                  <a:lnTo>
                    <a:pt x="646015" y="761844"/>
                  </a:lnTo>
                  <a:lnTo>
                    <a:pt x="589534" y="751516"/>
                  </a:lnTo>
                  <a:lnTo>
                    <a:pt x="534950" y="740152"/>
                  </a:lnTo>
                  <a:lnTo>
                    <a:pt x="482370" y="727789"/>
                  </a:lnTo>
                  <a:lnTo>
                    <a:pt x="431903" y="714465"/>
                  </a:lnTo>
                  <a:lnTo>
                    <a:pt x="383657" y="700218"/>
                  </a:lnTo>
                  <a:lnTo>
                    <a:pt x="337740" y="685085"/>
                  </a:lnTo>
                  <a:lnTo>
                    <a:pt x="294260" y="669104"/>
                  </a:lnTo>
                  <a:lnTo>
                    <a:pt x="253326" y="652313"/>
                  </a:lnTo>
                  <a:lnTo>
                    <a:pt x="215044" y="634749"/>
                  </a:lnTo>
                  <a:lnTo>
                    <a:pt x="179525" y="616450"/>
                  </a:lnTo>
                  <a:lnTo>
                    <a:pt x="117202" y="577798"/>
                  </a:lnTo>
                  <a:lnTo>
                    <a:pt x="67224" y="536657"/>
                  </a:lnTo>
                  <a:lnTo>
                    <a:pt x="30454" y="493330"/>
                  </a:lnTo>
                  <a:lnTo>
                    <a:pt x="7757" y="448117"/>
                  </a:lnTo>
                  <a:lnTo>
                    <a:pt x="0" y="40131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554345" y="1562036"/>
            <a:ext cx="10833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20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240743" y="2466340"/>
          <a:ext cx="3552824" cy="2007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6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3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Sale</a:t>
                      </a:r>
                      <a:r>
                        <a:rPr sz="2050" spc="-4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5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2050" spc="3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50" spc="-2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goods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spc="-1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£150.00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spc="-2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1%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spc="-1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Commision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spc="-1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£1.50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spc="-2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20%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spc="-2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VAT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spc="-1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£0.30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b="1" spc="-10" dirty="0">
                          <a:solidFill>
                            <a:srgbClr val="1F487C"/>
                          </a:solidFill>
                          <a:latin typeface="Arial"/>
                          <a:cs typeface="Arial"/>
                        </a:rPr>
                        <a:t>£148.20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spc="-2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25%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Gift</a:t>
                      </a:r>
                      <a:r>
                        <a:rPr sz="2050" spc="1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50" spc="-2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Aid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spc="-1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£37.05</a:t>
                      </a:r>
                      <a:endParaRPr sz="2050" dirty="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2876550" y="2130171"/>
            <a:ext cx="2646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Example</a:t>
            </a:r>
            <a:r>
              <a:rPr sz="1800" b="1" u="sng" spc="-30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1</a:t>
            </a:r>
            <a:r>
              <a:rPr sz="1800" b="1" u="sng" spc="35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(Below</a:t>
            </a:r>
            <a:r>
              <a:rPr sz="1800" b="1" u="sng" spc="-2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spc="-10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£100.00)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32651" y="2162175"/>
            <a:ext cx="2606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Example</a:t>
            </a:r>
            <a:r>
              <a:rPr sz="1800" b="1" u="sng" spc="-3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2</a:t>
            </a:r>
            <a:r>
              <a:rPr sz="1800" b="1" u="sng" spc="-40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(Above</a:t>
            </a:r>
            <a:r>
              <a:rPr sz="1800" b="1" u="sng" spc="-4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spc="-10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£100.00)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75704" y="4672266"/>
            <a:ext cx="3493770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381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order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claim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full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£37.05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(£24.70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+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£12.35)</a:t>
            </a:r>
            <a:r>
              <a:rPr sz="18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worth of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Aid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from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HMRC,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donor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must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given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opportunity</a:t>
            </a:r>
            <a:r>
              <a:rPr sz="1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claim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their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£48.20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back.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45944" y="4672266"/>
            <a:ext cx="3643629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charity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claim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£12.35</a:t>
            </a:r>
            <a:r>
              <a:rPr sz="18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worth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straight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away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from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HMRC.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Method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8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waivers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donors right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to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claim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back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£49.40.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096000" y="2143760"/>
            <a:ext cx="635" cy="3950335"/>
          </a:xfrm>
          <a:custGeom>
            <a:avLst/>
            <a:gdLst/>
            <a:ahLst/>
            <a:cxnLst/>
            <a:rect l="l" t="t" r="r" b="b"/>
            <a:pathLst>
              <a:path w="635" h="3950335">
                <a:moveTo>
                  <a:pt x="0" y="3949750"/>
                </a:moveTo>
                <a:lnTo>
                  <a:pt x="380" y="0"/>
                </a:lnTo>
              </a:path>
            </a:pathLst>
          </a:custGeom>
          <a:ln w="25400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9100" y="6240779"/>
              <a:ext cx="1356360" cy="5079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1579" y="6248400"/>
              <a:ext cx="2148839" cy="49275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54540" y="6248400"/>
              <a:ext cx="2075179" cy="49529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544681" y="277240"/>
            <a:ext cx="901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0" dirty="0">
                <a:solidFill>
                  <a:srgbClr val="888888"/>
                </a:solidFill>
                <a:latin typeface="Calibri"/>
                <a:cs typeface="Calibri"/>
              </a:rPr>
              <a:t>7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9" name="object 9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00300" y="2385060"/>
              <a:ext cx="7373620" cy="2593340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GIFT</a:t>
            </a:r>
            <a:r>
              <a:rPr spc="-15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Gift</a:t>
            </a:r>
            <a:r>
              <a:rPr sz="2500" spc="-25" dirty="0"/>
              <a:t> </a:t>
            </a:r>
            <a:r>
              <a:rPr sz="2500" dirty="0"/>
              <a:t>Aid</a:t>
            </a:r>
            <a:r>
              <a:rPr sz="2500" spc="-20" dirty="0"/>
              <a:t> </a:t>
            </a:r>
            <a:r>
              <a:rPr sz="2500" spc="-25" dirty="0"/>
              <a:t>It</a:t>
            </a:r>
            <a:endParaRPr sz="25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34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42820" y="3860800"/>
              <a:ext cx="7705090" cy="0"/>
            </a:xfrm>
            <a:custGeom>
              <a:avLst/>
              <a:gdLst/>
              <a:ahLst/>
              <a:cxnLst/>
              <a:rect l="l" t="t" r="r" b="b"/>
              <a:pathLst>
                <a:path w="7705090">
                  <a:moveTo>
                    <a:pt x="0" y="0"/>
                  </a:moveTo>
                  <a:lnTo>
                    <a:pt x="7704835" y="0"/>
                  </a:lnTo>
                </a:path>
              </a:pathLst>
            </a:custGeom>
            <a:ln w="25400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42840" y="1341119"/>
              <a:ext cx="2306320" cy="802640"/>
            </a:xfrm>
            <a:custGeom>
              <a:avLst/>
              <a:gdLst/>
              <a:ahLst/>
              <a:cxnLst/>
              <a:rect l="l" t="t" r="r" b="b"/>
              <a:pathLst>
                <a:path w="2306320" h="802639">
                  <a:moveTo>
                    <a:pt x="1153160" y="0"/>
                  </a:moveTo>
                  <a:lnTo>
                    <a:pt x="1085399" y="681"/>
                  </a:lnTo>
                  <a:lnTo>
                    <a:pt x="1018671" y="2700"/>
                  </a:lnTo>
                  <a:lnTo>
                    <a:pt x="953082" y="6019"/>
                  </a:lnTo>
                  <a:lnTo>
                    <a:pt x="888740" y="10600"/>
                  </a:lnTo>
                  <a:lnTo>
                    <a:pt x="825755" y="16406"/>
                  </a:lnTo>
                  <a:lnTo>
                    <a:pt x="764233" y="23399"/>
                  </a:lnTo>
                  <a:lnTo>
                    <a:pt x="704284" y="31541"/>
                  </a:lnTo>
                  <a:lnTo>
                    <a:pt x="646015" y="40795"/>
                  </a:lnTo>
                  <a:lnTo>
                    <a:pt x="589534" y="51123"/>
                  </a:lnTo>
                  <a:lnTo>
                    <a:pt x="534950" y="62487"/>
                  </a:lnTo>
                  <a:lnTo>
                    <a:pt x="482370" y="74850"/>
                  </a:lnTo>
                  <a:lnTo>
                    <a:pt x="431903" y="88174"/>
                  </a:lnTo>
                  <a:lnTo>
                    <a:pt x="383657" y="102421"/>
                  </a:lnTo>
                  <a:lnTo>
                    <a:pt x="337740" y="117554"/>
                  </a:lnTo>
                  <a:lnTo>
                    <a:pt x="294260" y="133535"/>
                  </a:lnTo>
                  <a:lnTo>
                    <a:pt x="253326" y="150326"/>
                  </a:lnTo>
                  <a:lnTo>
                    <a:pt x="215044" y="167890"/>
                  </a:lnTo>
                  <a:lnTo>
                    <a:pt x="179525" y="186189"/>
                  </a:lnTo>
                  <a:lnTo>
                    <a:pt x="117202" y="224841"/>
                  </a:lnTo>
                  <a:lnTo>
                    <a:pt x="67224" y="265982"/>
                  </a:lnTo>
                  <a:lnTo>
                    <a:pt x="30454" y="309309"/>
                  </a:lnTo>
                  <a:lnTo>
                    <a:pt x="7757" y="354522"/>
                  </a:lnTo>
                  <a:lnTo>
                    <a:pt x="0" y="401319"/>
                  </a:lnTo>
                  <a:lnTo>
                    <a:pt x="1957" y="424897"/>
                  </a:lnTo>
                  <a:lnTo>
                    <a:pt x="17292" y="470940"/>
                  </a:lnTo>
                  <a:lnTo>
                    <a:pt x="47133" y="515248"/>
                  </a:lnTo>
                  <a:lnTo>
                    <a:pt x="90616" y="557520"/>
                  </a:lnTo>
                  <a:lnTo>
                    <a:pt x="146875" y="597454"/>
                  </a:lnTo>
                  <a:lnTo>
                    <a:pt x="215044" y="634749"/>
                  </a:lnTo>
                  <a:lnTo>
                    <a:pt x="253326" y="652313"/>
                  </a:lnTo>
                  <a:lnTo>
                    <a:pt x="294260" y="669104"/>
                  </a:lnTo>
                  <a:lnTo>
                    <a:pt x="337740" y="685085"/>
                  </a:lnTo>
                  <a:lnTo>
                    <a:pt x="383657" y="700218"/>
                  </a:lnTo>
                  <a:lnTo>
                    <a:pt x="431903" y="714465"/>
                  </a:lnTo>
                  <a:lnTo>
                    <a:pt x="482370" y="727789"/>
                  </a:lnTo>
                  <a:lnTo>
                    <a:pt x="534950" y="740152"/>
                  </a:lnTo>
                  <a:lnTo>
                    <a:pt x="589534" y="751516"/>
                  </a:lnTo>
                  <a:lnTo>
                    <a:pt x="646015" y="761844"/>
                  </a:lnTo>
                  <a:lnTo>
                    <a:pt x="704284" y="771098"/>
                  </a:lnTo>
                  <a:lnTo>
                    <a:pt x="764233" y="779240"/>
                  </a:lnTo>
                  <a:lnTo>
                    <a:pt x="825755" y="786233"/>
                  </a:lnTo>
                  <a:lnTo>
                    <a:pt x="888740" y="792039"/>
                  </a:lnTo>
                  <a:lnTo>
                    <a:pt x="953082" y="796620"/>
                  </a:lnTo>
                  <a:lnTo>
                    <a:pt x="1018671" y="799939"/>
                  </a:lnTo>
                  <a:lnTo>
                    <a:pt x="1085399" y="801958"/>
                  </a:lnTo>
                  <a:lnTo>
                    <a:pt x="1153160" y="802639"/>
                  </a:lnTo>
                  <a:lnTo>
                    <a:pt x="1220920" y="801958"/>
                  </a:lnTo>
                  <a:lnTo>
                    <a:pt x="1287648" y="799939"/>
                  </a:lnTo>
                  <a:lnTo>
                    <a:pt x="1353237" y="796620"/>
                  </a:lnTo>
                  <a:lnTo>
                    <a:pt x="1417579" y="792039"/>
                  </a:lnTo>
                  <a:lnTo>
                    <a:pt x="1480564" y="786233"/>
                  </a:lnTo>
                  <a:lnTo>
                    <a:pt x="1542086" y="779240"/>
                  </a:lnTo>
                  <a:lnTo>
                    <a:pt x="1602035" y="771098"/>
                  </a:lnTo>
                  <a:lnTo>
                    <a:pt x="1660304" y="761844"/>
                  </a:lnTo>
                  <a:lnTo>
                    <a:pt x="1716785" y="751516"/>
                  </a:lnTo>
                  <a:lnTo>
                    <a:pt x="1771369" y="740152"/>
                  </a:lnTo>
                  <a:lnTo>
                    <a:pt x="1823949" y="727789"/>
                  </a:lnTo>
                  <a:lnTo>
                    <a:pt x="1874416" y="714465"/>
                  </a:lnTo>
                  <a:lnTo>
                    <a:pt x="1922662" y="700218"/>
                  </a:lnTo>
                  <a:lnTo>
                    <a:pt x="1968579" y="685085"/>
                  </a:lnTo>
                  <a:lnTo>
                    <a:pt x="2012059" y="669104"/>
                  </a:lnTo>
                  <a:lnTo>
                    <a:pt x="2052993" y="652313"/>
                  </a:lnTo>
                  <a:lnTo>
                    <a:pt x="2091275" y="634749"/>
                  </a:lnTo>
                  <a:lnTo>
                    <a:pt x="2126794" y="616450"/>
                  </a:lnTo>
                  <a:lnTo>
                    <a:pt x="2189117" y="577798"/>
                  </a:lnTo>
                  <a:lnTo>
                    <a:pt x="2239095" y="536657"/>
                  </a:lnTo>
                  <a:lnTo>
                    <a:pt x="2275865" y="493330"/>
                  </a:lnTo>
                  <a:lnTo>
                    <a:pt x="2298562" y="448117"/>
                  </a:lnTo>
                  <a:lnTo>
                    <a:pt x="2306319" y="401319"/>
                  </a:lnTo>
                  <a:lnTo>
                    <a:pt x="2304362" y="377742"/>
                  </a:lnTo>
                  <a:lnTo>
                    <a:pt x="2289027" y="331699"/>
                  </a:lnTo>
                  <a:lnTo>
                    <a:pt x="2259186" y="287391"/>
                  </a:lnTo>
                  <a:lnTo>
                    <a:pt x="2215703" y="245119"/>
                  </a:lnTo>
                  <a:lnTo>
                    <a:pt x="2159444" y="205185"/>
                  </a:lnTo>
                  <a:lnTo>
                    <a:pt x="2091275" y="167890"/>
                  </a:lnTo>
                  <a:lnTo>
                    <a:pt x="2052993" y="150326"/>
                  </a:lnTo>
                  <a:lnTo>
                    <a:pt x="2012059" y="133535"/>
                  </a:lnTo>
                  <a:lnTo>
                    <a:pt x="1968579" y="117554"/>
                  </a:lnTo>
                  <a:lnTo>
                    <a:pt x="1922662" y="102421"/>
                  </a:lnTo>
                  <a:lnTo>
                    <a:pt x="1874416" y="88174"/>
                  </a:lnTo>
                  <a:lnTo>
                    <a:pt x="1823949" y="74850"/>
                  </a:lnTo>
                  <a:lnTo>
                    <a:pt x="1771369" y="62487"/>
                  </a:lnTo>
                  <a:lnTo>
                    <a:pt x="1716785" y="51123"/>
                  </a:lnTo>
                  <a:lnTo>
                    <a:pt x="1660304" y="40795"/>
                  </a:lnTo>
                  <a:lnTo>
                    <a:pt x="1602035" y="31541"/>
                  </a:lnTo>
                  <a:lnTo>
                    <a:pt x="1542086" y="23399"/>
                  </a:lnTo>
                  <a:lnTo>
                    <a:pt x="1480564" y="16406"/>
                  </a:lnTo>
                  <a:lnTo>
                    <a:pt x="1417579" y="10600"/>
                  </a:lnTo>
                  <a:lnTo>
                    <a:pt x="1353237" y="6019"/>
                  </a:lnTo>
                  <a:lnTo>
                    <a:pt x="1287648" y="2700"/>
                  </a:lnTo>
                  <a:lnTo>
                    <a:pt x="1220920" y="681"/>
                  </a:lnTo>
                  <a:lnTo>
                    <a:pt x="115316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42840" y="1341119"/>
              <a:ext cx="2306320" cy="802640"/>
            </a:xfrm>
            <a:custGeom>
              <a:avLst/>
              <a:gdLst/>
              <a:ahLst/>
              <a:cxnLst/>
              <a:rect l="l" t="t" r="r" b="b"/>
              <a:pathLst>
                <a:path w="2306320" h="802639">
                  <a:moveTo>
                    <a:pt x="0" y="401319"/>
                  </a:moveTo>
                  <a:lnTo>
                    <a:pt x="7757" y="354522"/>
                  </a:lnTo>
                  <a:lnTo>
                    <a:pt x="30454" y="309309"/>
                  </a:lnTo>
                  <a:lnTo>
                    <a:pt x="67224" y="265982"/>
                  </a:lnTo>
                  <a:lnTo>
                    <a:pt x="117202" y="224841"/>
                  </a:lnTo>
                  <a:lnTo>
                    <a:pt x="179525" y="186189"/>
                  </a:lnTo>
                  <a:lnTo>
                    <a:pt x="215044" y="167890"/>
                  </a:lnTo>
                  <a:lnTo>
                    <a:pt x="253326" y="150326"/>
                  </a:lnTo>
                  <a:lnTo>
                    <a:pt x="294260" y="133535"/>
                  </a:lnTo>
                  <a:lnTo>
                    <a:pt x="337740" y="117554"/>
                  </a:lnTo>
                  <a:lnTo>
                    <a:pt x="383657" y="102421"/>
                  </a:lnTo>
                  <a:lnTo>
                    <a:pt x="431903" y="88174"/>
                  </a:lnTo>
                  <a:lnTo>
                    <a:pt x="482370" y="74850"/>
                  </a:lnTo>
                  <a:lnTo>
                    <a:pt x="534950" y="62487"/>
                  </a:lnTo>
                  <a:lnTo>
                    <a:pt x="589534" y="51123"/>
                  </a:lnTo>
                  <a:lnTo>
                    <a:pt x="646015" y="40795"/>
                  </a:lnTo>
                  <a:lnTo>
                    <a:pt x="704284" y="31541"/>
                  </a:lnTo>
                  <a:lnTo>
                    <a:pt x="764233" y="23399"/>
                  </a:lnTo>
                  <a:lnTo>
                    <a:pt x="825755" y="16406"/>
                  </a:lnTo>
                  <a:lnTo>
                    <a:pt x="888740" y="10600"/>
                  </a:lnTo>
                  <a:lnTo>
                    <a:pt x="953082" y="6019"/>
                  </a:lnTo>
                  <a:lnTo>
                    <a:pt x="1018671" y="2700"/>
                  </a:lnTo>
                  <a:lnTo>
                    <a:pt x="1085399" y="681"/>
                  </a:lnTo>
                  <a:lnTo>
                    <a:pt x="1153160" y="0"/>
                  </a:lnTo>
                  <a:lnTo>
                    <a:pt x="1220920" y="681"/>
                  </a:lnTo>
                  <a:lnTo>
                    <a:pt x="1287648" y="2700"/>
                  </a:lnTo>
                  <a:lnTo>
                    <a:pt x="1353237" y="6019"/>
                  </a:lnTo>
                  <a:lnTo>
                    <a:pt x="1417579" y="10600"/>
                  </a:lnTo>
                  <a:lnTo>
                    <a:pt x="1480564" y="16406"/>
                  </a:lnTo>
                  <a:lnTo>
                    <a:pt x="1542086" y="23399"/>
                  </a:lnTo>
                  <a:lnTo>
                    <a:pt x="1602035" y="31541"/>
                  </a:lnTo>
                  <a:lnTo>
                    <a:pt x="1660304" y="40795"/>
                  </a:lnTo>
                  <a:lnTo>
                    <a:pt x="1716785" y="51123"/>
                  </a:lnTo>
                  <a:lnTo>
                    <a:pt x="1771369" y="62487"/>
                  </a:lnTo>
                  <a:lnTo>
                    <a:pt x="1823949" y="74850"/>
                  </a:lnTo>
                  <a:lnTo>
                    <a:pt x="1874416" y="88174"/>
                  </a:lnTo>
                  <a:lnTo>
                    <a:pt x="1922662" y="102421"/>
                  </a:lnTo>
                  <a:lnTo>
                    <a:pt x="1968579" y="117554"/>
                  </a:lnTo>
                  <a:lnTo>
                    <a:pt x="2012059" y="133535"/>
                  </a:lnTo>
                  <a:lnTo>
                    <a:pt x="2052993" y="150326"/>
                  </a:lnTo>
                  <a:lnTo>
                    <a:pt x="2091275" y="167890"/>
                  </a:lnTo>
                  <a:lnTo>
                    <a:pt x="2126794" y="186189"/>
                  </a:lnTo>
                  <a:lnTo>
                    <a:pt x="2189117" y="224841"/>
                  </a:lnTo>
                  <a:lnTo>
                    <a:pt x="2239095" y="265982"/>
                  </a:lnTo>
                  <a:lnTo>
                    <a:pt x="2275865" y="309309"/>
                  </a:lnTo>
                  <a:lnTo>
                    <a:pt x="2298562" y="354522"/>
                  </a:lnTo>
                  <a:lnTo>
                    <a:pt x="2306319" y="401319"/>
                  </a:lnTo>
                  <a:lnTo>
                    <a:pt x="2304362" y="424897"/>
                  </a:lnTo>
                  <a:lnTo>
                    <a:pt x="2289027" y="470940"/>
                  </a:lnTo>
                  <a:lnTo>
                    <a:pt x="2259186" y="515248"/>
                  </a:lnTo>
                  <a:lnTo>
                    <a:pt x="2215703" y="557520"/>
                  </a:lnTo>
                  <a:lnTo>
                    <a:pt x="2159444" y="597454"/>
                  </a:lnTo>
                  <a:lnTo>
                    <a:pt x="2091275" y="634749"/>
                  </a:lnTo>
                  <a:lnTo>
                    <a:pt x="2052993" y="652313"/>
                  </a:lnTo>
                  <a:lnTo>
                    <a:pt x="2012059" y="669104"/>
                  </a:lnTo>
                  <a:lnTo>
                    <a:pt x="1968579" y="685085"/>
                  </a:lnTo>
                  <a:lnTo>
                    <a:pt x="1922662" y="700218"/>
                  </a:lnTo>
                  <a:lnTo>
                    <a:pt x="1874416" y="714465"/>
                  </a:lnTo>
                  <a:lnTo>
                    <a:pt x="1823949" y="727789"/>
                  </a:lnTo>
                  <a:lnTo>
                    <a:pt x="1771369" y="740152"/>
                  </a:lnTo>
                  <a:lnTo>
                    <a:pt x="1716785" y="751516"/>
                  </a:lnTo>
                  <a:lnTo>
                    <a:pt x="1660304" y="761844"/>
                  </a:lnTo>
                  <a:lnTo>
                    <a:pt x="1602035" y="771098"/>
                  </a:lnTo>
                  <a:lnTo>
                    <a:pt x="1542086" y="779240"/>
                  </a:lnTo>
                  <a:lnTo>
                    <a:pt x="1480564" y="786233"/>
                  </a:lnTo>
                  <a:lnTo>
                    <a:pt x="1417579" y="792039"/>
                  </a:lnTo>
                  <a:lnTo>
                    <a:pt x="1353237" y="796620"/>
                  </a:lnTo>
                  <a:lnTo>
                    <a:pt x="1287648" y="799939"/>
                  </a:lnTo>
                  <a:lnTo>
                    <a:pt x="1220920" y="801958"/>
                  </a:lnTo>
                  <a:lnTo>
                    <a:pt x="1153160" y="802639"/>
                  </a:lnTo>
                  <a:lnTo>
                    <a:pt x="1085399" y="801958"/>
                  </a:lnTo>
                  <a:lnTo>
                    <a:pt x="1018671" y="799939"/>
                  </a:lnTo>
                  <a:lnTo>
                    <a:pt x="953082" y="796620"/>
                  </a:lnTo>
                  <a:lnTo>
                    <a:pt x="888740" y="792039"/>
                  </a:lnTo>
                  <a:lnTo>
                    <a:pt x="825755" y="786233"/>
                  </a:lnTo>
                  <a:lnTo>
                    <a:pt x="764233" y="779240"/>
                  </a:lnTo>
                  <a:lnTo>
                    <a:pt x="704284" y="771098"/>
                  </a:lnTo>
                  <a:lnTo>
                    <a:pt x="646015" y="761844"/>
                  </a:lnTo>
                  <a:lnTo>
                    <a:pt x="589534" y="751516"/>
                  </a:lnTo>
                  <a:lnTo>
                    <a:pt x="534950" y="740152"/>
                  </a:lnTo>
                  <a:lnTo>
                    <a:pt x="482370" y="727789"/>
                  </a:lnTo>
                  <a:lnTo>
                    <a:pt x="431903" y="714465"/>
                  </a:lnTo>
                  <a:lnTo>
                    <a:pt x="383657" y="700218"/>
                  </a:lnTo>
                  <a:lnTo>
                    <a:pt x="337740" y="685085"/>
                  </a:lnTo>
                  <a:lnTo>
                    <a:pt x="294260" y="669104"/>
                  </a:lnTo>
                  <a:lnTo>
                    <a:pt x="253326" y="652313"/>
                  </a:lnTo>
                  <a:lnTo>
                    <a:pt x="215044" y="634749"/>
                  </a:lnTo>
                  <a:lnTo>
                    <a:pt x="179525" y="616450"/>
                  </a:lnTo>
                  <a:lnTo>
                    <a:pt x="117202" y="577798"/>
                  </a:lnTo>
                  <a:lnTo>
                    <a:pt x="67224" y="536657"/>
                  </a:lnTo>
                  <a:lnTo>
                    <a:pt x="30454" y="493330"/>
                  </a:lnTo>
                  <a:lnTo>
                    <a:pt x="7757" y="448117"/>
                  </a:lnTo>
                  <a:lnTo>
                    <a:pt x="0" y="40131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RETAIL</a:t>
            </a:r>
            <a:r>
              <a:rPr spc="-75" dirty="0"/>
              <a:t> </a:t>
            </a:r>
            <a:r>
              <a:rPr dirty="0"/>
              <a:t>GIFT</a:t>
            </a:r>
            <a:r>
              <a:rPr spc="-90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Gift</a:t>
            </a:r>
            <a:r>
              <a:rPr sz="2500" spc="-65" dirty="0"/>
              <a:t> </a:t>
            </a:r>
            <a:r>
              <a:rPr sz="2500" dirty="0"/>
              <a:t>Aid</a:t>
            </a:r>
            <a:r>
              <a:rPr sz="2500" spc="-55" dirty="0"/>
              <a:t> </a:t>
            </a:r>
            <a:r>
              <a:rPr sz="2500" dirty="0"/>
              <a:t>Methods</a:t>
            </a:r>
            <a:r>
              <a:rPr sz="2500" spc="-5" dirty="0"/>
              <a:t> </a:t>
            </a:r>
            <a:r>
              <a:rPr sz="2500" dirty="0"/>
              <a:t>–</a:t>
            </a:r>
            <a:r>
              <a:rPr sz="2500" spc="-25" dirty="0"/>
              <a:t> </a:t>
            </a:r>
            <a:r>
              <a:rPr sz="2500" dirty="0"/>
              <a:t>Method</a:t>
            </a:r>
            <a:r>
              <a:rPr sz="2500" spc="-20" dirty="0"/>
              <a:t> </a:t>
            </a:r>
            <a:r>
              <a:rPr sz="2500" dirty="0"/>
              <a:t>B</a:t>
            </a:r>
            <a:r>
              <a:rPr sz="2500" spc="-35" dirty="0"/>
              <a:t> </a:t>
            </a:r>
            <a:r>
              <a:rPr sz="2500" dirty="0"/>
              <a:t>–</a:t>
            </a:r>
            <a:r>
              <a:rPr sz="2500" spc="-20" dirty="0"/>
              <a:t> </a:t>
            </a:r>
            <a:r>
              <a:rPr sz="2500" dirty="0"/>
              <a:t>1</a:t>
            </a:r>
            <a:r>
              <a:rPr sz="2500" spc="-35" dirty="0"/>
              <a:t> </a:t>
            </a:r>
            <a:r>
              <a:rPr sz="2500" dirty="0"/>
              <a:t>of</a:t>
            </a:r>
            <a:r>
              <a:rPr sz="2500" spc="-25" dirty="0"/>
              <a:t> </a:t>
            </a:r>
            <a:r>
              <a:rPr sz="2500" spc="-50" dirty="0"/>
              <a:t>2</a:t>
            </a:r>
            <a:endParaRPr sz="2500"/>
          </a:p>
        </p:txBody>
      </p:sp>
      <p:sp>
        <p:nvSpPr>
          <p:cNvPr id="10" name="object 10"/>
          <p:cNvSpPr txBox="1"/>
          <p:nvPr/>
        </p:nvSpPr>
        <p:spPr>
          <a:xfrm>
            <a:off x="2558414" y="1562036"/>
            <a:ext cx="7003415" cy="419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20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No</a:t>
            </a:r>
            <a:r>
              <a:rPr sz="23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“In</a:t>
            </a:r>
            <a:r>
              <a:rPr sz="23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Year”</a:t>
            </a:r>
            <a:r>
              <a:rPr sz="23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letter</a:t>
            </a:r>
            <a:r>
              <a:rPr sz="23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23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required</a:t>
            </a:r>
            <a:r>
              <a:rPr sz="23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23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23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sales</a:t>
            </a:r>
            <a:r>
              <a:rPr sz="23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values</a:t>
            </a:r>
            <a:r>
              <a:rPr sz="23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spc="-20" dirty="0">
                <a:solidFill>
                  <a:srgbClr val="1F487C"/>
                </a:solidFill>
                <a:latin typeface="Calibri"/>
                <a:cs typeface="Calibri"/>
              </a:rPr>
              <a:t>less</a:t>
            </a:r>
            <a:endParaRPr sz="23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than</a:t>
            </a:r>
            <a:r>
              <a:rPr sz="2300" b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2300" b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equal</a:t>
            </a:r>
            <a:r>
              <a:rPr sz="2300" b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3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£1000.</a:t>
            </a:r>
            <a:endParaRPr sz="23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</a:tabLst>
            </a:pP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23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23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sales</a:t>
            </a:r>
            <a:r>
              <a:rPr sz="23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values</a:t>
            </a:r>
            <a:r>
              <a:rPr sz="23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less</a:t>
            </a:r>
            <a:r>
              <a:rPr sz="2300" b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than</a:t>
            </a:r>
            <a:r>
              <a:rPr sz="2300" b="1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2300" b="1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equal</a:t>
            </a:r>
            <a:r>
              <a:rPr sz="2300" b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3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£1000,</a:t>
            </a:r>
            <a:r>
              <a:rPr sz="23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3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25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endParaRPr sz="23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23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3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claimed</a:t>
            </a:r>
            <a:r>
              <a:rPr sz="23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straight</a:t>
            </a:r>
            <a:r>
              <a:rPr sz="23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away</a:t>
            </a:r>
            <a:r>
              <a:rPr sz="23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from</a:t>
            </a:r>
            <a:r>
              <a:rPr sz="23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HMRC.</a:t>
            </a:r>
            <a:endParaRPr sz="23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2760"/>
              </a:spcBef>
              <a:buFont typeface="Wingdings"/>
              <a:buChar char=""/>
              <a:tabLst>
                <a:tab pos="299085" algn="l"/>
              </a:tabLst>
            </a:pP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23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order</a:t>
            </a:r>
            <a:r>
              <a:rPr sz="23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3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claim</a:t>
            </a:r>
            <a:r>
              <a:rPr sz="23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3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3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on</a:t>
            </a:r>
            <a:r>
              <a:rPr sz="23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23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sales</a:t>
            </a:r>
            <a:r>
              <a:rPr sz="23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values</a:t>
            </a:r>
            <a:r>
              <a:rPr sz="2300" spc="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spc="-10" dirty="0">
                <a:solidFill>
                  <a:srgbClr val="1F487C"/>
                </a:solidFill>
                <a:latin typeface="Calibri"/>
                <a:cs typeface="Calibri"/>
              </a:rPr>
              <a:t>above</a:t>
            </a:r>
            <a:endParaRPr sz="23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£1000,</a:t>
            </a:r>
            <a:r>
              <a:rPr sz="23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3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letter</a:t>
            </a:r>
            <a:r>
              <a:rPr sz="23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must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3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30" dirty="0">
                <a:solidFill>
                  <a:srgbClr val="1F487C"/>
                </a:solidFill>
                <a:latin typeface="Calibri"/>
                <a:cs typeface="Calibri"/>
              </a:rPr>
              <a:t>written/e-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mailed</a:t>
            </a:r>
            <a:r>
              <a:rPr sz="2300" spc="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3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3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donor.</a:t>
            </a:r>
            <a:endParaRPr sz="2300">
              <a:latin typeface="Calibri"/>
              <a:cs typeface="Calibri"/>
            </a:endParaRPr>
          </a:p>
          <a:p>
            <a:pPr marL="286385" marR="27305" indent="-286385" algn="r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86385" algn="l"/>
              </a:tabLst>
            </a:pP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3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charity</a:t>
            </a:r>
            <a:r>
              <a:rPr sz="23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must</a:t>
            </a:r>
            <a:r>
              <a:rPr sz="23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wait</a:t>
            </a:r>
            <a:r>
              <a:rPr sz="23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21</a:t>
            </a:r>
            <a:r>
              <a:rPr sz="23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days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2300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23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sales</a:t>
            </a:r>
            <a:r>
              <a:rPr sz="23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values </a:t>
            </a:r>
            <a:r>
              <a:rPr sz="2300" b="1" spc="-10" dirty="0">
                <a:solidFill>
                  <a:srgbClr val="1F487C"/>
                </a:solidFill>
                <a:latin typeface="Calibri"/>
                <a:cs typeface="Calibri"/>
              </a:rPr>
              <a:t>above</a:t>
            </a:r>
            <a:endParaRPr sz="23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£1000,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2300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3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donor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3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respond</a:t>
            </a:r>
            <a:r>
              <a:rPr sz="23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before</a:t>
            </a:r>
            <a:r>
              <a:rPr sz="23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claiming</a:t>
            </a:r>
            <a:r>
              <a:rPr sz="23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3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2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endParaRPr sz="23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3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from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20" dirty="0">
                <a:solidFill>
                  <a:srgbClr val="1F487C"/>
                </a:solidFill>
                <a:latin typeface="Calibri"/>
                <a:cs typeface="Calibri"/>
              </a:rPr>
              <a:t>HMRC.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35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RETAIL</a:t>
            </a:r>
            <a:r>
              <a:rPr spc="-75" dirty="0"/>
              <a:t> </a:t>
            </a:r>
            <a:r>
              <a:rPr dirty="0"/>
              <a:t>GIFT</a:t>
            </a:r>
            <a:r>
              <a:rPr spc="-90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Gift</a:t>
            </a:r>
            <a:r>
              <a:rPr sz="2500" spc="-65" dirty="0"/>
              <a:t> </a:t>
            </a:r>
            <a:r>
              <a:rPr sz="2500" dirty="0"/>
              <a:t>Aid</a:t>
            </a:r>
            <a:r>
              <a:rPr sz="2500" spc="-55" dirty="0"/>
              <a:t> </a:t>
            </a:r>
            <a:r>
              <a:rPr sz="2500" dirty="0"/>
              <a:t>Methods</a:t>
            </a:r>
            <a:r>
              <a:rPr sz="2500" spc="-5" dirty="0"/>
              <a:t> </a:t>
            </a:r>
            <a:r>
              <a:rPr sz="2500" dirty="0"/>
              <a:t>–</a:t>
            </a:r>
            <a:r>
              <a:rPr sz="2500" spc="-25" dirty="0"/>
              <a:t> </a:t>
            </a:r>
            <a:r>
              <a:rPr sz="2500" dirty="0"/>
              <a:t>Method</a:t>
            </a:r>
            <a:r>
              <a:rPr sz="2500" spc="-20" dirty="0"/>
              <a:t> </a:t>
            </a:r>
            <a:r>
              <a:rPr sz="2500" dirty="0"/>
              <a:t>B</a:t>
            </a:r>
            <a:r>
              <a:rPr sz="2500" spc="-35" dirty="0"/>
              <a:t> </a:t>
            </a:r>
            <a:r>
              <a:rPr sz="2500" dirty="0"/>
              <a:t>–</a:t>
            </a:r>
            <a:r>
              <a:rPr sz="2500" spc="-20" dirty="0"/>
              <a:t> </a:t>
            </a:r>
            <a:r>
              <a:rPr sz="2500" dirty="0"/>
              <a:t>2</a:t>
            </a:r>
            <a:r>
              <a:rPr sz="2500" spc="-35" dirty="0"/>
              <a:t> </a:t>
            </a:r>
            <a:r>
              <a:rPr sz="2500" dirty="0"/>
              <a:t>of</a:t>
            </a:r>
            <a:r>
              <a:rPr sz="2500" spc="-25" dirty="0"/>
              <a:t> </a:t>
            </a:r>
            <a:r>
              <a:rPr sz="2500" spc="-50" dirty="0"/>
              <a:t>2</a:t>
            </a:r>
            <a:endParaRPr sz="2500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423123" y="2466340"/>
          <a:ext cx="3555364" cy="2007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6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4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Sale</a:t>
                      </a:r>
                      <a:r>
                        <a:rPr sz="2050" spc="-4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5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2050" spc="3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50" spc="-2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goods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spc="-1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£950.00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spc="-2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1%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spc="-1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Commision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spc="-1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£9.50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spc="-2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20%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spc="-2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VAT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spc="-1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£1.90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b="1" spc="-10" dirty="0">
                          <a:solidFill>
                            <a:srgbClr val="1F487C"/>
                          </a:solidFill>
                          <a:latin typeface="Arial"/>
                          <a:cs typeface="Arial"/>
                        </a:rPr>
                        <a:t>£938.60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spc="-2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25%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Gift</a:t>
                      </a:r>
                      <a:r>
                        <a:rPr sz="2050" spc="1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50" spc="-2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Aid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spc="-1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£234.65</a:t>
                      </a:r>
                      <a:endParaRPr sz="2050" dirty="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240743" y="2466340"/>
          <a:ext cx="3552824" cy="2007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6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3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Sale</a:t>
                      </a:r>
                      <a:r>
                        <a:rPr sz="2050" spc="-4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5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2050" spc="3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50" spc="-2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goods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spc="-1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£1,050.00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spc="-2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1%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spc="-1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Commision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spc="-1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£10.50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spc="-2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20%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spc="-2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VAT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spc="-1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£2.10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b="1" spc="-10" dirty="0">
                          <a:solidFill>
                            <a:srgbClr val="1F487C"/>
                          </a:solidFill>
                          <a:latin typeface="Arial"/>
                          <a:cs typeface="Arial"/>
                        </a:rPr>
                        <a:t>£1,037.40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spc="-2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25%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Gift</a:t>
                      </a:r>
                      <a:r>
                        <a:rPr sz="2050" spc="1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50" spc="-2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Aid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50" spc="-1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£259.35</a:t>
                      </a:r>
                      <a:endParaRPr sz="2050" dirty="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2818129" y="2130171"/>
            <a:ext cx="2763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Example</a:t>
            </a:r>
            <a:r>
              <a:rPr sz="1800" b="1" u="sng" spc="-30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1</a:t>
            </a:r>
            <a:r>
              <a:rPr sz="1800" b="1" u="sng" spc="35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(Below</a:t>
            </a:r>
            <a:r>
              <a:rPr sz="1800" b="1" u="sng" spc="-2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spc="-10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£1000.00)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74231" y="2162175"/>
            <a:ext cx="2722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Example</a:t>
            </a:r>
            <a:r>
              <a:rPr sz="1800" b="1" u="sng" spc="-3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2</a:t>
            </a:r>
            <a:r>
              <a:rPr sz="1800" b="1" u="sng" spc="-40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(Above</a:t>
            </a:r>
            <a:r>
              <a:rPr sz="1800" b="1" u="sng" spc="-4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spc="-10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£1000.00)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75704" y="4672266"/>
            <a:ext cx="3493770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381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order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claim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full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£259.35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(£247.00</a:t>
            </a:r>
            <a:r>
              <a:rPr sz="1800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+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£12.35)</a:t>
            </a:r>
            <a:r>
              <a:rPr sz="18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worth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Aid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from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HMRC,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donor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must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given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opportunity</a:t>
            </a:r>
            <a:r>
              <a:rPr sz="1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claim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their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£37.40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back.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42591" y="4672266"/>
            <a:ext cx="345186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0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charity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claim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£234.65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worth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18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straight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away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from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HMRC.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Method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waivers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donors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right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claim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back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£938.60.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932679" y="1328419"/>
            <a:ext cx="2329180" cy="4778375"/>
            <a:chOff x="4932679" y="1328419"/>
            <a:chExt cx="2329180" cy="4778375"/>
          </a:xfrm>
        </p:grpSpPr>
        <p:sp>
          <p:nvSpPr>
            <p:cNvPr id="14" name="object 14"/>
            <p:cNvSpPr/>
            <p:nvPr/>
          </p:nvSpPr>
          <p:spPr>
            <a:xfrm>
              <a:off x="6095999" y="2143759"/>
              <a:ext cx="635" cy="3950335"/>
            </a:xfrm>
            <a:custGeom>
              <a:avLst/>
              <a:gdLst/>
              <a:ahLst/>
              <a:cxnLst/>
              <a:rect l="l" t="t" r="r" b="b"/>
              <a:pathLst>
                <a:path w="635" h="3950335">
                  <a:moveTo>
                    <a:pt x="0" y="3949750"/>
                  </a:moveTo>
                  <a:lnTo>
                    <a:pt x="380" y="0"/>
                  </a:lnTo>
                </a:path>
              </a:pathLst>
            </a:custGeom>
            <a:ln w="25400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45379" y="1341119"/>
              <a:ext cx="2303780" cy="802640"/>
            </a:xfrm>
            <a:custGeom>
              <a:avLst/>
              <a:gdLst/>
              <a:ahLst/>
              <a:cxnLst/>
              <a:rect l="l" t="t" r="r" b="b"/>
              <a:pathLst>
                <a:path w="2303779" h="802639">
                  <a:moveTo>
                    <a:pt x="1151890" y="0"/>
                  </a:moveTo>
                  <a:lnTo>
                    <a:pt x="1084210" y="681"/>
                  </a:lnTo>
                  <a:lnTo>
                    <a:pt x="1017560" y="2700"/>
                  </a:lnTo>
                  <a:lnTo>
                    <a:pt x="952048" y="6019"/>
                  </a:lnTo>
                  <a:lnTo>
                    <a:pt x="887781" y="10600"/>
                  </a:lnTo>
                  <a:lnTo>
                    <a:pt x="824867" y="16406"/>
                  </a:lnTo>
                  <a:lnTo>
                    <a:pt x="763416" y="23399"/>
                  </a:lnTo>
                  <a:lnTo>
                    <a:pt x="703534" y="31541"/>
                  </a:lnTo>
                  <a:lnTo>
                    <a:pt x="645330" y="40795"/>
                  </a:lnTo>
                  <a:lnTo>
                    <a:pt x="588912" y="51123"/>
                  </a:lnTo>
                  <a:lnTo>
                    <a:pt x="534387" y="62487"/>
                  </a:lnTo>
                  <a:lnTo>
                    <a:pt x="481865" y="74850"/>
                  </a:lnTo>
                  <a:lnTo>
                    <a:pt x="431453" y="88174"/>
                  </a:lnTo>
                  <a:lnTo>
                    <a:pt x="383259" y="102421"/>
                  </a:lnTo>
                  <a:lnTo>
                    <a:pt x="337391" y="117554"/>
                  </a:lnTo>
                  <a:lnTo>
                    <a:pt x="293957" y="133535"/>
                  </a:lnTo>
                  <a:lnTo>
                    <a:pt x="253066" y="150326"/>
                  </a:lnTo>
                  <a:lnTo>
                    <a:pt x="214825" y="167890"/>
                  </a:lnTo>
                  <a:lnTo>
                    <a:pt x="179342" y="186189"/>
                  </a:lnTo>
                  <a:lnTo>
                    <a:pt x="117084" y="224841"/>
                  </a:lnTo>
                  <a:lnTo>
                    <a:pt x="67156" y="265982"/>
                  </a:lnTo>
                  <a:lnTo>
                    <a:pt x="30423" y="309309"/>
                  </a:lnTo>
                  <a:lnTo>
                    <a:pt x="7750" y="354522"/>
                  </a:lnTo>
                  <a:lnTo>
                    <a:pt x="0" y="401319"/>
                  </a:lnTo>
                  <a:lnTo>
                    <a:pt x="1955" y="424897"/>
                  </a:lnTo>
                  <a:lnTo>
                    <a:pt x="17275" y="470940"/>
                  </a:lnTo>
                  <a:lnTo>
                    <a:pt x="47086" y="515248"/>
                  </a:lnTo>
                  <a:lnTo>
                    <a:pt x="90525" y="557520"/>
                  </a:lnTo>
                  <a:lnTo>
                    <a:pt x="146726" y="597454"/>
                  </a:lnTo>
                  <a:lnTo>
                    <a:pt x="214825" y="634749"/>
                  </a:lnTo>
                  <a:lnTo>
                    <a:pt x="253066" y="652313"/>
                  </a:lnTo>
                  <a:lnTo>
                    <a:pt x="293957" y="669104"/>
                  </a:lnTo>
                  <a:lnTo>
                    <a:pt x="337391" y="685085"/>
                  </a:lnTo>
                  <a:lnTo>
                    <a:pt x="383259" y="700218"/>
                  </a:lnTo>
                  <a:lnTo>
                    <a:pt x="431453" y="714465"/>
                  </a:lnTo>
                  <a:lnTo>
                    <a:pt x="481865" y="727789"/>
                  </a:lnTo>
                  <a:lnTo>
                    <a:pt x="534387" y="740152"/>
                  </a:lnTo>
                  <a:lnTo>
                    <a:pt x="588912" y="751516"/>
                  </a:lnTo>
                  <a:lnTo>
                    <a:pt x="645330" y="761844"/>
                  </a:lnTo>
                  <a:lnTo>
                    <a:pt x="703534" y="771098"/>
                  </a:lnTo>
                  <a:lnTo>
                    <a:pt x="763416" y="779240"/>
                  </a:lnTo>
                  <a:lnTo>
                    <a:pt x="824867" y="786233"/>
                  </a:lnTo>
                  <a:lnTo>
                    <a:pt x="887781" y="792039"/>
                  </a:lnTo>
                  <a:lnTo>
                    <a:pt x="952048" y="796620"/>
                  </a:lnTo>
                  <a:lnTo>
                    <a:pt x="1017560" y="799939"/>
                  </a:lnTo>
                  <a:lnTo>
                    <a:pt x="1084210" y="801958"/>
                  </a:lnTo>
                  <a:lnTo>
                    <a:pt x="1151890" y="802639"/>
                  </a:lnTo>
                  <a:lnTo>
                    <a:pt x="1219569" y="801958"/>
                  </a:lnTo>
                  <a:lnTo>
                    <a:pt x="1286219" y="799939"/>
                  </a:lnTo>
                  <a:lnTo>
                    <a:pt x="1351731" y="796620"/>
                  </a:lnTo>
                  <a:lnTo>
                    <a:pt x="1415998" y="792039"/>
                  </a:lnTo>
                  <a:lnTo>
                    <a:pt x="1478912" y="786233"/>
                  </a:lnTo>
                  <a:lnTo>
                    <a:pt x="1540363" y="779240"/>
                  </a:lnTo>
                  <a:lnTo>
                    <a:pt x="1600245" y="771098"/>
                  </a:lnTo>
                  <a:lnTo>
                    <a:pt x="1658449" y="761844"/>
                  </a:lnTo>
                  <a:lnTo>
                    <a:pt x="1714867" y="751516"/>
                  </a:lnTo>
                  <a:lnTo>
                    <a:pt x="1769392" y="740152"/>
                  </a:lnTo>
                  <a:lnTo>
                    <a:pt x="1821914" y="727789"/>
                  </a:lnTo>
                  <a:lnTo>
                    <a:pt x="1872326" y="714465"/>
                  </a:lnTo>
                  <a:lnTo>
                    <a:pt x="1920520" y="700218"/>
                  </a:lnTo>
                  <a:lnTo>
                    <a:pt x="1966388" y="685085"/>
                  </a:lnTo>
                  <a:lnTo>
                    <a:pt x="2009822" y="669104"/>
                  </a:lnTo>
                  <a:lnTo>
                    <a:pt x="2050713" y="652313"/>
                  </a:lnTo>
                  <a:lnTo>
                    <a:pt x="2088954" y="634749"/>
                  </a:lnTo>
                  <a:lnTo>
                    <a:pt x="2124437" y="616450"/>
                  </a:lnTo>
                  <a:lnTo>
                    <a:pt x="2186695" y="577798"/>
                  </a:lnTo>
                  <a:lnTo>
                    <a:pt x="2236623" y="536657"/>
                  </a:lnTo>
                  <a:lnTo>
                    <a:pt x="2273356" y="493330"/>
                  </a:lnTo>
                  <a:lnTo>
                    <a:pt x="2296029" y="448117"/>
                  </a:lnTo>
                  <a:lnTo>
                    <a:pt x="2303779" y="401319"/>
                  </a:lnTo>
                  <a:lnTo>
                    <a:pt x="2301824" y="377742"/>
                  </a:lnTo>
                  <a:lnTo>
                    <a:pt x="2286504" y="331699"/>
                  </a:lnTo>
                  <a:lnTo>
                    <a:pt x="2256693" y="287391"/>
                  </a:lnTo>
                  <a:lnTo>
                    <a:pt x="2213254" y="245119"/>
                  </a:lnTo>
                  <a:lnTo>
                    <a:pt x="2157053" y="205185"/>
                  </a:lnTo>
                  <a:lnTo>
                    <a:pt x="2088954" y="167890"/>
                  </a:lnTo>
                  <a:lnTo>
                    <a:pt x="2050713" y="150326"/>
                  </a:lnTo>
                  <a:lnTo>
                    <a:pt x="2009822" y="133535"/>
                  </a:lnTo>
                  <a:lnTo>
                    <a:pt x="1966388" y="117554"/>
                  </a:lnTo>
                  <a:lnTo>
                    <a:pt x="1920520" y="102421"/>
                  </a:lnTo>
                  <a:lnTo>
                    <a:pt x="1872326" y="88174"/>
                  </a:lnTo>
                  <a:lnTo>
                    <a:pt x="1821914" y="74850"/>
                  </a:lnTo>
                  <a:lnTo>
                    <a:pt x="1769392" y="62487"/>
                  </a:lnTo>
                  <a:lnTo>
                    <a:pt x="1714867" y="51123"/>
                  </a:lnTo>
                  <a:lnTo>
                    <a:pt x="1658449" y="40795"/>
                  </a:lnTo>
                  <a:lnTo>
                    <a:pt x="1600245" y="31541"/>
                  </a:lnTo>
                  <a:lnTo>
                    <a:pt x="1540363" y="23399"/>
                  </a:lnTo>
                  <a:lnTo>
                    <a:pt x="1478912" y="16406"/>
                  </a:lnTo>
                  <a:lnTo>
                    <a:pt x="1415998" y="10600"/>
                  </a:lnTo>
                  <a:lnTo>
                    <a:pt x="1351731" y="6019"/>
                  </a:lnTo>
                  <a:lnTo>
                    <a:pt x="1286219" y="2700"/>
                  </a:lnTo>
                  <a:lnTo>
                    <a:pt x="1219569" y="681"/>
                  </a:lnTo>
                  <a:lnTo>
                    <a:pt x="115189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45379" y="1341119"/>
              <a:ext cx="2303780" cy="802640"/>
            </a:xfrm>
            <a:custGeom>
              <a:avLst/>
              <a:gdLst/>
              <a:ahLst/>
              <a:cxnLst/>
              <a:rect l="l" t="t" r="r" b="b"/>
              <a:pathLst>
                <a:path w="2303779" h="802639">
                  <a:moveTo>
                    <a:pt x="0" y="401319"/>
                  </a:moveTo>
                  <a:lnTo>
                    <a:pt x="7750" y="354522"/>
                  </a:lnTo>
                  <a:lnTo>
                    <a:pt x="30423" y="309309"/>
                  </a:lnTo>
                  <a:lnTo>
                    <a:pt x="67156" y="265982"/>
                  </a:lnTo>
                  <a:lnTo>
                    <a:pt x="117084" y="224841"/>
                  </a:lnTo>
                  <a:lnTo>
                    <a:pt x="179342" y="186189"/>
                  </a:lnTo>
                  <a:lnTo>
                    <a:pt x="214825" y="167890"/>
                  </a:lnTo>
                  <a:lnTo>
                    <a:pt x="253066" y="150326"/>
                  </a:lnTo>
                  <a:lnTo>
                    <a:pt x="293957" y="133535"/>
                  </a:lnTo>
                  <a:lnTo>
                    <a:pt x="337391" y="117554"/>
                  </a:lnTo>
                  <a:lnTo>
                    <a:pt x="383259" y="102421"/>
                  </a:lnTo>
                  <a:lnTo>
                    <a:pt x="431453" y="88174"/>
                  </a:lnTo>
                  <a:lnTo>
                    <a:pt x="481865" y="74850"/>
                  </a:lnTo>
                  <a:lnTo>
                    <a:pt x="534387" y="62487"/>
                  </a:lnTo>
                  <a:lnTo>
                    <a:pt x="588912" y="51123"/>
                  </a:lnTo>
                  <a:lnTo>
                    <a:pt x="645330" y="40795"/>
                  </a:lnTo>
                  <a:lnTo>
                    <a:pt x="703534" y="31541"/>
                  </a:lnTo>
                  <a:lnTo>
                    <a:pt x="763416" y="23399"/>
                  </a:lnTo>
                  <a:lnTo>
                    <a:pt x="824867" y="16406"/>
                  </a:lnTo>
                  <a:lnTo>
                    <a:pt x="887781" y="10600"/>
                  </a:lnTo>
                  <a:lnTo>
                    <a:pt x="952048" y="6019"/>
                  </a:lnTo>
                  <a:lnTo>
                    <a:pt x="1017560" y="2700"/>
                  </a:lnTo>
                  <a:lnTo>
                    <a:pt x="1084210" y="681"/>
                  </a:lnTo>
                  <a:lnTo>
                    <a:pt x="1151890" y="0"/>
                  </a:lnTo>
                  <a:lnTo>
                    <a:pt x="1219569" y="681"/>
                  </a:lnTo>
                  <a:lnTo>
                    <a:pt x="1286219" y="2700"/>
                  </a:lnTo>
                  <a:lnTo>
                    <a:pt x="1351731" y="6019"/>
                  </a:lnTo>
                  <a:lnTo>
                    <a:pt x="1415998" y="10600"/>
                  </a:lnTo>
                  <a:lnTo>
                    <a:pt x="1478912" y="16406"/>
                  </a:lnTo>
                  <a:lnTo>
                    <a:pt x="1540363" y="23399"/>
                  </a:lnTo>
                  <a:lnTo>
                    <a:pt x="1600245" y="31541"/>
                  </a:lnTo>
                  <a:lnTo>
                    <a:pt x="1658449" y="40795"/>
                  </a:lnTo>
                  <a:lnTo>
                    <a:pt x="1714867" y="51123"/>
                  </a:lnTo>
                  <a:lnTo>
                    <a:pt x="1769392" y="62487"/>
                  </a:lnTo>
                  <a:lnTo>
                    <a:pt x="1821914" y="74850"/>
                  </a:lnTo>
                  <a:lnTo>
                    <a:pt x="1872326" y="88174"/>
                  </a:lnTo>
                  <a:lnTo>
                    <a:pt x="1920520" y="102421"/>
                  </a:lnTo>
                  <a:lnTo>
                    <a:pt x="1966388" y="117554"/>
                  </a:lnTo>
                  <a:lnTo>
                    <a:pt x="2009822" y="133535"/>
                  </a:lnTo>
                  <a:lnTo>
                    <a:pt x="2050713" y="150326"/>
                  </a:lnTo>
                  <a:lnTo>
                    <a:pt x="2088954" y="167890"/>
                  </a:lnTo>
                  <a:lnTo>
                    <a:pt x="2124437" y="186189"/>
                  </a:lnTo>
                  <a:lnTo>
                    <a:pt x="2186695" y="224841"/>
                  </a:lnTo>
                  <a:lnTo>
                    <a:pt x="2236623" y="265982"/>
                  </a:lnTo>
                  <a:lnTo>
                    <a:pt x="2273356" y="309309"/>
                  </a:lnTo>
                  <a:lnTo>
                    <a:pt x="2296029" y="354522"/>
                  </a:lnTo>
                  <a:lnTo>
                    <a:pt x="2303779" y="401319"/>
                  </a:lnTo>
                  <a:lnTo>
                    <a:pt x="2301824" y="424897"/>
                  </a:lnTo>
                  <a:lnTo>
                    <a:pt x="2286504" y="470940"/>
                  </a:lnTo>
                  <a:lnTo>
                    <a:pt x="2256693" y="515248"/>
                  </a:lnTo>
                  <a:lnTo>
                    <a:pt x="2213254" y="557520"/>
                  </a:lnTo>
                  <a:lnTo>
                    <a:pt x="2157053" y="597454"/>
                  </a:lnTo>
                  <a:lnTo>
                    <a:pt x="2088954" y="634749"/>
                  </a:lnTo>
                  <a:lnTo>
                    <a:pt x="2050713" y="652313"/>
                  </a:lnTo>
                  <a:lnTo>
                    <a:pt x="2009822" y="669104"/>
                  </a:lnTo>
                  <a:lnTo>
                    <a:pt x="1966388" y="685085"/>
                  </a:lnTo>
                  <a:lnTo>
                    <a:pt x="1920520" y="700218"/>
                  </a:lnTo>
                  <a:lnTo>
                    <a:pt x="1872326" y="714465"/>
                  </a:lnTo>
                  <a:lnTo>
                    <a:pt x="1821914" y="727789"/>
                  </a:lnTo>
                  <a:lnTo>
                    <a:pt x="1769392" y="740152"/>
                  </a:lnTo>
                  <a:lnTo>
                    <a:pt x="1714867" y="751516"/>
                  </a:lnTo>
                  <a:lnTo>
                    <a:pt x="1658449" y="761844"/>
                  </a:lnTo>
                  <a:lnTo>
                    <a:pt x="1600245" y="771098"/>
                  </a:lnTo>
                  <a:lnTo>
                    <a:pt x="1540363" y="779240"/>
                  </a:lnTo>
                  <a:lnTo>
                    <a:pt x="1478912" y="786233"/>
                  </a:lnTo>
                  <a:lnTo>
                    <a:pt x="1415998" y="792039"/>
                  </a:lnTo>
                  <a:lnTo>
                    <a:pt x="1351731" y="796620"/>
                  </a:lnTo>
                  <a:lnTo>
                    <a:pt x="1286219" y="799939"/>
                  </a:lnTo>
                  <a:lnTo>
                    <a:pt x="1219569" y="801958"/>
                  </a:lnTo>
                  <a:lnTo>
                    <a:pt x="1151890" y="802639"/>
                  </a:lnTo>
                  <a:lnTo>
                    <a:pt x="1084210" y="801958"/>
                  </a:lnTo>
                  <a:lnTo>
                    <a:pt x="1017560" y="799939"/>
                  </a:lnTo>
                  <a:lnTo>
                    <a:pt x="952048" y="796620"/>
                  </a:lnTo>
                  <a:lnTo>
                    <a:pt x="887781" y="792039"/>
                  </a:lnTo>
                  <a:lnTo>
                    <a:pt x="824867" y="786233"/>
                  </a:lnTo>
                  <a:lnTo>
                    <a:pt x="763416" y="779240"/>
                  </a:lnTo>
                  <a:lnTo>
                    <a:pt x="703534" y="771098"/>
                  </a:lnTo>
                  <a:lnTo>
                    <a:pt x="645330" y="761844"/>
                  </a:lnTo>
                  <a:lnTo>
                    <a:pt x="588912" y="751516"/>
                  </a:lnTo>
                  <a:lnTo>
                    <a:pt x="534387" y="740152"/>
                  </a:lnTo>
                  <a:lnTo>
                    <a:pt x="481865" y="727789"/>
                  </a:lnTo>
                  <a:lnTo>
                    <a:pt x="431453" y="714465"/>
                  </a:lnTo>
                  <a:lnTo>
                    <a:pt x="383259" y="700218"/>
                  </a:lnTo>
                  <a:lnTo>
                    <a:pt x="337391" y="685085"/>
                  </a:lnTo>
                  <a:lnTo>
                    <a:pt x="293957" y="669104"/>
                  </a:lnTo>
                  <a:lnTo>
                    <a:pt x="253066" y="652313"/>
                  </a:lnTo>
                  <a:lnTo>
                    <a:pt x="214825" y="634749"/>
                  </a:lnTo>
                  <a:lnTo>
                    <a:pt x="179342" y="616450"/>
                  </a:lnTo>
                  <a:lnTo>
                    <a:pt x="117084" y="577798"/>
                  </a:lnTo>
                  <a:lnTo>
                    <a:pt x="67156" y="536657"/>
                  </a:lnTo>
                  <a:lnTo>
                    <a:pt x="30423" y="493330"/>
                  </a:lnTo>
                  <a:lnTo>
                    <a:pt x="7750" y="448117"/>
                  </a:lnTo>
                  <a:lnTo>
                    <a:pt x="0" y="40131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559678" y="1562036"/>
            <a:ext cx="10718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20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36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79820" y="1358900"/>
              <a:ext cx="2303780" cy="802640"/>
            </a:xfrm>
            <a:custGeom>
              <a:avLst/>
              <a:gdLst/>
              <a:ahLst/>
              <a:cxnLst/>
              <a:rect l="l" t="t" r="r" b="b"/>
              <a:pathLst>
                <a:path w="2303779" h="802639">
                  <a:moveTo>
                    <a:pt x="1151889" y="0"/>
                  </a:moveTo>
                  <a:lnTo>
                    <a:pt x="1084210" y="681"/>
                  </a:lnTo>
                  <a:lnTo>
                    <a:pt x="1017560" y="2700"/>
                  </a:lnTo>
                  <a:lnTo>
                    <a:pt x="952048" y="6019"/>
                  </a:lnTo>
                  <a:lnTo>
                    <a:pt x="887781" y="10600"/>
                  </a:lnTo>
                  <a:lnTo>
                    <a:pt x="824867" y="16406"/>
                  </a:lnTo>
                  <a:lnTo>
                    <a:pt x="763416" y="23399"/>
                  </a:lnTo>
                  <a:lnTo>
                    <a:pt x="703534" y="31541"/>
                  </a:lnTo>
                  <a:lnTo>
                    <a:pt x="645330" y="40795"/>
                  </a:lnTo>
                  <a:lnTo>
                    <a:pt x="588912" y="51123"/>
                  </a:lnTo>
                  <a:lnTo>
                    <a:pt x="534387" y="62487"/>
                  </a:lnTo>
                  <a:lnTo>
                    <a:pt x="481865" y="74850"/>
                  </a:lnTo>
                  <a:lnTo>
                    <a:pt x="431453" y="88174"/>
                  </a:lnTo>
                  <a:lnTo>
                    <a:pt x="383259" y="102421"/>
                  </a:lnTo>
                  <a:lnTo>
                    <a:pt x="337391" y="117554"/>
                  </a:lnTo>
                  <a:lnTo>
                    <a:pt x="293957" y="133535"/>
                  </a:lnTo>
                  <a:lnTo>
                    <a:pt x="253066" y="150326"/>
                  </a:lnTo>
                  <a:lnTo>
                    <a:pt x="214825" y="167890"/>
                  </a:lnTo>
                  <a:lnTo>
                    <a:pt x="179342" y="186189"/>
                  </a:lnTo>
                  <a:lnTo>
                    <a:pt x="117084" y="224841"/>
                  </a:lnTo>
                  <a:lnTo>
                    <a:pt x="67156" y="265982"/>
                  </a:lnTo>
                  <a:lnTo>
                    <a:pt x="30423" y="309309"/>
                  </a:lnTo>
                  <a:lnTo>
                    <a:pt x="7750" y="354522"/>
                  </a:lnTo>
                  <a:lnTo>
                    <a:pt x="0" y="401320"/>
                  </a:lnTo>
                  <a:lnTo>
                    <a:pt x="1955" y="424897"/>
                  </a:lnTo>
                  <a:lnTo>
                    <a:pt x="17275" y="470940"/>
                  </a:lnTo>
                  <a:lnTo>
                    <a:pt x="47086" y="515248"/>
                  </a:lnTo>
                  <a:lnTo>
                    <a:pt x="90525" y="557520"/>
                  </a:lnTo>
                  <a:lnTo>
                    <a:pt x="146726" y="597454"/>
                  </a:lnTo>
                  <a:lnTo>
                    <a:pt x="214825" y="634749"/>
                  </a:lnTo>
                  <a:lnTo>
                    <a:pt x="253066" y="652313"/>
                  </a:lnTo>
                  <a:lnTo>
                    <a:pt x="293957" y="669104"/>
                  </a:lnTo>
                  <a:lnTo>
                    <a:pt x="337391" y="685085"/>
                  </a:lnTo>
                  <a:lnTo>
                    <a:pt x="383259" y="700218"/>
                  </a:lnTo>
                  <a:lnTo>
                    <a:pt x="431453" y="714465"/>
                  </a:lnTo>
                  <a:lnTo>
                    <a:pt x="481865" y="727789"/>
                  </a:lnTo>
                  <a:lnTo>
                    <a:pt x="534387" y="740152"/>
                  </a:lnTo>
                  <a:lnTo>
                    <a:pt x="588912" y="751516"/>
                  </a:lnTo>
                  <a:lnTo>
                    <a:pt x="645330" y="761844"/>
                  </a:lnTo>
                  <a:lnTo>
                    <a:pt x="703534" y="771098"/>
                  </a:lnTo>
                  <a:lnTo>
                    <a:pt x="763416" y="779240"/>
                  </a:lnTo>
                  <a:lnTo>
                    <a:pt x="824867" y="786233"/>
                  </a:lnTo>
                  <a:lnTo>
                    <a:pt x="887781" y="792039"/>
                  </a:lnTo>
                  <a:lnTo>
                    <a:pt x="952048" y="796620"/>
                  </a:lnTo>
                  <a:lnTo>
                    <a:pt x="1017560" y="799939"/>
                  </a:lnTo>
                  <a:lnTo>
                    <a:pt x="1084210" y="801958"/>
                  </a:lnTo>
                  <a:lnTo>
                    <a:pt x="1151889" y="802639"/>
                  </a:lnTo>
                  <a:lnTo>
                    <a:pt x="1219569" y="801958"/>
                  </a:lnTo>
                  <a:lnTo>
                    <a:pt x="1286219" y="799939"/>
                  </a:lnTo>
                  <a:lnTo>
                    <a:pt x="1351731" y="796620"/>
                  </a:lnTo>
                  <a:lnTo>
                    <a:pt x="1415998" y="792039"/>
                  </a:lnTo>
                  <a:lnTo>
                    <a:pt x="1478912" y="786233"/>
                  </a:lnTo>
                  <a:lnTo>
                    <a:pt x="1540363" y="779240"/>
                  </a:lnTo>
                  <a:lnTo>
                    <a:pt x="1600245" y="771098"/>
                  </a:lnTo>
                  <a:lnTo>
                    <a:pt x="1658449" y="761844"/>
                  </a:lnTo>
                  <a:lnTo>
                    <a:pt x="1714867" y="751516"/>
                  </a:lnTo>
                  <a:lnTo>
                    <a:pt x="1769392" y="740152"/>
                  </a:lnTo>
                  <a:lnTo>
                    <a:pt x="1821914" y="727789"/>
                  </a:lnTo>
                  <a:lnTo>
                    <a:pt x="1872326" y="714465"/>
                  </a:lnTo>
                  <a:lnTo>
                    <a:pt x="1920520" y="700218"/>
                  </a:lnTo>
                  <a:lnTo>
                    <a:pt x="1966388" y="685085"/>
                  </a:lnTo>
                  <a:lnTo>
                    <a:pt x="2009822" y="669104"/>
                  </a:lnTo>
                  <a:lnTo>
                    <a:pt x="2050713" y="652313"/>
                  </a:lnTo>
                  <a:lnTo>
                    <a:pt x="2088954" y="634749"/>
                  </a:lnTo>
                  <a:lnTo>
                    <a:pt x="2124437" y="616450"/>
                  </a:lnTo>
                  <a:lnTo>
                    <a:pt x="2186695" y="577798"/>
                  </a:lnTo>
                  <a:lnTo>
                    <a:pt x="2236623" y="536657"/>
                  </a:lnTo>
                  <a:lnTo>
                    <a:pt x="2273356" y="493330"/>
                  </a:lnTo>
                  <a:lnTo>
                    <a:pt x="2296029" y="448117"/>
                  </a:lnTo>
                  <a:lnTo>
                    <a:pt x="2303779" y="401320"/>
                  </a:lnTo>
                  <a:lnTo>
                    <a:pt x="2301824" y="377742"/>
                  </a:lnTo>
                  <a:lnTo>
                    <a:pt x="2286504" y="331699"/>
                  </a:lnTo>
                  <a:lnTo>
                    <a:pt x="2256693" y="287391"/>
                  </a:lnTo>
                  <a:lnTo>
                    <a:pt x="2213254" y="245119"/>
                  </a:lnTo>
                  <a:lnTo>
                    <a:pt x="2157053" y="205185"/>
                  </a:lnTo>
                  <a:lnTo>
                    <a:pt x="2088954" y="167890"/>
                  </a:lnTo>
                  <a:lnTo>
                    <a:pt x="2050713" y="150326"/>
                  </a:lnTo>
                  <a:lnTo>
                    <a:pt x="2009822" y="133535"/>
                  </a:lnTo>
                  <a:lnTo>
                    <a:pt x="1966388" y="117554"/>
                  </a:lnTo>
                  <a:lnTo>
                    <a:pt x="1920520" y="102421"/>
                  </a:lnTo>
                  <a:lnTo>
                    <a:pt x="1872326" y="88174"/>
                  </a:lnTo>
                  <a:lnTo>
                    <a:pt x="1821914" y="74850"/>
                  </a:lnTo>
                  <a:lnTo>
                    <a:pt x="1769392" y="62487"/>
                  </a:lnTo>
                  <a:lnTo>
                    <a:pt x="1714867" y="51123"/>
                  </a:lnTo>
                  <a:lnTo>
                    <a:pt x="1658449" y="40795"/>
                  </a:lnTo>
                  <a:lnTo>
                    <a:pt x="1600245" y="31541"/>
                  </a:lnTo>
                  <a:lnTo>
                    <a:pt x="1540363" y="23399"/>
                  </a:lnTo>
                  <a:lnTo>
                    <a:pt x="1478912" y="16406"/>
                  </a:lnTo>
                  <a:lnTo>
                    <a:pt x="1415998" y="10600"/>
                  </a:lnTo>
                  <a:lnTo>
                    <a:pt x="1351731" y="6019"/>
                  </a:lnTo>
                  <a:lnTo>
                    <a:pt x="1286219" y="2700"/>
                  </a:lnTo>
                  <a:lnTo>
                    <a:pt x="1219569" y="681"/>
                  </a:lnTo>
                  <a:lnTo>
                    <a:pt x="1151889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79820" y="1358900"/>
              <a:ext cx="2303780" cy="802640"/>
            </a:xfrm>
            <a:custGeom>
              <a:avLst/>
              <a:gdLst/>
              <a:ahLst/>
              <a:cxnLst/>
              <a:rect l="l" t="t" r="r" b="b"/>
              <a:pathLst>
                <a:path w="2303779" h="802639">
                  <a:moveTo>
                    <a:pt x="0" y="401320"/>
                  </a:moveTo>
                  <a:lnTo>
                    <a:pt x="7750" y="354522"/>
                  </a:lnTo>
                  <a:lnTo>
                    <a:pt x="30423" y="309309"/>
                  </a:lnTo>
                  <a:lnTo>
                    <a:pt x="67156" y="265982"/>
                  </a:lnTo>
                  <a:lnTo>
                    <a:pt x="117084" y="224841"/>
                  </a:lnTo>
                  <a:lnTo>
                    <a:pt x="179342" y="186189"/>
                  </a:lnTo>
                  <a:lnTo>
                    <a:pt x="214825" y="167890"/>
                  </a:lnTo>
                  <a:lnTo>
                    <a:pt x="253066" y="150326"/>
                  </a:lnTo>
                  <a:lnTo>
                    <a:pt x="293957" y="133535"/>
                  </a:lnTo>
                  <a:lnTo>
                    <a:pt x="337391" y="117554"/>
                  </a:lnTo>
                  <a:lnTo>
                    <a:pt x="383259" y="102421"/>
                  </a:lnTo>
                  <a:lnTo>
                    <a:pt x="431453" y="88174"/>
                  </a:lnTo>
                  <a:lnTo>
                    <a:pt x="481865" y="74850"/>
                  </a:lnTo>
                  <a:lnTo>
                    <a:pt x="534387" y="62487"/>
                  </a:lnTo>
                  <a:lnTo>
                    <a:pt x="588912" y="51123"/>
                  </a:lnTo>
                  <a:lnTo>
                    <a:pt x="645330" y="40795"/>
                  </a:lnTo>
                  <a:lnTo>
                    <a:pt x="703534" y="31541"/>
                  </a:lnTo>
                  <a:lnTo>
                    <a:pt x="763416" y="23399"/>
                  </a:lnTo>
                  <a:lnTo>
                    <a:pt x="824867" y="16406"/>
                  </a:lnTo>
                  <a:lnTo>
                    <a:pt x="887781" y="10600"/>
                  </a:lnTo>
                  <a:lnTo>
                    <a:pt x="952048" y="6019"/>
                  </a:lnTo>
                  <a:lnTo>
                    <a:pt x="1017560" y="2700"/>
                  </a:lnTo>
                  <a:lnTo>
                    <a:pt x="1084210" y="681"/>
                  </a:lnTo>
                  <a:lnTo>
                    <a:pt x="1151889" y="0"/>
                  </a:lnTo>
                  <a:lnTo>
                    <a:pt x="1219569" y="681"/>
                  </a:lnTo>
                  <a:lnTo>
                    <a:pt x="1286219" y="2700"/>
                  </a:lnTo>
                  <a:lnTo>
                    <a:pt x="1351731" y="6019"/>
                  </a:lnTo>
                  <a:lnTo>
                    <a:pt x="1415998" y="10600"/>
                  </a:lnTo>
                  <a:lnTo>
                    <a:pt x="1478912" y="16406"/>
                  </a:lnTo>
                  <a:lnTo>
                    <a:pt x="1540363" y="23399"/>
                  </a:lnTo>
                  <a:lnTo>
                    <a:pt x="1600245" y="31541"/>
                  </a:lnTo>
                  <a:lnTo>
                    <a:pt x="1658449" y="40795"/>
                  </a:lnTo>
                  <a:lnTo>
                    <a:pt x="1714867" y="51123"/>
                  </a:lnTo>
                  <a:lnTo>
                    <a:pt x="1769392" y="62487"/>
                  </a:lnTo>
                  <a:lnTo>
                    <a:pt x="1821914" y="74850"/>
                  </a:lnTo>
                  <a:lnTo>
                    <a:pt x="1872326" y="88174"/>
                  </a:lnTo>
                  <a:lnTo>
                    <a:pt x="1920520" y="102421"/>
                  </a:lnTo>
                  <a:lnTo>
                    <a:pt x="1966388" y="117554"/>
                  </a:lnTo>
                  <a:lnTo>
                    <a:pt x="2009822" y="133535"/>
                  </a:lnTo>
                  <a:lnTo>
                    <a:pt x="2050713" y="150326"/>
                  </a:lnTo>
                  <a:lnTo>
                    <a:pt x="2088954" y="167890"/>
                  </a:lnTo>
                  <a:lnTo>
                    <a:pt x="2124437" y="186189"/>
                  </a:lnTo>
                  <a:lnTo>
                    <a:pt x="2186695" y="224841"/>
                  </a:lnTo>
                  <a:lnTo>
                    <a:pt x="2236623" y="265982"/>
                  </a:lnTo>
                  <a:lnTo>
                    <a:pt x="2273356" y="309309"/>
                  </a:lnTo>
                  <a:lnTo>
                    <a:pt x="2296029" y="354522"/>
                  </a:lnTo>
                  <a:lnTo>
                    <a:pt x="2303779" y="401320"/>
                  </a:lnTo>
                  <a:lnTo>
                    <a:pt x="2301824" y="424897"/>
                  </a:lnTo>
                  <a:lnTo>
                    <a:pt x="2286504" y="470940"/>
                  </a:lnTo>
                  <a:lnTo>
                    <a:pt x="2256693" y="515248"/>
                  </a:lnTo>
                  <a:lnTo>
                    <a:pt x="2213254" y="557520"/>
                  </a:lnTo>
                  <a:lnTo>
                    <a:pt x="2157053" y="597454"/>
                  </a:lnTo>
                  <a:lnTo>
                    <a:pt x="2088954" y="634749"/>
                  </a:lnTo>
                  <a:lnTo>
                    <a:pt x="2050713" y="652313"/>
                  </a:lnTo>
                  <a:lnTo>
                    <a:pt x="2009822" y="669104"/>
                  </a:lnTo>
                  <a:lnTo>
                    <a:pt x="1966388" y="685085"/>
                  </a:lnTo>
                  <a:lnTo>
                    <a:pt x="1920520" y="700218"/>
                  </a:lnTo>
                  <a:lnTo>
                    <a:pt x="1872326" y="714465"/>
                  </a:lnTo>
                  <a:lnTo>
                    <a:pt x="1821914" y="727789"/>
                  </a:lnTo>
                  <a:lnTo>
                    <a:pt x="1769392" y="740152"/>
                  </a:lnTo>
                  <a:lnTo>
                    <a:pt x="1714867" y="751516"/>
                  </a:lnTo>
                  <a:lnTo>
                    <a:pt x="1658449" y="761844"/>
                  </a:lnTo>
                  <a:lnTo>
                    <a:pt x="1600245" y="771098"/>
                  </a:lnTo>
                  <a:lnTo>
                    <a:pt x="1540363" y="779240"/>
                  </a:lnTo>
                  <a:lnTo>
                    <a:pt x="1478912" y="786233"/>
                  </a:lnTo>
                  <a:lnTo>
                    <a:pt x="1415998" y="792039"/>
                  </a:lnTo>
                  <a:lnTo>
                    <a:pt x="1351731" y="796620"/>
                  </a:lnTo>
                  <a:lnTo>
                    <a:pt x="1286219" y="799939"/>
                  </a:lnTo>
                  <a:lnTo>
                    <a:pt x="1219569" y="801958"/>
                  </a:lnTo>
                  <a:lnTo>
                    <a:pt x="1151889" y="802639"/>
                  </a:lnTo>
                  <a:lnTo>
                    <a:pt x="1084210" y="801958"/>
                  </a:lnTo>
                  <a:lnTo>
                    <a:pt x="1017560" y="799939"/>
                  </a:lnTo>
                  <a:lnTo>
                    <a:pt x="952048" y="796620"/>
                  </a:lnTo>
                  <a:lnTo>
                    <a:pt x="887781" y="792039"/>
                  </a:lnTo>
                  <a:lnTo>
                    <a:pt x="824867" y="786233"/>
                  </a:lnTo>
                  <a:lnTo>
                    <a:pt x="763416" y="779240"/>
                  </a:lnTo>
                  <a:lnTo>
                    <a:pt x="703534" y="771098"/>
                  </a:lnTo>
                  <a:lnTo>
                    <a:pt x="645330" y="761844"/>
                  </a:lnTo>
                  <a:lnTo>
                    <a:pt x="588912" y="751516"/>
                  </a:lnTo>
                  <a:lnTo>
                    <a:pt x="534387" y="740152"/>
                  </a:lnTo>
                  <a:lnTo>
                    <a:pt x="481865" y="727789"/>
                  </a:lnTo>
                  <a:lnTo>
                    <a:pt x="431453" y="714465"/>
                  </a:lnTo>
                  <a:lnTo>
                    <a:pt x="383259" y="700218"/>
                  </a:lnTo>
                  <a:lnTo>
                    <a:pt x="337391" y="685085"/>
                  </a:lnTo>
                  <a:lnTo>
                    <a:pt x="293957" y="669104"/>
                  </a:lnTo>
                  <a:lnTo>
                    <a:pt x="253066" y="652313"/>
                  </a:lnTo>
                  <a:lnTo>
                    <a:pt x="214825" y="634749"/>
                  </a:lnTo>
                  <a:lnTo>
                    <a:pt x="179342" y="616450"/>
                  </a:lnTo>
                  <a:lnTo>
                    <a:pt x="117084" y="577798"/>
                  </a:lnTo>
                  <a:lnTo>
                    <a:pt x="67156" y="536657"/>
                  </a:lnTo>
                  <a:lnTo>
                    <a:pt x="30423" y="493330"/>
                  </a:lnTo>
                  <a:lnTo>
                    <a:pt x="7750" y="448117"/>
                  </a:lnTo>
                  <a:lnTo>
                    <a:pt x="0" y="40132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61740" y="1369060"/>
              <a:ext cx="2303780" cy="802640"/>
            </a:xfrm>
            <a:custGeom>
              <a:avLst/>
              <a:gdLst/>
              <a:ahLst/>
              <a:cxnLst/>
              <a:rect l="l" t="t" r="r" b="b"/>
              <a:pathLst>
                <a:path w="2303779" h="802639">
                  <a:moveTo>
                    <a:pt x="1151889" y="0"/>
                  </a:moveTo>
                  <a:lnTo>
                    <a:pt x="1084210" y="681"/>
                  </a:lnTo>
                  <a:lnTo>
                    <a:pt x="1017560" y="2700"/>
                  </a:lnTo>
                  <a:lnTo>
                    <a:pt x="952048" y="6019"/>
                  </a:lnTo>
                  <a:lnTo>
                    <a:pt x="887781" y="10600"/>
                  </a:lnTo>
                  <a:lnTo>
                    <a:pt x="824867" y="16406"/>
                  </a:lnTo>
                  <a:lnTo>
                    <a:pt x="763416" y="23399"/>
                  </a:lnTo>
                  <a:lnTo>
                    <a:pt x="703534" y="31541"/>
                  </a:lnTo>
                  <a:lnTo>
                    <a:pt x="645330" y="40795"/>
                  </a:lnTo>
                  <a:lnTo>
                    <a:pt x="588912" y="51123"/>
                  </a:lnTo>
                  <a:lnTo>
                    <a:pt x="534387" y="62487"/>
                  </a:lnTo>
                  <a:lnTo>
                    <a:pt x="481865" y="74850"/>
                  </a:lnTo>
                  <a:lnTo>
                    <a:pt x="431453" y="88174"/>
                  </a:lnTo>
                  <a:lnTo>
                    <a:pt x="383259" y="102421"/>
                  </a:lnTo>
                  <a:lnTo>
                    <a:pt x="337391" y="117554"/>
                  </a:lnTo>
                  <a:lnTo>
                    <a:pt x="293957" y="133535"/>
                  </a:lnTo>
                  <a:lnTo>
                    <a:pt x="253066" y="150326"/>
                  </a:lnTo>
                  <a:lnTo>
                    <a:pt x="214825" y="167890"/>
                  </a:lnTo>
                  <a:lnTo>
                    <a:pt x="179342" y="186189"/>
                  </a:lnTo>
                  <a:lnTo>
                    <a:pt x="117084" y="224841"/>
                  </a:lnTo>
                  <a:lnTo>
                    <a:pt x="67156" y="265982"/>
                  </a:lnTo>
                  <a:lnTo>
                    <a:pt x="30423" y="309309"/>
                  </a:lnTo>
                  <a:lnTo>
                    <a:pt x="7750" y="354522"/>
                  </a:lnTo>
                  <a:lnTo>
                    <a:pt x="0" y="401319"/>
                  </a:lnTo>
                  <a:lnTo>
                    <a:pt x="1955" y="424897"/>
                  </a:lnTo>
                  <a:lnTo>
                    <a:pt x="17275" y="470940"/>
                  </a:lnTo>
                  <a:lnTo>
                    <a:pt x="47086" y="515248"/>
                  </a:lnTo>
                  <a:lnTo>
                    <a:pt x="90525" y="557520"/>
                  </a:lnTo>
                  <a:lnTo>
                    <a:pt x="146726" y="597454"/>
                  </a:lnTo>
                  <a:lnTo>
                    <a:pt x="214825" y="634749"/>
                  </a:lnTo>
                  <a:lnTo>
                    <a:pt x="253066" y="652313"/>
                  </a:lnTo>
                  <a:lnTo>
                    <a:pt x="293957" y="669104"/>
                  </a:lnTo>
                  <a:lnTo>
                    <a:pt x="337391" y="685085"/>
                  </a:lnTo>
                  <a:lnTo>
                    <a:pt x="383259" y="700218"/>
                  </a:lnTo>
                  <a:lnTo>
                    <a:pt x="431453" y="714465"/>
                  </a:lnTo>
                  <a:lnTo>
                    <a:pt x="481865" y="727789"/>
                  </a:lnTo>
                  <a:lnTo>
                    <a:pt x="534387" y="740152"/>
                  </a:lnTo>
                  <a:lnTo>
                    <a:pt x="588912" y="751516"/>
                  </a:lnTo>
                  <a:lnTo>
                    <a:pt x="645330" y="761844"/>
                  </a:lnTo>
                  <a:lnTo>
                    <a:pt x="703534" y="771098"/>
                  </a:lnTo>
                  <a:lnTo>
                    <a:pt x="763416" y="779240"/>
                  </a:lnTo>
                  <a:lnTo>
                    <a:pt x="824867" y="786233"/>
                  </a:lnTo>
                  <a:lnTo>
                    <a:pt x="887781" y="792039"/>
                  </a:lnTo>
                  <a:lnTo>
                    <a:pt x="952048" y="796620"/>
                  </a:lnTo>
                  <a:lnTo>
                    <a:pt x="1017560" y="799939"/>
                  </a:lnTo>
                  <a:lnTo>
                    <a:pt x="1084210" y="801958"/>
                  </a:lnTo>
                  <a:lnTo>
                    <a:pt x="1151889" y="802639"/>
                  </a:lnTo>
                  <a:lnTo>
                    <a:pt x="1219569" y="801958"/>
                  </a:lnTo>
                  <a:lnTo>
                    <a:pt x="1286219" y="799939"/>
                  </a:lnTo>
                  <a:lnTo>
                    <a:pt x="1351731" y="796620"/>
                  </a:lnTo>
                  <a:lnTo>
                    <a:pt x="1415998" y="792039"/>
                  </a:lnTo>
                  <a:lnTo>
                    <a:pt x="1478912" y="786233"/>
                  </a:lnTo>
                  <a:lnTo>
                    <a:pt x="1540363" y="779240"/>
                  </a:lnTo>
                  <a:lnTo>
                    <a:pt x="1600245" y="771098"/>
                  </a:lnTo>
                  <a:lnTo>
                    <a:pt x="1658449" y="761844"/>
                  </a:lnTo>
                  <a:lnTo>
                    <a:pt x="1714867" y="751516"/>
                  </a:lnTo>
                  <a:lnTo>
                    <a:pt x="1769392" y="740152"/>
                  </a:lnTo>
                  <a:lnTo>
                    <a:pt x="1821914" y="727789"/>
                  </a:lnTo>
                  <a:lnTo>
                    <a:pt x="1872326" y="714465"/>
                  </a:lnTo>
                  <a:lnTo>
                    <a:pt x="1920520" y="700218"/>
                  </a:lnTo>
                  <a:lnTo>
                    <a:pt x="1966388" y="685085"/>
                  </a:lnTo>
                  <a:lnTo>
                    <a:pt x="2009822" y="669104"/>
                  </a:lnTo>
                  <a:lnTo>
                    <a:pt x="2050713" y="652313"/>
                  </a:lnTo>
                  <a:lnTo>
                    <a:pt x="2088954" y="634749"/>
                  </a:lnTo>
                  <a:lnTo>
                    <a:pt x="2124437" y="616450"/>
                  </a:lnTo>
                  <a:lnTo>
                    <a:pt x="2186695" y="577798"/>
                  </a:lnTo>
                  <a:lnTo>
                    <a:pt x="2236623" y="536657"/>
                  </a:lnTo>
                  <a:lnTo>
                    <a:pt x="2273356" y="493330"/>
                  </a:lnTo>
                  <a:lnTo>
                    <a:pt x="2296029" y="448117"/>
                  </a:lnTo>
                  <a:lnTo>
                    <a:pt x="2303780" y="401319"/>
                  </a:lnTo>
                  <a:lnTo>
                    <a:pt x="2301824" y="377742"/>
                  </a:lnTo>
                  <a:lnTo>
                    <a:pt x="2286504" y="331699"/>
                  </a:lnTo>
                  <a:lnTo>
                    <a:pt x="2256693" y="287391"/>
                  </a:lnTo>
                  <a:lnTo>
                    <a:pt x="2213254" y="245119"/>
                  </a:lnTo>
                  <a:lnTo>
                    <a:pt x="2157053" y="205185"/>
                  </a:lnTo>
                  <a:lnTo>
                    <a:pt x="2088954" y="167890"/>
                  </a:lnTo>
                  <a:lnTo>
                    <a:pt x="2050713" y="150326"/>
                  </a:lnTo>
                  <a:lnTo>
                    <a:pt x="2009822" y="133535"/>
                  </a:lnTo>
                  <a:lnTo>
                    <a:pt x="1966388" y="117554"/>
                  </a:lnTo>
                  <a:lnTo>
                    <a:pt x="1920520" y="102421"/>
                  </a:lnTo>
                  <a:lnTo>
                    <a:pt x="1872326" y="88174"/>
                  </a:lnTo>
                  <a:lnTo>
                    <a:pt x="1821914" y="74850"/>
                  </a:lnTo>
                  <a:lnTo>
                    <a:pt x="1769392" y="62487"/>
                  </a:lnTo>
                  <a:lnTo>
                    <a:pt x="1714867" y="51123"/>
                  </a:lnTo>
                  <a:lnTo>
                    <a:pt x="1658449" y="40795"/>
                  </a:lnTo>
                  <a:lnTo>
                    <a:pt x="1600245" y="31541"/>
                  </a:lnTo>
                  <a:lnTo>
                    <a:pt x="1540363" y="23399"/>
                  </a:lnTo>
                  <a:lnTo>
                    <a:pt x="1478912" y="16406"/>
                  </a:lnTo>
                  <a:lnTo>
                    <a:pt x="1415998" y="10600"/>
                  </a:lnTo>
                  <a:lnTo>
                    <a:pt x="1351731" y="6019"/>
                  </a:lnTo>
                  <a:lnTo>
                    <a:pt x="1286219" y="2700"/>
                  </a:lnTo>
                  <a:lnTo>
                    <a:pt x="1219569" y="681"/>
                  </a:lnTo>
                  <a:lnTo>
                    <a:pt x="1151889" y="0"/>
                  </a:lnTo>
                  <a:close/>
                </a:path>
              </a:pathLst>
            </a:custGeom>
            <a:solidFill>
              <a:srgbClr val="E36C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61740" y="1369060"/>
              <a:ext cx="2303780" cy="802640"/>
            </a:xfrm>
            <a:custGeom>
              <a:avLst/>
              <a:gdLst/>
              <a:ahLst/>
              <a:cxnLst/>
              <a:rect l="l" t="t" r="r" b="b"/>
              <a:pathLst>
                <a:path w="2303779" h="802639">
                  <a:moveTo>
                    <a:pt x="0" y="401319"/>
                  </a:moveTo>
                  <a:lnTo>
                    <a:pt x="7750" y="354522"/>
                  </a:lnTo>
                  <a:lnTo>
                    <a:pt x="30423" y="309309"/>
                  </a:lnTo>
                  <a:lnTo>
                    <a:pt x="67156" y="265982"/>
                  </a:lnTo>
                  <a:lnTo>
                    <a:pt x="117084" y="224841"/>
                  </a:lnTo>
                  <a:lnTo>
                    <a:pt x="179342" y="186189"/>
                  </a:lnTo>
                  <a:lnTo>
                    <a:pt x="214825" y="167890"/>
                  </a:lnTo>
                  <a:lnTo>
                    <a:pt x="253066" y="150326"/>
                  </a:lnTo>
                  <a:lnTo>
                    <a:pt x="293957" y="133535"/>
                  </a:lnTo>
                  <a:lnTo>
                    <a:pt x="337391" y="117554"/>
                  </a:lnTo>
                  <a:lnTo>
                    <a:pt x="383259" y="102421"/>
                  </a:lnTo>
                  <a:lnTo>
                    <a:pt x="431453" y="88174"/>
                  </a:lnTo>
                  <a:lnTo>
                    <a:pt x="481865" y="74850"/>
                  </a:lnTo>
                  <a:lnTo>
                    <a:pt x="534387" y="62487"/>
                  </a:lnTo>
                  <a:lnTo>
                    <a:pt x="588912" y="51123"/>
                  </a:lnTo>
                  <a:lnTo>
                    <a:pt x="645330" y="40795"/>
                  </a:lnTo>
                  <a:lnTo>
                    <a:pt x="703534" y="31541"/>
                  </a:lnTo>
                  <a:lnTo>
                    <a:pt x="763416" y="23399"/>
                  </a:lnTo>
                  <a:lnTo>
                    <a:pt x="824867" y="16406"/>
                  </a:lnTo>
                  <a:lnTo>
                    <a:pt x="887781" y="10600"/>
                  </a:lnTo>
                  <a:lnTo>
                    <a:pt x="952048" y="6019"/>
                  </a:lnTo>
                  <a:lnTo>
                    <a:pt x="1017560" y="2700"/>
                  </a:lnTo>
                  <a:lnTo>
                    <a:pt x="1084210" y="681"/>
                  </a:lnTo>
                  <a:lnTo>
                    <a:pt x="1151889" y="0"/>
                  </a:lnTo>
                  <a:lnTo>
                    <a:pt x="1219569" y="681"/>
                  </a:lnTo>
                  <a:lnTo>
                    <a:pt x="1286219" y="2700"/>
                  </a:lnTo>
                  <a:lnTo>
                    <a:pt x="1351731" y="6019"/>
                  </a:lnTo>
                  <a:lnTo>
                    <a:pt x="1415998" y="10600"/>
                  </a:lnTo>
                  <a:lnTo>
                    <a:pt x="1478912" y="16406"/>
                  </a:lnTo>
                  <a:lnTo>
                    <a:pt x="1540363" y="23399"/>
                  </a:lnTo>
                  <a:lnTo>
                    <a:pt x="1600245" y="31541"/>
                  </a:lnTo>
                  <a:lnTo>
                    <a:pt x="1658449" y="40795"/>
                  </a:lnTo>
                  <a:lnTo>
                    <a:pt x="1714867" y="51123"/>
                  </a:lnTo>
                  <a:lnTo>
                    <a:pt x="1769392" y="62487"/>
                  </a:lnTo>
                  <a:lnTo>
                    <a:pt x="1821914" y="74850"/>
                  </a:lnTo>
                  <a:lnTo>
                    <a:pt x="1872326" y="88174"/>
                  </a:lnTo>
                  <a:lnTo>
                    <a:pt x="1920520" y="102421"/>
                  </a:lnTo>
                  <a:lnTo>
                    <a:pt x="1966388" y="117554"/>
                  </a:lnTo>
                  <a:lnTo>
                    <a:pt x="2009822" y="133535"/>
                  </a:lnTo>
                  <a:lnTo>
                    <a:pt x="2050713" y="150326"/>
                  </a:lnTo>
                  <a:lnTo>
                    <a:pt x="2088954" y="167890"/>
                  </a:lnTo>
                  <a:lnTo>
                    <a:pt x="2124437" y="186189"/>
                  </a:lnTo>
                  <a:lnTo>
                    <a:pt x="2186695" y="224841"/>
                  </a:lnTo>
                  <a:lnTo>
                    <a:pt x="2236623" y="265982"/>
                  </a:lnTo>
                  <a:lnTo>
                    <a:pt x="2273356" y="309309"/>
                  </a:lnTo>
                  <a:lnTo>
                    <a:pt x="2296029" y="354522"/>
                  </a:lnTo>
                  <a:lnTo>
                    <a:pt x="2303780" y="401319"/>
                  </a:lnTo>
                  <a:lnTo>
                    <a:pt x="2301824" y="424897"/>
                  </a:lnTo>
                  <a:lnTo>
                    <a:pt x="2286504" y="470940"/>
                  </a:lnTo>
                  <a:lnTo>
                    <a:pt x="2256693" y="515248"/>
                  </a:lnTo>
                  <a:lnTo>
                    <a:pt x="2213254" y="557520"/>
                  </a:lnTo>
                  <a:lnTo>
                    <a:pt x="2157053" y="597454"/>
                  </a:lnTo>
                  <a:lnTo>
                    <a:pt x="2088954" y="634749"/>
                  </a:lnTo>
                  <a:lnTo>
                    <a:pt x="2050713" y="652313"/>
                  </a:lnTo>
                  <a:lnTo>
                    <a:pt x="2009822" y="669104"/>
                  </a:lnTo>
                  <a:lnTo>
                    <a:pt x="1966388" y="685085"/>
                  </a:lnTo>
                  <a:lnTo>
                    <a:pt x="1920520" y="700218"/>
                  </a:lnTo>
                  <a:lnTo>
                    <a:pt x="1872326" y="714465"/>
                  </a:lnTo>
                  <a:lnTo>
                    <a:pt x="1821914" y="727789"/>
                  </a:lnTo>
                  <a:lnTo>
                    <a:pt x="1769392" y="740152"/>
                  </a:lnTo>
                  <a:lnTo>
                    <a:pt x="1714867" y="751516"/>
                  </a:lnTo>
                  <a:lnTo>
                    <a:pt x="1658449" y="761844"/>
                  </a:lnTo>
                  <a:lnTo>
                    <a:pt x="1600245" y="771098"/>
                  </a:lnTo>
                  <a:lnTo>
                    <a:pt x="1540363" y="779240"/>
                  </a:lnTo>
                  <a:lnTo>
                    <a:pt x="1478912" y="786233"/>
                  </a:lnTo>
                  <a:lnTo>
                    <a:pt x="1415998" y="792039"/>
                  </a:lnTo>
                  <a:lnTo>
                    <a:pt x="1351731" y="796620"/>
                  </a:lnTo>
                  <a:lnTo>
                    <a:pt x="1286219" y="799939"/>
                  </a:lnTo>
                  <a:lnTo>
                    <a:pt x="1219569" y="801958"/>
                  </a:lnTo>
                  <a:lnTo>
                    <a:pt x="1151889" y="802639"/>
                  </a:lnTo>
                  <a:lnTo>
                    <a:pt x="1084210" y="801958"/>
                  </a:lnTo>
                  <a:lnTo>
                    <a:pt x="1017560" y="799939"/>
                  </a:lnTo>
                  <a:lnTo>
                    <a:pt x="952048" y="796620"/>
                  </a:lnTo>
                  <a:lnTo>
                    <a:pt x="887781" y="792039"/>
                  </a:lnTo>
                  <a:lnTo>
                    <a:pt x="824867" y="786233"/>
                  </a:lnTo>
                  <a:lnTo>
                    <a:pt x="763416" y="779240"/>
                  </a:lnTo>
                  <a:lnTo>
                    <a:pt x="703534" y="771098"/>
                  </a:lnTo>
                  <a:lnTo>
                    <a:pt x="645330" y="761844"/>
                  </a:lnTo>
                  <a:lnTo>
                    <a:pt x="588912" y="751516"/>
                  </a:lnTo>
                  <a:lnTo>
                    <a:pt x="534387" y="740152"/>
                  </a:lnTo>
                  <a:lnTo>
                    <a:pt x="481865" y="727789"/>
                  </a:lnTo>
                  <a:lnTo>
                    <a:pt x="431453" y="714465"/>
                  </a:lnTo>
                  <a:lnTo>
                    <a:pt x="383259" y="700218"/>
                  </a:lnTo>
                  <a:lnTo>
                    <a:pt x="337391" y="685085"/>
                  </a:lnTo>
                  <a:lnTo>
                    <a:pt x="293957" y="669104"/>
                  </a:lnTo>
                  <a:lnTo>
                    <a:pt x="253066" y="652313"/>
                  </a:lnTo>
                  <a:lnTo>
                    <a:pt x="214825" y="634749"/>
                  </a:lnTo>
                  <a:lnTo>
                    <a:pt x="179342" y="616450"/>
                  </a:lnTo>
                  <a:lnTo>
                    <a:pt x="117084" y="577798"/>
                  </a:lnTo>
                  <a:lnTo>
                    <a:pt x="67156" y="536657"/>
                  </a:lnTo>
                  <a:lnTo>
                    <a:pt x="30423" y="493330"/>
                  </a:lnTo>
                  <a:lnTo>
                    <a:pt x="7750" y="448117"/>
                  </a:lnTo>
                  <a:lnTo>
                    <a:pt x="0" y="40131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RETAIL</a:t>
            </a:r>
            <a:r>
              <a:rPr spc="-75" dirty="0"/>
              <a:t> </a:t>
            </a:r>
            <a:r>
              <a:rPr dirty="0"/>
              <a:t>GIFT</a:t>
            </a:r>
            <a:r>
              <a:rPr spc="-90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Gift</a:t>
            </a:r>
            <a:r>
              <a:rPr sz="2500" spc="-75" dirty="0"/>
              <a:t> </a:t>
            </a:r>
            <a:r>
              <a:rPr sz="2500" dirty="0"/>
              <a:t>Aid</a:t>
            </a:r>
            <a:r>
              <a:rPr sz="2500" spc="-70" dirty="0"/>
              <a:t> </a:t>
            </a:r>
            <a:r>
              <a:rPr sz="2500" dirty="0"/>
              <a:t>Methods</a:t>
            </a:r>
            <a:r>
              <a:rPr sz="2500" spc="-15" dirty="0"/>
              <a:t> </a:t>
            </a:r>
            <a:r>
              <a:rPr sz="2500" dirty="0"/>
              <a:t>–</a:t>
            </a:r>
            <a:r>
              <a:rPr sz="2500" spc="-35" dirty="0"/>
              <a:t> </a:t>
            </a:r>
            <a:r>
              <a:rPr sz="2500" dirty="0"/>
              <a:t>End</a:t>
            </a:r>
            <a:r>
              <a:rPr sz="2500" spc="-50" dirty="0"/>
              <a:t> </a:t>
            </a:r>
            <a:r>
              <a:rPr sz="2500" dirty="0"/>
              <a:t>of</a:t>
            </a:r>
            <a:r>
              <a:rPr sz="2500" spc="-45" dirty="0"/>
              <a:t> Year</a:t>
            </a:r>
            <a:r>
              <a:rPr sz="2500" spc="-55" dirty="0"/>
              <a:t> </a:t>
            </a:r>
            <a:r>
              <a:rPr sz="2500" dirty="0"/>
              <a:t>Letter</a:t>
            </a:r>
            <a:r>
              <a:rPr sz="2500" spc="-10" dirty="0"/>
              <a:t> </a:t>
            </a:r>
            <a:r>
              <a:rPr sz="2500" dirty="0"/>
              <a:t>–</a:t>
            </a:r>
            <a:r>
              <a:rPr sz="2500" spc="-50" dirty="0"/>
              <a:t> </a:t>
            </a:r>
            <a:r>
              <a:rPr sz="2500" dirty="0"/>
              <a:t>Addendum</a:t>
            </a:r>
            <a:r>
              <a:rPr sz="2500" spc="-65" dirty="0"/>
              <a:t> </a:t>
            </a:r>
            <a:r>
              <a:rPr sz="2500" spc="-50" dirty="0"/>
              <a:t>1</a:t>
            </a:r>
            <a:endParaRPr sz="2500"/>
          </a:p>
        </p:txBody>
      </p:sp>
      <p:sp>
        <p:nvSpPr>
          <p:cNvPr id="11" name="object 11"/>
          <p:cNvSpPr txBox="1"/>
          <p:nvPr/>
        </p:nvSpPr>
        <p:spPr>
          <a:xfrm>
            <a:off x="2482214" y="1591373"/>
            <a:ext cx="7242175" cy="4027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4" algn="ctr">
              <a:lnSpc>
                <a:spcPct val="100000"/>
              </a:lnSpc>
              <a:spcBef>
                <a:spcPts val="100"/>
              </a:spcBef>
              <a:tabLst>
                <a:tab pos="2457450" algn="l"/>
              </a:tabLst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20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3000" b="1" baseline="2777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3000" b="1" spc="-67" baseline="277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b="1" spc="-75" baseline="2777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3000" baseline="2777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2000">
              <a:latin typeface="Calibri"/>
              <a:cs typeface="Calibri"/>
            </a:endParaRPr>
          </a:p>
          <a:p>
            <a:pPr marR="6985" algn="ctr">
              <a:lnSpc>
                <a:spcPct val="100000"/>
              </a:lnSpc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From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April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2016:-</a:t>
            </a:r>
            <a:endParaRPr sz="2000">
              <a:latin typeface="Calibri"/>
              <a:cs typeface="Calibri"/>
            </a:endParaRPr>
          </a:p>
          <a:p>
            <a:pPr marL="375920" marR="480695" indent="-287020" algn="just">
              <a:lnSpc>
                <a:spcPct val="100000"/>
              </a:lnSpc>
              <a:spcBef>
                <a:spcPts val="2400"/>
              </a:spcBef>
              <a:buFont typeface="Wingdings"/>
              <a:buChar char=""/>
              <a:tabLst>
                <a:tab pos="375920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Under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Addendum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1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(Method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&amp;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B)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charity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required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send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“End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Year”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letter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advising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donors</a:t>
            </a:r>
            <a:r>
              <a:rPr sz="20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how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much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Aid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has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been</a:t>
            </a:r>
            <a:r>
              <a:rPr sz="20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claimed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during</a:t>
            </a:r>
            <a:r>
              <a:rPr sz="2000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HMRC’s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year*.</a:t>
            </a:r>
            <a:endParaRPr sz="2000">
              <a:latin typeface="Calibri"/>
              <a:cs typeface="Calibri"/>
            </a:endParaRPr>
          </a:p>
          <a:p>
            <a:pPr marL="375920" marR="551815" indent="-287020" algn="just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75920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“End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Year”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letter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must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sent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between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6</a:t>
            </a:r>
            <a:r>
              <a:rPr sz="2025" baseline="24691" dirty="0">
                <a:solidFill>
                  <a:srgbClr val="1F487C"/>
                </a:solidFill>
                <a:latin typeface="Calibri"/>
                <a:cs typeface="Calibri"/>
              </a:rPr>
              <a:t>th</a:t>
            </a:r>
            <a:r>
              <a:rPr sz="2025" spc="172" baseline="24691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April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31</a:t>
            </a:r>
            <a:r>
              <a:rPr sz="2025" spc="-30" baseline="24691" dirty="0">
                <a:solidFill>
                  <a:srgbClr val="1F487C"/>
                </a:solidFill>
                <a:latin typeface="Calibri"/>
                <a:cs typeface="Calibri"/>
              </a:rPr>
              <a:t>st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May*.</a:t>
            </a:r>
            <a:endParaRPr sz="2000">
              <a:latin typeface="Calibri"/>
              <a:cs typeface="Calibri"/>
            </a:endParaRPr>
          </a:p>
          <a:p>
            <a:pPr marL="375285" indent="-286385" algn="just">
              <a:lnSpc>
                <a:spcPct val="100000"/>
              </a:lnSpc>
              <a:buFont typeface="Wingdings"/>
              <a:buChar char=""/>
              <a:tabLst>
                <a:tab pos="375285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“End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Year”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letters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only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required</a:t>
            </a:r>
            <a:r>
              <a:rPr sz="20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those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donors</a:t>
            </a:r>
            <a:r>
              <a:rPr sz="20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where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375920" algn="just">
              <a:lnSpc>
                <a:spcPct val="100000"/>
              </a:lnSpc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value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has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been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claimed</a:t>
            </a:r>
            <a:r>
              <a:rPr sz="20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No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Claimed</a:t>
            </a:r>
            <a:r>
              <a:rPr sz="2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=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No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Letter.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2000">
              <a:latin typeface="Calibri"/>
              <a:cs typeface="Calibri"/>
            </a:endParaRPr>
          </a:p>
          <a:p>
            <a:pPr marR="11430" algn="ctr">
              <a:lnSpc>
                <a:spcPct val="100000"/>
              </a:lnSpc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*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De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Minimis</a:t>
            </a:r>
            <a:r>
              <a:rPr sz="18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could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change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frequency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these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letters.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37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58414" y="2836545"/>
            <a:ext cx="7066915" cy="2894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marR="91440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720" algn="l"/>
              </a:tabLst>
            </a:pP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Charities</a:t>
            </a:r>
            <a:r>
              <a:rPr sz="16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will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have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option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only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writing/e-mailing</a:t>
            </a:r>
            <a:r>
              <a:rPr sz="16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donors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during</a:t>
            </a:r>
            <a:r>
              <a:rPr sz="16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“End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of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Year”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letter</a:t>
            </a:r>
            <a:r>
              <a:rPr sz="16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where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16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sales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value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1F487C"/>
                </a:solidFill>
                <a:latin typeface="Calibri"/>
                <a:cs typeface="Calibri"/>
              </a:rPr>
              <a:t>equal</a:t>
            </a:r>
            <a:r>
              <a:rPr sz="1600" b="1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1600" b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1F487C"/>
                </a:solidFill>
                <a:latin typeface="Calibri"/>
                <a:cs typeface="Calibri"/>
              </a:rPr>
              <a:t>above</a:t>
            </a:r>
            <a:r>
              <a:rPr sz="1600" b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£20.</a:t>
            </a:r>
            <a:endParaRPr sz="1600">
              <a:latin typeface="Calibri"/>
              <a:cs typeface="Calibri"/>
            </a:endParaRPr>
          </a:p>
          <a:p>
            <a:pPr marL="299720" marR="443230" indent="-287020">
              <a:lnSpc>
                <a:spcPct val="100000"/>
              </a:lnSpc>
              <a:buFont typeface="Wingdings"/>
              <a:buChar char=""/>
              <a:tabLst>
                <a:tab pos="299720" algn="l"/>
              </a:tabLst>
            </a:pP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adopted,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all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donors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should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 written/e-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mailed</a:t>
            </a:r>
            <a:r>
              <a:rPr sz="16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advising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6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change.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Donors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must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given</a:t>
            </a:r>
            <a:r>
              <a:rPr sz="16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opportunity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still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receiving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6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once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 year,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“End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 of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Year”</a:t>
            </a:r>
            <a:r>
              <a:rPr sz="16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letter.</a:t>
            </a:r>
            <a:endParaRPr sz="16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adopted,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all</a:t>
            </a:r>
            <a:r>
              <a:rPr sz="16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new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donors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signing</a:t>
            </a:r>
            <a:r>
              <a:rPr sz="16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GAD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should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given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opportunity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still</a:t>
            </a:r>
            <a:endParaRPr sz="16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receiving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6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once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 year,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“End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Year”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letter.</a:t>
            </a:r>
            <a:endParaRPr sz="16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</a:tabLst>
            </a:pP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Example</a:t>
            </a:r>
            <a:r>
              <a:rPr sz="16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wording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may</a:t>
            </a:r>
            <a:r>
              <a:rPr sz="16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wish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6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include</a:t>
            </a:r>
            <a:r>
              <a:rPr sz="16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on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your</a:t>
            </a:r>
            <a:r>
              <a:rPr sz="16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GAD:-</a:t>
            </a:r>
            <a:endParaRPr sz="1600">
              <a:latin typeface="Calibri"/>
              <a:cs typeface="Calibri"/>
            </a:endParaRPr>
          </a:p>
          <a:p>
            <a:pPr marL="299720" marR="313690" algn="just">
              <a:lnSpc>
                <a:spcPct val="100000"/>
              </a:lnSpc>
              <a:spcBef>
                <a:spcPts val="20"/>
              </a:spcBef>
            </a:pP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I</a:t>
            </a:r>
            <a:r>
              <a:rPr sz="12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F487C"/>
                </a:solidFill>
                <a:latin typeface="Calibri"/>
                <a:cs typeface="Calibri"/>
              </a:rPr>
              <a:t>understand</a:t>
            </a:r>
            <a:r>
              <a:rPr sz="12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that</a:t>
            </a:r>
            <a:r>
              <a:rPr sz="12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as</a:t>
            </a:r>
            <a:r>
              <a:rPr sz="12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(Name</a:t>
            </a:r>
            <a:r>
              <a:rPr sz="1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Charity-</a:t>
            </a:r>
            <a:r>
              <a:rPr sz="12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Method</a:t>
            </a:r>
            <a:r>
              <a:rPr sz="12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2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) or</a:t>
            </a:r>
            <a:r>
              <a:rPr sz="1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(Name</a:t>
            </a:r>
            <a:r>
              <a:rPr sz="12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200" spc="-20" dirty="0">
                <a:solidFill>
                  <a:srgbClr val="1F487C"/>
                </a:solidFill>
                <a:latin typeface="Calibri"/>
                <a:cs typeface="Calibri"/>
              </a:rPr>
              <a:t> Trading</a:t>
            </a:r>
            <a:r>
              <a:rPr sz="12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Subsidiary-</a:t>
            </a:r>
            <a:r>
              <a:rPr sz="12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Method</a:t>
            </a:r>
            <a:r>
              <a:rPr sz="12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B)</a:t>
            </a:r>
            <a:r>
              <a:rPr sz="12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apply</a:t>
            </a:r>
            <a:r>
              <a:rPr sz="12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1F487C"/>
                </a:solidFill>
                <a:latin typeface="Calibri"/>
                <a:cs typeface="Calibri"/>
              </a:rPr>
              <a:t>de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minimis</a:t>
            </a:r>
            <a:r>
              <a:rPr sz="12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limit</a:t>
            </a:r>
            <a:r>
              <a:rPr sz="12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that</a:t>
            </a:r>
            <a:r>
              <a:rPr sz="12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they</a:t>
            </a:r>
            <a:r>
              <a:rPr sz="12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will</a:t>
            </a:r>
            <a:r>
              <a:rPr sz="12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send</a:t>
            </a:r>
            <a:r>
              <a:rPr sz="12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me</a:t>
            </a:r>
            <a:r>
              <a:rPr sz="1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an</a:t>
            </a:r>
            <a:r>
              <a:rPr sz="12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annual</a:t>
            </a:r>
            <a:r>
              <a:rPr sz="12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letter</a:t>
            </a:r>
            <a:r>
              <a:rPr sz="12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subject</a:t>
            </a:r>
            <a:r>
              <a:rPr sz="12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2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12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Sales</a:t>
            </a:r>
            <a:r>
              <a:rPr sz="12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Proceeds</a:t>
            </a:r>
            <a:r>
              <a:rPr sz="12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reaching</a:t>
            </a:r>
            <a:r>
              <a:rPr sz="12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£20</a:t>
            </a:r>
            <a:r>
              <a:rPr sz="12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12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1F487C"/>
                </a:solidFill>
                <a:latin typeface="Calibri"/>
                <a:cs typeface="Calibri"/>
              </a:rPr>
              <a:t>a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single</a:t>
            </a:r>
            <a:r>
              <a:rPr sz="12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r>
              <a:rPr sz="1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1F487C"/>
                </a:solidFill>
                <a:latin typeface="Calibri"/>
                <a:cs typeface="Calibri"/>
              </a:rPr>
              <a:t>year,</a:t>
            </a:r>
            <a:r>
              <a:rPr sz="12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12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every</a:t>
            </a:r>
            <a:r>
              <a:rPr sz="12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three</a:t>
            </a:r>
            <a:r>
              <a:rPr sz="12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years</a:t>
            </a:r>
            <a:r>
              <a:rPr sz="12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whichever</a:t>
            </a:r>
            <a:r>
              <a:rPr sz="12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comes</a:t>
            </a:r>
            <a:r>
              <a:rPr sz="1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first,</a:t>
            </a:r>
            <a:r>
              <a:rPr sz="12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even</a:t>
            </a:r>
            <a:r>
              <a:rPr sz="12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12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monies</a:t>
            </a:r>
            <a:r>
              <a:rPr sz="12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raised</a:t>
            </a:r>
            <a:r>
              <a:rPr sz="12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r>
              <a:rPr sz="12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less</a:t>
            </a:r>
            <a:r>
              <a:rPr sz="12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than</a:t>
            </a:r>
            <a:r>
              <a:rPr sz="12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1F487C"/>
                </a:solidFill>
                <a:latin typeface="Calibri"/>
                <a:cs typeface="Calibri"/>
              </a:rPr>
              <a:t>£100</a:t>
            </a:r>
            <a:endParaRPr sz="1200">
              <a:latin typeface="Calibri"/>
              <a:cs typeface="Calibri"/>
            </a:endParaRPr>
          </a:p>
          <a:p>
            <a:pPr marL="299720" marR="5080" algn="just">
              <a:lnSpc>
                <a:spcPct val="100000"/>
              </a:lnSpc>
            </a:pP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(METHOD</a:t>
            </a:r>
            <a:r>
              <a:rPr sz="1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A)</a:t>
            </a:r>
            <a:r>
              <a:rPr sz="12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12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£1,000</a:t>
            </a:r>
            <a:r>
              <a:rPr sz="1200" spc="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(METHOD</a:t>
            </a:r>
            <a:r>
              <a:rPr sz="1200" spc="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B),</a:t>
            </a:r>
            <a:r>
              <a:rPr sz="12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F487C"/>
                </a:solidFill>
                <a:latin typeface="Calibri"/>
                <a:cs typeface="Calibri"/>
              </a:rPr>
              <a:t>detailing</a:t>
            </a:r>
            <a:r>
              <a:rPr sz="12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2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12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Sales</a:t>
            </a:r>
            <a:r>
              <a:rPr sz="12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Proceeds</a:t>
            </a:r>
            <a:r>
              <a:rPr sz="12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12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2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12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F487C"/>
                </a:solidFill>
                <a:latin typeface="Calibri"/>
                <a:cs typeface="Calibri"/>
              </a:rPr>
              <a:t>reclaimed</a:t>
            </a:r>
            <a:r>
              <a:rPr sz="12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12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that</a:t>
            </a:r>
            <a:r>
              <a:rPr sz="12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r>
              <a:rPr sz="1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1F487C"/>
                </a:solidFill>
                <a:latin typeface="Calibri"/>
                <a:cs typeface="Calibri"/>
              </a:rPr>
              <a:t>year.</a:t>
            </a:r>
            <a:r>
              <a:rPr sz="12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1F487C"/>
                </a:solidFill>
                <a:latin typeface="Calibri"/>
                <a:cs typeface="Calibri"/>
              </a:rPr>
              <a:t>I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also</a:t>
            </a:r>
            <a:r>
              <a:rPr sz="1200" spc="-10" dirty="0">
                <a:solidFill>
                  <a:srgbClr val="1F487C"/>
                </a:solidFill>
                <a:latin typeface="Calibri"/>
                <a:cs typeface="Calibri"/>
              </a:rPr>
              <a:t> understand</a:t>
            </a:r>
            <a:r>
              <a:rPr sz="12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that</a:t>
            </a:r>
            <a:r>
              <a:rPr sz="12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an</a:t>
            </a:r>
            <a:r>
              <a:rPr sz="12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end</a:t>
            </a:r>
            <a:r>
              <a:rPr sz="12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2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year</a:t>
            </a:r>
            <a:r>
              <a:rPr sz="12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r>
              <a:rPr sz="1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letter</a:t>
            </a:r>
            <a:r>
              <a:rPr sz="12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12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2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supplied</a:t>
            </a:r>
            <a:r>
              <a:rPr sz="12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on</a:t>
            </a:r>
            <a:r>
              <a:rPr sz="12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F487C"/>
                </a:solidFill>
                <a:latin typeface="Calibri"/>
                <a:cs typeface="Calibri"/>
              </a:rPr>
              <a:t>request.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RETAIL</a:t>
            </a:r>
            <a:r>
              <a:rPr spc="-75" dirty="0"/>
              <a:t> </a:t>
            </a:r>
            <a:r>
              <a:rPr dirty="0"/>
              <a:t>GIFT</a:t>
            </a:r>
            <a:r>
              <a:rPr spc="-90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Gift</a:t>
            </a:r>
            <a:r>
              <a:rPr sz="2500" spc="-70" dirty="0"/>
              <a:t> </a:t>
            </a:r>
            <a:r>
              <a:rPr sz="2500" dirty="0"/>
              <a:t>Aid</a:t>
            </a:r>
            <a:r>
              <a:rPr sz="2500" spc="-60" dirty="0"/>
              <a:t> </a:t>
            </a:r>
            <a:r>
              <a:rPr sz="2500" dirty="0"/>
              <a:t>Methods</a:t>
            </a:r>
            <a:r>
              <a:rPr sz="2500" spc="-10" dirty="0"/>
              <a:t> </a:t>
            </a:r>
            <a:r>
              <a:rPr sz="2500" dirty="0"/>
              <a:t>–</a:t>
            </a:r>
            <a:r>
              <a:rPr sz="2500" spc="-30" dirty="0"/>
              <a:t> </a:t>
            </a:r>
            <a:r>
              <a:rPr sz="2500" dirty="0"/>
              <a:t>End</a:t>
            </a:r>
            <a:r>
              <a:rPr sz="2500" spc="-40" dirty="0"/>
              <a:t> </a:t>
            </a:r>
            <a:r>
              <a:rPr sz="2500" dirty="0"/>
              <a:t>of</a:t>
            </a:r>
            <a:r>
              <a:rPr sz="2500" spc="-40" dirty="0"/>
              <a:t> </a:t>
            </a:r>
            <a:r>
              <a:rPr sz="2500" spc="-45" dirty="0"/>
              <a:t>Year </a:t>
            </a:r>
            <a:r>
              <a:rPr sz="2500" dirty="0"/>
              <a:t>Letter</a:t>
            </a:r>
            <a:r>
              <a:rPr sz="2500" spc="-5" dirty="0"/>
              <a:t> </a:t>
            </a:r>
            <a:r>
              <a:rPr sz="2500" dirty="0"/>
              <a:t>–</a:t>
            </a:r>
            <a:r>
              <a:rPr sz="2500" spc="-45" dirty="0"/>
              <a:t> </a:t>
            </a:r>
            <a:r>
              <a:rPr sz="2500" dirty="0"/>
              <a:t>De</a:t>
            </a:r>
            <a:r>
              <a:rPr sz="2500" spc="-35" dirty="0"/>
              <a:t> </a:t>
            </a:r>
            <a:r>
              <a:rPr sz="2500" dirty="0"/>
              <a:t>Minimis</a:t>
            </a:r>
            <a:r>
              <a:rPr sz="2500" spc="-40" dirty="0"/>
              <a:t> </a:t>
            </a:r>
            <a:r>
              <a:rPr sz="2500" dirty="0"/>
              <a:t>–</a:t>
            </a:r>
            <a:r>
              <a:rPr sz="2500" spc="-25" dirty="0"/>
              <a:t> </a:t>
            </a:r>
            <a:r>
              <a:rPr sz="2500" dirty="0"/>
              <a:t>1</a:t>
            </a:r>
            <a:r>
              <a:rPr sz="2500" spc="-45" dirty="0"/>
              <a:t> </a:t>
            </a:r>
            <a:r>
              <a:rPr sz="2500" dirty="0"/>
              <a:t>of</a:t>
            </a:r>
            <a:r>
              <a:rPr sz="2500" spc="-30" dirty="0"/>
              <a:t> </a:t>
            </a:r>
            <a:r>
              <a:rPr sz="2500" spc="-50" dirty="0"/>
              <a:t>2</a:t>
            </a:r>
            <a:endParaRPr sz="2500"/>
          </a:p>
        </p:txBody>
      </p:sp>
      <p:grpSp>
        <p:nvGrpSpPr>
          <p:cNvPr id="8" name="object 8"/>
          <p:cNvGrpSpPr/>
          <p:nvPr/>
        </p:nvGrpSpPr>
        <p:grpSpPr>
          <a:xfrm>
            <a:off x="3749040" y="1346200"/>
            <a:ext cx="4747260" cy="838200"/>
            <a:chOff x="3749040" y="1346200"/>
            <a:chExt cx="4747260" cy="838200"/>
          </a:xfrm>
        </p:grpSpPr>
        <p:sp>
          <p:nvSpPr>
            <p:cNvPr id="9" name="object 9"/>
            <p:cNvSpPr/>
            <p:nvPr/>
          </p:nvSpPr>
          <p:spPr>
            <a:xfrm>
              <a:off x="6179820" y="1358900"/>
              <a:ext cx="2303780" cy="802640"/>
            </a:xfrm>
            <a:custGeom>
              <a:avLst/>
              <a:gdLst/>
              <a:ahLst/>
              <a:cxnLst/>
              <a:rect l="l" t="t" r="r" b="b"/>
              <a:pathLst>
                <a:path w="2303779" h="802639">
                  <a:moveTo>
                    <a:pt x="1151889" y="0"/>
                  </a:moveTo>
                  <a:lnTo>
                    <a:pt x="1084210" y="681"/>
                  </a:lnTo>
                  <a:lnTo>
                    <a:pt x="1017560" y="2700"/>
                  </a:lnTo>
                  <a:lnTo>
                    <a:pt x="952048" y="6019"/>
                  </a:lnTo>
                  <a:lnTo>
                    <a:pt x="887781" y="10600"/>
                  </a:lnTo>
                  <a:lnTo>
                    <a:pt x="824867" y="16406"/>
                  </a:lnTo>
                  <a:lnTo>
                    <a:pt x="763416" y="23399"/>
                  </a:lnTo>
                  <a:lnTo>
                    <a:pt x="703534" y="31541"/>
                  </a:lnTo>
                  <a:lnTo>
                    <a:pt x="645330" y="40795"/>
                  </a:lnTo>
                  <a:lnTo>
                    <a:pt x="588912" y="51123"/>
                  </a:lnTo>
                  <a:lnTo>
                    <a:pt x="534387" y="62487"/>
                  </a:lnTo>
                  <a:lnTo>
                    <a:pt x="481865" y="74850"/>
                  </a:lnTo>
                  <a:lnTo>
                    <a:pt x="431453" y="88174"/>
                  </a:lnTo>
                  <a:lnTo>
                    <a:pt x="383259" y="102421"/>
                  </a:lnTo>
                  <a:lnTo>
                    <a:pt x="337391" y="117554"/>
                  </a:lnTo>
                  <a:lnTo>
                    <a:pt x="293957" y="133535"/>
                  </a:lnTo>
                  <a:lnTo>
                    <a:pt x="253066" y="150326"/>
                  </a:lnTo>
                  <a:lnTo>
                    <a:pt x="214825" y="167890"/>
                  </a:lnTo>
                  <a:lnTo>
                    <a:pt x="179342" y="186189"/>
                  </a:lnTo>
                  <a:lnTo>
                    <a:pt x="117084" y="224841"/>
                  </a:lnTo>
                  <a:lnTo>
                    <a:pt x="67156" y="265982"/>
                  </a:lnTo>
                  <a:lnTo>
                    <a:pt x="30423" y="309309"/>
                  </a:lnTo>
                  <a:lnTo>
                    <a:pt x="7750" y="354522"/>
                  </a:lnTo>
                  <a:lnTo>
                    <a:pt x="0" y="401320"/>
                  </a:lnTo>
                  <a:lnTo>
                    <a:pt x="1955" y="424897"/>
                  </a:lnTo>
                  <a:lnTo>
                    <a:pt x="17275" y="470940"/>
                  </a:lnTo>
                  <a:lnTo>
                    <a:pt x="47086" y="515248"/>
                  </a:lnTo>
                  <a:lnTo>
                    <a:pt x="90525" y="557520"/>
                  </a:lnTo>
                  <a:lnTo>
                    <a:pt x="146726" y="597454"/>
                  </a:lnTo>
                  <a:lnTo>
                    <a:pt x="214825" y="634749"/>
                  </a:lnTo>
                  <a:lnTo>
                    <a:pt x="253066" y="652313"/>
                  </a:lnTo>
                  <a:lnTo>
                    <a:pt x="293957" y="669104"/>
                  </a:lnTo>
                  <a:lnTo>
                    <a:pt x="337391" y="685085"/>
                  </a:lnTo>
                  <a:lnTo>
                    <a:pt x="383259" y="700218"/>
                  </a:lnTo>
                  <a:lnTo>
                    <a:pt x="431453" y="714465"/>
                  </a:lnTo>
                  <a:lnTo>
                    <a:pt x="481865" y="727789"/>
                  </a:lnTo>
                  <a:lnTo>
                    <a:pt x="534387" y="740152"/>
                  </a:lnTo>
                  <a:lnTo>
                    <a:pt x="588912" y="751516"/>
                  </a:lnTo>
                  <a:lnTo>
                    <a:pt x="645330" y="761844"/>
                  </a:lnTo>
                  <a:lnTo>
                    <a:pt x="703534" y="771098"/>
                  </a:lnTo>
                  <a:lnTo>
                    <a:pt x="763416" y="779240"/>
                  </a:lnTo>
                  <a:lnTo>
                    <a:pt x="824867" y="786233"/>
                  </a:lnTo>
                  <a:lnTo>
                    <a:pt x="887781" y="792039"/>
                  </a:lnTo>
                  <a:lnTo>
                    <a:pt x="952048" y="796620"/>
                  </a:lnTo>
                  <a:lnTo>
                    <a:pt x="1017560" y="799939"/>
                  </a:lnTo>
                  <a:lnTo>
                    <a:pt x="1084210" y="801958"/>
                  </a:lnTo>
                  <a:lnTo>
                    <a:pt x="1151889" y="802639"/>
                  </a:lnTo>
                  <a:lnTo>
                    <a:pt x="1219569" y="801958"/>
                  </a:lnTo>
                  <a:lnTo>
                    <a:pt x="1286219" y="799939"/>
                  </a:lnTo>
                  <a:lnTo>
                    <a:pt x="1351731" y="796620"/>
                  </a:lnTo>
                  <a:lnTo>
                    <a:pt x="1415998" y="792039"/>
                  </a:lnTo>
                  <a:lnTo>
                    <a:pt x="1478912" y="786233"/>
                  </a:lnTo>
                  <a:lnTo>
                    <a:pt x="1540363" y="779240"/>
                  </a:lnTo>
                  <a:lnTo>
                    <a:pt x="1600245" y="771098"/>
                  </a:lnTo>
                  <a:lnTo>
                    <a:pt x="1658449" y="761844"/>
                  </a:lnTo>
                  <a:lnTo>
                    <a:pt x="1714867" y="751516"/>
                  </a:lnTo>
                  <a:lnTo>
                    <a:pt x="1769392" y="740152"/>
                  </a:lnTo>
                  <a:lnTo>
                    <a:pt x="1821914" y="727789"/>
                  </a:lnTo>
                  <a:lnTo>
                    <a:pt x="1872326" y="714465"/>
                  </a:lnTo>
                  <a:lnTo>
                    <a:pt x="1920520" y="700218"/>
                  </a:lnTo>
                  <a:lnTo>
                    <a:pt x="1966388" y="685085"/>
                  </a:lnTo>
                  <a:lnTo>
                    <a:pt x="2009822" y="669104"/>
                  </a:lnTo>
                  <a:lnTo>
                    <a:pt x="2050713" y="652313"/>
                  </a:lnTo>
                  <a:lnTo>
                    <a:pt x="2088954" y="634749"/>
                  </a:lnTo>
                  <a:lnTo>
                    <a:pt x="2124437" y="616450"/>
                  </a:lnTo>
                  <a:lnTo>
                    <a:pt x="2186695" y="577798"/>
                  </a:lnTo>
                  <a:lnTo>
                    <a:pt x="2236623" y="536657"/>
                  </a:lnTo>
                  <a:lnTo>
                    <a:pt x="2273356" y="493330"/>
                  </a:lnTo>
                  <a:lnTo>
                    <a:pt x="2296029" y="448117"/>
                  </a:lnTo>
                  <a:lnTo>
                    <a:pt x="2303779" y="401320"/>
                  </a:lnTo>
                  <a:lnTo>
                    <a:pt x="2301824" y="377742"/>
                  </a:lnTo>
                  <a:lnTo>
                    <a:pt x="2286504" y="331699"/>
                  </a:lnTo>
                  <a:lnTo>
                    <a:pt x="2256693" y="287391"/>
                  </a:lnTo>
                  <a:lnTo>
                    <a:pt x="2213254" y="245119"/>
                  </a:lnTo>
                  <a:lnTo>
                    <a:pt x="2157053" y="205185"/>
                  </a:lnTo>
                  <a:lnTo>
                    <a:pt x="2088954" y="167890"/>
                  </a:lnTo>
                  <a:lnTo>
                    <a:pt x="2050713" y="150326"/>
                  </a:lnTo>
                  <a:lnTo>
                    <a:pt x="2009822" y="133535"/>
                  </a:lnTo>
                  <a:lnTo>
                    <a:pt x="1966388" y="117554"/>
                  </a:lnTo>
                  <a:lnTo>
                    <a:pt x="1920520" y="102421"/>
                  </a:lnTo>
                  <a:lnTo>
                    <a:pt x="1872326" y="88174"/>
                  </a:lnTo>
                  <a:lnTo>
                    <a:pt x="1821914" y="74850"/>
                  </a:lnTo>
                  <a:lnTo>
                    <a:pt x="1769392" y="62487"/>
                  </a:lnTo>
                  <a:lnTo>
                    <a:pt x="1714867" y="51123"/>
                  </a:lnTo>
                  <a:lnTo>
                    <a:pt x="1658449" y="40795"/>
                  </a:lnTo>
                  <a:lnTo>
                    <a:pt x="1600245" y="31541"/>
                  </a:lnTo>
                  <a:lnTo>
                    <a:pt x="1540363" y="23399"/>
                  </a:lnTo>
                  <a:lnTo>
                    <a:pt x="1478912" y="16406"/>
                  </a:lnTo>
                  <a:lnTo>
                    <a:pt x="1415998" y="10600"/>
                  </a:lnTo>
                  <a:lnTo>
                    <a:pt x="1351731" y="6019"/>
                  </a:lnTo>
                  <a:lnTo>
                    <a:pt x="1286219" y="2700"/>
                  </a:lnTo>
                  <a:lnTo>
                    <a:pt x="1219569" y="681"/>
                  </a:lnTo>
                  <a:lnTo>
                    <a:pt x="1151889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79820" y="1358900"/>
              <a:ext cx="2303780" cy="802640"/>
            </a:xfrm>
            <a:custGeom>
              <a:avLst/>
              <a:gdLst/>
              <a:ahLst/>
              <a:cxnLst/>
              <a:rect l="l" t="t" r="r" b="b"/>
              <a:pathLst>
                <a:path w="2303779" h="802639">
                  <a:moveTo>
                    <a:pt x="0" y="401320"/>
                  </a:moveTo>
                  <a:lnTo>
                    <a:pt x="7750" y="354522"/>
                  </a:lnTo>
                  <a:lnTo>
                    <a:pt x="30423" y="309309"/>
                  </a:lnTo>
                  <a:lnTo>
                    <a:pt x="67156" y="265982"/>
                  </a:lnTo>
                  <a:lnTo>
                    <a:pt x="117084" y="224841"/>
                  </a:lnTo>
                  <a:lnTo>
                    <a:pt x="179342" y="186189"/>
                  </a:lnTo>
                  <a:lnTo>
                    <a:pt x="214825" y="167890"/>
                  </a:lnTo>
                  <a:lnTo>
                    <a:pt x="253066" y="150326"/>
                  </a:lnTo>
                  <a:lnTo>
                    <a:pt x="293957" y="133535"/>
                  </a:lnTo>
                  <a:lnTo>
                    <a:pt x="337391" y="117554"/>
                  </a:lnTo>
                  <a:lnTo>
                    <a:pt x="383259" y="102421"/>
                  </a:lnTo>
                  <a:lnTo>
                    <a:pt x="431453" y="88174"/>
                  </a:lnTo>
                  <a:lnTo>
                    <a:pt x="481865" y="74850"/>
                  </a:lnTo>
                  <a:lnTo>
                    <a:pt x="534387" y="62487"/>
                  </a:lnTo>
                  <a:lnTo>
                    <a:pt x="588912" y="51123"/>
                  </a:lnTo>
                  <a:lnTo>
                    <a:pt x="645330" y="40795"/>
                  </a:lnTo>
                  <a:lnTo>
                    <a:pt x="703534" y="31541"/>
                  </a:lnTo>
                  <a:lnTo>
                    <a:pt x="763416" y="23399"/>
                  </a:lnTo>
                  <a:lnTo>
                    <a:pt x="824867" y="16406"/>
                  </a:lnTo>
                  <a:lnTo>
                    <a:pt x="887781" y="10600"/>
                  </a:lnTo>
                  <a:lnTo>
                    <a:pt x="952048" y="6019"/>
                  </a:lnTo>
                  <a:lnTo>
                    <a:pt x="1017560" y="2700"/>
                  </a:lnTo>
                  <a:lnTo>
                    <a:pt x="1084210" y="681"/>
                  </a:lnTo>
                  <a:lnTo>
                    <a:pt x="1151889" y="0"/>
                  </a:lnTo>
                  <a:lnTo>
                    <a:pt x="1219569" y="681"/>
                  </a:lnTo>
                  <a:lnTo>
                    <a:pt x="1286219" y="2700"/>
                  </a:lnTo>
                  <a:lnTo>
                    <a:pt x="1351731" y="6019"/>
                  </a:lnTo>
                  <a:lnTo>
                    <a:pt x="1415998" y="10600"/>
                  </a:lnTo>
                  <a:lnTo>
                    <a:pt x="1478912" y="16406"/>
                  </a:lnTo>
                  <a:lnTo>
                    <a:pt x="1540363" y="23399"/>
                  </a:lnTo>
                  <a:lnTo>
                    <a:pt x="1600245" y="31541"/>
                  </a:lnTo>
                  <a:lnTo>
                    <a:pt x="1658449" y="40795"/>
                  </a:lnTo>
                  <a:lnTo>
                    <a:pt x="1714867" y="51123"/>
                  </a:lnTo>
                  <a:lnTo>
                    <a:pt x="1769392" y="62487"/>
                  </a:lnTo>
                  <a:lnTo>
                    <a:pt x="1821914" y="74850"/>
                  </a:lnTo>
                  <a:lnTo>
                    <a:pt x="1872326" y="88174"/>
                  </a:lnTo>
                  <a:lnTo>
                    <a:pt x="1920520" y="102421"/>
                  </a:lnTo>
                  <a:lnTo>
                    <a:pt x="1966388" y="117554"/>
                  </a:lnTo>
                  <a:lnTo>
                    <a:pt x="2009822" y="133535"/>
                  </a:lnTo>
                  <a:lnTo>
                    <a:pt x="2050713" y="150326"/>
                  </a:lnTo>
                  <a:lnTo>
                    <a:pt x="2088954" y="167890"/>
                  </a:lnTo>
                  <a:lnTo>
                    <a:pt x="2124437" y="186189"/>
                  </a:lnTo>
                  <a:lnTo>
                    <a:pt x="2186695" y="224841"/>
                  </a:lnTo>
                  <a:lnTo>
                    <a:pt x="2236623" y="265982"/>
                  </a:lnTo>
                  <a:lnTo>
                    <a:pt x="2273356" y="309309"/>
                  </a:lnTo>
                  <a:lnTo>
                    <a:pt x="2296029" y="354522"/>
                  </a:lnTo>
                  <a:lnTo>
                    <a:pt x="2303779" y="401320"/>
                  </a:lnTo>
                  <a:lnTo>
                    <a:pt x="2301824" y="424897"/>
                  </a:lnTo>
                  <a:lnTo>
                    <a:pt x="2286504" y="470940"/>
                  </a:lnTo>
                  <a:lnTo>
                    <a:pt x="2256693" y="515248"/>
                  </a:lnTo>
                  <a:lnTo>
                    <a:pt x="2213254" y="557520"/>
                  </a:lnTo>
                  <a:lnTo>
                    <a:pt x="2157053" y="597454"/>
                  </a:lnTo>
                  <a:lnTo>
                    <a:pt x="2088954" y="634749"/>
                  </a:lnTo>
                  <a:lnTo>
                    <a:pt x="2050713" y="652313"/>
                  </a:lnTo>
                  <a:lnTo>
                    <a:pt x="2009822" y="669104"/>
                  </a:lnTo>
                  <a:lnTo>
                    <a:pt x="1966388" y="685085"/>
                  </a:lnTo>
                  <a:lnTo>
                    <a:pt x="1920520" y="700218"/>
                  </a:lnTo>
                  <a:lnTo>
                    <a:pt x="1872326" y="714465"/>
                  </a:lnTo>
                  <a:lnTo>
                    <a:pt x="1821914" y="727789"/>
                  </a:lnTo>
                  <a:lnTo>
                    <a:pt x="1769392" y="740152"/>
                  </a:lnTo>
                  <a:lnTo>
                    <a:pt x="1714867" y="751516"/>
                  </a:lnTo>
                  <a:lnTo>
                    <a:pt x="1658449" y="761844"/>
                  </a:lnTo>
                  <a:lnTo>
                    <a:pt x="1600245" y="771098"/>
                  </a:lnTo>
                  <a:lnTo>
                    <a:pt x="1540363" y="779240"/>
                  </a:lnTo>
                  <a:lnTo>
                    <a:pt x="1478912" y="786233"/>
                  </a:lnTo>
                  <a:lnTo>
                    <a:pt x="1415998" y="792039"/>
                  </a:lnTo>
                  <a:lnTo>
                    <a:pt x="1351731" y="796620"/>
                  </a:lnTo>
                  <a:lnTo>
                    <a:pt x="1286219" y="799939"/>
                  </a:lnTo>
                  <a:lnTo>
                    <a:pt x="1219569" y="801958"/>
                  </a:lnTo>
                  <a:lnTo>
                    <a:pt x="1151889" y="802639"/>
                  </a:lnTo>
                  <a:lnTo>
                    <a:pt x="1084210" y="801958"/>
                  </a:lnTo>
                  <a:lnTo>
                    <a:pt x="1017560" y="799939"/>
                  </a:lnTo>
                  <a:lnTo>
                    <a:pt x="952048" y="796620"/>
                  </a:lnTo>
                  <a:lnTo>
                    <a:pt x="887781" y="792039"/>
                  </a:lnTo>
                  <a:lnTo>
                    <a:pt x="824867" y="786233"/>
                  </a:lnTo>
                  <a:lnTo>
                    <a:pt x="763416" y="779240"/>
                  </a:lnTo>
                  <a:lnTo>
                    <a:pt x="703534" y="771098"/>
                  </a:lnTo>
                  <a:lnTo>
                    <a:pt x="645330" y="761844"/>
                  </a:lnTo>
                  <a:lnTo>
                    <a:pt x="588912" y="751516"/>
                  </a:lnTo>
                  <a:lnTo>
                    <a:pt x="534387" y="740152"/>
                  </a:lnTo>
                  <a:lnTo>
                    <a:pt x="481865" y="727789"/>
                  </a:lnTo>
                  <a:lnTo>
                    <a:pt x="431453" y="714465"/>
                  </a:lnTo>
                  <a:lnTo>
                    <a:pt x="383259" y="700218"/>
                  </a:lnTo>
                  <a:lnTo>
                    <a:pt x="337391" y="685085"/>
                  </a:lnTo>
                  <a:lnTo>
                    <a:pt x="293957" y="669104"/>
                  </a:lnTo>
                  <a:lnTo>
                    <a:pt x="253066" y="652313"/>
                  </a:lnTo>
                  <a:lnTo>
                    <a:pt x="214825" y="634749"/>
                  </a:lnTo>
                  <a:lnTo>
                    <a:pt x="179342" y="616450"/>
                  </a:lnTo>
                  <a:lnTo>
                    <a:pt x="117084" y="577798"/>
                  </a:lnTo>
                  <a:lnTo>
                    <a:pt x="67156" y="536657"/>
                  </a:lnTo>
                  <a:lnTo>
                    <a:pt x="30423" y="493330"/>
                  </a:lnTo>
                  <a:lnTo>
                    <a:pt x="7750" y="448117"/>
                  </a:lnTo>
                  <a:lnTo>
                    <a:pt x="0" y="40132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61740" y="1369059"/>
              <a:ext cx="2303780" cy="802640"/>
            </a:xfrm>
            <a:custGeom>
              <a:avLst/>
              <a:gdLst/>
              <a:ahLst/>
              <a:cxnLst/>
              <a:rect l="l" t="t" r="r" b="b"/>
              <a:pathLst>
                <a:path w="2303779" h="802639">
                  <a:moveTo>
                    <a:pt x="1151889" y="0"/>
                  </a:moveTo>
                  <a:lnTo>
                    <a:pt x="1084210" y="681"/>
                  </a:lnTo>
                  <a:lnTo>
                    <a:pt x="1017560" y="2700"/>
                  </a:lnTo>
                  <a:lnTo>
                    <a:pt x="952048" y="6019"/>
                  </a:lnTo>
                  <a:lnTo>
                    <a:pt x="887781" y="10600"/>
                  </a:lnTo>
                  <a:lnTo>
                    <a:pt x="824867" y="16406"/>
                  </a:lnTo>
                  <a:lnTo>
                    <a:pt x="763416" y="23399"/>
                  </a:lnTo>
                  <a:lnTo>
                    <a:pt x="703534" y="31541"/>
                  </a:lnTo>
                  <a:lnTo>
                    <a:pt x="645330" y="40795"/>
                  </a:lnTo>
                  <a:lnTo>
                    <a:pt x="588912" y="51123"/>
                  </a:lnTo>
                  <a:lnTo>
                    <a:pt x="534387" y="62487"/>
                  </a:lnTo>
                  <a:lnTo>
                    <a:pt x="481865" y="74850"/>
                  </a:lnTo>
                  <a:lnTo>
                    <a:pt x="431453" y="88174"/>
                  </a:lnTo>
                  <a:lnTo>
                    <a:pt x="383259" y="102421"/>
                  </a:lnTo>
                  <a:lnTo>
                    <a:pt x="337391" y="117554"/>
                  </a:lnTo>
                  <a:lnTo>
                    <a:pt x="293957" y="133535"/>
                  </a:lnTo>
                  <a:lnTo>
                    <a:pt x="253066" y="150326"/>
                  </a:lnTo>
                  <a:lnTo>
                    <a:pt x="214825" y="167890"/>
                  </a:lnTo>
                  <a:lnTo>
                    <a:pt x="179342" y="186189"/>
                  </a:lnTo>
                  <a:lnTo>
                    <a:pt x="117084" y="224841"/>
                  </a:lnTo>
                  <a:lnTo>
                    <a:pt x="67156" y="265982"/>
                  </a:lnTo>
                  <a:lnTo>
                    <a:pt x="30423" y="309309"/>
                  </a:lnTo>
                  <a:lnTo>
                    <a:pt x="7750" y="354522"/>
                  </a:lnTo>
                  <a:lnTo>
                    <a:pt x="0" y="401319"/>
                  </a:lnTo>
                  <a:lnTo>
                    <a:pt x="1955" y="424897"/>
                  </a:lnTo>
                  <a:lnTo>
                    <a:pt x="17275" y="470940"/>
                  </a:lnTo>
                  <a:lnTo>
                    <a:pt x="47086" y="515248"/>
                  </a:lnTo>
                  <a:lnTo>
                    <a:pt x="90525" y="557520"/>
                  </a:lnTo>
                  <a:lnTo>
                    <a:pt x="146726" y="597454"/>
                  </a:lnTo>
                  <a:lnTo>
                    <a:pt x="214825" y="634749"/>
                  </a:lnTo>
                  <a:lnTo>
                    <a:pt x="253066" y="652313"/>
                  </a:lnTo>
                  <a:lnTo>
                    <a:pt x="293957" y="669104"/>
                  </a:lnTo>
                  <a:lnTo>
                    <a:pt x="337391" y="685085"/>
                  </a:lnTo>
                  <a:lnTo>
                    <a:pt x="383259" y="700218"/>
                  </a:lnTo>
                  <a:lnTo>
                    <a:pt x="431453" y="714465"/>
                  </a:lnTo>
                  <a:lnTo>
                    <a:pt x="481865" y="727789"/>
                  </a:lnTo>
                  <a:lnTo>
                    <a:pt x="534387" y="740152"/>
                  </a:lnTo>
                  <a:lnTo>
                    <a:pt x="588912" y="751516"/>
                  </a:lnTo>
                  <a:lnTo>
                    <a:pt x="645330" y="761844"/>
                  </a:lnTo>
                  <a:lnTo>
                    <a:pt x="703534" y="771098"/>
                  </a:lnTo>
                  <a:lnTo>
                    <a:pt x="763416" y="779240"/>
                  </a:lnTo>
                  <a:lnTo>
                    <a:pt x="824867" y="786233"/>
                  </a:lnTo>
                  <a:lnTo>
                    <a:pt x="887781" y="792039"/>
                  </a:lnTo>
                  <a:lnTo>
                    <a:pt x="952048" y="796620"/>
                  </a:lnTo>
                  <a:lnTo>
                    <a:pt x="1017560" y="799939"/>
                  </a:lnTo>
                  <a:lnTo>
                    <a:pt x="1084210" y="801958"/>
                  </a:lnTo>
                  <a:lnTo>
                    <a:pt x="1151889" y="802639"/>
                  </a:lnTo>
                  <a:lnTo>
                    <a:pt x="1219569" y="801958"/>
                  </a:lnTo>
                  <a:lnTo>
                    <a:pt x="1286219" y="799939"/>
                  </a:lnTo>
                  <a:lnTo>
                    <a:pt x="1351731" y="796620"/>
                  </a:lnTo>
                  <a:lnTo>
                    <a:pt x="1415998" y="792039"/>
                  </a:lnTo>
                  <a:lnTo>
                    <a:pt x="1478912" y="786233"/>
                  </a:lnTo>
                  <a:lnTo>
                    <a:pt x="1540363" y="779240"/>
                  </a:lnTo>
                  <a:lnTo>
                    <a:pt x="1600245" y="771098"/>
                  </a:lnTo>
                  <a:lnTo>
                    <a:pt x="1658449" y="761844"/>
                  </a:lnTo>
                  <a:lnTo>
                    <a:pt x="1714867" y="751516"/>
                  </a:lnTo>
                  <a:lnTo>
                    <a:pt x="1769392" y="740152"/>
                  </a:lnTo>
                  <a:lnTo>
                    <a:pt x="1821914" y="727789"/>
                  </a:lnTo>
                  <a:lnTo>
                    <a:pt x="1872326" y="714465"/>
                  </a:lnTo>
                  <a:lnTo>
                    <a:pt x="1920520" y="700218"/>
                  </a:lnTo>
                  <a:lnTo>
                    <a:pt x="1966388" y="685085"/>
                  </a:lnTo>
                  <a:lnTo>
                    <a:pt x="2009822" y="669104"/>
                  </a:lnTo>
                  <a:lnTo>
                    <a:pt x="2050713" y="652313"/>
                  </a:lnTo>
                  <a:lnTo>
                    <a:pt x="2088954" y="634749"/>
                  </a:lnTo>
                  <a:lnTo>
                    <a:pt x="2124437" y="616450"/>
                  </a:lnTo>
                  <a:lnTo>
                    <a:pt x="2186695" y="577798"/>
                  </a:lnTo>
                  <a:lnTo>
                    <a:pt x="2236623" y="536657"/>
                  </a:lnTo>
                  <a:lnTo>
                    <a:pt x="2273356" y="493330"/>
                  </a:lnTo>
                  <a:lnTo>
                    <a:pt x="2296029" y="448117"/>
                  </a:lnTo>
                  <a:lnTo>
                    <a:pt x="2303780" y="401319"/>
                  </a:lnTo>
                  <a:lnTo>
                    <a:pt x="2301824" y="377742"/>
                  </a:lnTo>
                  <a:lnTo>
                    <a:pt x="2286504" y="331699"/>
                  </a:lnTo>
                  <a:lnTo>
                    <a:pt x="2256693" y="287391"/>
                  </a:lnTo>
                  <a:lnTo>
                    <a:pt x="2213254" y="245119"/>
                  </a:lnTo>
                  <a:lnTo>
                    <a:pt x="2157053" y="205185"/>
                  </a:lnTo>
                  <a:lnTo>
                    <a:pt x="2088954" y="167890"/>
                  </a:lnTo>
                  <a:lnTo>
                    <a:pt x="2050713" y="150326"/>
                  </a:lnTo>
                  <a:lnTo>
                    <a:pt x="2009822" y="133535"/>
                  </a:lnTo>
                  <a:lnTo>
                    <a:pt x="1966388" y="117554"/>
                  </a:lnTo>
                  <a:lnTo>
                    <a:pt x="1920520" y="102421"/>
                  </a:lnTo>
                  <a:lnTo>
                    <a:pt x="1872326" y="88174"/>
                  </a:lnTo>
                  <a:lnTo>
                    <a:pt x="1821914" y="74850"/>
                  </a:lnTo>
                  <a:lnTo>
                    <a:pt x="1769392" y="62487"/>
                  </a:lnTo>
                  <a:lnTo>
                    <a:pt x="1714867" y="51123"/>
                  </a:lnTo>
                  <a:lnTo>
                    <a:pt x="1658449" y="40795"/>
                  </a:lnTo>
                  <a:lnTo>
                    <a:pt x="1600245" y="31541"/>
                  </a:lnTo>
                  <a:lnTo>
                    <a:pt x="1540363" y="23399"/>
                  </a:lnTo>
                  <a:lnTo>
                    <a:pt x="1478912" y="16406"/>
                  </a:lnTo>
                  <a:lnTo>
                    <a:pt x="1415998" y="10600"/>
                  </a:lnTo>
                  <a:lnTo>
                    <a:pt x="1351731" y="6019"/>
                  </a:lnTo>
                  <a:lnTo>
                    <a:pt x="1286219" y="2700"/>
                  </a:lnTo>
                  <a:lnTo>
                    <a:pt x="1219569" y="681"/>
                  </a:lnTo>
                  <a:lnTo>
                    <a:pt x="1151889" y="0"/>
                  </a:lnTo>
                  <a:close/>
                </a:path>
              </a:pathLst>
            </a:custGeom>
            <a:solidFill>
              <a:srgbClr val="E36C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61740" y="1369059"/>
              <a:ext cx="2303780" cy="802640"/>
            </a:xfrm>
            <a:custGeom>
              <a:avLst/>
              <a:gdLst/>
              <a:ahLst/>
              <a:cxnLst/>
              <a:rect l="l" t="t" r="r" b="b"/>
              <a:pathLst>
                <a:path w="2303779" h="802639">
                  <a:moveTo>
                    <a:pt x="0" y="401319"/>
                  </a:moveTo>
                  <a:lnTo>
                    <a:pt x="7750" y="354522"/>
                  </a:lnTo>
                  <a:lnTo>
                    <a:pt x="30423" y="309309"/>
                  </a:lnTo>
                  <a:lnTo>
                    <a:pt x="67156" y="265982"/>
                  </a:lnTo>
                  <a:lnTo>
                    <a:pt x="117084" y="224841"/>
                  </a:lnTo>
                  <a:lnTo>
                    <a:pt x="179342" y="186189"/>
                  </a:lnTo>
                  <a:lnTo>
                    <a:pt x="214825" y="167890"/>
                  </a:lnTo>
                  <a:lnTo>
                    <a:pt x="253066" y="150326"/>
                  </a:lnTo>
                  <a:lnTo>
                    <a:pt x="293957" y="133535"/>
                  </a:lnTo>
                  <a:lnTo>
                    <a:pt x="337391" y="117554"/>
                  </a:lnTo>
                  <a:lnTo>
                    <a:pt x="383259" y="102421"/>
                  </a:lnTo>
                  <a:lnTo>
                    <a:pt x="431453" y="88174"/>
                  </a:lnTo>
                  <a:lnTo>
                    <a:pt x="481865" y="74850"/>
                  </a:lnTo>
                  <a:lnTo>
                    <a:pt x="534387" y="62487"/>
                  </a:lnTo>
                  <a:lnTo>
                    <a:pt x="588912" y="51123"/>
                  </a:lnTo>
                  <a:lnTo>
                    <a:pt x="645330" y="40795"/>
                  </a:lnTo>
                  <a:lnTo>
                    <a:pt x="703534" y="31541"/>
                  </a:lnTo>
                  <a:lnTo>
                    <a:pt x="763416" y="23399"/>
                  </a:lnTo>
                  <a:lnTo>
                    <a:pt x="824867" y="16406"/>
                  </a:lnTo>
                  <a:lnTo>
                    <a:pt x="887781" y="10600"/>
                  </a:lnTo>
                  <a:lnTo>
                    <a:pt x="952048" y="6019"/>
                  </a:lnTo>
                  <a:lnTo>
                    <a:pt x="1017560" y="2700"/>
                  </a:lnTo>
                  <a:lnTo>
                    <a:pt x="1084210" y="681"/>
                  </a:lnTo>
                  <a:lnTo>
                    <a:pt x="1151889" y="0"/>
                  </a:lnTo>
                  <a:lnTo>
                    <a:pt x="1219569" y="681"/>
                  </a:lnTo>
                  <a:lnTo>
                    <a:pt x="1286219" y="2700"/>
                  </a:lnTo>
                  <a:lnTo>
                    <a:pt x="1351731" y="6019"/>
                  </a:lnTo>
                  <a:lnTo>
                    <a:pt x="1415998" y="10600"/>
                  </a:lnTo>
                  <a:lnTo>
                    <a:pt x="1478912" y="16406"/>
                  </a:lnTo>
                  <a:lnTo>
                    <a:pt x="1540363" y="23399"/>
                  </a:lnTo>
                  <a:lnTo>
                    <a:pt x="1600245" y="31541"/>
                  </a:lnTo>
                  <a:lnTo>
                    <a:pt x="1658449" y="40795"/>
                  </a:lnTo>
                  <a:lnTo>
                    <a:pt x="1714867" y="51123"/>
                  </a:lnTo>
                  <a:lnTo>
                    <a:pt x="1769392" y="62487"/>
                  </a:lnTo>
                  <a:lnTo>
                    <a:pt x="1821914" y="74850"/>
                  </a:lnTo>
                  <a:lnTo>
                    <a:pt x="1872326" y="88174"/>
                  </a:lnTo>
                  <a:lnTo>
                    <a:pt x="1920520" y="102421"/>
                  </a:lnTo>
                  <a:lnTo>
                    <a:pt x="1966388" y="117554"/>
                  </a:lnTo>
                  <a:lnTo>
                    <a:pt x="2009822" y="133535"/>
                  </a:lnTo>
                  <a:lnTo>
                    <a:pt x="2050713" y="150326"/>
                  </a:lnTo>
                  <a:lnTo>
                    <a:pt x="2088954" y="167890"/>
                  </a:lnTo>
                  <a:lnTo>
                    <a:pt x="2124437" y="186189"/>
                  </a:lnTo>
                  <a:lnTo>
                    <a:pt x="2186695" y="224841"/>
                  </a:lnTo>
                  <a:lnTo>
                    <a:pt x="2236623" y="265982"/>
                  </a:lnTo>
                  <a:lnTo>
                    <a:pt x="2273356" y="309309"/>
                  </a:lnTo>
                  <a:lnTo>
                    <a:pt x="2296029" y="354522"/>
                  </a:lnTo>
                  <a:lnTo>
                    <a:pt x="2303780" y="401319"/>
                  </a:lnTo>
                  <a:lnTo>
                    <a:pt x="2301824" y="424897"/>
                  </a:lnTo>
                  <a:lnTo>
                    <a:pt x="2286504" y="470940"/>
                  </a:lnTo>
                  <a:lnTo>
                    <a:pt x="2256693" y="515248"/>
                  </a:lnTo>
                  <a:lnTo>
                    <a:pt x="2213254" y="557520"/>
                  </a:lnTo>
                  <a:lnTo>
                    <a:pt x="2157053" y="597454"/>
                  </a:lnTo>
                  <a:lnTo>
                    <a:pt x="2088954" y="634749"/>
                  </a:lnTo>
                  <a:lnTo>
                    <a:pt x="2050713" y="652313"/>
                  </a:lnTo>
                  <a:lnTo>
                    <a:pt x="2009822" y="669104"/>
                  </a:lnTo>
                  <a:lnTo>
                    <a:pt x="1966388" y="685085"/>
                  </a:lnTo>
                  <a:lnTo>
                    <a:pt x="1920520" y="700218"/>
                  </a:lnTo>
                  <a:lnTo>
                    <a:pt x="1872326" y="714465"/>
                  </a:lnTo>
                  <a:lnTo>
                    <a:pt x="1821914" y="727789"/>
                  </a:lnTo>
                  <a:lnTo>
                    <a:pt x="1769392" y="740152"/>
                  </a:lnTo>
                  <a:lnTo>
                    <a:pt x="1714867" y="751516"/>
                  </a:lnTo>
                  <a:lnTo>
                    <a:pt x="1658449" y="761844"/>
                  </a:lnTo>
                  <a:lnTo>
                    <a:pt x="1600245" y="771098"/>
                  </a:lnTo>
                  <a:lnTo>
                    <a:pt x="1540363" y="779240"/>
                  </a:lnTo>
                  <a:lnTo>
                    <a:pt x="1478912" y="786233"/>
                  </a:lnTo>
                  <a:lnTo>
                    <a:pt x="1415998" y="792039"/>
                  </a:lnTo>
                  <a:lnTo>
                    <a:pt x="1351731" y="796620"/>
                  </a:lnTo>
                  <a:lnTo>
                    <a:pt x="1286219" y="799939"/>
                  </a:lnTo>
                  <a:lnTo>
                    <a:pt x="1219569" y="801958"/>
                  </a:lnTo>
                  <a:lnTo>
                    <a:pt x="1151889" y="802639"/>
                  </a:lnTo>
                  <a:lnTo>
                    <a:pt x="1084210" y="801958"/>
                  </a:lnTo>
                  <a:lnTo>
                    <a:pt x="1017560" y="799939"/>
                  </a:lnTo>
                  <a:lnTo>
                    <a:pt x="952048" y="796620"/>
                  </a:lnTo>
                  <a:lnTo>
                    <a:pt x="887781" y="792039"/>
                  </a:lnTo>
                  <a:lnTo>
                    <a:pt x="824867" y="786233"/>
                  </a:lnTo>
                  <a:lnTo>
                    <a:pt x="763416" y="779240"/>
                  </a:lnTo>
                  <a:lnTo>
                    <a:pt x="703534" y="771098"/>
                  </a:lnTo>
                  <a:lnTo>
                    <a:pt x="645330" y="761844"/>
                  </a:lnTo>
                  <a:lnTo>
                    <a:pt x="588912" y="751516"/>
                  </a:lnTo>
                  <a:lnTo>
                    <a:pt x="534387" y="740152"/>
                  </a:lnTo>
                  <a:lnTo>
                    <a:pt x="481865" y="727789"/>
                  </a:lnTo>
                  <a:lnTo>
                    <a:pt x="431453" y="714465"/>
                  </a:lnTo>
                  <a:lnTo>
                    <a:pt x="383259" y="700218"/>
                  </a:lnTo>
                  <a:lnTo>
                    <a:pt x="337391" y="685085"/>
                  </a:lnTo>
                  <a:lnTo>
                    <a:pt x="293957" y="669104"/>
                  </a:lnTo>
                  <a:lnTo>
                    <a:pt x="253066" y="652313"/>
                  </a:lnTo>
                  <a:lnTo>
                    <a:pt x="214825" y="634749"/>
                  </a:lnTo>
                  <a:lnTo>
                    <a:pt x="179342" y="616450"/>
                  </a:lnTo>
                  <a:lnTo>
                    <a:pt x="117084" y="577798"/>
                  </a:lnTo>
                  <a:lnTo>
                    <a:pt x="67156" y="536657"/>
                  </a:lnTo>
                  <a:lnTo>
                    <a:pt x="30423" y="493330"/>
                  </a:lnTo>
                  <a:lnTo>
                    <a:pt x="7750" y="448117"/>
                  </a:lnTo>
                  <a:lnTo>
                    <a:pt x="0" y="40131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371340" y="1591373"/>
            <a:ext cx="3496945" cy="9632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2424430" algn="l"/>
              </a:tabLst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20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3000" b="1" baseline="2777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3000" b="1" spc="-67" baseline="277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b="1" spc="-75" baseline="2777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3000" baseline="2777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2000">
              <a:latin typeface="Calibri"/>
              <a:cs typeface="Calibri"/>
            </a:endParaRPr>
          </a:p>
          <a:p>
            <a:pPr marR="40005" algn="ctr">
              <a:lnSpc>
                <a:spcPct val="100000"/>
              </a:lnSpc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From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April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2020:-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38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79820" y="1358900"/>
              <a:ext cx="2303780" cy="802640"/>
            </a:xfrm>
            <a:custGeom>
              <a:avLst/>
              <a:gdLst/>
              <a:ahLst/>
              <a:cxnLst/>
              <a:rect l="l" t="t" r="r" b="b"/>
              <a:pathLst>
                <a:path w="2303779" h="802639">
                  <a:moveTo>
                    <a:pt x="1151889" y="0"/>
                  </a:moveTo>
                  <a:lnTo>
                    <a:pt x="1084210" y="681"/>
                  </a:lnTo>
                  <a:lnTo>
                    <a:pt x="1017560" y="2700"/>
                  </a:lnTo>
                  <a:lnTo>
                    <a:pt x="952048" y="6019"/>
                  </a:lnTo>
                  <a:lnTo>
                    <a:pt x="887781" y="10600"/>
                  </a:lnTo>
                  <a:lnTo>
                    <a:pt x="824867" y="16406"/>
                  </a:lnTo>
                  <a:lnTo>
                    <a:pt x="763416" y="23399"/>
                  </a:lnTo>
                  <a:lnTo>
                    <a:pt x="703534" y="31541"/>
                  </a:lnTo>
                  <a:lnTo>
                    <a:pt x="645330" y="40795"/>
                  </a:lnTo>
                  <a:lnTo>
                    <a:pt x="588912" y="51123"/>
                  </a:lnTo>
                  <a:lnTo>
                    <a:pt x="534387" y="62487"/>
                  </a:lnTo>
                  <a:lnTo>
                    <a:pt x="481865" y="74850"/>
                  </a:lnTo>
                  <a:lnTo>
                    <a:pt x="431453" y="88174"/>
                  </a:lnTo>
                  <a:lnTo>
                    <a:pt x="383259" y="102421"/>
                  </a:lnTo>
                  <a:lnTo>
                    <a:pt x="337391" y="117554"/>
                  </a:lnTo>
                  <a:lnTo>
                    <a:pt x="293957" y="133535"/>
                  </a:lnTo>
                  <a:lnTo>
                    <a:pt x="253066" y="150326"/>
                  </a:lnTo>
                  <a:lnTo>
                    <a:pt x="214825" y="167890"/>
                  </a:lnTo>
                  <a:lnTo>
                    <a:pt x="179342" y="186189"/>
                  </a:lnTo>
                  <a:lnTo>
                    <a:pt x="117084" y="224841"/>
                  </a:lnTo>
                  <a:lnTo>
                    <a:pt x="67156" y="265982"/>
                  </a:lnTo>
                  <a:lnTo>
                    <a:pt x="30423" y="309309"/>
                  </a:lnTo>
                  <a:lnTo>
                    <a:pt x="7750" y="354522"/>
                  </a:lnTo>
                  <a:lnTo>
                    <a:pt x="0" y="401320"/>
                  </a:lnTo>
                  <a:lnTo>
                    <a:pt x="1955" y="424897"/>
                  </a:lnTo>
                  <a:lnTo>
                    <a:pt x="17275" y="470940"/>
                  </a:lnTo>
                  <a:lnTo>
                    <a:pt x="47086" y="515248"/>
                  </a:lnTo>
                  <a:lnTo>
                    <a:pt x="90525" y="557520"/>
                  </a:lnTo>
                  <a:lnTo>
                    <a:pt x="146726" y="597454"/>
                  </a:lnTo>
                  <a:lnTo>
                    <a:pt x="214825" y="634749"/>
                  </a:lnTo>
                  <a:lnTo>
                    <a:pt x="253066" y="652313"/>
                  </a:lnTo>
                  <a:lnTo>
                    <a:pt x="293957" y="669104"/>
                  </a:lnTo>
                  <a:lnTo>
                    <a:pt x="337391" y="685085"/>
                  </a:lnTo>
                  <a:lnTo>
                    <a:pt x="383259" y="700218"/>
                  </a:lnTo>
                  <a:lnTo>
                    <a:pt x="431453" y="714465"/>
                  </a:lnTo>
                  <a:lnTo>
                    <a:pt x="481865" y="727789"/>
                  </a:lnTo>
                  <a:lnTo>
                    <a:pt x="534387" y="740152"/>
                  </a:lnTo>
                  <a:lnTo>
                    <a:pt x="588912" y="751516"/>
                  </a:lnTo>
                  <a:lnTo>
                    <a:pt x="645330" y="761844"/>
                  </a:lnTo>
                  <a:lnTo>
                    <a:pt x="703534" y="771098"/>
                  </a:lnTo>
                  <a:lnTo>
                    <a:pt x="763416" y="779240"/>
                  </a:lnTo>
                  <a:lnTo>
                    <a:pt x="824867" y="786233"/>
                  </a:lnTo>
                  <a:lnTo>
                    <a:pt x="887781" y="792039"/>
                  </a:lnTo>
                  <a:lnTo>
                    <a:pt x="952048" y="796620"/>
                  </a:lnTo>
                  <a:lnTo>
                    <a:pt x="1017560" y="799939"/>
                  </a:lnTo>
                  <a:lnTo>
                    <a:pt x="1084210" y="801958"/>
                  </a:lnTo>
                  <a:lnTo>
                    <a:pt x="1151889" y="802639"/>
                  </a:lnTo>
                  <a:lnTo>
                    <a:pt x="1219569" y="801958"/>
                  </a:lnTo>
                  <a:lnTo>
                    <a:pt x="1286219" y="799939"/>
                  </a:lnTo>
                  <a:lnTo>
                    <a:pt x="1351731" y="796620"/>
                  </a:lnTo>
                  <a:lnTo>
                    <a:pt x="1415998" y="792039"/>
                  </a:lnTo>
                  <a:lnTo>
                    <a:pt x="1478912" y="786233"/>
                  </a:lnTo>
                  <a:lnTo>
                    <a:pt x="1540363" y="779240"/>
                  </a:lnTo>
                  <a:lnTo>
                    <a:pt x="1600245" y="771098"/>
                  </a:lnTo>
                  <a:lnTo>
                    <a:pt x="1658449" y="761844"/>
                  </a:lnTo>
                  <a:lnTo>
                    <a:pt x="1714867" y="751516"/>
                  </a:lnTo>
                  <a:lnTo>
                    <a:pt x="1769392" y="740152"/>
                  </a:lnTo>
                  <a:lnTo>
                    <a:pt x="1821914" y="727789"/>
                  </a:lnTo>
                  <a:lnTo>
                    <a:pt x="1872326" y="714465"/>
                  </a:lnTo>
                  <a:lnTo>
                    <a:pt x="1920520" y="700218"/>
                  </a:lnTo>
                  <a:lnTo>
                    <a:pt x="1966388" y="685085"/>
                  </a:lnTo>
                  <a:lnTo>
                    <a:pt x="2009822" y="669104"/>
                  </a:lnTo>
                  <a:lnTo>
                    <a:pt x="2050713" y="652313"/>
                  </a:lnTo>
                  <a:lnTo>
                    <a:pt x="2088954" y="634749"/>
                  </a:lnTo>
                  <a:lnTo>
                    <a:pt x="2124437" y="616450"/>
                  </a:lnTo>
                  <a:lnTo>
                    <a:pt x="2186695" y="577798"/>
                  </a:lnTo>
                  <a:lnTo>
                    <a:pt x="2236623" y="536657"/>
                  </a:lnTo>
                  <a:lnTo>
                    <a:pt x="2273356" y="493330"/>
                  </a:lnTo>
                  <a:lnTo>
                    <a:pt x="2296029" y="448117"/>
                  </a:lnTo>
                  <a:lnTo>
                    <a:pt x="2303779" y="401320"/>
                  </a:lnTo>
                  <a:lnTo>
                    <a:pt x="2301824" y="377742"/>
                  </a:lnTo>
                  <a:lnTo>
                    <a:pt x="2286504" y="331699"/>
                  </a:lnTo>
                  <a:lnTo>
                    <a:pt x="2256693" y="287391"/>
                  </a:lnTo>
                  <a:lnTo>
                    <a:pt x="2213254" y="245119"/>
                  </a:lnTo>
                  <a:lnTo>
                    <a:pt x="2157053" y="205185"/>
                  </a:lnTo>
                  <a:lnTo>
                    <a:pt x="2088954" y="167890"/>
                  </a:lnTo>
                  <a:lnTo>
                    <a:pt x="2050713" y="150326"/>
                  </a:lnTo>
                  <a:lnTo>
                    <a:pt x="2009822" y="133535"/>
                  </a:lnTo>
                  <a:lnTo>
                    <a:pt x="1966388" y="117554"/>
                  </a:lnTo>
                  <a:lnTo>
                    <a:pt x="1920520" y="102421"/>
                  </a:lnTo>
                  <a:lnTo>
                    <a:pt x="1872326" y="88174"/>
                  </a:lnTo>
                  <a:lnTo>
                    <a:pt x="1821914" y="74850"/>
                  </a:lnTo>
                  <a:lnTo>
                    <a:pt x="1769392" y="62487"/>
                  </a:lnTo>
                  <a:lnTo>
                    <a:pt x="1714867" y="51123"/>
                  </a:lnTo>
                  <a:lnTo>
                    <a:pt x="1658449" y="40795"/>
                  </a:lnTo>
                  <a:lnTo>
                    <a:pt x="1600245" y="31541"/>
                  </a:lnTo>
                  <a:lnTo>
                    <a:pt x="1540363" y="23399"/>
                  </a:lnTo>
                  <a:lnTo>
                    <a:pt x="1478912" y="16406"/>
                  </a:lnTo>
                  <a:lnTo>
                    <a:pt x="1415998" y="10600"/>
                  </a:lnTo>
                  <a:lnTo>
                    <a:pt x="1351731" y="6019"/>
                  </a:lnTo>
                  <a:lnTo>
                    <a:pt x="1286219" y="2700"/>
                  </a:lnTo>
                  <a:lnTo>
                    <a:pt x="1219569" y="681"/>
                  </a:lnTo>
                  <a:lnTo>
                    <a:pt x="1151889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79820" y="1358900"/>
              <a:ext cx="2303780" cy="802640"/>
            </a:xfrm>
            <a:custGeom>
              <a:avLst/>
              <a:gdLst/>
              <a:ahLst/>
              <a:cxnLst/>
              <a:rect l="l" t="t" r="r" b="b"/>
              <a:pathLst>
                <a:path w="2303779" h="802639">
                  <a:moveTo>
                    <a:pt x="0" y="401320"/>
                  </a:moveTo>
                  <a:lnTo>
                    <a:pt x="7750" y="354522"/>
                  </a:lnTo>
                  <a:lnTo>
                    <a:pt x="30423" y="309309"/>
                  </a:lnTo>
                  <a:lnTo>
                    <a:pt x="67156" y="265982"/>
                  </a:lnTo>
                  <a:lnTo>
                    <a:pt x="117084" y="224841"/>
                  </a:lnTo>
                  <a:lnTo>
                    <a:pt x="179342" y="186189"/>
                  </a:lnTo>
                  <a:lnTo>
                    <a:pt x="214825" y="167890"/>
                  </a:lnTo>
                  <a:lnTo>
                    <a:pt x="253066" y="150326"/>
                  </a:lnTo>
                  <a:lnTo>
                    <a:pt x="293957" y="133535"/>
                  </a:lnTo>
                  <a:lnTo>
                    <a:pt x="337391" y="117554"/>
                  </a:lnTo>
                  <a:lnTo>
                    <a:pt x="383259" y="102421"/>
                  </a:lnTo>
                  <a:lnTo>
                    <a:pt x="431453" y="88174"/>
                  </a:lnTo>
                  <a:lnTo>
                    <a:pt x="481865" y="74850"/>
                  </a:lnTo>
                  <a:lnTo>
                    <a:pt x="534387" y="62487"/>
                  </a:lnTo>
                  <a:lnTo>
                    <a:pt x="588912" y="51123"/>
                  </a:lnTo>
                  <a:lnTo>
                    <a:pt x="645330" y="40795"/>
                  </a:lnTo>
                  <a:lnTo>
                    <a:pt x="703534" y="31541"/>
                  </a:lnTo>
                  <a:lnTo>
                    <a:pt x="763416" y="23399"/>
                  </a:lnTo>
                  <a:lnTo>
                    <a:pt x="824867" y="16406"/>
                  </a:lnTo>
                  <a:lnTo>
                    <a:pt x="887781" y="10600"/>
                  </a:lnTo>
                  <a:lnTo>
                    <a:pt x="952048" y="6019"/>
                  </a:lnTo>
                  <a:lnTo>
                    <a:pt x="1017560" y="2700"/>
                  </a:lnTo>
                  <a:lnTo>
                    <a:pt x="1084210" y="681"/>
                  </a:lnTo>
                  <a:lnTo>
                    <a:pt x="1151889" y="0"/>
                  </a:lnTo>
                  <a:lnTo>
                    <a:pt x="1219569" y="681"/>
                  </a:lnTo>
                  <a:lnTo>
                    <a:pt x="1286219" y="2700"/>
                  </a:lnTo>
                  <a:lnTo>
                    <a:pt x="1351731" y="6019"/>
                  </a:lnTo>
                  <a:lnTo>
                    <a:pt x="1415998" y="10600"/>
                  </a:lnTo>
                  <a:lnTo>
                    <a:pt x="1478912" y="16406"/>
                  </a:lnTo>
                  <a:lnTo>
                    <a:pt x="1540363" y="23399"/>
                  </a:lnTo>
                  <a:lnTo>
                    <a:pt x="1600245" y="31541"/>
                  </a:lnTo>
                  <a:lnTo>
                    <a:pt x="1658449" y="40795"/>
                  </a:lnTo>
                  <a:lnTo>
                    <a:pt x="1714867" y="51123"/>
                  </a:lnTo>
                  <a:lnTo>
                    <a:pt x="1769392" y="62487"/>
                  </a:lnTo>
                  <a:lnTo>
                    <a:pt x="1821914" y="74850"/>
                  </a:lnTo>
                  <a:lnTo>
                    <a:pt x="1872326" y="88174"/>
                  </a:lnTo>
                  <a:lnTo>
                    <a:pt x="1920520" y="102421"/>
                  </a:lnTo>
                  <a:lnTo>
                    <a:pt x="1966388" y="117554"/>
                  </a:lnTo>
                  <a:lnTo>
                    <a:pt x="2009822" y="133535"/>
                  </a:lnTo>
                  <a:lnTo>
                    <a:pt x="2050713" y="150326"/>
                  </a:lnTo>
                  <a:lnTo>
                    <a:pt x="2088954" y="167890"/>
                  </a:lnTo>
                  <a:lnTo>
                    <a:pt x="2124437" y="186189"/>
                  </a:lnTo>
                  <a:lnTo>
                    <a:pt x="2186695" y="224841"/>
                  </a:lnTo>
                  <a:lnTo>
                    <a:pt x="2236623" y="265982"/>
                  </a:lnTo>
                  <a:lnTo>
                    <a:pt x="2273356" y="309309"/>
                  </a:lnTo>
                  <a:lnTo>
                    <a:pt x="2296029" y="354522"/>
                  </a:lnTo>
                  <a:lnTo>
                    <a:pt x="2303779" y="401320"/>
                  </a:lnTo>
                  <a:lnTo>
                    <a:pt x="2301824" y="424897"/>
                  </a:lnTo>
                  <a:lnTo>
                    <a:pt x="2286504" y="470940"/>
                  </a:lnTo>
                  <a:lnTo>
                    <a:pt x="2256693" y="515248"/>
                  </a:lnTo>
                  <a:lnTo>
                    <a:pt x="2213254" y="557520"/>
                  </a:lnTo>
                  <a:lnTo>
                    <a:pt x="2157053" y="597454"/>
                  </a:lnTo>
                  <a:lnTo>
                    <a:pt x="2088954" y="634749"/>
                  </a:lnTo>
                  <a:lnTo>
                    <a:pt x="2050713" y="652313"/>
                  </a:lnTo>
                  <a:lnTo>
                    <a:pt x="2009822" y="669104"/>
                  </a:lnTo>
                  <a:lnTo>
                    <a:pt x="1966388" y="685085"/>
                  </a:lnTo>
                  <a:lnTo>
                    <a:pt x="1920520" y="700218"/>
                  </a:lnTo>
                  <a:lnTo>
                    <a:pt x="1872326" y="714465"/>
                  </a:lnTo>
                  <a:lnTo>
                    <a:pt x="1821914" y="727789"/>
                  </a:lnTo>
                  <a:lnTo>
                    <a:pt x="1769392" y="740152"/>
                  </a:lnTo>
                  <a:lnTo>
                    <a:pt x="1714867" y="751516"/>
                  </a:lnTo>
                  <a:lnTo>
                    <a:pt x="1658449" y="761844"/>
                  </a:lnTo>
                  <a:lnTo>
                    <a:pt x="1600245" y="771098"/>
                  </a:lnTo>
                  <a:lnTo>
                    <a:pt x="1540363" y="779240"/>
                  </a:lnTo>
                  <a:lnTo>
                    <a:pt x="1478912" y="786233"/>
                  </a:lnTo>
                  <a:lnTo>
                    <a:pt x="1415998" y="792039"/>
                  </a:lnTo>
                  <a:lnTo>
                    <a:pt x="1351731" y="796620"/>
                  </a:lnTo>
                  <a:lnTo>
                    <a:pt x="1286219" y="799939"/>
                  </a:lnTo>
                  <a:lnTo>
                    <a:pt x="1219569" y="801958"/>
                  </a:lnTo>
                  <a:lnTo>
                    <a:pt x="1151889" y="802639"/>
                  </a:lnTo>
                  <a:lnTo>
                    <a:pt x="1084210" y="801958"/>
                  </a:lnTo>
                  <a:lnTo>
                    <a:pt x="1017560" y="799939"/>
                  </a:lnTo>
                  <a:lnTo>
                    <a:pt x="952048" y="796620"/>
                  </a:lnTo>
                  <a:lnTo>
                    <a:pt x="887781" y="792039"/>
                  </a:lnTo>
                  <a:lnTo>
                    <a:pt x="824867" y="786233"/>
                  </a:lnTo>
                  <a:lnTo>
                    <a:pt x="763416" y="779240"/>
                  </a:lnTo>
                  <a:lnTo>
                    <a:pt x="703534" y="771098"/>
                  </a:lnTo>
                  <a:lnTo>
                    <a:pt x="645330" y="761844"/>
                  </a:lnTo>
                  <a:lnTo>
                    <a:pt x="588912" y="751516"/>
                  </a:lnTo>
                  <a:lnTo>
                    <a:pt x="534387" y="740152"/>
                  </a:lnTo>
                  <a:lnTo>
                    <a:pt x="481865" y="727789"/>
                  </a:lnTo>
                  <a:lnTo>
                    <a:pt x="431453" y="714465"/>
                  </a:lnTo>
                  <a:lnTo>
                    <a:pt x="383259" y="700218"/>
                  </a:lnTo>
                  <a:lnTo>
                    <a:pt x="337391" y="685085"/>
                  </a:lnTo>
                  <a:lnTo>
                    <a:pt x="293957" y="669104"/>
                  </a:lnTo>
                  <a:lnTo>
                    <a:pt x="253066" y="652313"/>
                  </a:lnTo>
                  <a:lnTo>
                    <a:pt x="214825" y="634749"/>
                  </a:lnTo>
                  <a:lnTo>
                    <a:pt x="179342" y="616450"/>
                  </a:lnTo>
                  <a:lnTo>
                    <a:pt x="117084" y="577798"/>
                  </a:lnTo>
                  <a:lnTo>
                    <a:pt x="67156" y="536657"/>
                  </a:lnTo>
                  <a:lnTo>
                    <a:pt x="30423" y="493330"/>
                  </a:lnTo>
                  <a:lnTo>
                    <a:pt x="7750" y="448117"/>
                  </a:lnTo>
                  <a:lnTo>
                    <a:pt x="0" y="40132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RETAIL</a:t>
            </a:r>
            <a:r>
              <a:rPr spc="-75" dirty="0"/>
              <a:t> </a:t>
            </a:r>
            <a:r>
              <a:rPr dirty="0"/>
              <a:t>GIFT</a:t>
            </a:r>
            <a:r>
              <a:rPr spc="-90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Gift</a:t>
            </a:r>
            <a:r>
              <a:rPr sz="2500" spc="-70" dirty="0"/>
              <a:t> </a:t>
            </a:r>
            <a:r>
              <a:rPr sz="2500" dirty="0"/>
              <a:t>Aid</a:t>
            </a:r>
            <a:r>
              <a:rPr sz="2500" spc="-60" dirty="0"/>
              <a:t> </a:t>
            </a:r>
            <a:r>
              <a:rPr sz="2500" dirty="0"/>
              <a:t>Methods</a:t>
            </a:r>
            <a:r>
              <a:rPr sz="2500" spc="-10" dirty="0"/>
              <a:t> </a:t>
            </a:r>
            <a:r>
              <a:rPr sz="2500" dirty="0"/>
              <a:t>–</a:t>
            </a:r>
            <a:r>
              <a:rPr sz="2500" spc="-30" dirty="0"/>
              <a:t> </a:t>
            </a:r>
            <a:r>
              <a:rPr sz="2500" dirty="0"/>
              <a:t>End</a:t>
            </a:r>
            <a:r>
              <a:rPr sz="2500" spc="-40" dirty="0"/>
              <a:t> </a:t>
            </a:r>
            <a:r>
              <a:rPr sz="2500" dirty="0"/>
              <a:t>of</a:t>
            </a:r>
            <a:r>
              <a:rPr sz="2500" spc="-40" dirty="0"/>
              <a:t> </a:t>
            </a:r>
            <a:r>
              <a:rPr sz="2500" spc="-45" dirty="0"/>
              <a:t>Year </a:t>
            </a:r>
            <a:r>
              <a:rPr sz="2500" dirty="0"/>
              <a:t>Letter</a:t>
            </a:r>
            <a:r>
              <a:rPr sz="2500" spc="-5" dirty="0"/>
              <a:t> </a:t>
            </a:r>
            <a:r>
              <a:rPr sz="2500" dirty="0"/>
              <a:t>–</a:t>
            </a:r>
            <a:r>
              <a:rPr sz="2500" spc="-45" dirty="0"/>
              <a:t> </a:t>
            </a:r>
            <a:r>
              <a:rPr sz="2500" dirty="0"/>
              <a:t>De</a:t>
            </a:r>
            <a:r>
              <a:rPr sz="2500" spc="-35" dirty="0"/>
              <a:t> </a:t>
            </a:r>
            <a:r>
              <a:rPr sz="2500" dirty="0"/>
              <a:t>Minimis</a:t>
            </a:r>
            <a:r>
              <a:rPr sz="2500" spc="-40" dirty="0"/>
              <a:t> </a:t>
            </a:r>
            <a:r>
              <a:rPr sz="2500" dirty="0"/>
              <a:t>–</a:t>
            </a:r>
            <a:r>
              <a:rPr sz="2500" spc="-25" dirty="0"/>
              <a:t> </a:t>
            </a:r>
            <a:r>
              <a:rPr sz="2500" dirty="0"/>
              <a:t>2</a:t>
            </a:r>
            <a:r>
              <a:rPr sz="2500" spc="-45" dirty="0"/>
              <a:t> </a:t>
            </a:r>
            <a:r>
              <a:rPr sz="2500" dirty="0"/>
              <a:t>of</a:t>
            </a:r>
            <a:r>
              <a:rPr sz="2500" spc="-30" dirty="0"/>
              <a:t> </a:t>
            </a:r>
            <a:r>
              <a:rPr sz="2500" spc="-50" dirty="0"/>
              <a:t>2</a:t>
            </a:r>
            <a:endParaRPr sz="2500"/>
          </a:p>
        </p:txBody>
      </p:sp>
      <p:sp>
        <p:nvSpPr>
          <p:cNvPr id="9" name="object 9"/>
          <p:cNvSpPr txBox="1"/>
          <p:nvPr/>
        </p:nvSpPr>
        <p:spPr>
          <a:xfrm>
            <a:off x="6796151" y="1579181"/>
            <a:ext cx="10718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20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278352" y="2351959"/>
          <a:ext cx="7626347" cy="164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5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7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7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2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856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4315">
                <a:tc gridSpan="3"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350" b="1" u="sng" dirty="0">
                          <a:solidFill>
                            <a:srgbClr val="1F487C"/>
                          </a:solidFill>
                          <a:uFill>
                            <a:solidFill>
                              <a:srgbClr val="1F487C"/>
                            </a:solidFill>
                          </a:uFill>
                          <a:latin typeface="Calibri"/>
                          <a:cs typeface="Calibri"/>
                        </a:rPr>
                        <a:t>Example</a:t>
                      </a:r>
                      <a:r>
                        <a:rPr sz="1350" b="1" u="sng" spc="15" dirty="0">
                          <a:solidFill>
                            <a:srgbClr val="1F487C"/>
                          </a:solidFill>
                          <a:uFill>
                            <a:solidFill>
                              <a:srgbClr val="1F487C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1350" b="1" u="sng" spc="-50" dirty="0">
                          <a:solidFill>
                            <a:srgbClr val="1F487C"/>
                          </a:solidFill>
                          <a:uFill>
                            <a:solidFill>
                              <a:srgbClr val="1F487C"/>
                            </a:solidFill>
                          </a:uFill>
                          <a:latin typeface="Calibri"/>
                          <a:cs typeface="Calibri"/>
                        </a:rPr>
                        <a:t>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350" b="1" u="sng" dirty="0">
                          <a:solidFill>
                            <a:srgbClr val="1F487C"/>
                          </a:solidFill>
                          <a:uFill>
                            <a:solidFill>
                              <a:srgbClr val="1F487C"/>
                            </a:solidFill>
                          </a:uFill>
                          <a:latin typeface="Calibri"/>
                          <a:cs typeface="Calibri"/>
                        </a:rPr>
                        <a:t>Example</a:t>
                      </a:r>
                      <a:r>
                        <a:rPr sz="1350" b="1" u="sng" spc="15" dirty="0">
                          <a:solidFill>
                            <a:srgbClr val="1F487C"/>
                          </a:solidFill>
                          <a:uFill>
                            <a:solidFill>
                              <a:srgbClr val="1F487C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1350" b="1" u="sng" spc="-50" dirty="0">
                          <a:solidFill>
                            <a:srgbClr val="1F487C"/>
                          </a:solidFill>
                          <a:uFill>
                            <a:solidFill>
                              <a:srgbClr val="1F487C"/>
                            </a:solidFill>
                          </a:uFill>
                          <a:latin typeface="Calibri"/>
                          <a:cs typeface="Calibri"/>
                        </a:rPr>
                        <a:t>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35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Tax</a:t>
                      </a:r>
                      <a:r>
                        <a:rPr sz="1350" b="1" spc="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50" b="1" spc="-2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Year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35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Sales</a:t>
                      </a:r>
                      <a:r>
                        <a:rPr sz="1350" b="1" spc="2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50" b="1" spc="-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35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Year</a:t>
                      </a:r>
                      <a:r>
                        <a:rPr sz="1350" b="1" spc="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5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End</a:t>
                      </a:r>
                      <a:r>
                        <a:rPr sz="1350" b="1" spc="2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5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Letter</a:t>
                      </a:r>
                      <a:r>
                        <a:rPr sz="1350" b="1" spc="1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50" b="1" spc="-2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35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Tax</a:t>
                      </a:r>
                      <a:r>
                        <a:rPr sz="1350" b="1" spc="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50" b="1" spc="-2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Year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35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Sales</a:t>
                      </a:r>
                      <a:r>
                        <a:rPr sz="1350" b="1" spc="2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50" b="1" spc="-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35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Year</a:t>
                      </a:r>
                      <a:r>
                        <a:rPr sz="1350" b="1" spc="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5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End</a:t>
                      </a:r>
                      <a:r>
                        <a:rPr sz="1350" b="1" spc="2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50" b="1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Letter</a:t>
                      </a:r>
                      <a:r>
                        <a:rPr sz="1350" b="1" spc="1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50" b="1" spc="-2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5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2022-</a:t>
                      </a:r>
                      <a:r>
                        <a:rPr sz="1350" spc="-2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2023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50" spc="-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£15.00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50" spc="-2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N/A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5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2022-</a:t>
                      </a:r>
                      <a:r>
                        <a:rPr sz="1350" spc="-2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2023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50" spc="-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£19.99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50" spc="-2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N/A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5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2023-</a:t>
                      </a:r>
                      <a:r>
                        <a:rPr sz="1350" spc="-2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2024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50" spc="-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£18.00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50" spc="-2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N/A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5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2023-</a:t>
                      </a:r>
                      <a:r>
                        <a:rPr sz="1350" spc="-2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2024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50" spc="-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£21.00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5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£19.99</a:t>
                      </a:r>
                      <a:r>
                        <a:rPr sz="1350" spc="7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5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1350" spc="2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50" spc="-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£21.00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35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2024-</a:t>
                      </a:r>
                      <a:r>
                        <a:rPr sz="1350" spc="-2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2025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350" spc="-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£19.99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35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£15.00</a:t>
                      </a:r>
                      <a:r>
                        <a:rPr sz="1350" spc="7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5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1350" spc="2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5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£18.00</a:t>
                      </a:r>
                      <a:r>
                        <a:rPr sz="1350" spc="8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5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1350" spc="2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50" spc="-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£19.99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35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2024-</a:t>
                      </a:r>
                      <a:r>
                        <a:rPr sz="1350" spc="-2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2025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350" spc="-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£15.00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350" spc="-2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N/A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5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2025-</a:t>
                      </a:r>
                      <a:r>
                        <a:rPr sz="1350" spc="-2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2026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50" spc="-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£19.00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50" spc="-2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N/A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5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2025-</a:t>
                      </a:r>
                      <a:r>
                        <a:rPr sz="1350" spc="-2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2026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50" spc="-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£18.00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50" spc="-2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N/A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5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2026-</a:t>
                      </a:r>
                      <a:r>
                        <a:rPr sz="1350" spc="-2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2037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50" spc="-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£19.99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50" spc="-2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N/A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5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2026-</a:t>
                      </a:r>
                      <a:r>
                        <a:rPr sz="1350" spc="-2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2027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50" spc="-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£19.99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35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£15.00</a:t>
                      </a:r>
                      <a:r>
                        <a:rPr sz="1350" spc="7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5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1350" spc="2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5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£18.00</a:t>
                      </a:r>
                      <a:r>
                        <a:rPr sz="1350" spc="8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5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1350" spc="25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50" spc="-10" dirty="0">
                          <a:solidFill>
                            <a:srgbClr val="1F487C"/>
                          </a:solidFill>
                          <a:latin typeface="Calibri"/>
                          <a:cs typeface="Calibri"/>
                        </a:rPr>
                        <a:t>£19.99</a:t>
                      </a:r>
                      <a:endParaRPr sz="1350" dirty="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1" name="object 11"/>
          <p:cNvGrpSpPr/>
          <p:nvPr/>
        </p:nvGrpSpPr>
        <p:grpSpPr>
          <a:xfrm>
            <a:off x="3749040" y="1356360"/>
            <a:ext cx="2329180" cy="828040"/>
            <a:chOff x="3749040" y="1356360"/>
            <a:chExt cx="2329180" cy="828040"/>
          </a:xfrm>
        </p:grpSpPr>
        <p:sp>
          <p:nvSpPr>
            <p:cNvPr id="12" name="object 12"/>
            <p:cNvSpPr/>
            <p:nvPr/>
          </p:nvSpPr>
          <p:spPr>
            <a:xfrm>
              <a:off x="3761740" y="1369060"/>
              <a:ext cx="2303780" cy="802640"/>
            </a:xfrm>
            <a:custGeom>
              <a:avLst/>
              <a:gdLst/>
              <a:ahLst/>
              <a:cxnLst/>
              <a:rect l="l" t="t" r="r" b="b"/>
              <a:pathLst>
                <a:path w="2303779" h="802639">
                  <a:moveTo>
                    <a:pt x="1151889" y="0"/>
                  </a:moveTo>
                  <a:lnTo>
                    <a:pt x="1084210" y="681"/>
                  </a:lnTo>
                  <a:lnTo>
                    <a:pt x="1017560" y="2700"/>
                  </a:lnTo>
                  <a:lnTo>
                    <a:pt x="952048" y="6019"/>
                  </a:lnTo>
                  <a:lnTo>
                    <a:pt x="887781" y="10600"/>
                  </a:lnTo>
                  <a:lnTo>
                    <a:pt x="824867" y="16406"/>
                  </a:lnTo>
                  <a:lnTo>
                    <a:pt x="763416" y="23399"/>
                  </a:lnTo>
                  <a:lnTo>
                    <a:pt x="703534" y="31541"/>
                  </a:lnTo>
                  <a:lnTo>
                    <a:pt x="645330" y="40795"/>
                  </a:lnTo>
                  <a:lnTo>
                    <a:pt x="588912" y="51123"/>
                  </a:lnTo>
                  <a:lnTo>
                    <a:pt x="534387" y="62487"/>
                  </a:lnTo>
                  <a:lnTo>
                    <a:pt x="481865" y="74850"/>
                  </a:lnTo>
                  <a:lnTo>
                    <a:pt x="431453" y="88174"/>
                  </a:lnTo>
                  <a:lnTo>
                    <a:pt x="383259" y="102421"/>
                  </a:lnTo>
                  <a:lnTo>
                    <a:pt x="337391" y="117554"/>
                  </a:lnTo>
                  <a:lnTo>
                    <a:pt x="293957" y="133535"/>
                  </a:lnTo>
                  <a:lnTo>
                    <a:pt x="253066" y="150326"/>
                  </a:lnTo>
                  <a:lnTo>
                    <a:pt x="214825" y="167890"/>
                  </a:lnTo>
                  <a:lnTo>
                    <a:pt x="179342" y="186189"/>
                  </a:lnTo>
                  <a:lnTo>
                    <a:pt x="117084" y="224841"/>
                  </a:lnTo>
                  <a:lnTo>
                    <a:pt x="67156" y="265982"/>
                  </a:lnTo>
                  <a:lnTo>
                    <a:pt x="30423" y="309309"/>
                  </a:lnTo>
                  <a:lnTo>
                    <a:pt x="7750" y="354522"/>
                  </a:lnTo>
                  <a:lnTo>
                    <a:pt x="0" y="401319"/>
                  </a:lnTo>
                  <a:lnTo>
                    <a:pt x="1955" y="424897"/>
                  </a:lnTo>
                  <a:lnTo>
                    <a:pt x="17275" y="470940"/>
                  </a:lnTo>
                  <a:lnTo>
                    <a:pt x="47086" y="515248"/>
                  </a:lnTo>
                  <a:lnTo>
                    <a:pt x="90525" y="557520"/>
                  </a:lnTo>
                  <a:lnTo>
                    <a:pt x="146726" y="597454"/>
                  </a:lnTo>
                  <a:lnTo>
                    <a:pt x="214825" y="634749"/>
                  </a:lnTo>
                  <a:lnTo>
                    <a:pt x="253066" y="652313"/>
                  </a:lnTo>
                  <a:lnTo>
                    <a:pt x="293957" y="669104"/>
                  </a:lnTo>
                  <a:lnTo>
                    <a:pt x="337391" y="685085"/>
                  </a:lnTo>
                  <a:lnTo>
                    <a:pt x="383259" y="700218"/>
                  </a:lnTo>
                  <a:lnTo>
                    <a:pt x="431453" y="714465"/>
                  </a:lnTo>
                  <a:lnTo>
                    <a:pt x="481865" y="727789"/>
                  </a:lnTo>
                  <a:lnTo>
                    <a:pt x="534387" y="740152"/>
                  </a:lnTo>
                  <a:lnTo>
                    <a:pt x="588912" y="751516"/>
                  </a:lnTo>
                  <a:lnTo>
                    <a:pt x="645330" y="761844"/>
                  </a:lnTo>
                  <a:lnTo>
                    <a:pt x="703534" y="771098"/>
                  </a:lnTo>
                  <a:lnTo>
                    <a:pt x="763416" y="779240"/>
                  </a:lnTo>
                  <a:lnTo>
                    <a:pt x="824867" y="786233"/>
                  </a:lnTo>
                  <a:lnTo>
                    <a:pt x="887781" y="792039"/>
                  </a:lnTo>
                  <a:lnTo>
                    <a:pt x="952048" y="796620"/>
                  </a:lnTo>
                  <a:lnTo>
                    <a:pt x="1017560" y="799939"/>
                  </a:lnTo>
                  <a:lnTo>
                    <a:pt x="1084210" y="801958"/>
                  </a:lnTo>
                  <a:lnTo>
                    <a:pt x="1151889" y="802639"/>
                  </a:lnTo>
                  <a:lnTo>
                    <a:pt x="1219569" y="801958"/>
                  </a:lnTo>
                  <a:lnTo>
                    <a:pt x="1286219" y="799939"/>
                  </a:lnTo>
                  <a:lnTo>
                    <a:pt x="1351731" y="796620"/>
                  </a:lnTo>
                  <a:lnTo>
                    <a:pt x="1415998" y="792039"/>
                  </a:lnTo>
                  <a:lnTo>
                    <a:pt x="1478912" y="786233"/>
                  </a:lnTo>
                  <a:lnTo>
                    <a:pt x="1540363" y="779240"/>
                  </a:lnTo>
                  <a:lnTo>
                    <a:pt x="1600245" y="771098"/>
                  </a:lnTo>
                  <a:lnTo>
                    <a:pt x="1658449" y="761844"/>
                  </a:lnTo>
                  <a:lnTo>
                    <a:pt x="1714867" y="751516"/>
                  </a:lnTo>
                  <a:lnTo>
                    <a:pt x="1769392" y="740152"/>
                  </a:lnTo>
                  <a:lnTo>
                    <a:pt x="1821914" y="727789"/>
                  </a:lnTo>
                  <a:lnTo>
                    <a:pt x="1872326" y="714465"/>
                  </a:lnTo>
                  <a:lnTo>
                    <a:pt x="1920520" y="700218"/>
                  </a:lnTo>
                  <a:lnTo>
                    <a:pt x="1966388" y="685085"/>
                  </a:lnTo>
                  <a:lnTo>
                    <a:pt x="2009822" y="669104"/>
                  </a:lnTo>
                  <a:lnTo>
                    <a:pt x="2050713" y="652313"/>
                  </a:lnTo>
                  <a:lnTo>
                    <a:pt x="2088954" y="634749"/>
                  </a:lnTo>
                  <a:lnTo>
                    <a:pt x="2124437" y="616450"/>
                  </a:lnTo>
                  <a:lnTo>
                    <a:pt x="2186695" y="577798"/>
                  </a:lnTo>
                  <a:lnTo>
                    <a:pt x="2236623" y="536657"/>
                  </a:lnTo>
                  <a:lnTo>
                    <a:pt x="2273356" y="493330"/>
                  </a:lnTo>
                  <a:lnTo>
                    <a:pt x="2296029" y="448117"/>
                  </a:lnTo>
                  <a:lnTo>
                    <a:pt x="2303780" y="401319"/>
                  </a:lnTo>
                  <a:lnTo>
                    <a:pt x="2301824" y="377742"/>
                  </a:lnTo>
                  <a:lnTo>
                    <a:pt x="2286504" y="331699"/>
                  </a:lnTo>
                  <a:lnTo>
                    <a:pt x="2256693" y="287391"/>
                  </a:lnTo>
                  <a:lnTo>
                    <a:pt x="2213254" y="245119"/>
                  </a:lnTo>
                  <a:lnTo>
                    <a:pt x="2157053" y="205185"/>
                  </a:lnTo>
                  <a:lnTo>
                    <a:pt x="2088954" y="167890"/>
                  </a:lnTo>
                  <a:lnTo>
                    <a:pt x="2050713" y="150326"/>
                  </a:lnTo>
                  <a:lnTo>
                    <a:pt x="2009822" y="133535"/>
                  </a:lnTo>
                  <a:lnTo>
                    <a:pt x="1966388" y="117554"/>
                  </a:lnTo>
                  <a:lnTo>
                    <a:pt x="1920520" y="102421"/>
                  </a:lnTo>
                  <a:lnTo>
                    <a:pt x="1872326" y="88174"/>
                  </a:lnTo>
                  <a:lnTo>
                    <a:pt x="1821914" y="74850"/>
                  </a:lnTo>
                  <a:lnTo>
                    <a:pt x="1769392" y="62487"/>
                  </a:lnTo>
                  <a:lnTo>
                    <a:pt x="1714867" y="51123"/>
                  </a:lnTo>
                  <a:lnTo>
                    <a:pt x="1658449" y="40795"/>
                  </a:lnTo>
                  <a:lnTo>
                    <a:pt x="1600245" y="31541"/>
                  </a:lnTo>
                  <a:lnTo>
                    <a:pt x="1540363" y="23399"/>
                  </a:lnTo>
                  <a:lnTo>
                    <a:pt x="1478912" y="16406"/>
                  </a:lnTo>
                  <a:lnTo>
                    <a:pt x="1415998" y="10600"/>
                  </a:lnTo>
                  <a:lnTo>
                    <a:pt x="1351731" y="6019"/>
                  </a:lnTo>
                  <a:lnTo>
                    <a:pt x="1286219" y="2700"/>
                  </a:lnTo>
                  <a:lnTo>
                    <a:pt x="1219569" y="681"/>
                  </a:lnTo>
                  <a:lnTo>
                    <a:pt x="1151889" y="0"/>
                  </a:lnTo>
                  <a:close/>
                </a:path>
              </a:pathLst>
            </a:custGeom>
            <a:solidFill>
              <a:srgbClr val="E36C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61740" y="1369060"/>
              <a:ext cx="2303780" cy="802640"/>
            </a:xfrm>
            <a:custGeom>
              <a:avLst/>
              <a:gdLst/>
              <a:ahLst/>
              <a:cxnLst/>
              <a:rect l="l" t="t" r="r" b="b"/>
              <a:pathLst>
                <a:path w="2303779" h="802639">
                  <a:moveTo>
                    <a:pt x="0" y="401319"/>
                  </a:moveTo>
                  <a:lnTo>
                    <a:pt x="7750" y="354522"/>
                  </a:lnTo>
                  <a:lnTo>
                    <a:pt x="30423" y="309309"/>
                  </a:lnTo>
                  <a:lnTo>
                    <a:pt x="67156" y="265982"/>
                  </a:lnTo>
                  <a:lnTo>
                    <a:pt x="117084" y="224841"/>
                  </a:lnTo>
                  <a:lnTo>
                    <a:pt x="179342" y="186189"/>
                  </a:lnTo>
                  <a:lnTo>
                    <a:pt x="214825" y="167890"/>
                  </a:lnTo>
                  <a:lnTo>
                    <a:pt x="253066" y="150326"/>
                  </a:lnTo>
                  <a:lnTo>
                    <a:pt x="293957" y="133535"/>
                  </a:lnTo>
                  <a:lnTo>
                    <a:pt x="337391" y="117554"/>
                  </a:lnTo>
                  <a:lnTo>
                    <a:pt x="383259" y="102421"/>
                  </a:lnTo>
                  <a:lnTo>
                    <a:pt x="431453" y="88174"/>
                  </a:lnTo>
                  <a:lnTo>
                    <a:pt x="481865" y="74850"/>
                  </a:lnTo>
                  <a:lnTo>
                    <a:pt x="534387" y="62487"/>
                  </a:lnTo>
                  <a:lnTo>
                    <a:pt x="588912" y="51123"/>
                  </a:lnTo>
                  <a:lnTo>
                    <a:pt x="645330" y="40795"/>
                  </a:lnTo>
                  <a:lnTo>
                    <a:pt x="703534" y="31541"/>
                  </a:lnTo>
                  <a:lnTo>
                    <a:pt x="763416" y="23399"/>
                  </a:lnTo>
                  <a:lnTo>
                    <a:pt x="824867" y="16406"/>
                  </a:lnTo>
                  <a:lnTo>
                    <a:pt x="887781" y="10600"/>
                  </a:lnTo>
                  <a:lnTo>
                    <a:pt x="952048" y="6019"/>
                  </a:lnTo>
                  <a:lnTo>
                    <a:pt x="1017560" y="2700"/>
                  </a:lnTo>
                  <a:lnTo>
                    <a:pt x="1084210" y="681"/>
                  </a:lnTo>
                  <a:lnTo>
                    <a:pt x="1151889" y="0"/>
                  </a:lnTo>
                  <a:lnTo>
                    <a:pt x="1219569" y="681"/>
                  </a:lnTo>
                  <a:lnTo>
                    <a:pt x="1286219" y="2700"/>
                  </a:lnTo>
                  <a:lnTo>
                    <a:pt x="1351731" y="6019"/>
                  </a:lnTo>
                  <a:lnTo>
                    <a:pt x="1415998" y="10600"/>
                  </a:lnTo>
                  <a:lnTo>
                    <a:pt x="1478912" y="16406"/>
                  </a:lnTo>
                  <a:lnTo>
                    <a:pt x="1540363" y="23399"/>
                  </a:lnTo>
                  <a:lnTo>
                    <a:pt x="1600245" y="31541"/>
                  </a:lnTo>
                  <a:lnTo>
                    <a:pt x="1658449" y="40795"/>
                  </a:lnTo>
                  <a:lnTo>
                    <a:pt x="1714867" y="51123"/>
                  </a:lnTo>
                  <a:lnTo>
                    <a:pt x="1769392" y="62487"/>
                  </a:lnTo>
                  <a:lnTo>
                    <a:pt x="1821914" y="74850"/>
                  </a:lnTo>
                  <a:lnTo>
                    <a:pt x="1872326" y="88174"/>
                  </a:lnTo>
                  <a:lnTo>
                    <a:pt x="1920520" y="102421"/>
                  </a:lnTo>
                  <a:lnTo>
                    <a:pt x="1966388" y="117554"/>
                  </a:lnTo>
                  <a:lnTo>
                    <a:pt x="2009822" y="133535"/>
                  </a:lnTo>
                  <a:lnTo>
                    <a:pt x="2050713" y="150326"/>
                  </a:lnTo>
                  <a:lnTo>
                    <a:pt x="2088954" y="167890"/>
                  </a:lnTo>
                  <a:lnTo>
                    <a:pt x="2124437" y="186189"/>
                  </a:lnTo>
                  <a:lnTo>
                    <a:pt x="2186695" y="224841"/>
                  </a:lnTo>
                  <a:lnTo>
                    <a:pt x="2236623" y="265982"/>
                  </a:lnTo>
                  <a:lnTo>
                    <a:pt x="2273356" y="309309"/>
                  </a:lnTo>
                  <a:lnTo>
                    <a:pt x="2296029" y="354522"/>
                  </a:lnTo>
                  <a:lnTo>
                    <a:pt x="2303780" y="401319"/>
                  </a:lnTo>
                  <a:lnTo>
                    <a:pt x="2301824" y="424897"/>
                  </a:lnTo>
                  <a:lnTo>
                    <a:pt x="2286504" y="470940"/>
                  </a:lnTo>
                  <a:lnTo>
                    <a:pt x="2256693" y="515248"/>
                  </a:lnTo>
                  <a:lnTo>
                    <a:pt x="2213254" y="557520"/>
                  </a:lnTo>
                  <a:lnTo>
                    <a:pt x="2157053" y="597454"/>
                  </a:lnTo>
                  <a:lnTo>
                    <a:pt x="2088954" y="634749"/>
                  </a:lnTo>
                  <a:lnTo>
                    <a:pt x="2050713" y="652313"/>
                  </a:lnTo>
                  <a:lnTo>
                    <a:pt x="2009822" y="669104"/>
                  </a:lnTo>
                  <a:lnTo>
                    <a:pt x="1966388" y="685085"/>
                  </a:lnTo>
                  <a:lnTo>
                    <a:pt x="1920520" y="700218"/>
                  </a:lnTo>
                  <a:lnTo>
                    <a:pt x="1872326" y="714465"/>
                  </a:lnTo>
                  <a:lnTo>
                    <a:pt x="1821914" y="727789"/>
                  </a:lnTo>
                  <a:lnTo>
                    <a:pt x="1769392" y="740152"/>
                  </a:lnTo>
                  <a:lnTo>
                    <a:pt x="1714867" y="751516"/>
                  </a:lnTo>
                  <a:lnTo>
                    <a:pt x="1658449" y="761844"/>
                  </a:lnTo>
                  <a:lnTo>
                    <a:pt x="1600245" y="771098"/>
                  </a:lnTo>
                  <a:lnTo>
                    <a:pt x="1540363" y="779240"/>
                  </a:lnTo>
                  <a:lnTo>
                    <a:pt x="1478912" y="786233"/>
                  </a:lnTo>
                  <a:lnTo>
                    <a:pt x="1415998" y="792039"/>
                  </a:lnTo>
                  <a:lnTo>
                    <a:pt x="1351731" y="796620"/>
                  </a:lnTo>
                  <a:lnTo>
                    <a:pt x="1286219" y="799939"/>
                  </a:lnTo>
                  <a:lnTo>
                    <a:pt x="1219569" y="801958"/>
                  </a:lnTo>
                  <a:lnTo>
                    <a:pt x="1151889" y="802639"/>
                  </a:lnTo>
                  <a:lnTo>
                    <a:pt x="1084210" y="801958"/>
                  </a:lnTo>
                  <a:lnTo>
                    <a:pt x="1017560" y="799939"/>
                  </a:lnTo>
                  <a:lnTo>
                    <a:pt x="952048" y="796620"/>
                  </a:lnTo>
                  <a:lnTo>
                    <a:pt x="887781" y="792039"/>
                  </a:lnTo>
                  <a:lnTo>
                    <a:pt x="824867" y="786233"/>
                  </a:lnTo>
                  <a:lnTo>
                    <a:pt x="763416" y="779240"/>
                  </a:lnTo>
                  <a:lnTo>
                    <a:pt x="703534" y="771098"/>
                  </a:lnTo>
                  <a:lnTo>
                    <a:pt x="645330" y="761844"/>
                  </a:lnTo>
                  <a:lnTo>
                    <a:pt x="588912" y="751516"/>
                  </a:lnTo>
                  <a:lnTo>
                    <a:pt x="534387" y="740152"/>
                  </a:lnTo>
                  <a:lnTo>
                    <a:pt x="481865" y="727789"/>
                  </a:lnTo>
                  <a:lnTo>
                    <a:pt x="431453" y="714465"/>
                  </a:lnTo>
                  <a:lnTo>
                    <a:pt x="383259" y="700218"/>
                  </a:lnTo>
                  <a:lnTo>
                    <a:pt x="337391" y="685085"/>
                  </a:lnTo>
                  <a:lnTo>
                    <a:pt x="293957" y="669104"/>
                  </a:lnTo>
                  <a:lnTo>
                    <a:pt x="253066" y="652313"/>
                  </a:lnTo>
                  <a:lnTo>
                    <a:pt x="214825" y="634749"/>
                  </a:lnTo>
                  <a:lnTo>
                    <a:pt x="179342" y="616450"/>
                  </a:lnTo>
                  <a:lnTo>
                    <a:pt x="117084" y="577798"/>
                  </a:lnTo>
                  <a:lnTo>
                    <a:pt x="67156" y="536657"/>
                  </a:lnTo>
                  <a:lnTo>
                    <a:pt x="30423" y="493330"/>
                  </a:lnTo>
                  <a:lnTo>
                    <a:pt x="7750" y="448117"/>
                  </a:lnTo>
                  <a:lnTo>
                    <a:pt x="0" y="40131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371340" y="1591690"/>
            <a:ext cx="10833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20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78379" y="4005579"/>
            <a:ext cx="7640320" cy="647700"/>
          </a:xfrm>
          <a:custGeom>
            <a:avLst/>
            <a:gdLst/>
            <a:ahLst/>
            <a:cxnLst/>
            <a:rect l="l" t="t" r="r" b="b"/>
            <a:pathLst>
              <a:path w="7640320" h="647700">
                <a:moveTo>
                  <a:pt x="7640320" y="0"/>
                </a:moveTo>
                <a:lnTo>
                  <a:pt x="0" y="0"/>
                </a:lnTo>
                <a:lnTo>
                  <a:pt x="0" y="647700"/>
                </a:lnTo>
                <a:lnTo>
                  <a:pt x="7640320" y="647700"/>
                </a:lnTo>
                <a:lnTo>
                  <a:pt x="76403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311400" y="4168203"/>
            <a:ext cx="7348855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720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“End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Year”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letter</a:t>
            </a:r>
            <a:r>
              <a:rPr sz="18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must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include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values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from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previous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years.</a:t>
            </a:r>
            <a:endParaRPr sz="1800">
              <a:latin typeface="Calibri"/>
              <a:cs typeface="Calibri"/>
            </a:endParaRPr>
          </a:p>
          <a:p>
            <a:pPr marL="299720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720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donors goods sell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less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than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£20.00</a:t>
            </a:r>
            <a:r>
              <a:rPr sz="1800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2019-2020,</a:t>
            </a:r>
            <a:r>
              <a:rPr sz="18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“End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Year”</a:t>
            </a:r>
            <a:endParaRPr sz="18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letter</a:t>
            </a:r>
            <a:r>
              <a:rPr sz="18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should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sent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2021/2022.</a:t>
            </a:r>
            <a:endParaRPr sz="1800">
              <a:latin typeface="Calibri"/>
              <a:cs typeface="Calibri"/>
            </a:endParaRPr>
          </a:p>
          <a:p>
            <a:pPr marL="299720" indent="-287020">
              <a:lnSpc>
                <a:spcPct val="100000"/>
              </a:lnSpc>
              <a:buFont typeface="Wingdings"/>
              <a:buChar char=""/>
              <a:tabLst>
                <a:tab pos="299720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new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3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year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period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starts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again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once a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letter</a:t>
            </a:r>
            <a:r>
              <a:rPr sz="18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has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been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written/e-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mailed.</a:t>
            </a:r>
            <a:endParaRPr sz="1800">
              <a:latin typeface="Calibri"/>
              <a:cs typeface="Calibri"/>
            </a:endParaRPr>
          </a:p>
          <a:p>
            <a:pPr marL="299720" indent="-287020">
              <a:lnSpc>
                <a:spcPct val="100000"/>
              </a:lnSpc>
              <a:buFont typeface="Wingdings"/>
              <a:buChar char=""/>
              <a:tabLst>
                <a:tab pos="299720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No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“End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Year”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letter</a:t>
            </a:r>
            <a:r>
              <a:rPr sz="18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needed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donors goods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do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not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sell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over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years.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39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0120" y="1257300"/>
            <a:ext cx="7731759" cy="484886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RETAIL</a:t>
            </a:r>
            <a:r>
              <a:rPr spc="-75" dirty="0"/>
              <a:t> </a:t>
            </a:r>
            <a:r>
              <a:rPr dirty="0"/>
              <a:t>GIFT</a:t>
            </a:r>
            <a:r>
              <a:rPr spc="-90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Gift</a:t>
            </a:r>
            <a:r>
              <a:rPr sz="2500" spc="-90" dirty="0"/>
              <a:t> </a:t>
            </a:r>
            <a:r>
              <a:rPr sz="2500" dirty="0"/>
              <a:t>Aid</a:t>
            </a:r>
            <a:r>
              <a:rPr sz="2500" spc="-85" dirty="0"/>
              <a:t> </a:t>
            </a:r>
            <a:r>
              <a:rPr sz="2500" dirty="0"/>
              <a:t>Methods</a:t>
            </a:r>
            <a:r>
              <a:rPr sz="2500" spc="-30" dirty="0"/>
              <a:t> </a:t>
            </a:r>
            <a:r>
              <a:rPr sz="2500" dirty="0"/>
              <a:t>–</a:t>
            </a:r>
            <a:r>
              <a:rPr sz="2500" spc="-50" dirty="0"/>
              <a:t> </a:t>
            </a:r>
            <a:r>
              <a:rPr sz="2500" dirty="0"/>
              <a:t>Standard</a:t>
            </a:r>
            <a:r>
              <a:rPr sz="2500" spc="-60" dirty="0"/>
              <a:t> </a:t>
            </a:r>
            <a:r>
              <a:rPr sz="2500" dirty="0"/>
              <a:t>Vs</a:t>
            </a:r>
            <a:r>
              <a:rPr sz="2500" spc="-55" dirty="0"/>
              <a:t> </a:t>
            </a:r>
            <a:r>
              <a:rPr sz="2500" dirty="0"/>
              <a:t>Addendum</a:t>
            </a:r>
            <a:r>
              <a:rPr sz="2500" spc="-80" dirty="0"/>
              <a:t> </a:t>
            </a:r>
            <a:r>
              <a:rPr sz="2500" spc="-50" dirty="0"/>
              <a:t>1</a:t>
            </a:r>
            <a:endParaRPr sz="2500"/>
          </a:p>
        </p:txBody>
      </p:sp>
      <p:sp>
        <p:nvSpPr>
          <p:cNvPr id="5" name="object 5"/>
          <p:cNvSpPr txBox="1"/>
          <p:nvPr/>
        </p:nvSpPr>
        <p:spPr>
          <a:xfrm>
            <a:off x="3588765" y="1634490"/>
            <a:ext cx="97916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Standard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91070" y="1536319"/>
            <a:ext cx="10833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20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92769" y="1937448"/>
            <a:ext cx="10718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20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96000" y="1270000"/>
            <a:ext cx="0" cy="4824730"/>
          </a:xfrm>
          <a:custGeom>
            <a:avLst/>
            <a:gdLst/>
            <a:ahLst/>
            <a:cxnLst/>
            <a:rect l="l" t="t" r="r" b="b"/>
            <a:pathLst>
              <a:path h="4824730">
                <a:moveTo>
                  <a:pt x="0" y="4824539"/>
                </a:moveTo>
                <a:lnTo>
                  <a:pt x="0" y="0"/>
                </a:lnTo>
              </a:path>
            </a:pathLst>
          </a:custGeom>
          <a:ln w="25400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22829" y="2629915"/>
            <a:ext cx="3665854" cy="304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“In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Year”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letter/e-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mail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sent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every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Claim.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No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“End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Year”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letter/e-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mail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sent.</a:t>
            </a:r>
            <a:endParaRPr sz="1800">
              <a:latin typeface="Calibri"/>
              <a:cs typeface="Calibri"/>
            </a:endParaRPr>
          </a:p>
          <a:p>
            <a:pPr marL="299085" marR="423545" indent="-287020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More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engagement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with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donors. Potentially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more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donations?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445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Cash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flow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21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days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until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claimed.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76264" y="2623565"/>
            <a:ext cx="3695065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“In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Year”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letter/e-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mail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sent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endParaRPr sz="18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every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sales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value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above</a:t>
            </a:r>
            <a:endParaRPr sz="18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£100/£1000.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“End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Year”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letter/e-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mail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endParaRPr sz="18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sent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(Note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De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Minimis).</a:t>
            </a:r>
            <a:endParaRPr sz="1800">
              <a:latin typeface="Calibri"/>
              <a:cs typeface="Calibri"/>
            </a:endParaRPr>
          </a:p>
          <a:p>
            <a:pPr marL="299720" marR="5080" indent="-287020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299720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Little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no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letters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3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years.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Saving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on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postage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costs.</a:t>
            </a:r>
            <a:endParaRPr sz="1800">
              <a:latin typeface="Calibri"/>
              <a:cs typeface="Calibri"/>
            </a:endParaRPr>
          </a:p>
          <a:p>
            <a:pPr marL="299720" marR="307975" indent="-287020" algn="just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299720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Cash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flow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Sales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values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less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than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£100/£1000,</a:t>
            </a:r>
            <a:r>
              <a:rPr sz="18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be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claimed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immediately.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40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0120" y="1257300"/>
            <a:ext cx="7731759" cy="48488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58414" y="3077845"/>
            <a:ext cx="7066280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Contact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your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EPoS</a:t>
            </a:r>
            <a:r>
              <a:rPr sz="18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provider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relevant</a:t>
            </a:r>
            <a:r>
              <a:rPr sz="1800" spc="-8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supplier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(If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applicable).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All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donors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must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notified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given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30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days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opt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out.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6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Opt</a:t>
            </a:r>
            <a:r>
              <a:rPr sz="18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out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cancel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(If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your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GAD’s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T&amp;C’s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allow</a:t>
            </a:r>
            <a:r>
              <a:rPr sz="18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this)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any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donors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who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do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not</a:t>
            </a:r>
            <a:endParaRPr sz="18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wish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convert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new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method.</a:t>
            </a:r>
            <a:endParaRPr sz="1800">
              <a:latin typeface="Calibri"/>
              <a:cs typeface="Calibri"/>
            </a:endParaRPr>
          </a:p>
          <a:p>
            <a:pPr marL="299720" marR="5080" indent="-287020">
              <a:lnSpc>
                <a:spcPct val="100000"/>
              </a:lnSpc>
              <a:buFont typeface="Wingdings"/>
              <a:buChar char=""/>
              <a:tabLst>
                <a:tab pos="299720" algn="l"/>
              </a:tabLst>
            </a:pP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Train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all</a:t>
            </a:r>
            <a:r>
              <a:rPr sz="18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relevant</a:t>
            </a:r>
            <a:r>
              <a:rPr sz="18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staff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(Both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at</a:t>
            </a:r>
            <a:r>
              <a:rPr sz="18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head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office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store)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update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training materials.</a:t>
            </a:r>
            <a:endParaRPr sz="1800">
              <a:latin typeface="Calibri"/>
              <a:cs typeface="Calibri"/>
            </a:endParaRPr>
          </a:p>
          <a:p>
            <a:pPr marL="299720" marR="33210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720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Update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your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GAD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Agency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Agreement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form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with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new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wording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details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(Note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De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Minimis).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Prepare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your</a:t>
            </a:r>
            <a:r>
              <a:rPr sz="18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new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wording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“In</a:t>
            </a:r>
            <a:r>
              <a:rPr sz="18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Year”</a:t>
            </a:r>
            <a:r>
              <a:rPr sz="18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“End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Year”</a:t>
            </a:r>
            <a:r>
              <a:rPr sz="18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letters.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Set</a:t>
            </a:r>
            <a:r>
              <a:rPr sz="18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moving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date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new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donors and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existing</a:t>
            </a:r>
            <a:r>
              <a:rPr sz="18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donors.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RETAIL</a:t>
            </a:r>
            <a:r>
              <a:rPr spc="-75" dirty="0"/>
              <a:t> </a:t>
            </a:r>
            <a:r>
              <a:rPr dirty="0"/>
              <a:t>GIFT</a:t>
            </a:r>
            <a:r>
              <a:rPr spc="-90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Gift</a:t>
            </a:r>
            <a:r>
              <a:rPr sz="2500" spc="-70" dirty="0"/>
              <a:t> </a:t>
            </a:r>
            <a:r>
              <a:rPr sz="2500" dirty="0"/>
              <a:t>Aid</a:t>
            </a:r>
            <a:r>
              <a:rPr sz="2500" spc="-65" dirty="0"/>
              <a:t> </a:t>
            </a:r>
            <a:r>
              <a:rPr sz="2500" dirty="0"/>
              <a:t>Methods</a:t>
            </a:r>
            <a:r>
              <a:rPr sz="2500" spc="-10" dirty="0"/>
              <a:t> </a:t>
            </a:r>
            <a:r>
              <a:rPr sz="2500" dirty="0"/>
              <a:t>–</a:t>
            </a:r>
            <a:r>
              <a:rPr sz="2500" spc="-30" dirty="0"/>
              <a:t> </a:t>
            </a:r>
            <a:r>
              <a:rPr sz="2500" dirty="0"/>
              <a:t>Changing</a:t>
            </a:r>
            <a:r>
              <a:rPr sz="2500" spc="-50" dirty="0"/>
              <a:t> </a:t>
            </a:r>
            <a:r>
              <a:rPr sz="2500" dirty="0"/>
              <a:t>Methods</a:t>
            </a:r>
            <a:r>
              <a:rPr sz="2500" spc="-10" dirty="0"/>
              <a:t> </a:t>
            </a:r>
            <a:r>
              <a:rPr sz="2500" dirty="0"/>
              <a:t>–</a:t>
            </a:r>
            <a:r>
              <a:rPr sz="2500" spc="-30" dirty="0"/>
              <a:t> </a:t>
            </a:r>
            <a:r>
              <a:rPr sz="2500" dirty="0"/>
              <a:t>1</a:t>
            </a:r>
            <a:r>
              <a:rPr sz="2500" spc="-45" dirty="0"/>
              <a:t> </a:t>
            </a:r>
            <a:r>
              <a:rPr sz="2500" dirty="0"/>
              <a:t>of</a:t>
            </a:r>
            <a:r>
              <a:rPr sz="2500" spc="-30" dirty="0"/>
              <a:t> </a:t>
            </a:r>
            <a:r>
              <a:rPr sz="2500" spc="-50" dirty="0"/>
              <a:t>2</a:t>
            </a:r>
            <a:endParaRPr sz="2500"/>
          </a:p>
        </p:txBody>
      </p:sp>
      <p:sp>
        <p:nvSpPr>
          <p:cNvPr id="6" name="object 6"/>
          <p:cNvSpPr txBox="1"/>
          <p:nvPr/>
        </p:nvSpPr>
        <p:spPr>
          <a:xfrm>
            <a:off x="3259201" y="1952942"/>
            <a:ext cx="9798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Standard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16266" y="1551940"/>
            <a:ext cx="10833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20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21218" y="2354834"/>
            <a:ext cx="10718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20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962525" y="1579372"/>
            <a:ext cx="2106930" cy="1149985"/>
            <a:chOff x="4962525" y="1579372"/>
            <a:chExt cx="2106930" cy="1149985"/>
          </a:xfrm>
        </p:grpSpPr>
        <p:sp>
          <p:nvSpPr>
            <p:cNvPr id="10" name="object 10"/>
            <p:cNvSpPr/>
            <p:nvPr/>
          </p:nvSpPr>
          <p:spPr>
            <a:xfrm>
              <a:off x="4975478" y="2160777"/>
              <a:ext cx="2080260" cy="555625"/>
            </a:xfrm>
            <a:custGeom>
              <a:avLst/>
              <a:gdLst/>
              <a:ahLst/>
              <a:cxnLst/>
              <a:rect l="l" t="t" r="r" b="b"/>
              <a:pathLst>
                <a:path w="2080259" h="555625">
                  <a:moveTo>
                    <a:pt x="191516" y="0"/>
                  </a:moveTo>
                  <a:lnTo>
                    <a:pt x="0" y="149606"/>
                  </a:lnTo>
                  <a:lnTo>
                    <a:pt x="149479" y="341122"/>
                  </a:lnTo>
                  <a:lnTo>
                    <a:pt x="160020" y="255905"/>
                  </a:lnTo>
                  <a:lnTo>
                    <a:pt x="1899157" y="470281"/>
                  </a:lnTo>
                  <a:lnTo>
                    <a:pt x="1888744" y="555498"/>
                  </a:lnTo>
                  <a:lnTo>
                    <a:pt x="2080260" y="406019"/>
                  </a:lnTo>
                  <a:lnTo>
                    <a:pt x="1930780" y="214375"/>
                  </a:lnTo>
                  <a:lnTo>
                    <a:pt x="1920240" y="299720"/>
                  </a:lnTo>
                  <a:lnTo>
                    <a:pt x="180975" y="85344"/>
                  </a:lnTo>
                  <a:lnTo>
                    <a:pt x="19151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75478" y="2160777"/>
              <a:ext cx="2080260" cy="555625"/>
            </a:xfrm>
            <a:custGeom>
              <a:avLst/>
              <a:gdLst/>
              <a:ahLst/>
              <a:cxnLst/>
              <a:rect l="l" t="t" r="r" b="b"/>
              <a:pathLst>
                <a:path w="2080259" h="555625">
                  <a:moveTo>
                    <a:pt x="0" y="149606"/>
                  </a:moveTo>
                  <a:lnTo>
                    <a:pt x="191516" y="0"/>
                  </a:lnTo>
                  <a:lnTo>
                    <a:pt x="180975" y="85344"/>
                  </a:lnTo>
                  <a:lnTo>
                    <a:pt x="1920240" y="299720"/>
                  </a:lnTo>
                  <a:lnTo>
                    <a:pt x="1930780" y="214375"/>
                  </a:lnTo>
                  <a:lnTo>
                    <a:pt x="2080260" y="406019"/>
                  </a:lnTo>
                  <a:lnTo>
                    <a:pt x="1888744" y="555498"/>
                  </a:lnTo>
                  <a:lnTo>
                    <a:pt x="1899157" y="470281"/>
                  </a:lnTo>
                  <a:lnTo>
                    <a:pt x="160020" y="255905"/>
                  </a:lnTo>
                  <a:lnTo>
                    <a:pt x="149479" y="341122"/>
                  </a:lnTo>
                  <a:lnTo>
                    <a:pt x="0" y="149606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75225" y="1592072"/>
              <a:ext cx="2081530" cy="551180"/>
            </a:xfrm>
            <a:custGeom>
              <a:avLst/>
              <a:gdLst/>
              <a:ahLst/>
              <a:cxnLst/>
              <a:rect l="l" t="t" r="r" b="b"/>
              <a:pathLst>
                <a:path w="2081529" h="551180">
                  <a:moveTo>
                    <a:pt x="1889759" y="0"/>
                  </a:moveTo>
                  <a:lnTo>
                    <a:pt x="1900047" y="85216"/>
                  </a:lnTo>
                  <a:lnTo>
                    <a:pt x="160274" y="295148"/>
                  </a:lnTo>
                  <a:lnTo>
                    <a:pt x="149987" y="209930"/>
                  </a:lnTo>
                  <a:lnTo>
                    <a:pt x="0" y="401065"/>
                  </a:lnTo>
                  <a:lnTo>
                    <a:pt x="191135" y="551052"/>
                  </a:lnTo>
                  <a:lnTo>
                    <a:pt x="180848" y="465836"/>
                  </a:lnTo>
                  <a:lnTo>
                    <a:pt x="1920621" y="255904"/>
                  </a:lnTo>
                  <a:lnTo>
                    <a:pt x="1930907" y="341122"/>
                  </a:lnTo>
                  <a:lnTo>
                    <a:pt x="2081022" y="149987"/>
                  </a:lnTo>
                  <a:lnTo>
                    <a:pt x="188975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75225" y="1592072"/>
              <a:ext cx="2081530" cy="551180"/>
            </a:xfrm>
            <a:custGeom>
              <a:avLst/>
              <a:gdLst/>
              <a:ahLst/>
              <a:cxnLst/>
              <a:rect l="l" t="t" r="r" b="b"/>
              <a:pathLst>
                <a:path w="2081529" h="551180">
                  <a:moveTo>
                    <a:pt x="0" y="401065"/>
                  </a:moveTo>
                  <a:lnTo>
                    <a:pt x="149987" y="209930"/>
                  </a:lnTo>
                  <a:lnTo>
                    <a:pt x="160274" y="295148"/>
                  </a:lnTo>
                  <a:lnTo>
                    <a:pt x="1900047" y="85216"/>
                  </a:lnTo>
                  <a:lnTo>
                    <a:pt x="1889759" y="0"/>
                  </a:lnTo>
                  <a:lnTo>
                    <a:pt x="2081022" y="149987"/>
                  </a:lnTo>
                  <a:lnTo>
                    <a:pt x="1930907" y="341122"/>
                  </a:lnTo>
                  <a:lnTo>
                    <a:pt x="1920621" y="255904"/>
                  </a:lnTo>
                  <a:lnTo>
                    <a:pt x="180848" y="465836"/>
                  </a:lnTo>
                  <a:lnTo>
                    <a:pt x="191135" y="551052"/>
                  </a:lnTo>
                  <a:lnTo>
                    <a:pt x="0" y="401065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41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554729" y="1522729"/>
            <a:ext cx="5080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487C"/>
                </a:solidFill>
                <a:latin typeface="Calibri"/>
                <a:cs typeface="Calibri"/>
              </a:rPr>
              <a:t>Example</a:t>
            </a:r>
            <a:r>
              <a:rPr sz="1800" b="1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</a:rPr>
              <a:t>Wording</a:t>
            </a:r>
            <a:r>
              <a:rPr sz="1800" b="1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487C"/>
                </a:solidFill>
                <a:latin typeface="Calibri"/>
                <a:cs typeface="Calibri"/>
              </a:rPr>
              <a:t>(Excluding</a:t>
            </a:r>
            <a:r>
              <a:rPr sz="1800" b="1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487C"/>
                </a:solidFill>
                <a:latin typeface="Calibri"/>
                <a:cs typeface="Calibri"/>
              </a:rPr>
              <a:t>De</a:t>
            </a:r>
            <a:r>
              <a:rPr sz="1800" b="1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487C"/>
                </a:solidFill>
                <a:latin typeface="Calibri"/>
                <a:cs typeface="Calibri"/>
              </a:rPr>
              <a:t>Minimis</a:t>
            </a:r>
            <a:r>
              <a:rPr sz="1800" b="1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487C"/>
                </a:solidFill>
                <a:latin typeface="Calibri"/>
                <a:cs typeface="Calibri"/>
              </a:rPr>
              <a:t>Information)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RETAIL</a:t>
            </a:r>
            <a:r>
              <a:rPr spc="-75" dirty="0"/>
              <a:t> </a:t>
            </a:r>
            <a:r>
              <a:rPr dirty="0"/>
              <a:t>GIFT</a:t>
            </a:r>
            <a:r>
              <a:rPr spc="-90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Gift</a:t>
            </a:r>
            <a:r>
              <a:rPr sz="2500" spc="-70" dirty="0"/>
              <a:t> </a:t>
            </a:r>
            <a:r>
              <a:rPr sz="2500" dirty="0"/>
              <a:t>Aid</a:t>
            </a:r>
            <a:r>
              <a:rPr sz="2500" spc="-65" dirty="0"/>
              <a:t> </a:t>
            </a:r>
            <a:r>
              <a:rPr sz="2500" dirty="0"/>
              <a:t>Methods</a:t>
            </a:r>
            <a:r>
              <a:rPr sz="2500" spc="-10" dirty="0"/>
              <a:t> </a:t>
            </a:r>
            <a:r>
              <a:rPr sz="2500" dirty="0"/>
              <a:t>–</a:t>
            </a:r>
            <a:r>
              <a:rPr sz="2500" spc="-30" dirty="0"/>
              <a:t> </a:t>
            </a:r>
            <a:r>
              <a:rPr sz="2500" dirty="0"/>
              <a:t>Changing</a:t>
            </a:r>
            <a:r>
              <a:rPr sz="2500" spc="-50" dirty="0"/>
              <a:t> </a:t>
            </a:r>
            <a:r>
              <a:rPr sz="2500" dirty="0"/>
              <a:t>Methods</a:t>
            </a:r>
            <a:r>
              <a:rPr sz="2500" spc="-10" dirty="0"/>
              <a:t> </a:t>
            </a:r>
            <a:r>
              <a:rPr sz="2500" dirty="0"/>
              <a:t>–</a:t>
            </a:r>
            <a:r>
              <a:rPr sz="2500" spc="-30" dirty="0"/>
              <a:t> </a:t>
            </a:r>
            <a:r>
              <a:rPr sz="2500" dirty="0"/>
              <a:t>2</a:t>
            </a:r>
            <a:r>
              <a:rPr sz="2500" spc="-45" dirty="0"/>
              <a:t> </a:t>
            </a:r>
            <a:r>
              <a:rPr sz="2500" dirty="0"/>
              <a:t>of</a:t>
            </a:r>
            <a:r>
              <a:rPr sz="2500" spc="-30" dirty="0"/>
              <a:t> </a:t>
            </a:r>
            <a:r>
              <a:rPr sz="2500" spc="-50" dirty="0"/>
              <a:t>2</a:t>
            </a:r>
            <a:endParaRPr sz="2500"/>
          </a:p>
        </p:txBody>
      </p:sp>
      <p:sp>
        <p:nvSpPr>
          <p:cNvPr id="8" name="object 8"/>
          <p:cNvSpPr txBox="1"/>
          <p:nvPr/>
        </p:nvSpPr>
        <p:spPr>
          <a:xfrm>
            <a:off x="2303526" y="2018919"/>
            <a:ext cx="365125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We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writing</a:t>
            </a:r>
            <a:r>
              <a:rPr sz="1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let</a:t>
            </a:r>
            <a:r>
              <a:rPr sz="1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1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know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that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we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changing the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method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we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 use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claim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your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Aid.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We</a:t>
            </a:r>
            <a:r>
              <a:rPr sz="1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r>
              <a:rPr sz="1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really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pleased</a:t>
            </a:r>
            <a:r>
              <a:rPr sz="1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with</a:t>
            </a:r>
            <a:r>
              <a:rPr sz="1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these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changes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as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 they</a:t>
            </a:r>
            <a:r>
              <a:rPr sz="1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will 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significantly</a:t>
            </a:r>
            <a:r>
              <a:rPr sz="1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reduce</a:t>
            </a:r>
            <a:r>
              <a:rPr sz="10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administration</a:t>
            </a:r>
            <a:r>
              <a:rPr sz="10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costs</a:t>
            </a:r>
            <a:r>
              <a:rPr sz="1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allowing us to 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invest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more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into</a:t>
            </a:r>
            <a:r>
              <a:rPr sz="1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helping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our</a:t>
            </a:r>
            <a:r>
              <a:rPr sz="1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patients.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03526" y="2781300"/>
            <a:ext cx="35883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When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1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kindly</a:t>
            </a:r>
            <a:r>
              <a:rPr sz="1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signed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up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our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1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on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Donated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Goods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scheme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1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entered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into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an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Agency</a:t>
            </a:r>
            <a:r>
              <a:rPr sz="1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Agreement</a:t>
            </a:r>
            <a:r>
              <a:rPr sz="1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with</a:t>
            </a:r>
            <a:r>
              <a:rPr sz="1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us.</a:t>
            </a:r>
            <a:r>
              <a:rPr sz="1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1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its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simplest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form,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this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means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we:-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03526" y="3390582"/>
            <a:ext cx="361251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84785" algn="l"/>
              </a:tabLst>
            </a:pP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Sell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your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goods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on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your</a:t>
            </a:r>
            <a:r>
              <a:rPr sz="1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behalf.</a:t>
            </a:r>
            <a:endParaRPr sz="1000">
              <a:latin typeface="Calibri"/>
              <a:cs typeface="Calibri"/>
            </a:endParaRPr>
          </a:p>
          <a:p>
            <a:pPr marL="184785" marR="5080" indent="-1727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184785" algn="l"/>
              </a:tabLst>
            </a:pP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Write</a:t>
            </a:r>
            <a:r>
              <a:rPr sz="1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1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let you</a:t>
            </a:r>
            <a:r>
              <a:rPr sz="1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know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how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much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we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raised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from</a:t>
            </a:r>
            <a:r>
              <a:rPr sz="1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sale</a:t>
            </a:r>
            <a:r>
              <a:rPr sz="1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 those</a:t>
            </a:r>
            <a:r>
              <a:rPr sz="1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goods.</a:t>
            </a:r>
            <a:endParaRPr sz="1000">
              <a:latin typeface="Calibri"/>
              <a:cs typeface="Calibri"/>
            </a:endParaRPr>
          </a:p>
          <a:p>
            <a:pPr marL="184785" indent="-172085">
              <a:lnSpc>
                <a:spcPct val="100000"/>
              </a:lnSpc>
              <a:buFont typeface="Wingdings"/>
              <a:buChar char=""/>
              <a:tabLst>
                <a:tab pos="184785" algn="l"/>
              </a:tabLst>
            </a:pP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Invite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1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donate</a:t>
            </a:r>
            <a:r>
              <a:rPr sz="1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1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sales</a:t>
            </a:r>
            <a:r>
              <a:rPr sz="1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proceeds of</a:t>
            </a:r>
            <a:r>
              <a:rPr sz="1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those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goods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us.</a:t>
            </a:r>
            <a:endParaRPr sz="1000">
              <a:latin typeface="Calibri"/>
              <a:cs typeface="Calibri"/>
            </a:endParaRPr>
          </a:p>
          <a:p>
            <a:pPr marL="184785" indent="-172085">
              <a:lnSpc>
                <a:spcPct val="100000"/>
              </a:lnSpc>
              <a:buFont typeface="Wingdings"/>
              <a:buChar char=""/>
              <a:tabLst>
                <a:tab pos="184785" algn="l"/>
              </a:tabLst>
            </a:pP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Claim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25%</a:t>
            </a:r>
            <a:r>
              <a:rPr sz="10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1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1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on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sales</a:t>
            </a:r>
            <a:r>
              <a:rPr sz="1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proceeds when</a:t>
            </a:r>
            <a:r>
              <a:rPr sz="1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donate</a:t>
            </a:r>
            <a:endParaRPr sz="1000">
              <a:latin typeface="Calibri"/>
              <a:cs typeface="Calibri"/>
            </a:endParaRPr>
          </a:p>
          <a:p>
            <a:pPr marL="184785">
              <a:lnSpc>
                <a:spcPct val="100000"/>
              </a:lnSpc>
            </a:pP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them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us.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03526" y="4458334"/>
            <a:ext cx="365506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So,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example,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1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donate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an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item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which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we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then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sell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£10,</a:t>
            </a:r>
            <a:endParaRPr sz="10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Charity‐METHOD</a:t>
            </a:r>
            <a:r>
              <a:rPr sz="1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A)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1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(Name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Trading Subsidiary</a:t>
            </a:r>
            <a:r>
              <a:rPr sz="10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METHOD B)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can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 claim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an</a:t>
            </a:r>
            <a:r>
              <a:rPr sz="1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additional</a:t>
            </a:r>
            <a:r>
              <a:rPr sz="1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£2.50</a:t>
            </a:r>
            <a:r>
              <a:rPr sz="10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from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HMRC</a:t>
            </a:r>
            <a:r>
              <a:rPr sz="1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(less</a:t>
            </a:r>
            <a:r>
              <a:rPr sz="1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2.5%</a:t>
            </a:r>
            <a:r>
              <a:rPr sz="1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commission</a:t>
            </a:r>
            <a:r>
              <a:rPr sz="1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1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VAT).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This</a:t>
            </a:r>
            <a:r>
              <a:rPr sz="1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means</a:t>
            </a:r>
            <a:r>
              <a:rPr sz="1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that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your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donation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has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now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helped us</a:t>
            </a:r>
            <a:r>
              <a:rPr sz="1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raise</a:t>
            </a:r>
            <a:r>
              <a:rPr sz="1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just</a:t>
            </a:r>
            <a:r>
              <a:rPr sz="1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under</a:t>
            </a:r>
            <a:endParaRPr sz="10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£12.50</a:t>
            </a:r>
            <a:r>
              <a:rPr sz="10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at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no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cost</a:t>
            </a:r>
            <a:r>
              <a:rPr sz="1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you.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03526" y="5373116"/>
            <a:ext cx="17354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1F487C"/>
                </a:solidFill>
                <a:latin typeface="Calibri"/>
                <a:cs typeface="Calibri"/>
              </a:rPr>
              <a:t>How</a:t>
            </a:r>
            <a:r>
              <a:rPr sz="1000" b="1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1F487C"/>
                </a:solidFill>
                <a:latin typeface="Calibri"/>
                <a:cs typeface="Calibri"/>
              </a:rPr>
              <a:t>the changes</a:t>
            </a:r>
            <a:r>
              <a:rPr sz="1000" b="1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1F487C"/>
                </a:solidFill>
                <a:latin typeface="Calibri"/>
                <a:cs typeface="Calibri"/>
              </a:rPr>
              <a:t>may</a:t>
            </a:r>
            <a:r>
              <a:rPr sz="1000" b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1F487C"/>
                </a:solidFill>
                <a:latin typeface="Calibri"/>
                <a:cs typeface="Calibri"/>
              </a:rPr>
              <a:t>affect</a:t>
            </a:r>
            <a:r>
              <a:rPr sz="1000" b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096000" y="1991360"/>
            <a:ext cx="5715" cy="4103370"/>
          </a:xfrm>
          <a:custGeom>
            <a:avLst/>
            <a:gdLst/>
            <a:ahLst/>
            <a:cxnLst/>
            <a:rect l="l" t="t" r="r" b="b"/>
            <a:pathLst>
              <a:path w="5714" h="4103370">
                <a:moveTo>
                  <a:pt x="0" y="4102963"/>
                </a:moveTo>
                <a:lnTo>
                  <a:pt x="5714" y="0"/>
                </a:lnTo>
              </a:path>
            </a:pathLst>
          </a:custGeom>
          <a:ln w="25400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209665" y="2016188"/>
            <a:ext cx="300672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Under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new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method,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 following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changes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will</a:t>
            </a:r>
            <a:r>
              <a:rPr sz="1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apply:-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81725" y="2321559"/>
            <a:ext cx="3681095" cy="1702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 marR="316230" indent="-1727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85420" algn="l"/>
              </a:tabLst>
            </a:pP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We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will</a:t>
            </a:r>
            <a:r>
              <a:rPr sz="1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no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longer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required</a:t>
            </a:r>
            <a:r>
              <a:rPr sz="10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write</a:t>
            </a:r>
            <a:r>
              <a:rPr sz="1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1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1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sales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proceeds</a:t>
            </a:r>
            <a:r>
              <a:rPr sz="1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1F487C"/>
                </a:solidFill>
                <a:latin typeface="Calibri"/>
                <a:cs typeface="Calibri"/>
              </a:rPr>
              <a:t>do</a:t>
            </a:r>
            <a:r>
              <a:rPr sz="1000" b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1F487C"/>
                </a:solidFill>
                <a:latin typeface="Calibri"/>
                <a:cs typeface="Calibri"/>
              </a:rPr>
              <a:t>not</a:t>
            </a:r>
            <a:r>
              <a:rPr sz="1000" b="1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exceed</a:t>
            </a:r>
            <a:r>
              <a:rPr sz="1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£100</a:t>
            </a:r>
            <a:r>
              <a:rPr sz="1000" spc="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within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any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r>
              <a:rPr sz="1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year</a:t>
            </a:r>
            <a:r>
              <a:rPr sz="1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(6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April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spc="-50" dirty="0">
                <a:solidFill>
                  <a:srgbClr val="1F487C"/>
                </a:solidFill>
                <a:latin typeface="Calibri"/>
                <a:cs typeface="Calibri"/>
              </a:rPr>
              <a:t>5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 April).</a:t>
            </a:r>
            <a:endParaRPr sz="1000">
              <a:latin typeface="Calibri"/>
              <a:cs typeface="Calibri"/>
            </a:endParaRPr>
          </a:p>
          <a:p>
            <a:pPr marL="184785" indent="-172085">
              <a:lnSpc>
                <a:spcPct val="100000"/>
              </a:lnSpc>
              <a:buFont typeface="Wingdings"/>
              <a:buChar char=""/>
              <a:tabLst>
                <a:tab pos="184785" algn="l"/>
              </a:tabLst>
            </a:pP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Any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sales</a:t>
            </a:r>
            <a:r>
              <a:rPr sz="1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proceeds under £100</a:t>
            </a:r>
            <a:r>
              <a:rPr sz="10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1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r>
              <a:rPr sz="1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year</a:t>
            </a:r>
            <a:r>
              <a:rPr sz="1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will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donated</a:t>
            </a:r>
            <a:endParaRPr sz="1000">
              <a:latin typeface="Calibri"/>
              <a:cs typeface="Calibri"/>
            </a:endParaRPr>
          </a:p>
          <a:p>
            <a:pPr marL="185420">
              <a:lnSpc>
                <a:spcPct val="100000"/>
              </a:lnSpc>
            </a:pP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charity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automatically.</a:t>
            </a:r>
            <a:endParaRPr sz="1000">
              <a:latin typeface="Calibri"/>
              <a:cs typeface="Calibri"/>
            </a:endParaRPr>
          </a:p>
          <a:p>
            <a:pPr marL="185420" marR="121285" indent="-172720">
              <a:lnSpc>
                <a:spcPct val="100000"/>
              </a:lnSpc>
              <a:buFont typeface="Wingdings"/>
              <a:buChar char=""/>
              <a:tabLst>
                <a:tab pos="185420" algn="l"/>
              </a:tabLst>
            </a:pP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Where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sales</a:t>
            </a:r>
            <a:r>
              <a:rPr sz="1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proceeds </a:t>
            </a:r>
            <a:r>
              <a:rPr sz="1000" b="1" dirty="0">
                <a:solidFill>
                  <a:srgbClr val="1F487C"/>
                </a:solidFill>
                <a:latin typeface="Calibri"/>
                <a:cs typeface="Calibri"/>
              </a:rPr>
              <a:t>do</a:t>
            </a:r>
            <a:r>
              <a:rPr sz="1000" b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exceed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£100</a:t>
            </a:r>
            <a:r>
              <a:rPr sz="10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1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year,</a:t>
            </a:r>
            <a:r>
              <a:rPr sz="1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we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 will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write/email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ask</a:t>
            </a:r>
            <a:r>
              <a:rPr sz="1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1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would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like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donate the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net 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sales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proceeds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over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1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above</a:t>
            </a:r>
            <a:r>
              <a:rPr sz="1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initial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£100</a:t>
            </a:r>
            <a:endParaRPr sz="1000">
              <a:latin typeface="Calibri"/>
              <a:cs typeface="Calibri"/>
            </a:endParaRPr>
          </a:p>
          <a:p>
            <a:pPr marL="185420" marR="5080" indent="-172720">
              <a:lnSpc>
                <a:spcPct val="100000"/>
              </a:lnSpc>
              <a:buFont typeface="Wingdings"/>
              <a:buChar char=""/>
              <a:tabLst>
                <a:tab pos="185420" algn="l"/>
              </a:tabLst>
            </a:pP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1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any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event,</a:t>
            </a:r>
            <a:r>
              <a:rPr sz="1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an</a:t>
            </a:r>
            <a:r>
              <a:rPr sz="1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annual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letter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will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sent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1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accordance</a:t>
            </a:r>
            <a:r>
              <a:rPr sz="10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with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HMRC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guidelines to</a:t>
            </a:r>
            <a:r>
              <a:rPr sz="1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let</a:t>
            </a:r>
            <a:r>
              <a:rPr sz="1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1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know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value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your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Aided donations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81725" y="4150995"/>
            <a:ext cx="11391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1F487C"/>
                </a:solidFill>
                <a:latin typeface="Calibri"/>
                <a:cs typeface="Calibri"/>
              </a:rPr>
              <a:t>What</a:t>
            </a:r>
            <a:r>
              <a:rPr sz="1000" b="1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1000" b="1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1F487C"/>
                </a:solidFill>
                <a:latin typeface="Calibri"/>
                <a:cs typeface="Calibri"/>
              </a:rPr>
              <a:t>need</a:t>
            </a:r>
            <a:r>
              <a:rPr sz="1000" b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1F487C"/>
                </a:solidFill>
                <a:latin typeface="Calibri"/>
                <a:cs typeface="Calibri"/>
              </a:rPr>
              <a:t>to </a:t>
            </a:r>
            <a:r>
              <a:rPr sz="1000" b="1" spc="-25" dirty="0">
                <a:solidFill>
                  <a:srgbClr val="1F487C"/>
                </a:solidFill>
                <a:latin typeface="Calibri"/>
                <a:cs typeface="Calibri"/>
              </a:rPr>
              <a:t>do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81725" y="4455795"/>
            <a:ext cx="359664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1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1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would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like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join</a:t>
            </a:r>
            <a:r>
              <a:rPr sz="1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new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Agency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Agreement,</a:t>
            </a:r>
            <a:r>
              <a:rPr sz="10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1000" b="1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1F487C"/>
                </a:solidFill>
                <a:latin typeface="Calibri"/>
                <a:cs typeface="Calibri"/>
              </a:rPr>
              <a:t>need</a:t>
            </a:r>
            <a:r>
              <a:rPr sz="1000" b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1F487C"/>
                </a:solidFill>
                <a:latin typeface="Calibri"/>
                <a:cs typeface="Calibri"/>
              </a:rPr>
              <a:t>do</a:t>
            </a:r>
            <a:r>
              <a:rPr sz="1000" b="1" dirty="0">
                <a:solidFill>
                  <a:srgbClr val="1F487C"/>
                </a:solidFill>
                <a:latin typeface="Calibri"/>
                <a:cs typeface="Calibri"/>
              </a:rPr>
              <a:t> nothing</a:t>
            </a:r>
            <a:r>
              <a:rPr sz="1000" b="1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1F487C"/>
                </a:solidFill>
                <a:latin typeface="Calibri"/>
                <a:cs typeface="Calibri"/>
              </a:rPr>
              <a:t>further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.</a:t>
            </a:r>
            <a:r>
              <a:rPr sz="1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After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30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days</a:t>
            </a:r>
            <a:r>
              <a:rPr sz="1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from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date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this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letter,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will</a:t>
            </a:r>
            <a:r>
              <a:rPr sz="1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 transferred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new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Agency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Agreement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automatically.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81725" y="5065648"/>
            <a:ext cx="362966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1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1F487C"/>
                </a:solidFill>
                <a:latin typeface="Calibri"/>
                <a:cs typeface="Calibri"/>
              </a:rPr>
              <a:t>do</a:t>
            </a:r>
            <a:r>
              <a:rPr sz="1000" b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1F487C"/>
                </a:solidFill>
                <a:latin typeface="Calibri"/>
                <a:cs typeface="Calibri"/>
              </a:rPr>
              <a:t>not</a:t>
            </a:r>
            <a:r>
              <a:rPr sz="1000" b="1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wish</a:t>
            </a:r>
            <a:r>
              <a:rPr sz="1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participate in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scheme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under</a:t>
            </a:r>
            <a:r>
              <a:rPr sz="10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new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 method,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please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let</a:t>
            </a:r>
            <a:r>
              <a:rPr sz="1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us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know</a:t>
            </a:r>
            <a:r>
              <a:rPr sz="1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within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next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30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days</a:t>
            </a:r>
            <a:r>
              <a:rPr sz="1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1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we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will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remove</a:t>
            </a:r>
            <a:r>
              <a:rPr sz="1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1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from the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scheme</a:t>
            </a:r>
            <a:r>
              <a:rPr sz="1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F487C"/>
                </a:solidFill>
                <a:latin typeface="Calibri"/>
                <a:cs typeface="Calibri"/>
              </a:rPr>
              <a:t>with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 immediate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F487C"/>
                </a:solidFill>
                <a:latin typeface="Calibri"/>
                <a:cs typeface="Calibri"/>
              </a:rPr>
              <a:t>effect.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42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691890" y="1520190"/>
            <a:ext cx="480758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i="1" dirty="0">
                <a:solidFill>
                  <a:srgbClr val="1F487C"/>
                </a:solidFill>
                <a:latin typeface="Calibri"/>
                <a:cs typeface="Calibri"/>
              </a:rPr>
              <a:t>What</a:t>
            </a:r>
            <a:r>
              <a:rPr sz="2300" b="1" i="1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i="1" dirty="0">
                <a:solidFill>
                  <a:srgbClr val="1F487C"/>
                </a:solidFill>
                <a:latin typeface="Calibri"/>
                <a:cs typeface="Calibri"/>
              </a:rPr>
              <a:t>structure</a:t>
            </a:r>
            <a:r>
              <a:rPr sz="2300" b="1" i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i="1" dirty="0">
                <a:solidFill>
                  <a:srgbClr val="1F487C"/>
                </a:solidFill>
                <a:latin typeface="Calibri"/>
                <a:cs typeface="Calibri"/>
              </a:rPr>
              <a:t>does</a:t>
            </a:r>
            <a:r>
              <a:rPr sz="2300" b="1" i="1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i="1" dirty="0">
                <a:solidFill>
                  <a:srgbClr val="1F487C"/>
                </a:solidFill>
                <a:latin typeface="Calibri"/>
                <a:cs typeface="Calibri"/>
              </a:rPr>
              <a:t>your</a:t>
            </a:r>
            <a:r>
              <a:rPr sz="2300" b="1" i="1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i="1" dirty="0">
                <a:solidFill>
                  <a:srgbClr val="1F487C"/>
                </a:solidFill>
                <a:latin typeface="Calibri"/>
                <a:cs typeface="Calibri"/>
              </a:rPr>
              <a:t>charity</a:t>
            </a:r>
            <a:r>
              <a:rPr sz="2300" b="1" i="1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i="1" spc="-10" dirty="0">
                <a:solidFill>
                  <a:srgbClr val="1F487C"/>
                </a:solidFill>
                <a:latin typeface="Calibri"/>
                <a:cs typeface="Calibri"/>
              </a:rPr>
              <a:t>have?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RETAIL</a:t>
            </a:r>
            <a:r>
              <a:rPr spc="-75" dirty="0"/>
              <a:t> </a:t>
            </a:r>
            <a:r>
              <a:rPr dirty="0"/>
              <a:t>GIFT</a:t>
            </a:r>
            <a:r>
              <a:rPr spc="-90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spc="-10" dirty="0"/>
              <a:t>Trading</a:t>
            </a:r>
            <a:r>
              <a:rPr sz="2500" spc="-60" dirty="0"/>
              <a:t> </a:t>
            </a:r>
            <a:r>
              <a:rPr sz="2500" dirty="0"/>
              <a:t>Subsidiary</a:t>
            </a:r>
            <a:r>
              <a:rPr sz="2500" spc="-40" dirty="0"/>
              <a:t> </a:t>
            </a:r>
            <a:r>
              <a:rPr sz="2500" dirty="0"/>
              <a:t>–</a:t>
            </a:r>
            <a:r>
              <a:rPr sz="2500" spc="-60" dirty="0"/>
              <a:t> </a:t>
            </a:r>
            <a:r>
              <a:rPr sz="2500" dirty="0"/>
              <a:t>1</a:t>
            </a:r>
            <a:r>
              <a:rPr sz="2500" spc="-45" dirty="0"/>
              <a:t> </a:t>
            </a:r>
            <a:r>
              <a:rPr sz="2500" dirty="0"/>
              <a:t>of</a:t>
            </a:r>
            <a:r>
              <a:rPr sz="2500" spc="-50" dirty="0"/>
              <a:t> 2</a:t>
            </a:r>
            <a:endParaRPr sz="2500"/>
          </a:p>
        </p:txBody>
      </p:sp>
      <p:grpSp>
        <p:nvGrpSpPr>
          <p:cNvPr id="8" name="object 8"/>
          <p:cNvGrpSpPr/>
          <p:nvPr/>
        </p:nvGrpSpPr>
        <p:grpSpPr>
          <a:xfrm>
            <a:off x="3431540" y="2501900"/>
            <a:ext cx="5224780" cy="1661160"/>
            <a:chOff x="3431540" y="2501900"/>
            <a:chExt cx="5224780" cy="166116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31540" y="2603500"/>
              <a:ext cx="1323339" cy="15595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32980" y="2501900"/>
              <a:ext cx="1323340" cy="155956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7571993" y="3845814"/>
            <a:ext cx="909319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i="1" spc="-755" dirty="0">
                <a:solidFill>
                  <a:srgbClr val="9F413D"/>
                </a:solidFill>
                <a:latin typeface="Trebuchet MS"/>
                <a:cs typeface="Trebuchet MS"/>
              </a:rPr>
              <a:t>Trading</a:t>
            </a:r>
            <a:endParaRPr sz="35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86176" y="5208651"/>
            <a:ext cx="181228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5080" indent="-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Stand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alone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charity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18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parent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company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42790" y="4500879"/>
            <a:ext cx="103505" cy="688340"/>
          </a:xfrm>
          <a:custGeom>
            <a:avLst/>
            <a:gdLst/>
            <a:ahLst/>
            <a:cxnLst/>
            <a:rect l="l" t="t" r="r" b="b"/>
            <a:pathLst>
              <a:path w="103504" h="688339">
                <a:moveTo>
                  <a:pt x="51688" y="25109"/>
                </a:moveTo>
                <a:lnTo>
                  <a:pt x="45338" y="35995"/>
                </a:lnTo>
                <a:lnTo>
                  <a:pt x="45338" y="687959"/>
                </a:lnTo>
                <a:lnTo>
                  <a:pt x="58038" y="687959"/>
                </a:lnTo>
                <a:lnTo>
                  <a:pt x="58038" y="35995"/>
                </a:lnTo>
                <a:lnTo>
                  <a:pt x="51688" y="25109"/>
                </a:lnTo>
                <a:close/>
              </a:path>
              <a:path w="103504" h="688339">
                <a:moveTo>
                  <a:pt x="51688" y="0"/>
                </a:moveTo>
                <a:lnTo>
                  <a:pt x="0" y="88646"/>
                </a:lnTo>
                <a:lnTo>
                  <a:pt x="1016" y="92456"/>
                </a:lnTo>
                <a:lnTo>
                  <a:pt x="7112" y="96012"/>
                </a:lnTo>
                <a:lnTo>
                  <a:pt x="10922" y="94996"/>
                </a:lnTo>
                <a:lnTo>
                  <a:pt x="45338" y="35995"/>
                </a:lnTo>
                <a:lnTo>
                  <a:pt x="45338" y="12573"/>
                </a:lnTo>
                <a:lnTo>
                  <a:pt x="59020" y="12573"/>
                </a:lnTo>
                <a:lnTo>
                  <a:pt x="51688" y="0"/>
                </a:lnTo>
                <a:close/>
              </a:path>
              <a:path w="103504" h="688339">
                <a:moveTo>
                  <a:pt x="59020" y="12573"/>
                </a:moveTo>
                <a:lnTo>
                  <a:pt x="58038" y="12573"/>
                </a:lnTo>
                <a:lnTo>
                  <a:pt x="58039" y="35995"/>
                </a:lnTo>
                <a:lnTo>
                  <a:pt x="92456" y="94996"/>
                </a:lnTo>
                <a:lnTo>
                  <a:pt x="96266" y="96012"/>
                </a:lnTo>
                <a:lnTo>
                  <a:pt x="102362" y="92456"/>
                </a:lnTo>
                <a:lnTo>
                  <a:pt x="103378" y="88646"/>
                </a:lnTo>
                <a:lnTo>
                  <a:pt x="59020" y="12573"/>
                </a:lnTo>
                <a:close/>
              </a:path>
              <a:path w="103504" h="688339">
                <a:moveTo>
                  <a:pt x="58038" y="12573"/>
                </a:moveTo>
                <a:lnTo>
                  <a:pt x="45338" y="12573"/>
                </a:lnTo>
                <a:lnTo>
                  <a:pt x="45338" y="35995"/>
                </a:lnTo>
                <a:lnTo>
                  <a:pt x="51688" y="25109"/>
                </a:lnTo>
                <a:lnTo>
                  <a:pt x="46228" y="15748"/>
                </a:lnTo>
                <a:lnTo>
                  <a:pt x="58038" y="15748"/>
                </a:lnTo>
                <a:lnTo>
                  <a:pt x="58038" y="12573"/>
                </a:lnTo>
                <a:close/>
              </a:path>
              <a:path w="103504" h="688339">
                <a:moveTo>
                  <a:pt x="58038" y="15748"/>
                </a:moveTo>
                <a:lnTo>
                  <a:pt x="57150" y="15748"/>
                </a:lnTo>
                <a:lnTo>
                  <a:pt x="51688" y="25109"/>
                </a:lnTo>
                <a:lnTo>
                  <a:pt x="58039" y="35995"/>
                </a:lnTo>
                <a:lnTo>
                  <a:pt x="58038" y="15748"/>
                </a:lnTo>
                <a:close/>
              </a:path>
              <a:path w="103504" h="688339">
                <a:moveTo>
                  <a:pt x="57150" y="15748"/>
                </a:moveTo>
                <a:lnTo>
                  <a:pt x="46228" y="15748"/>
                </a:lnTo>
                <a:lnTo>
                  <a:pt x="51688" y="25109"/>
                </a:lnTo>
                <a:lnTo>
                  <a:pt x="57150" y="15748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340345" y="5208651"/>
            <a:ext cx="1372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 marR="5080" indent="-17272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Trading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arm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of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charity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082540" y="3238500"/>
            <a:ext cx="2995930" cy="1950720"/>
            <a:chOff x="5082540" y="3238500"/>
            <a:chExt cx="2995930" cy="1950720"/>
          </a:xfrm>
        </p:grpSpPr>
        <p:sp>
          <p:nvSpPr>
            <p:cNvPr id="16" name="object 16"/>
            <p:cNvSpPr/>
            <p:nvPr/>
          </p:nvSpPr>
          <p:spPr>
            <a:xfrm>
              <a:off x="7974711" y="4500880"/>
              <a:ext cx="103505" cy="688340"/>
            </a:xfrm>
            <a:custGeom>
              <a:avLst/>
              <a:gdLst/>
              <a:ahLst/>
              <a:cxnLst/>
              <a:rect l="l" t="t" r="r" b="b"/>
              <a:pathLst>
                <a:path w="103504" h="688339">
                  <a:moveTo>
                    <a:pt x="51689" y="25109"/>
                  </a:moveTo>
                  <a:lnTo>
                    <a:pt x="45339" y="35995"/>
                  </a:lnTo>
                  <a:lnTo>
                    <a:pt x="45339" y="687959"/>
                  </a:lnTo>
                  <a:lnTo>
                    <a:pt x="58039" y="687959"/>
                  </a:lnTo>
                  <a:lnTo>
                    <a:pt x="58039" y="35995"/>
                  </a:lnTo>
                  <a:lnTo>
                    <a:pt x="51689" y="25109"/>
                  </a:lnTo>
                  <a:close/>
                </a:path>
                <a:path w="103504" h="688339">
                  <a:moveTo>
                    <a:pt x="51689" y="0"/>
                  </a:moveTo>
                  <a:lnTo>
                    <a:pt x="0" y="88646"/>
                  </a:lnTo>
                  <a:lnTo>
                    <a:pt x="1016" y="92456"/>
                  </a:lnTo>
                  <a:lnTo>
                    <a:pt x="7112" y="96012"/>
                  </a:lnTo>
                  <a:lnTo>
                    <a:pt x="10922" y="94996"/>
                  </a:lnTo>
                  <a:lnTo>
                    <a:pt x="45339" y="35995"/>
                  </a:lnTo>
                  <a:lnTo>
                    <a:pt x="45339" y="12573"/>
                  </a:lnTo>
                  <a:lnTo>
                    <a:pt x="59020" y="12573"/>
                  </a:lnTo>
                  <a:lnTo>
                    <a:pt x="51689" y="0"/>
                  </a:lnTo>
                  <a:close/>
                </a:path>
                <a:path w="103504" h="688339">
                  <a:moveTo>
                    <a:pt x="59020" y="12573"/>
                  </a:moveTo>
                  <a:lnTo>
                    <a:pt x="58039" y="12573"/>
                  </a:lnTo>
                  <a:lnTo>
                    <a:pt x="58039" y="35995"/>
                  </a:lnTo>
                  <a:lnTo>
                    <a:pt x="92456" y="94996"/>
                  </a:lnTo>
                  <a:lnTo>
                    <a:pt x="96266" y="96012"/>
                  </a:lnTo>
                  <a:lnTo>
                    <a:pt x="102362" y="92456"/>
                  </a:lnTo>
                  <a:lnTo>
                    <a:pt x="103378" y="88646"/>
                  </a:lnTo>
                  <a:lnTo>
                    <a:pt x="59020" y="12573"/>
                  </a:lnTo>
                  <a:close/>
                </a:path>
                <a:path w="103504" h="688339">
                  <a:moveTo>
                    <a:pt x="58039" y="12573"/>
                  </a:moveTo>
                  <a:lnTo>
                    <a:pt x="45339" y="12573"/>
                  </a:lnTo>
                  <a:lnTo>
                    <a:pt x="45339" y="35995"/>
                  </a:lnTo>
                  <a:lnTo>
                    <a:pt x="51689" y="25109"/>
                  </a:lnTo>
                  <a:lnTo>
                    <a:pt x="46228" y="15748"/>
                  </a:lnTo>
                  <a:lnTo>
                    <a:pt x="58039" y="15748"/>
                  </a:lnTo>
                  <a:lnTo>
                    <a:pt x="58039" y="12573"/>
                  </a:lnTo>
                  <a:close/>
                </a:path>
                <a:path w="103504" h="688339">
                  <a:moveTo>
                    <a:pt x="58039" y="15748"/>
                  </a:moveTo>
                  <a:lnTo>
                    <a:pt x="57150" y="15748"/>
                  </a:lnTo>
                  <a:lnTo>
                    <a:pt x="51689" y="25109"/>
                  </a:lnTo>
                  <a:lnTo>
                    <a:pt x="58039" y="35995"/>
                  </a:lnTo>
                  <a:lnTo>
                    <a:pt x="58039" y="15748"/>
                  </a:lnTo>
                  <a:close/>
                </a:path>
                <a:path w="103504" h="688339">
                  <a:moveTo>
                    <a:pt x="57150" y="15748"/>
                  </a:moveTo>
                  <a:lnTo>
                    <a:pt x="46228" y="15748"/>
                  </a:lnTo>
                  <a:lnTo>
                    <a:pt x="51689" y="25109"/>
                  </a:lnTo>
                  <a:lnTo>
                    <a:pt x="57150" y="15748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95240" y="3251200"/>
              <a:ext cx="2001520" cy="541020"/>
            </a:xfrm>
            <a:custGeom>
              <a:avLst/>
              <a:gdLst/>
              <a:ahLst/>
              <a:cxnLst/>
              <a:rect l="l" t="t" r="r" b="b"/>
              <a:pathLst>
                <a:path w="2001520" h="541020">
                  <a:moveTo>
                    <a:pt x="270510" y="0"/>
                  </a:moveTo>
                  <a:lnTo>
                    <a:pt x="0" y="270510"/>
                  </a:lnTo>
                  <a:lnTo>
                    <a:pt x="270510" y="541019"/>
                  </a:lnTo>
                  <a:lnTo>
                    <a:pt x="270510" y="405764"/>
                  </a:lnTo>
                  <a:lnTo>
                    <a:pt x="2001519" y="405764"/>
                  </a:lnTo>
                  <a:lnTo>
                    <a:pt x="2001519" y="135254"/>
                  </a:lnTo>
                  <a:lnTo>
                    <a:pt x="270510" y="135254"/>
                  </a:lnTo>
                  <a:lnTo>
                    <a:pt x="27051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95240" y="3251200"/>
              <a:ext cx="2001520" cy="541020"/>
            </a:xfrm>
            <a:custGeom>
              <a:avLst/>
              <a:gdLst/>
              <a:ahLst/>
              <a:cxnLst/>
              <a:rect l="l" t="t" r="r" b="b"/>
              <a:pathLst>
                <a:path w="2001520" h="541020">
                  <a:moveTo>
                    <a:pt x="0" y="270510"/>
                  </a:moveTo>
                  <a:lnTo>
                    <a:pt x="270510" y="0"/>
                  </a:lnTo>
                  <a:lnTo>
                    <a:pt x="270510" y="135254"/>
                  </a:lnTo>
                  <a:lnTo>
                    <a:pt x="2001519" y="135254"/>
                  </a:lnTo>
                  <a:lnTo>
                    <a:pt x="2001519" y="405764"/>
                  </a:lnTo>
                  <a:lnTo>
                    <a:pt x="270510" y="405764"/>
                  </a:lnTo>
                  <a:lnTo>
                    <a:pt x="270510" y="541019"/>
                  </a:lnTo>
                  <a:lnTo>
                    <a:pt x="0" y="2705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90540" y="3911600"/>
            <a:ext cx="1079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 marR="5080" indent="-8382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Profits</a:t>
            </a:r>
            <a:r>
              <a:rPr sz="1800" spc="-9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paid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charity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43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58414" y="1520190"/>
            <a:ext cx="6988809" cy="2480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 algn="ctr">
              <a:lnSpc>
                <a:spcPct val="100000"/>
              </a:lnSpc>
              <a:spcBef>
                <a:spcPts val="100"/>
              </a:spcBef>
            </a:pP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Having</a:t>
            </a:r>
            <a:r>
              <a:rPr sz="23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300" i="1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trading</a:t>
            </a:r>
            <a:r>
              <a:rPr sz="2300" i="1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spc="-10" dirty="0">
                <a:solidFill>
                  <a:srgbClr val="1F487C"/>
                </a:solidFill>
                <a:latin typeface="Calibri"/>
                <a:cs typeface="Calibri"/>
              </a:rPr>
              <a:t>company…</a:t>
            </a:r>
            <a:endParaRPr sz="23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2760"/>
              </a:spcBef>
              <a:buFont typeface="Wingdings"/>
              <a:buChar char=""/>
              <a:tabLst>
                <a:tab pos="299085" algn="l"/>
              </a:tabLst>
            </a:pP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Helps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become</a:t>
            </a:r>
            <a:r>
              <a:rPr sz="23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risk</a:t>
            </a:r>
            <a:r>
              <a:rPr sz="23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averse,</a:t>
            </a:r>
            <a:r>
              <a:rPr sz="23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protecting</a:t>
            </a:r>
            <a:r>
              <a:rPr sz="23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certain</a:t>
            </a:r>
            <a:r>
              <a:rPr sz="23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assets.</a:t>
            </a:r>
            <a:endParaRPr sz="23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Could</a:t>
            </a:r>
            <a:r>
              <a:rPr sz="23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help</a:t>
            </a:r>
            <a:r>
              <a:rPr sz="23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23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protect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amount</a:t>
            </a:r>
            <a:r>
              <a:rPr sz="23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23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Corporation</a:t>
            </a:r>
            <a:r>
              <a:rPr sz="23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25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endParaRPr sz="23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  <a:spcBef>
                <a:spcPts val="5"/>
              </a:spcBef>
            </a:pP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(Tax</a:t>
            </a:r>
            <a:r>
              <a:rPr sz="23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on</a:t>
            </a:r>
            <a:r>
              <a:rPr sz="23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selected</a:t>
            </a:r>
            <a:r>
              <a:rPr sz="23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profits)</a:t>
            </a:r>
            <a:r>
              <a:rPr sz="23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23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pay</a:t>
            </a:r>
            <a:r>
              <a:rPr sz="23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3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HMRC.</a:t>
            </a:r>
            <a:endParaRPr sz="23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Allows</a:t>
            </a:r>
            <a:r>
              <a:rPr sz="23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23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3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run</a:t>
            </a:r>
            <a:r>
              <a:rPr sz="23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Addendum 1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3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Method</a:t>
            </a:r>
            <a:r>
              <a:rPr sz="23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B</a:t>
            </a:r>
            <a:r>
              <a:rPr sz="23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23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Retail</a:t>
            </a:r>
            <a:r>
              <a:rPr sz="23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2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endParaRPr sz="23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2300" spc="-20" dirty="0">
                <a:solidFill>
                  <a:srgbClr val="1F487C"/>
                </a:solidFill>
                <a:latin typeface="Calibri"/>
                <a:cs typeface="Calibri"/>
              </a:rPr>
              <a:t>Aid.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82595" y="5380037"/>
            <a:ext cx="6226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More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information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found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here -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https://tinyurl.com/pf83b56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RETAIL</a:t>
            </a:r>
            <a:r>
              <a:rPr spc="-75" dirty="0"/>
              <a:t> </a:t>
            </a:r>
            <a:r>
              <a:rPr dirty="0"/>
              <a:t>GIFT</a:t>
            </a:r>
            <a:r>
              <a:rPr spc="-90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spc="-10" dirty="0"/>
              <a:t>Trading</a:t>
            </a:r>
            <a:r>
              <a:rPr sz="2500" spc="-60" dirty="0"/>
              <a:t> </a:t>
            </a:r>
            <a:r>
              <a:rPr sz="2500" dirty="0"/>
              <a:t>Subsidiary</a:t>
            </a:r>
            <a:r>
              <a:rPr sz="2500" spc="-40" dirty="0"/>
              <a:t> </a:t>
            </a:r>
            <a:r>
              <a:rPr sz="2500" dirty="0"/>
              <a:t>–</a:t>
            </a:r>
            <a:r>
              <a:rPr sz="2500" spc="-60" dirty="0"/>
              <a:t> </a:t>
            </a:r>
            <a:r>
              <a:rPr sz="2500" dirty="0"/>
              <a:t>2</a:t>
            </a:r>
            <a:r>
              <a:rPr sz="2500" spc="-45" dirty="0"/>
              <a:t> </a:t>
            </a:r>
            <a:r>
              <a:rPr sz="2500" dirty="0"/>
              <a:t>of</a:t>
            </a:r>
            <a:r>
              <a:rPr sz="2500" spc="-50" dirty="0"/>
              <a:t> 2</a:t>
            </a:r>
            <a:endParaRPr sz="2500"/>
          </a:p>
        </p:txBody>
      </p:sp>
      <p:grpSp>
        <p:nvGrpSpPr>
          <p:cNvPr id="9" name="object 9"/>
          <p:cNvGrpSpPr/>
          <p:nvPr/>
        </p:nvGrpSpPr>
        <p:grpSpPr>
          <a:xfrm>
            <a:off x="4932679" y="4208779"/>
            <a:ext cx="2329180" cy="828040"/>
            <a:chOff x="4932679" y="4208779"/>
            <a:chExt cx="2329180" cy="828040"/>
          </a:xfrm>
        </p:grpSpPr>
        <p:sp>
          <p:nvSpPr>
            <p:cNvPr id="10" name="object 10"/>
            <p:cNvSpPr/>
            <p:nvPr/>
          </p:nvSpPr>
          <p:spPr>
            <a:xfrm>
              <a:off x="4945379" y="4221479"/>
              <a:ext cx="2303780" cy="802640"/>
            </a:xfrm>
            <a:custGeom>
              <a:avLst/>
              <a:gdLst/>
              <a:ahLst/>
              <a:cxnLst/>
              <a:rect l="l" t="t" r="r" b="b"/>
              <a:pathLst>
                <a:path w="2303779" h="802639">
                  <a:moveTo>
                    <a:pt x="1151890" y="0"/>
                  </a:moveTo>
                  <a:lnTo>
                    <a:pt x="1084210" y="681"/>
                  </a:lnTo>
                  <a:lnTo>
                    <a:pt x="1017560" y="2700"/>
                  </a:lnTo>
                  <a:lnTo>
                    <a:pt x="952048" y="6019"/>
                  </a:lnTo>
                  <a:lnTo>
                    <a:pt x="887781" y="10600"/>
                  </a:lnTo>
                  <a:lnTo>
                    <a:pt x="824867" y="16406"/>
                  </a:lnTo>
                  <a:lnTo>
                    <a:pt x="763416" y="23399"/>
                  </a:lnTo>
                  <a:lnTo>
                    <a:pt x="703534" y="31541"/>
                  </a:lnTo>
                  <a:lnTo>
                    <a:pt x="645330" y="40795"/>
                  </a:lnTo>
                  <a:lnTo>
                    <a:pt x="588912" y="51123"/>
                  </a:lnTo>
                  <a:lnTo>
                    <a:pt x="534387" y="62487"/>
                  </a:lnTo>
                  <a:lnTo>
                    <a:pt x="481865" y="74850"/>
                  </a:lnTo>
                  <a:lnTo>
                    <a:pt x="431453" y="88174"/>
                  </a:lnTo>
                  <a:lnTo>
                    <a:pt x="383259" y="102421"/>
                  </a:lnTo>
                  <a:lnTo>
                    <a:pt x="337391" y="117554"/>
                  </a:lnTo>
                  <a:lnTo>
                    <a:pt x="293957" y="133535"/>
                  </a:lnTo>
                  <a:lnTo>
                    <a:pt x="253066" y="150326"/>
                  </a:lnTo>
                  <a:lnTo>
                    <a:pt x="214825" y="167890"/>
                  </a:lnTo>
                  <a:lnTo>
                    <a:pt x="179342" y="186189"/>
                  </a:lnTo>
                  <a:lnTo>
                    <a:pt x="117084" y="224841"/>
                  </a:lnTo>
                  <a:lnTo>
                    <a:pt x="67156" y="265982"/>
                  </a:lnTo>
                  <a:lnTo>
                    <a:pt x="30423" y="309309"/>
                  </a:lnTo>
                  <a:lnTo>
                    <a:pt x="7750" y="354522"/>
                  </a:lnTo>
                  <a:lnTo>
                    <a:pt x="0" y="401320"/>
                  </a:lnTo>
                  <a:lnTo>
                    <a:pt x="1955" y="424897"/>
                  </a:lnTo>
                  <a:lnTo>
                    <a:pt x="17275" y="470940"/>
                  </a:lnTo>
                  <a:lnTo>
                    <a:pt x="47086" y="515248"/>
                  </a:lnTo>
                  <a:lnTo>
                    <a:pt x="90525" y="557520"/>
                  </a:lnTo>
                  <a:lnTo>
                    <a:pt x="146726" y="597454"/>
                  </a:lnTo>
                  <a:lnTo>
                    <a:pt x="214825" y="634749"/>
                  </a:lnTo>
                  <a:lnTo>
                    <a:pt x="253066" y="652313"/>
                  </a:lnTo>
                  <a:lnTo>
                    <a:pt x="293957" y="669104"/>
                  </a:lnTo>
                  <a:lnTo>
                    <a:pt x="337391" y="685085"/>
                  </a:lnTo>
                  <a:lnTo>
                    <a:pt x="383259" y="700218"/>
                  </a:lnTo>
                  <a:lnTo>
                    <a:pt x="431453" y="714465"/>
                  </a:lnTo>
                  <a:lnTo>
                    <a:pt x="481865" y="727789"/>
                  </a:lnTo>
                  <a:lnTo>
                    <a:pt x="534387" y="740152"/>
                  </a:lnTo>
                  <a:lnTo>
                    <a:pt x="588912" y="751516"/>
                  </a:lnTo>
                  <a:lnTo>
                    <a:pt x="645330" y="761844"/>
                  </a:lnTo>
                  <a:lnTo>
                    <a:pt x="703534" y="771098"/>
                  </a:lnTo>
                  <a:lnTo>
                    <a:pt x="763416" y="779240"/>
                  </a:lnTo>
                  <a:lnTo>
                    <a:pt x="824867" y="786233"/>
                  </a:lnTo>
                  <a:lnTo>
                    <a:pt x="887781" y="792039"/>
                  </a:lnTo>
                  <a:lnTo>
                    <a:pt x="952048" y="796620"/>
                  </a:lnTo>
                  <a:lnTo>
                    <a:pt x="1017560" y="799939"/>
                  </a:lnTo>
                  <a:lnTo>
                    <a:pt x="1084210" y="801958"/>
                  </a:lnTo>
                  <a:lnTo>
                    <a:pt x="1151890" y="802640"/>
                  </a:lnTo>
                  <a:lnTo>
                    <a:pt x="1219569" y="801958"/>
                  </a:lnTo>
                  <a:lnTo>
                    <a:pt x="1286219" y="799939"/>
                  </a:lnTo>
                  <a:lnTo>
                    <a:pt x="1351731" y="796620"/>
                  </a:lnTo>
                  <a:lnTo>
                    <a:pt x="1415998" y="792039"/>
                  </a:lnTo>
                  <a:lnTo>
                    <a:pt x="1478912" y="786233"/>
                  </a:lnTo>
                  <a:lnTo>
                    <a:pt x="1540363" y="779240"/>
                  </a:lnTo>
                  <a:lnTo>
                    <a:pt x="1600245" y="771098"/>
                  </a:lnTo>
                  <a:lnTo>
                    <a:pt x="1658449" y="761844"/>
                  </a:lnTo>
                  <a:lnTo>
                    <a:pt x="1714867" y="751516"/>
                  </a:lnTo>
                  <a:lnTo>
                    <a:pt x="1769392" y="740152"/>
                  </a:lnTo>
                  <a:lnTo>
                    <a:pt x="1821914" y="727789"/>
                  </a:lnTo>
                  <a:lnTo>
                    <a:pt x="1872326" y="714465"/>
                  </a:lnTo>
                  <a:lnTo>
                    <a:pt x="1920520" y="700218"/>
                  </a:lnTo>
                  <a:lnTo>
                    <a:pt x="1966388" y="685085"/>
                  </a:lnTo>
                  <a:lnTo>
                    <a:pt x="2009822" y="669104"/>
                  </a:lnTo>
                  <a:lnTo>
                    <a:pt x="2050713" y="652313"/>
                  </a:lnTo>
                  <a:lnTo>
                    <a:pt x="2088954" y="634749"/>
                  </a:lnTo>
                  <a:lnTo>
                    <a:pt x="2124437" y="616450"/>
                  </a:lnTo>
                  <a:lnTo>
                    <a:pt x="2186695" y="577798"/>
                  </a:lnTo>
                  <a:lnTo>
                    <a:pt x="2236623" y="536657"/>
                  </a:lnTo>
                  <a:lnTo>
                    <a:pt x="2273356" y="493330"/>
                  </a:lnTo>
                  <a:lnTo>
                    <a:pt x="2296029" y="448117"/>
                  </a:lnTo>
                  <a:lnTo>
                    <a:pt x="2303779" y="401320"/>
                  </a:lnTo>
                  <a:lnTo>
                    <a:pt x="2301824" y="377742"/>
                  </a:lnTo>
                  <a:lnTo>
                    <a:pt x="2286504" y="331699"/>
                  </a:lnTo>
                  <a:lnTo>
                    <a:pt x="2256693" y="287391"/>
                  </a:lnTo>
                  <a:lnTo>
                    <a:pt x="2213254" y="245119"/>
                  </a:lnTo>
                  <a:lnTo>
                    <a:pt x="2157053" y="205185"/>
                  </a:lnTo>
                  <a:lnTo>
                    <a:pt x="2088954" y="167890"/>
                  </a:lnTo>
                  <a:lnTo>
                    <a:pt x="2050713" y="150326"/>
                  </a:lnTo>
                  <a:lnTo>
                    <a:pt x="2009822" y="133535"/>
                  </a:lnTo>
                  <a:lnTo>
                    <a:pt x="1966388" y="117554"/>
                  </a:lnTo>
                  <a:lnTo>
                    <a:pt x="1920520" y="102421"/>
                  </a:lnTo>
                  <a:lnTo>
                    <a:pt x="1872326" y="88174"/>
                  </a:lnTo>
                  <a:lnTo>
                    <a:pt x="1821914" y="74850"/>
                  </a:lnTo>
                  <a:lnTo>
                    <a:pt x="1769392" y="62487"/>
                  </a:lnTo>
                  <a:lnTo>
                    <a:pt x="1714867" y="51123"/>
                  </a:lnTo>
                  <a:lnTo>
                    <a:pt x="1658449" y="40795"/>
                  </a:lnTo>
                  <a:lnTo>
                    <a:pt x="1600245" y="31541"/>
                  </a:lnTo>
                  <a:lnTo>
                    <a:pt x="1540363" y="23399"/>
                  </a:lnTo>
                  <a:lnTo>
                    <a:pt x="1478912" y="16406"/>
                  </a:lnTo>
                  <a:lnTo>
                    <a:pt x="1415998" y="10600"/>
                  </a:lnTo>
                  <a:lnTo>
                    <a:pt x="1351731" y="6019"/>
                  </a:lnTo>
                  <a:lnTo>
                    <a:pt x="1286219" y="2700"/>
                  </a:lnTo>
                  <a:lnTo>
                    <a:pt x="1219569" y="681"/>
                  </a:lnTo>
                  <a:lnTo>
                    <a:pt x="115189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45379" y="4221479"/>
              <a:ext cx="2303780" cy="802640"/>
            </a:xfrm>
            <a:custGeom>
              <a:avLst/>
              <a:gdLst/>
              <a:ahLst/>
              <a:cxnLst/>
              <a:rect l="l" t="t" r="r" b="b"/>
              <a:pathLst>
                <a:path w="2303779" h="802639">
                  <a:moveTo>
                    <a:pt x="0" y="401320"/>
                  </a:moveTo>
                  <a:lnTo>
                    <a:pt x="7750" y="354522"/>
                  </a:lnTo>
                  <a:lnTo>
                    <a:pt x="30423" y="309309"/>
                  </a:lnTo>
                  <a:lnTo>
                    <a:pt x="67156" y="265982"/>
                  </a:lnTo>
                  <a:lnTo>
                    <a:pt x="117084" y="224841"/>
                  </a:lnTo>
                  <a:lnTo>
                    <a:pt x="179342" y="186189"/>
                  </a:lnTo>
                  <a:lnTo>
                    <a:pt x="214825" y="167890"/>
                  </a:lnTo>
                  <a:lnTo>
                    <a:pt x="253066" y="150326"/>
                  </a:lnTo>
                  <a:lnTo>
                    <a:pt x="293957" y="133535"/>
                  </a:lnTo>
                  <a:lnTo>
                    <a:pt x="337391" y="117554"/>
                  </a:lnTo>
                  <a:lnTo>
                    <a:pt x="383259" y="102421"/>
                  </a:lnTo>
                  <a:lnTo>
                    <a:pt x="431453" y="88174"/>
                  </a:lnTo>
                  <a:lnTo>
                    <a:pt x="481865" y="74850"/>
                  </a:lnTo>
                  <a:lnTo>
                    <a:pt x="534387" y="62487"/>
                  </a:lnTo>
                  <a:lnTo>
                    <a:pt x="588912" y="51123"/>
                  </a:lnTo>
                  <a:lnTo>
                    <a:pt x="645330" y="40795"/>
                  </a:lnTo>
                  <a:lnTo>
                    <a:pt x="703534" y="31541"/>
                  </a:lnTo>
                  <a:lnTo>
                    <a:pt x="763416" y="23399"/>
                  </a:lnTo>
                  <a:lnTo>
                    <a:pt x="824867" y="16406"/>
                  </a:lnTo>
                  <a:lnTo>
                    <a:pt x="887781" y="10600"/>
                  </a:lnTo>
                  <a:lnTo>
                    <a:pt x="952048" y="6019"/>
                  </a:lnTo>
                  <a:lnTo>
                    <a:pt x="1017560" y="2700"/>
                  </a:lnTo>
                  <a:lnTo>
                    <a:pt x="1084210" y="681"/>
                  </a:lnTo>
                  <a:lnTo>
                    <a:pt x="1151890" y="0"/>
                  </a:lnTo>
                  <a:lnTo>
                    <a:pt x="1219569" y="681"/>
                  </a:lnTo>
                  <a:lnTo>
                    <a:pt x="1286219" y="2700"/>
                  </a:lnTo>
                  <a:lnTo>
                    <a:pt x="1351731" y="6019"/>
                  </a:lnTo>
                  <a:lnTo>
                    <a:pt x="1415998" y="10600"/>
                  </a:lnTo>
                  <a:lnTo>
                    <a:pt x="1478912" y="16406"/>
                  </a:lnTo>
                  <a:lnTo>
                    <a:pt x="1540363" y="23399"/>
                  </a:lnTo>
                  <a:lnTo>
                    <a:pt x="1600245" y="31541"/>
                  </a:lnTo>
                  <a:lnTo>
                    <a:pt x="1658449" y="40795"/>
                  </a:lnTo>
                  <a:lnTo>
                    <a:pt x="1714867" y="51123"/>
                  </a:lnTo>
                  <a:lnTo>
                    <a:pt x="1769392" y="62487"/>
                  </a:lnTo>
                  <a:lnTo>
                    <a:pt x="1821914" y="74850"/>
                  </a:lnTo>
                  <a:lnTo>
                    <a:pt x="1872326" y="88174"/>
                  </a:lnTo>
                  <a:lnTo>
                    <a:pt x="1920520" y="102421"/>
                  </a:lnTo>
                  <a:lnTo>
                    <a:pt x="1966388" y="117554"/>
                  </a:lnTo>
                  <a:lnTo>
                    <a:pt x="2009822" y="133535"/>
                  </a:lnTo>
                  <a:lnTo>
                    <a:pt x="2050713" y="150326"/>
                  </a:lnTo>
                  <a:lnTo>
                    <a:pt x="2088954" y="167890"/>
                  </a:lnTo>
                  <a:lnTo>
                    <a:pt x="2124437" y="186189"/>
                  </a:lnTo>
                  <a:lnTo>
                    <a:pt x="2186695" y="224841"/>
                  </a:lnTo>
                  <a:lnTo>
                    <a:pt x="2236623" y="265982"/>
                  </a:lnTo>
                  <a:lnTo>
                    <a:pt x="2273356" y="309309"/>
                  </a:lnTo>
                  <a:lnTo>
                    <a:pt x="2296029" y="354522"/>
                  </a:lnTo>
                  <a:lnTo>
                    <a:pt x="2303779" y="401320"/>
                  </a:lnTo>
                  <a:lnTo>
                    <a:pt x="2301824" y="424897"/>
                  </a:lnTo>
                  <a:lnTo>
                    <a:pt x="2286504" y="470940"/>
                  </a:lnTo>
                  <a:lnTo>
                    <a:pt x="2256693" y="515248"/>
                  </a:lnTo>
                  <a:lnTo>
                    <a:pt x="2213254" y="557520"/>
                  </a:lnTo>
                  <a:lnTo>
                    <a:pt x="2157053" y="597454"/>
                  </a:lnTo>
                  <a:lnTo>
                    <a:pt x="2088954" y="634749"/>
                  </a:lnTo>
                  <a:lnTo>
                    <a:pt x="2050713" y="652313"/>
                  </a:lnTo>
                  <a:lnTo>
                    <a:pt x="2009822" y="669104"/>
                  </a:lnTo>
                  <a:lnTo>
                    <a:pt x="1966388" y="685085"/>
                  </a:lnTo>
                  <a:lnTo>
                    <a:pt x="1920520" y="700218"/>
                  </a:lnTo>
                  <a:lnTo>
                    <a:pt x="1872326" y="714465"/>
                  </a:lnTo>
                  <a:lnTo>
                    <a:pt x="1821914" y="727789"/>
                  </a:lnTo>
                  <a:lnTo>
                    <a:pt x="1769392" y="740152"/>
                  </a:lnTo>
                  <a:lnTo>
                    <a:pt x="1714867" y="751516"/>
                  </a:lnTo>
                  <a:lnTo>
                    <a:pt x="1658449" y="761844"/>
                  </a:lnTo>
                  <a:lnTo>
                    <a:pt x="1600245" y="771098"/>
                  </a:lnTo>
                  <a:lnTo>
                    <a:pt x="1540363" y="779240"/>
                  </a:lnTo>
                  <a:lnTo>
                    <a:pt x="1478912" y="786233"/>
                  </a:lnTo>
                  <a:lnTo>
                    <a:pt x="1415998" y="792039"/>
                  </a:lnTo>
                  <a:lnTo>
                    <a:pt x="1351731" y="796620"/>
                  </a:lnTo>
                  <a:lnTo>
                    <a:pt x="1286219" y="799939"/>
                  </a:lnTo>
                  <a:lnTo>
                    <a:pt x="1219569" y="801958"/>
                  </a:lnTo>
                  <a:lnTo>
                    <a:pt x="1151890" y="802640"/>
                  </a:lnTo>
                  <a:lnTo>
                    <a:pt x="1084210" y="801958"/>
                  </a:lnTo>
                  <a:lnTo>
                    <a:pt x="1017560" y="799939"/>
                  </a:lnTo>
                  <a:lnTo>
                    <a:pt x="952048" y="796620"/>
                  </a:lnTo>
                  <a:lnTo>
                    <a:pt x="887781" y="792039"/>
                  </a:lnTo>
                  <a:lnTo>
                    <a:pt x="824867" y="786233"/>
                  </a:lnTo>
                  <a:lnTo>
                    <a:pt x="763416" y="779240"/>
                  </a:lnTo>
                  <a:lnTo>
                    <a:pt x="703534" y="771098"/>
                  </a:lnTo>
                  <a:lnTo>
                    <a:pt x="645330" y="761844"/>
                  </a:lnTo>
                  <a:lnTo>
                    <a:pt x="588912" y="751516"/>
                  </a:lnTo>
                  <a:lnTo>
                    <a:pt x="534387" y="740152"/>
                  </a:lnTo>
                  <a:lnTo>
                    <a:pt x="481865" y="727789"/>
                  </a:lnTo>
                  <a:lnTo>
                    <a:pt x="431453" y="714465"/>
                  </a:lnTo>
                  <a:lnTo>
                    <a:pt x="383259" y="700218"/>
                  </a:lnTo>
                  <a:lnTo>
                    <a:pt x="337391" y="685085"/>
                  </a:lnTo>
                  <a:lnTo>
                    <a:pt x="293957" y="669104"/>
                  </a:lnTo>
                  <a:lnTo>
                    <a:pt x="253066" y="652313"/>
                  </a:lnTo>
                  <a:lnTo>
                    <a:pt x="214825" y="634749"/>
                  </a:lnTo>
                  <a:lnTo>
                    <a:pt x="179342" y="616450"/>
                  </a:lnTo>
                  <a:lnTo>
                    <a:pt x="117084" y="577798"/>
                  </a:lnTo>
                  <a:lnTo>
                    <a:pt x="67156" y="536657"/>
                  </a:lnTo>
                  <a:lnTo>
                    <a:pt x="30423" y="493330"/>
                  </a:lnTo>
                  <a:lnTo>
                    <a:pt x="7750" y="448117"/>
                  </a:lnTo>
                  <a:lnTo>
                    <a:pt x="0" y="40132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559678" y="4444110"/>
            <a:ext cx="10718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20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44681" y="277240"/>
            <a:ext cx="901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0" dirty="0">
                <a:solidFill>
                  <a:srgbClr val="888888"/>
                </a:solidFill>
                <a:latin typeface="Calibri"/>
                <a:cs typeface="Calibri"/>
              </a:rPr>
              <a:t>8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802635" y="1517650"/>
            <a:ext cx="657987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5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5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allows</a:t>
            </a:r>
            <a:r>
              <a:rPr sz="25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charities</a:t>
            </a:r>
            <a:r>
              <a:rPr sz="25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5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claim</a:t>
            </a:r>
            <a:r>
              <a:rPr sz="25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back</a:t>
            </a:r>
            <a:r>
              <a:rPr sz="25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an</a:t>
            </a:r>
            <a:r>
              <a:rPr sz="25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additional</a:t>
            </a:r>
            <a:endParaRPr sz="2500">
              <a:latin typeface="Calibri"/>
              <a:cs typeface="Calibri"/>
            </a:endParaRPr>
          </a:p>
          <a:p>
            <a:pPr marL="6350" algn="ctr">
              <a:lnSpc>
                <a:spcPct val="100000"/>
              </a:lnSpc>
            </a:pPr>
            <a:r>
              <a:rPr sz="2500" b="1" dirty="0">
                <a:solidFill>
                  <a:srgbClr val="1F487C"/>
                </a:solidFill>
                <a:latin typeface="Calibri"/>
                <a:cs typeface="Calibri"/>
              </a:rPr>
              <a:t>25%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*</a:t>
            </a:r>
            <a:r>
              <a:rPr sz="25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25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1F487C"/>
                </a:solidFill>
                <a:latin typeface="Calibri"/>
                <a:cs typeface="Calibri"/>
              </a:rPr>
              <a:t>cash</a:t>
            </a:r>
            <a:r>
              <a:rPr sz="2500" b="1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1F487C"/>
                </a:solidFill>
                <a:latin typeface="Calibri"/>
                <a:cs typeface="Calibri"/>
              </a:rPr>
              <a:t>donations</a:t>
            </a:r>
            <a:r>
              <a:rPr sz="2500" b="1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from</a:t>
            </a:r>
            <a:r>
              <a:rPr sz="25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HMRC.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4951" y="5578157"/>
            <a:ext cx="2562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*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Current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rate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set</a:t>
            </a:r>
            <a:r>
              <a:rPr sz="18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by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HMRC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8165" y="65722"/>
            <a:ext cx="2094864" cy="88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3000" b="1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b="1" spc="-25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b="1" dirty="0">
                <a:solidFill>
                  <a:srgbClr val="1F487C"/>
                </a:solidFill>
                <a:latin typeface="Calibri"/>
                <a:cs typeface="Calibri"/>
              </a:rPr>
              <a:t>What</a:t>
            </a:r>
            <a:r>
              <a:rPr sz="2500" b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2500" b="1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500" b="1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b="1" spc="-25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410460" y="2804160"/>
            <a:ext cx="1755139" cy="1785620"/>
            <a:chOff x="2410460" y="2804160"/>
            <a:chExt cx="1755139" cy="1785620"/>
          </a:xfrm>
        </p:grpSpPr>
        <p:sp>
          <p:nvSpPr>
            <p:cNvPr id="10" name="object 10"/>
            <p:cNvSpPr/>
            <p:nvPr/>
          </p:nvSpPr>
          <p:spPr>
            <a:xfrm>
              <a:off x="2423160" y="2816860"/>
              <a:ext cx="1729739" cy="1760220"/>
            </a:xfrm>
            <a:custGeom>
              <a:avLst/>
              <a:gdLst/>
              <a:ahLst/>
              <a:cxnLst/>
              <a:rect l="l" t="t" r="r" b="b"/>
              <a:pathLst>
                <a:path w="1729739" h="1760220">
                  <a:moveTo>
                    <a:pt x="864869" y="0"/>
                  </a:moveTo>
                  <a:lnTo>
                    <a:pt x="817417" y="1302"/>
                  </a:lnTo>
                  <a:lnTo>
                    <a:pt x="770634" y="5164"/>
                  </a:lnTo>
                  <a:lnTo>
                    <a:pt x="724585" y="11520"/>
                  </a:lnTo>
                  <a:lnTo>
                    <a:pt x="679337" y="20301"/>
                  </a:lnTo>
                  <a:lnTo>
                    <a:pt x="634955" y="31441"/>
                  </a:lnTo>
                  <a:lnTo>
                    <a:pt x="591507" y="44872"/>
                  </a:lnTo>
                  <a:lnTo>
                    <a:pt x="549056" y="60528"/>
                  </a:lnTo>
                  <a:lnTo>
                    <a:pt x="507671" y="78341"/>
                  </a:lnTo>
                  <a:lnTo>
                    <a:pt x="467415" y="98244"/>
                  </a:lnTo>
                  <a:lnTo>
                    <a:pt x="428356" y="120170"/>
                  </a:lnTo>
                  <a:lnTo>
                    <a:pt x="390560" y="144051"/>
                  </a:lnTo>
                  <a:lnTo>
                    <a:pt x="354092" y="169822"/>
                  </a:lnTo>
                  <a:lnTo>
                    <a:pt x="319018" y="197414"/>
                  </a:lnTo>
                  <a:lnTo>
                    <a:pt x="285404" y="226760"/>
                  </a:lnTo>
                  <a:lnTo>
                    <a:pt x="253317" y="257794"/>
                  </a:lnTo>
                  <a:lnTo>
                    <a:pt x="222822" y="290447"/>
                  </a:lnTo>
                  <a:lnTo>
                    <a:pt x="193984" y="324654"/>
                  </a:lnTo>
                  <a:lnTo>
                    <a:pt x="166871" y="360346"/>
                  </a:lnTo>
                  <a:lnTo>
                    <a:pt x="141548" y="397457"/>
                  </a:lnTo>
                  <a:lnTo>
                    <a:pt x="118081" y="435920"/>
                  </a:lnTo>
                  <a:lnTo>
                    <a:pt x="96536" y="475667"/>
                  </a:lnTo>
                  <a:lnTo>
                    <a:pt x="76979" y="516631"/>
                  </a:lnTo>
                  <a:lnTo>
                    <a:pt x="59475" y="558746"/>
                  </a:lnTo>
                  <a:lnTo>
                    <a:pt x="44092" y="601943"/>
                  </a:lnTo>
                  <a:lnTo>
                    <a:pt x="30894" y="646156"/>
                  </a:lnTo>
                  <a:lnTo>
                    <a:pt x="19948" y="691318"/>
                  </a:lnTo>
                  <a:lnTo>
                    <a:pt x="11319" y="737361"/>
                  </a:lnTo>
                  <a:lnTo>
                    <a:pt x="5075" y="784219"/>
                  </a:lnTo>
                  <a:lnTo>
                    <a:pt x="1279" y="831824"/>
                  </a:lnTo>
                  <a:lnTo>
                    <a:pt x="0" y="880109"/>
                  </a:lnTo>
                  <a:lnTo>
                    <a:pt x="1279" y="928395"/>
                  </a:lnTo>
                  <a:lnTo>
                    <a:pt x="5075" y="976000"/>
                  </a:lnTo>
                  <a:lnTo>
                    <a:pt x="11319" y="1022858"/>
                  </a:lnTo>
                  <a:lnTo>
                    <a:pt x="19948" y="1068901"/>
                  </a:lnTo>
                  <a:lnTo>
                    <a:pt x="30894" y="1114063"/>
                  </a:lnTo>
                  <a:lnTo>
                    <a:pt x="44092" y="1158276"/>
                  </a:lnTo>
                  <a:lnTo>
                    <a:pt x="59475" y="1201473"/>
                  </a:lnTo>
                  <a:lnTo>
                    <a:pt x="76979" y="1243588"/>
                  </a:lnTo>
                  <a:lnTo>
                    <a:pt x="96536" y="1284552"/>
                  </a:lnTo>
                  <a:lnTo>
                    <a:pt x="118081" y="1324299"/>
                  </a:lnTo>
                  <a:lnTo>
                    <a:pt x="141548" y="1362762"/>
                  </a:lnTo>
                  <a:lnTo>
                    <a:pt x="166871" y="1399873"/>
                  </a:lnTo>
                  <a:lnTo>
                    <a:pt x="193984" y="1435565"/>
                  </a:lnTo>
                  <a:lnTo>
                    <a:pt x="222822" y="1469772"/>
                  </a:lnTo>
                  <a:lnTo>
                    <a:pt x="253317" y="1502425"/>
                  </a:lnTo>
                  <a:lnTo>
                    <a:pt x="285404" y="1533459"/>
                  </a:lnTo>
                  <a:lnTo>
                    <a:pt x="319018" y="1562805"/>
                  </a:lnTo>
                  <a:lnTo>
                    <a:pt x="354092" y="1590397"/>
                  </a:lnTo>
                  <a:lnTo>
                    <a:pt x="390560" y="1616168"/>
                  </a:lnTo>
                  <a:lnTo>
                    <a:pt x="428356" y="1640049"/>
                  </a:lnTo>
                  <a:lnTo>
                    <a:pt x="467415" y="1661975"/>
                  </a:lnTo>
                  <a:lnTo>
                    <a:pt x="507671" y="1681878"/>
                  </a:lnTo>
                  <a:lnTo>
                    <a:pt x="549056" y="1699691"/>
                  </a:lnTo>
                  <a:lnTo>
                    <a:pt x="591507" y="1715347"/>
                  </a:lnTo>
                  <a:lnTo>
                    <a:pt x="634955" y="1728778"/>
                  </a:lnTo>
                  <a:lnTo>
                    <a:pt x="679337" y="1739918"/>
                  </a:lnTo>
                  <a:lnTo>
                    <a:pt x="724585" y="1748699"/>
                  </a:lnTo>
                  <a:lnTo>
                    <a:pt x="770634" y="1755055"/>
                  </a:lnTo>
                  <a:lnTo>
                    <a:pt x="817417" y="1758917"/>
                  </a:lnTo>
                  <a:lnTo>
                    <a:pt x="864869" y="1760220"/>
                  </a:lnTo>
                  <a:lnTo>
                    <a:pt x="912322" y="1758917"/>
                  </a:lnTo>
                  <a:lnTo>
                    <a:pt x="959105" y="1755055"/>
                  </a:lnTo>
                  <a:lnTo>
                    <a:pt x="1005154" y="1748699"/>
                  </a:lnTo>
                  <a:lnTo>
                    <a:pt x="1050402" y="1739918"/>
                  </a:lnTo>
                  <a:lnTo>
                    <a:pt x="1094784" y="1728778"/>
                  </a:lnTo>
                  <a:lnTo>
                    <a:pt x="1138232" y="1715347"/>
                  </a:lnTo>
                  <a:lnTo>
                    <a:pt x="1180683" y="1699691"/>
                  </a:lnTo>
                  <a:lnTo>
                    <a:pt x="1222068" y="1681878"/>
                  </a:lnTo>
                  <a:lnTo>
                    <a:pt x="1262324" y="1661975"/>
                  </a:lnTo>
                  <a:lnTo>
                    <a:pt x="1301383" y="1640049"/>
                  </a:lnTo>
                  <a:lnTo>
                    <a:pt x="1339179" y="1616168"/>
                  </a:lnTo>
                  <a:lnTo>
                    <a:pt x="1375647" y="1590397"/>
                  </a:lnTo>
                  <a:lnTo>
                    <a:pt x="1410721" y="1562805"/>
                  </a:lnTo>
                  <a:lnTo>
                    <a:pt x="1444335" y="1533459"/>
                  </a:lnTo>
                  <a:lnTo>
                    <a:pt x="1476422" y="1502425"/>
                  </a:lnTo>
                  <a:lnTo>
                    <a:pt x="1506917" y="1469772"/>
                  </a:lnTo>
                  <a:lnTo>
                    <a:pt x="1535755" y="1435565"/>
                  </a:lnTo>
                  <a:lnTo>
                    <a:pt x="1562868" y="1399873"/>
                  </a:lnTo>
                  <a:lnTo>
                    <a:pt x="1588191" y="1362762"/>
                  </a:lnTo>
                  <a:lnTo>
                    <a:pt x="1611658" y="1324299"/>
                  </a:lnTo>
                  <a:lnTo>
                    <a:pt x="1633203" y="1284552"/>
                  </a:lnTo>
                  <a:lnTo>
                    <a:pt x="1652760" y="1243588"/>
                  </a:lnTo>
                  <a:lnTo>
                    <a:pt x="1670264" y="1201473"/>
                  </a:lnTo>
                  <a:lnTo>
                    <a:pt x="1685647" y="1158276"/>
                  </a:lnTo>
                  <a:lnTo>
                    <a:pt x="1698845" y="1114063"/>
                  </a:lnTo>
                  <a:lnTo>
                    <a:pt x="1709791" y="1068901"/>
                  </a:lnTo>
                  <a:lnTo>
                    <a:pt x="1718420" y="1022858"/>
                  </a:lnTo>
                  <a:lnTo>
                    <a:pt x="1724664" y="976000"/>
                  </a:lnTo>
                  <a:lnTo>
                    <a:pt x="1728460" y="928395"/>
                  </a:lnTo>
                  <a:lnTo>
                    <a:pt x="1729739" y="880109"/>
                  </a:lnTo>
                  <a:lnTo>
                    <a:pt x="1728460" y="831824"/>
                  </a:lnTo>
                  <a:lnTo>
                    <a:pt x="1724664" y="784219"/>
                  </a:lnTo>
                  <a:lnTo>
                    <a:pt x="1718420" y="737361"/>
                  </a:lnTo>
                  <a:lnTo>
                    <a:pt x="1709791" y="691318"/>
                  </a:lnTo>
                  <a:lnTo>
                    <a:pt x="1698845" y="646156"/>
                  </a:lnTo>
                  <a:lnTo>
                    <a:pt x="1685647" y="601943"/>
                  </a:lnTo>
                  <a:lnTo>
                    <a:pt x="1670264" y="558746"/>
                  </a:lnTo>
                  <a:lnTo>
                    <a:pt x="1652760" y="516631"/>
                  </a:lnTo>
                  <a:lnTo>
                    <a:pt x="1633203" y="475667"/>
                  </a:lnTo>
                  <a:lnTo>
                    <a:pt x="1611658" y="435920"/>
                  </a:lnTo>
                  <a:lnTo>
                    <a:pt x="1588191" y="397457"/>
                  </a:lnTo>
                  <a:lnTo>
                    <a:pt x="1562868" y="360346"/>
                  </a:lnTo>
                  <a:lnTo>
                    <a:pt x="1535755" y="324654"/>
                  </a:lnTo>
                  <a:lnTo>
                    <a:pt x="1506917" y="290447"/>
                  </a:lnTo>
                  <a:lnTo>
                    <a:pt x="1476422" y="257794"/>
                  </a:lnTo>
                  <a:lnTo>
                    <a:pt x="1444335" y="226760"/>
                  </a:lnTo>
                  <a:lnTo>
                    <a:pt x="1410721" y="197414"/>
                  </a:lnTo>
                  <a:lnTo>
                    <a:pt x="1375647" y="169822"/>
                  </a:lnTo>
                  <a:lnTo>
                    <a:pt x="1339179" y="144051"/>
                  </a:lnTo>
                  <a:lnTo>
                    <a:pt x="1301383" y="120170"/>
                  </a:lnTo>
                  <a:lnTo>
                    <a:pt x="1262324" y="98244"/>
                  </a:lnTo>
                  <a:lnTo>
                    <a:pt x="1222068" y="78341"/>
                  </a:lnTo>
                  <a:lnTo>
                    <a:pt x="1180683" y="60528"/>
                  </a:lnTo>
                  <a:lnTo>
                    <a:pt x="1138232" y="44872"/>
                  </a:lnTo>
                  <a:lnTo>
                    <a:pt x="1094784" y="31441"/>
                  </a:lnTo>
                  <a:lnTo>
                    <a:pt x="1050402" y="20301"/>
                  </a:lnTo>
                  <a:lnTo>
                    <a:pt x="1005154" y="11520"/>
                  </a:lnTo>
                  <a:lnTo>
                    <a:pt x="959105" y="5164"/>
                  </a:lnTo>
                  <a:lnTo>
                    <a:pt x="912322" y="1302"/>
                  </a:lnTo>
                  <a:lnTo>
                    <a:pt x="86486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23160" y="2816860"/>
              <a:ext cx="1729739" cy="1760220"/>
            </a:xfrm>
            <a:custGeom>
              <a:avLst/>
              <a:gdLst/>
              <a:ahLst/>
              <a:cxnLst/>
              <a:rect l="l" t="t" r="r" b="b"/>
              <a:pathLst>
                <a:path w="1729739" h="1760220">
                  <a:moveTo>
                    <a:pt x="0" y="880109"/>
                  </a:moveTo>
                  <a:lnTo>
                    <a:pt x="1279" y="831824"/>
                  </a:lnTo>
                  <a:lnTo>
                    <a:pt x="5075" y="784219"/>
                  </a:lnTo>
                  <a:lnTo>
                    <a:pt x="11319" y="737361"/>
                  </a:lnTo>
                  <a:lnTo>
                    <a:pt x="19948" y="691318"/>
                  </a:lnTo>
                  <a:lnTo>
                    <a:pt x="30894" y="646156"/>
                  </a:lnTo>
                  <a:lnTo>
                    <a:pt x="44092" y="601943"/>
                  </a:lnTo>
                  <a:lnTo>
                    <a:pt x="59475" y="558746"/>
                  </a:lnTo>
                  <a:lnTo>
                    <a:pt x="76979" y="516631"/>
                  </a:lnTo>
                  <a:lnTo>
                    <a:pt x="96536" y="475667"/>
                  </a:lnTo>
                  <a:lnTo>
                    <a:pt x="118081" y="435920"/>
                  </a:lnTo>
                  <a:lnTo>
                    <a:pt x="141548" y="397457"/>
                  </a:lnTo>
                  <a:lnTo>
                    <a:pt x="166871" y="360346"/>
                  </a:lnTo>
                  <a:lnTo>
                    <a:pt x="193984" y="324654"/>
                  </a:lnTo>
                  <a:lnTo>
                    <a:pt x="222822" y="290447"/>
                  </a:lnTo>
                  <a:lnTo>
                    <a:pt x="253317" y="257794"/>
                  </a:lnTo>
                  <a:lnTo>
                    <a:pt x="285404" y="226760"/>
                  </a:lnTo>
                  <a:lnTo>
                    <a:pt x="319018" y="197414"/>
                  </a:lnTo>
                  <a:lnTo>
                    <a:pt x="354092" y="169822"/>
                  </a:lnTo>
                  <a:lnTo>
                    <a:pt x="390560" y="144051"/>
                  </a:lnTo>
                  <a:lnTo>
                    <a:pt x="428356" y="120170"/>
                  </a:lnTo>
                  <a:lnTo>
                    <a:pt x="467415" y="98244"/>
                  </a:lnTo>
                  <a:lnTo>
                    <a:pt x="507671" y="78341"/>
                  </a:lnTo>
                  <a:lnTo>
                    <a:pt x="549056" y="60528"/>
                  </a:lnTo>
                  <a:lnTo>
                    <a:pt x="591507" y="44872"/>
                  </a:lnTo>
                  <a:lnTo>
                    <a:pt x="634955" y="31441"/>
                  </a:lnTo>
                  <a:lnTo>
                    <a:pt x="679337" y="20301"/>
                  </a:lnTo>
                  <a:lnTo>
                    <a:pt x="724585" y="11520"/>
                  </a:lnTo>
                  <a:lnTo>
                    <a:pt x="770634" y="5164"/>
                  </a:lnTo>
                  <a:lnTo>
                    <a:pt x="817417" y="1302"/>
                  </a:lnTo>
                  <a:lnTo>
                    <a:pt x="864869" y="0"/>
                  </a:lnTo>
                  <a:lnTo>
                    <a:pt x="912322" y="1302"/>
                  </a:lnTo>
                  <a:lnTo>
                    <a:pt x="959105" y="5164"/>
                  </a:lnTo>
                  <a:lnTo>
                    <a:pt x="1005154" y="11520"/>
                  </a:lnTo>
                  <a:lnTo>
                    <a:pt x="1050402" y="20301"/>
                  </a:lnTo>
                  <a:lnTo>
                    <a:pt x="1094784" y="31441"/>
                  </a:lnTo>
                  <a:lnTo>
                    <a:pt x="1138232" y="44872"/>
                  </a:lnTo>
                  <a:lnTo>
                    <a:pt x="1180683" y="60528"/>
                  </a:lnTo>
                  <a:lnTo>
                    <a:pt x="1222068" y="78341"/>
                  </a:lnTo>
                  <a:lnTo>
                    <a:pt x="1262324" y="98244"/>
                  </a:lnTo>
                  <a:lnTo>
                    <a:pt x="1301383" y="120170"/>
                  </a:lnTo>
                  <a:lnTo>
                    <a:pt x="1339179" y="144051"/>
                  </a:lnTo>
                  <a:lnTo>
                    <a:pt x="1375647" y="169822"/>
                  </a:lnTo>
                  <a:lnTo>
                    <a:pt x="1410721" y="197414"/>
                  </a:lnTo>
                  <a:lnTo>
                    <a:pt x="1444335" y="226760"/>
                  </a:lnTo>
                  <a:lnTo>
                    <a:pt x="1476422" y="257794"/>
                  </a:lnTo>
                  <a:lnTo>
                    <a:pt x="1506917" y="290447"/>
                  </a:lnTo>
                  <a:lnTo>
                    <a:pt x="1535755" y="324654"/>
                  </a:lnTo>
                  <a:lnTo>
                    <a:pt x="1562868" y="360346"/>
                  </a:lnTo>
                  <a:lnTo>
                    <a:pt x="1588191" y="397457"/>
                  </a:lnTo>
                  <a:lnTo>
                    <a:pt x="1611658" y="435920"/>
                  </a:lnTo>
                  <a:lnTo>
                    <a:pt x="1633203" y="475667"/>
                  </a:lnTo>
                  <a:lnTo>
                    <a:pt x="1652760" y="516631"/>
                  </a:lnTo>
                  <a:lnTo>
                    <a:pt x="1670264" y="558746"/>
                  </a:lnTo>
                  <a:lnTo>
                    <a:pt x="1685647" y="601943"/>
                  </a:lnTo>
                  <a:lnTo>
                    <a:pt x="1698845" y="646156"/>
                  </a:lnTo>
                  <a:lnTo>
                    <a:pt x="1709791" y="691318"/>
                  </a:lnTo>
                  <a:lnTo>
                    <a:pt x="1718420" y="737361"/>
                  </a:lnTo>
                  <a:lnTo>
                    <a:pt x="1724664" y="784219"/>
                  </a:lnTo>
                  <a:lnTo>
                    <a:pt x="1728460" y="831824"/>
                  </a:lnTo>
                  <a:lnTo>
                    <a:pt x="1729739" y="880109"/>
                  </a:lnTo>
                  <a:lnTo>
                    <a:pt x="1728460" y="928395"/>
                  </a:lnTo>
                  <a:lnTo>
                    <a:pt x="1724664" y="976000"/>
                  </a:lnTo>
                  <a:lnTo>
                    <a:pt x="1718420" y="1022858"/>
                  </a:lnTo>
                  <a:lnTo>
                    <a:pt x="1709791" y="1068901"/>
                  </a:lnTo>
                  <a:lnTo>
                    <a:pt x="1698845" y="1114063"/>
                  </a:lnTo>
                  <a:lnTo>
                    <a:pt x="1685647" y="1158276"/>
                  </a:lnTo>
                  <a:lnTo>
                    <a:pt x="1670264" y="1201473"/>
                  </a:lnTo>
                  <a:lnTo>
                    <a:pt x="1652760" y="1243588"/>
                  </a:lnTo>
                  <a:lnTo>
                    <a:pt x="1633203" y="1284552"/>
                  </a:lnTo>
                  <a:lnTo>
                    <a:pt x="1611658" y="1324299"/>
                  </a:lnTo>
                  <a:lnTo>
                    <a:pt x="1588191" y="1362762"/>
                  </a:lnTo>
                  <a:lnTo>
                    <a:pt x="1562868" y="1399873"/>
                  </a:lnTo>
                  <a:lnTo>
                    <a:pt x="1535755" y="1435565"/>
                  </a:lnTo>
                  <a:lnTo>
                    <a:pt x="1506917" y="1469772"/>
                  </a:lnTo>
                  <a:lnTo>
                    <a:pt x="1476422" y="1502425"/>
                  </a:lnTo>
                  <a:lnTo>
                    <a:pt x="1444335" y="1533459"/>
                  </a:lnTo>
                  <a:lnTo>
                    <a:pt x="1410721" y="1562805"/>
                  </a:lnTo>
                  <a:lnTo>
                    <a:pt x="1375647" y="1590397"/>
                  </a:lnTo>
                  <a:lnTo>
                    <a:pt x="1339179" y="1616168"/>
                  </a:lnTo>
                  <a:lnTo>
                    <a:pt x="1301383" y="1640049"/>
                  </a:lnTo>
                  <a:lnTo>
                    <a:pt x="1262324" y="1661975"/>
                  </a:lnTo>
                  <a:lnTo>
                    <a:pt x="1222068" y="1681878"/>
                  </a:lnTo>
                  <a:lnTo>
                    <a:pt x="1180683" y="1699691"/>
                  </a:lnTo>
                  <a:lnTo>
                    <a:pt x="1138232" y="1715347"/>
                  </a:lnTo>
                  <a:lnTo>
                    <a:pt x="1094784" y="1728778"/>
                  </a:lnTo>
                  <a:lnTo>
                    <a:pt x="1050402" y="1739918"/>
                  </a:lnTo>
                  <a:lnTo>
                    <a:pt x="1005154" y="1748699"/>
                  </a:lnTo>
                  <a:lnTo>
                    <a:pt x="959105" y="1755055"/>
                  </a:lnTo>
                  <a:lnTo>
                    <a:pt x="912322" y="1758917"/>
                  </a:lnTo>
                  <a:lnTo>
                    <a:pt x="864869" y="1760220"/>
                  </a:lnTo>
                  <a:lnTo>
                    <a:pt x="817417" y="1758917"/>
                  </a:lnTo>
                  <a:lnTo>
                    <a:pt x="770634" y="1755055"/>
                  </a:lnTo>
                  <a:lnTo>
                    <a:pt x="724585" y="1748699"/>
                  </a:lnTo>
                  <a:lnTo>
                    <a:pt x="679337" y="1739918"/>
                  </a:lnTo>
                  <a:lnTo>
                    <a:pt x="634955" y="1728778"/>
                  </a:lnTo>
                  <a:lnTo>
                    <a:pt x="591507" y="1715347"/>
                  </a:lnTo>
                  <a:lnTo>
                    <a:pt x="549056" y="1699691"/>
                  </a:lnTo>
                  <a:lnTo>
                    <a:pt x="507671" y="1681878"/>
                  </a:lnTo>
                  <a:lnTo>
                    <a:pt x="467415" y="1661975"/>
                  </a:lnTo>
                  <a:lnTo>
                    <a:pt x="428356" y="1640049"/>
                  </a:lnTo>
                  <a:lnTo>
                    <a:pt x="390560" y="1616168"/>
                  </a:lnTo>
                  <a:lnTo>
                    <a:pt x="354092" y="1590397"/>
                  </a:lnTo>
                  <a:lnTo>
                    <a:pt x="319018" y="1562805"/>
                  </a:lnTo>
                  <a:lnTo>
                    <a:pt x="285404" y="1533459"/>
                  </a:lnTo>
                  <a:lnTo>
                    <a:pt x="253317" y="1502425"/>
                  </a:lnTo>
                  <a:lnTo>
                    <a:pt x="222822" y="1469772"/>
                  </a:lnTo>
                  <a:lnTo>
                    <a:pt x="193984" y="1435565"/>
                  </a:lnTo>
                  <a:lnTo>
                    <a:pt x="166871" y="1399873"/>
                  </a:lnTo>
                  <a:lnTo>
                    <a:pt x="141548" y="1362762"/>
                  </a:lnTo>
                  <a:lnTo>
                    <a:pt x="118081" y="1324299"/>
                  </a:lnTo>
                  <a:lnTo>
                    <a:pt x="96536" y="1284552"/>
                  </a:lnTo>
                  <a:lnTo>
                    <a:pt x="76979" y="1243588"/>
                  </a:lnTo>
                  <a:lnTo>
                    <a:pt x="59475" y="1201473"/>
                  </a:lnTo>
                  <a:lnTo>
                    <a:pt x="44092" y="1158276"/>
                  </a:lnTo>
                  <a:lnTo>
                    <a:pt x="30894" y="1114063"/>
                  </a:lnTo>
                  <a:lnTo>
                    <a:pt x="19948" y="1068901"/>
                  </a:lnTo>
                  <a:lnTo>
                    <a:pt x="11319" y="1022858"/>
                  </a:lnTo>
                  <a:lnTo>
                    <a:pt x="5075" y="976000"/>
                  </a:lnTo>
                  <a:lnTo>
                    <a:pt x="1279" y="928395"/>
                  </a:lnTo>
                  <a:lnTo>
                    <a:pt x="0" y="88010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048635" y="3390900"/>
            <a:ext cx="47752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25" dirty="0">
                <a:solidFill>
                  <a:srgbClr val="FFFFFF"/>
                </a:solidFill>
                <a:latin typeface="Calibri"/>
                <a:cs typeface="Calibri"/>
              </a:rPr>
              <a:t>£1</a:t>
            </a:r>
            <a:endParaRPr sz="35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375530" y="2804160"/>
            <a:ext cx="3265170" cy="1785620"/>
            <a:chOff x="4375530" y="2804160"/>
            <a:chExt cx="3265170" cy="1785620"/>
          </a:xfrm>
        </p:grpSpPr>
        <p:sp>
          <p:nvSpPr>
            <p:cNvPr id="14" name="object 14"/>
            <p:cNvSpPr/>
            <p:nvPr/>
          </p:nvSpPr>
          <p:spPr>
            <a:xfrm>
              <a:off x="4388231" y="3387089"/>
              <a:ext cx="530225" cy="581660"/>
            </a:xfrm>
            <a:custGeom>
              <a:avLst/>
              <a:gdLst/>
              <a:ahLst/>
              <a:cxnLst/>
              <a:rect l="l" t="t" r="r" b="b"/>
              <a:pathLst>
                <a:path w="530225" h="581660">
                  <a:moveTo>
                    <a:pt x="530098" y="205740"/>
                  </a:moveTo>
                  <a:lnTo>
                    <a:pt x="349885" y="205740"/>
                  </a:lnTo>
                  <a:lnTo>
                    <a:pt x="349885" y="0"/>
                  </a:lnTo>
                  <a:lnTo>
                    <a:pt x="180213" y="0"/>
                  </a:lnTo>
                  <a:lnTo>
                    <a:pt x="180213" y="205740"/>
                  </a:lnTo>
                  <a:lnTo>
                    <a:pt x="0" y="205740"/>
                  </a:lnTo>
                  <a:lnTo>
                    <a:pt x="0" y="375920"/>
                  </a:lnTo>
                  <a:lnTo>
                    <a:pt x="180213" y="375920"/>
                  </a:lnTo>
                  <a:lnTo>
                    <a:pt x="180213" y="581660"/>
                  </a:lnTo>
                  <a:lnTo>
                    <a:pt x="349885" y="581660"/>
                  </a:lnTo>
                  <a:lnTo>
                    <a:pt x="349885" y="375920"/>
                  </a:lnTo>
                  <a:lnTo>
                    <a:pt x="530098" y="375920"/>
                  </a:lnTo>
                  <a:lnTo>
                    <a:pt x="530098" y="20574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88230" y="3386709"/>
              <a:ext cx="530225" cy="582930"/>
            </a:xfrm>
            <a:custGeom>
              <a:avLst/>
              <a:gdLst/>
              <a:ahLst/>
              <a:cxnLst/>
              <a:rect l="l" t="t" r="r" b="b"/>
              <a:pathLst>
                <a:path w="530225" h="582929">
                  <a:moveTo>
                    <a:pt x="0" y="206375"/>
                  </a:moveTo>
                  <a:lnTo>
                    <a:pt x="180213" y="206375"/>
                  </a:lnTo>
                  <a:lnTo>
                    <a:pt x="180213" y="0"/>
                  </a:lnTo>
                  <a:lnTo>
                    <a:pt x="349885" y="0"/>
                  </a:lnTo>
                  <a:lnTo>
                    <a:pt x="349885" y="206375"/>
                  </a:lnTo>
                  <a:lnTo>
                    <a:pt x="530098" y="206375"/>
                  </a:lnTo>
                  <a:lnTo>
                    <a:pt x="530098" y="376046"/>
                  </a:lnTo>
                  <a:lnTo>
                    <a:pt x="349885" y="376046"/>
                  </a:lnTo>
                  <a:lnTo>
                    <a:pt x="349885" y="582421"/>
                  </a:lnTo>
                  <a:lnTo>
                    <a:pt x="180213" y="582421"/>
                  </a:lnTo>
                  <a:lnTo>
                    <a:pt x="180213" y="376046"/>
                  </a:lnTo>
                  <a:lnTo>
                    <a:pt x="0" y="376046"/>
                  </a:lnTo>
                  <a:lnTo>
                    <a:pt x="0" y="206375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38086" y="3486276"/>
              <a:ext cx="589915" cy="381000"/>
            </a:xfrm>
            <a:custGeom>
              <a:avLst/>
              <a:gdLst/>
              <a:ahLst/>
              <a:cxnLst/>
              <a:rect l="l" t="t" r="r" b="b"/>
              <a:pathLst>
                <a:path w="589915" h="381000">
                  <a:moveTo>
                    <a:pt x="589788" y="228473"/>
                  </a:moveTo>
                  <a:lnTo>
                    <a:pt x="0" y="228473"/>
                  </a:lnTo>
                  <a:lnTo>
                    <a:pt x="0" y="380746"/>
                  </a:lnTo>
                  <a:lnTo>
                    <a:pt x="589788" y="380746"/>
                  </a:lnTo>
                  <a:lnTo>
                    <a:pt x="589788" y="228473"/>
                  </a:lnTo>
                  <a:close/>
                </a:path>
                <a:path w="589915" h="381000">
                  <a:moveTo>
                    <a:pt x="589788" y="0"/>
                  </a:moveTo>
                  <a:lnTo>
                    <a:pt x="0" y="0"/>
                  </a:lnTo>
                  <a:lnTo>
                    <a:pt x="0" y="152273"/>
                  </a:lnTo>
                  <a:lnTo>
                    <a:pt x="589788" y="152273"/>
                  </a:lnTo>
                  <a:lnTo>
                    <a:pt x="58978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38085" y="3486277"/>
              <a:ext cx="589915" cy="381000"/>
            </a:xfrm>
            <a:custGeom>
              <a:avLst/>
              <a:gdLst/>
              <a:ahLst/>
              <a:cxnLst/>
              <a:rect l="l" t="t" r="r" b="b"/>
              <a:pathLst>
                <a:path w="589915" h="381000">
                  <a:moveTo>
                    <a:pt x="0" y="0"/>
                  </a:moveTo>
                  <a:lnTo>
                    <a:pt x="589788" y="0"/>
                  </a:lnTo>
                  <a:lnTo>
                    <a:pt x="589788" y="152273"/>
                  </a:lnTo>
                  <a:lnTo>
                    <a:pt x="0" y="152273"/>
                  </a:lnTo>
                  <a:lnTo>
                    <a:pt x="0" y="0"/>
                  </a:lnTo>
                  <a:close/>
                </a:path>
                <a:path w="589915" h="381000">
                  <a:moveTo>
                    <a:pt x="0" y="228473"/>
                  </a:moveTo>
                  <a:lnTo>
                    <a:pt x="589788" y="228473"/>
                  </a:lnTo>
                  <a:lnTo>
                    <a:pt x="589788" y="380746"/>
                  </a:lnTo>
                  <a:lnTo>
                    <a:pt x="0" y="380746"/>
                  </a:lnTo>
                  <a:lnTo>
                    <a:pt x="0" y="228473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87619" y="2816860"/>
              <a:ext cx="1727200" cy="1760220"/>
            </a:xfrm>
            <a:custGeom>
              <a:avLst/>
              <a:gdLst/>
              <a:ahLst/>
              <a:cxnLst/>
              <a:rect l="l" t="t" r="r" b="b"/>
              <a:pathLst>
                <a:path w="1727200" h="1760220">
                  <a:moveTo>
                    <a:pt x="863600" y="0"/>
                  </a:moveTo>
                  <a:lnTo>
                    <a:pt x="816211" y="1302"/>
                  </a:lnTo>
                  <a:lnTo>
                    <a:pt x="769491" y="5164"/>
                  </a:lnTo>
                  <a:lnTo>
                    <a:pt x="723505" y="11520"/>
                  </a:lnTo>
                  <a:lnTo>
                    <a:pt x="678319" y="20301"/>
                  </a:lnTo>
                  <a:lnTo>
                    <a:pt x="634000" y="31441"/>
                  </a:lnTo>
                  <a:lnTo>
                    <a:pt x="590612" y="44872"/>
                  </a:lnTo>
                  <a:lnTo>
                    <a:pt x="548223" y="60528"/>
                  </a:lnTo>
                  <a:lnTo>
                    <a:pt x="506897" y="78341"/>
                  </a:lnTo>
                  <a:lnTo>
                    <a:pt x="466700" y="98244"/>
                  </a:lnTo>
                  <a:lnTo>
                    <a:pt x="427698" y="120170"/>
                  </a:lnTo>
                  <a:lnTo>
                    <a:pt x="389957" y="144051"/>
                  </a:lnTo>
                  <a:lnTo>
                    <a:pt x="353543" y="169822"/>
                  </a:lnTo>
                  <a:lnTo>
                    <a:pt x="318522" y="197414"/>
                  </a:lnTo>
                  <a:lnTo>
                    <a:pt x="284959" y="226760"/>
                  </a:lnTo>
                  <a:lnTo>
                    <a:pt x="252920" y="257794"/>
                  </a:lnTo>
                  <a:lnTo>
                    <a:pt x="222471" y="290447"/>
                  </a:lnTo>
                  <a:lnTo>
                    <a:pt x="193678" y="324654"/>
                  </a:lnTo>
                  <a:lnTo>
                    <a:pt x="166607" y="360346"/>
                  </a:lnTo>
                  <a:lnTo>
                    <a:pt x="141324" y="397457"/>
                  </a:lnTo>
                  <a:lnTo>
                    <a:pt x="117893" y="435920"/>
                  </a:lnTo>
                  <a:lnTo>
                    <a:pt x="96382" y="475667"/>
                  </a:lnTo>
                  <a:lnTo>
                    <a:pt x="76855" y="516631"/>
                  </a:lnTo>
                  <a:lnTo>
                    <a:pt x="59380" y="558746"/>
                  </a:lnTo>
                  <a:lnTo>
                    <a:pt x="44021" y="601943"/>
                  </a:lnTo>
                  <a:lnTo>
                    <a:pt x="30844" y="646156"/>
                  </a:lnTo>
                  <a:lnTo>
                    <a:pt x="19916" y="691318"/>
                  </a:lnTo>
                  <a:lnTo>
                    <a:pt x="11301" y="737361"/>
                  </a:lnTo>
                  <a:lnTo>
                    <a:pt x="5066" y="784219"/>
                  </a:lnTo>
                  <a:lnTo>
                    <a:pt x="1277" y="831824"/>
                  </a:lnTo>
                  <a:lnTo>
                    <a:pt x="0" y="880109"/>
                  </a:lnTo>
                  <a:lnTo>
                    <a:pt x="1277" y="928395"/>
                  </a:lnTo>
                  <a:lnTo>
                    <a:pt x="5066" y="976000"/>
                  </a:lnTo>
                  <a:lnTo>
                    <a:pt x="11301" y="1022858"/>
                  </a:lnTo>
                  <a:lnTo>
                    <a:pt x="19916" y="1068901"/>
                  </a:lnTo>
                  <a:lnTo>
                    <a:pt x="30844" y="1114063"/>
                  </a:lnTo>
                  <a:lnTo>
                    <a:pt x="44021" y="1158276"/>
                  </a:lnTo>
                  <a:lnTo>
                    <a:pt x="59380" y="1201473"/>
                  </a:lnTo>
                  <a:lnTo>
                    <a:pt x="76855" y="1243588"/>
                  </a:lnTo>
                  <a:lnTo>
                    <a:pt x="96382" y="1284552"/>
                  </a:lnTo>
                  <a:lnTo>
                    <a:pt x="117893" y="1324299"/>
                  </a:lnTo>
                  <a:lnTo>
                    <a:pt x="141324" y="1362762"/>
                  </a:lnTo>
                  <a:lnTo>
                    <a:pt x="166607" y="1399873"/>
                  </a:lnTo>
                  <a:lnTo>
                    <a:pt x="193678" y="1435565"/>
                  </a:lnTo>
                  <a:lnTo>
                    <a:pt x="222471" y="1469772"/>
                  </a:lnTo>
                  <a:lnTo>
                    <a:pt x="252920" y="1502425"/>
                  </a:lnTo>
                  <a:lnTo>
                    <a:pt x="284959" y="1533459"/>
                  </a:lnTo>
                  <a:lnTo>
                    <a:pt x="318522" y="1562805"/>
                  </a:lnTo>
                  <a:lnTo>
                    <a:pt x="353543" y="1590397"/>
                  </a:lnTo>
                  <a:lnTo>
                    <a:pt x="389957" y="1616168"/>
                  </a:lnTo>
                  <a:lnTo>
                    <a:pt x="427698" y="1640049"/>
                  </a:lnTo>
                  <a:lnTo>
                    <a:pt x="466700" y="1661975"/>
                  </a:lnTo>
                  <a:lnTo>
                    <a:pt x="506897" y="1681878"/>
                  </a:lnTo>
                  <a:lnTo>
                    <a:pt x="548223" y="1699691"/>
                  </a:lnTo>
                  <a:lnTo>
                    <a:pt x="590612" y="1715347"/>
                  </a:lnTo>
                  <a:lnTo>
                    <a:pt x="634000" y="1728778"/>
                  </a:lnTo>
                  <a:lnTo>
                    <a:pt x="678319" y="1739918"/>
                  </a:lnTo>
                  <a:lnTo>
                    <a:pt x="723505" y="1748699"/>
                  </a:lnTo>
                  <a:lnTo>
                    <a:pt x="769491" y="1755055"/>
                  </a:lnTo>
                  <a:lnTo>
                    <a:pt x="816211" y="1758917"/>
                  </a:lnTo>
                  <a:lnTo>
                    <a:pt x="863600" y="1760220"/>
                  </a:lnTo>
                  <a:lnTo>
                    <a:pt x="910988" y="1758917"/>
                  </a:lnTo>
                  <a:lnTo>
                    <a:pt x="957708" y="1755055"/>
                  </a:lnTo>
                  <a:lnTo>
                    <a:pt x="1003694" y="1748699"/>
                  </a:lnTo>
                  <a:lnTo>
                    <a:pt x="1048880" y="1739918"/>
                  </a:lnTo>
                  <a:lnTo>
                    <a:pt x="1093199" y="1728778"/>
                  </a:lnTo>
                  <a:lnTo>
                    <a:pt x="1136587" y="1715347"/>
                  </a:lnTo>
                  <a:lnTo>
                    <a:pt x="1178976" y="1699691"/>
                  </a:lnTo>
                  <a:lnTo>
                    <a:pt x="1220302" y="1681878"/>
                  </a:lnTo>
                  <a:lnTo>
                    <a:pt x="1260499" y="1661975"/>
                  </a:lnTo>
                  <a:lnTo>
                    <a:pt x="1299501" y="1640049"/>
                  </a:lnTo>
                  <a:lnTo>
                    <a:pt x="1337242" y="1616168"/>
                  </a:lnTo>
                  <a:lnTo>
                    <a:pt x="1373656" y="1590397"/>
                  </a:lnTo>
                  <a:lnTo>
                    <a:pt x="1408677" y="1562805"/>
                  </a:lnTo>
                  <a:lnTo>
                    <a:pt x="1442240" y="1533459"/>
                  </a:lnTo>
                  <a:lnTo>
                    <a:pt x="1474279" y="1502425"/>
                  </a:lnTo>
                  <a:lnTo>
                    <a:pt x="1504728" y="1469772"/>
                  </a:lnTo>
                  <a:lnTo>
                    <a:pt x="1533521" y="1435565"/>
                  </a:lnTo>
                  <a:lnTo>
                    <a:pt x="1560592" y="1399873"/>
                  </a:lnTo>
                  <a:lnTo>
                    <a:pt x="1585875" y="1362762"/>
                  </a:lnTo>
                  <a:lnTo>
                    <a:pt x="1609306" y="1324299"/>
                  </a:lnTo>
                  <a:lnTo>
                    <a:pt x="1630817" y="1284552"/>
                  </a:lnTo>
                  <a:lnTo>
                    <a:pt x="1650344" y="1243588"/>
                  </a:lnTo>
                  <a:lnTo>
                    <a:pt x="1667819" y="1201473"/>
                  </a:lnTo>
                  <a:lnTo>
                    <a:pt x="1683178" y="1158276"/>
                  </a:lnTo>
                  <a:lnTo>
                    <a:pt x="1696355" y="1114063"/>
                  </a:lnTo>
                  <a:lnTo>
                    <a:pt x="1707283" y="1068901"/>
                  </a:lnTo>
                  <a:lnTo>
                    <a:pt x="1715898" y="1022858"/>
                  </a:lnTo>
                  <a:lnTo>
                    <a:pt x="1722133" y="976000"/>
                  </a:lnTo>
                  <a:lnTo>
                    <a:pt x="1725922" y="928395"/>
                  </a:lnTo>
                  <a:lnTo>
                    <a:pt x="1727200" y="880109"/>
                  </a:lnTo>
                  <a:lnTo>
                    <a:pt x="1725922" y="831824"/>
                  </a:lnTo>
                  <a:lnTo>
                    <a:pt x="1722133" y="784219"/>
                  </a:lnTo>
                  <a:lnTo>
                    <a:pt x="1715898" y="737361"/>
                  </a:lnTo>
                  <a:lnTo>
                    <a:pt x="1707283" y="691318"/>
                  </a:lnTo>
                  <a:lnTo>
                    <a:pt x="1696355" y="646156"/>
                  </a:lnTo>
                  <a:lnTo>
                    <a:pt x="1683178" y="601943"/>
                  </a:lnTo>
                  <a:lnTo>
                    <a:pt x="1667819" y="558746"/>
                  </a:lnTo>
                  <a:lnTo>
                    <a:pt x="1650344" y="516631"/>
                  </a:lnTo>
                  <a:lnTo>
                    <a:pt x="1630817" y="475667"/>
                  </a:lnTo>
                  <a:lnTo>
                    <a:pt x="1609306" y="435920"/>
                  </a:lnTo>
                  <a:lnTo>
                    <a:pt x="1585875" y="397457"/>
                  </a:lnTo>
                  <a:lnTo>
                    <a:pt x="1560592" y="360346"/>
                  </a:lnTo>
                  <a:lnTo>
                    <a:pt x="1533521" y="324654"/>
                  </a:lnTo>
                  <a:lnTo>
                    <a:pt x="1504728" y="290447"/>
                  </a:lnTo>
                  <a:lnTo>
                    <a:pt x="1474279" y="257794"/>
                  </a:lnTo>
                  <a:lnTo>
                    <a:pt x="1442240" y="226760"/>
                  </a:lnTo>
                  <a:lnTo>
                    <a:pt x="1408677" y="197414"/>
                  </a:lnTo>
                  <a:lnTo>
                    <a:pt x="1373656" y="169822"/>
                  </a:lnTo>
                  <a:lnTo>
                    <a:pt x="1337242" y="144051"/>
                  </a:lnTo>
                  <a:lnTo>
                    <a:pt x="1299501" y="120170"/>
                  </a:lnTo>
                  <a:lnTo>
                    <a:pt x="1260499" y="98244"/>
                  </a:lnTo>
                  <a:lnTo>
                    <a:pt x="1220302" y="78341"/>
                  </a:lnTo>
                  <a:lnTo>
                    <a:pt x="1178976" y="60528"/>
                  </a:lnTo>
                  <a:lnTo>
                    <a:pt x="1136587" y="44872"/>
                  </a:lnTo>
                  <a:lnTo>
                    <a:pt x="1093199" y="31441"/>
                  </a:lnTo>
                  <a:lnTo>
                    <a:pt x="1048880" y="20301"/>
                  </a:lnTo>
                  <a:lnTo>
                    <a:pt x="1003694" y="11520"/>
                  </a:lnTo>
                  <a:lnTo>
                    <a:pt x="957708" y="5164"/>
                  </a:lnTo>
                  <a:lnTo>
                    <a:pt x="910988" y="1302"/>
                  </a:lnTo>
                  <a:lnTo>
                    <a:pt x="8636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87619" y="2816860"/>
              <a:ext cx="1727200" cy="1760220"/>
            </a:xfrm>
            <a:custGeom>
              <a:avLst/>
              <a:gdLst/>
              <a:ahLst/>
              <a:cxnLst/>
              <a:rect l="l" t="t" r="r" b="b"/>
              <a:pathLst>
                <a:path w="1727200" h="1760220">
                  <a:moveTo>
                    <a:pt x="0" y="880109"/>
                  </a:moveTo>
                  <a:lnTo>
                    <a:pt x="1277" y="831824"/>
                  </a:lnTo>
                  <a:lnTo>
                    <a:pt x="5066" y="784219"/>
                  </a:lnTo>
                  <a:lnTo>
                    <a:pt x="11301" y="737361"/>
                  </a:lnTo>
                  <a:lnTo>
                    <a:pt x="19916" y="691318"/>
                  </a:lnTo>
                  <a:lnTo>
                    <a:pt x="30844" y="646156"/>
                  </a:lnTo>
                  <a:lnTo>
                    <a:pt x="44021" y="601943"/>
                  </a:lnTo>
                  <a:lnTo>
                    <a:pt x="59380" y="558746"/>
                  </a:lnTo>
                  <a:lnTo>
                    <a:pt x="76855" y="516631"/>
                  </a:lnTo>
                  <a:lnTo>
                    <a:pt x="96382" y="475667"/>
                  </a:lnTo>
                  <a:lnTo>
                    <a:pt x="117893" y="435920"/>
                  </a:lnTo>
                  <a:lnTo>
                    <a:pt x="141324" y="397457"/>
                  </a:lnTo>
                  <a:lnTo>
                    <a:pt x="166607" y="360346"/>
                  </a:lnTo>
                  <a:lnTo>
                    <a:pt x="193678" y="324654"/>
                  </a:lnTo>
                  <a:lnTo>
                    <a:pt x="222471" y="290447"/>
                  </a:lnTo>
                  <a:lnTo>
                    <a:pt x="252920" y="257794"/>
                  </a:lnTo>
                  <a:lnTo>
                    <a:pt x="284959" y="226760"/>
                  </a:lnTo>
                  <a:lnTo>
                    <a:pt x="318522" y="197414"/>
                  </a:lnTo>
                  <a:lnTo>
                    <a:pt x="353543" y="169822"/>
                  </a:lnTo>
                  <a:lnTo>
                    <a:pt x="389957" y="144051"/>
                  </a:lnTo>
                  <a:lnTo>
                    <a:pt x="427698" y="120170"/>
                  </a:lnTo>
                  <a:lnTo>
                    <a:pt x="466700" y="98244"/>
                  </a:lnTo>
                  <a:lnTo>
                    <a:pt x="506897" y="78341"/>
                  </a:lnTo>
                  <a:lnTo>
                    <a:pt x="548223" y="60528"/>
                  </a:lnTo>
                  <a:lnTo>
                    <a:pt x="590612" y="44872"/>
                  </a:lnTo>
                  <a:lnTo>
                    <a:pt x="634000" y="31441"/>
                  </a:lnTo>
                  <a:lnTo>
                    <a:pt x="678319" y="20301"/>
                  </a:lnTo>
                  <a:lnTo>
                    <a:pt x="723505" y="11520"/>
                  </a:lnTo>
                  <a:lnTo>
                    <a:pt x="769491" y="5164"/>
                  </a:lnTo>
                  <a:lnTo>
                    <a:pt x="816211" y="1302"/>
                  </a:lnTo>
                  <a:lnTo>
                    <a:pt x="863600" y="0"/>
                  </a:lnTo>
                  <a:lnTo>
                    <a:pt x="910988" y="1302"/>
                  </a:lnTo>
                  <a:lnTo>
                    <a:pt x="957708" y="5164"/>
                  </a:lnTo>
                  <a:lnTo>
                    <a:pt x="1003694" y="11520"/>
                  </a:lnTo>
                  <a:lnTo>
                    <a:pt x="1048880" y="20301"/>
                  </a:lnTo>
                  <a:lnTo>
                    <a:pt x="1093199" y="31441"/>
                  </a:lnTo>
                  <a:lnTo>
                    <a:pt x="1136587" y="44872"/>
                  </a:lnTo>
                  <a:lnTo>
                    <a:pt x="1178976" y="60528"/>
                  </a:lnTo>
                  <a:lnTo>
                    <a:pt x="1220302" y="78341"/>
                  </a:lnTo>
                  <a:lnTo>
                    <a:pt x="1260499" y="98244"/>
                  </a:lnTo>
                  <a:lnTo>
                    <a:pt x="1299501" y="120170"/>
                  </a:lnTo>
                  <a:lnTo>
                    <a:pt x="1337242" y="144051"/>
                  </a:lnTo>
                  <a:lnTo>
                    <a:pt x="1373656" y="169822"/>
                  </a:lnTo>
                  <a:lnTo>
                    <a:pt x="1408677" y="197414"/>
                  </a:lnTo>
                  <a:lnTo>
                    <a:pt x="1442240" y="226760"/>
                  </a:lnTo>
                  <a:lnTo>
                    <a:pt x="1474279" y="257794"/>
                  </a:lnTo>
                  <a:lnTo>
                    <a:pt x="1504728" y="290447"/>
                  </a:lnTo>
                  <a:lnTo>
                    <a:pt x="1533521" y="324654"/>
                  </a:lnTo>
                  <a:lnTo>
                    <a:pt x="1560592" y="360346"/>
                  </a:lnTo>
                  <a:lnTo>
                    <a:pt x="1585875" y="397457"/>
                  </a:lnTo>
                  <a:lnTo>
                    <a:pt x="1609306" y="435920"/>
                  </a:lnTo>
                  <a:lnTo>
                    <a:pt x="1630817" y="475667"/>
                  </a:lnTo>
                  <a:lnTo>
                    <a:pt x="1650344" y="516631"/>
                  </a:lnTo>
                  <a:lnTo>
                    <a:pt x="1667819" y="558746"/>
                  </a:lnTo>
                  <a:lnTo>
                    <a:pt x="1683178" y="601943"/>
                  </a:lnTo>
                  <a:lnTo>
                    <a:pt x="1696355" y="646156"/>
                  </a:lnTo>
                  <a:lnTo>
                    <a:pt x="1707283" y="691318"/>
                  </a:lnTo>
                  <a:lnTo>
                    <a:pt x="1715898" y="737361"/>
                  </a:lnTo>
                  <a:lnTo>
                    <a:pt x="1722133" y="784219"/>
                  </a:lnTo>
                  <a:lnTo>
                    <a:pt x="1725922" y="831824"/>
                  </a:lnTo>
                  <a:lnTo>
                    <a:pt x="1727200" y="880109"/>
                  </a:lnTo>
                  <a:lnTo>
                    <a:pt x="1725922" y="928395"/>
                  </a:lnTo>
                  <a:lnTo>
                    <a:pt x="1722133" y="976000"/>
                  </a:lnTo>
                  <a:lnTo>
                    <a:pt x="1715898" y="1022858"/>
                  </a:lnTo>
                  <a:lnTo>
                    <a:pt x="1707283" y="1068901"/>
                  </a:lnTo>
                  <a:lnTo>
                    <a:pt x="1696355" y="1114063"/>
                  </a:lnTo>
                  <a:lnTo>
                    <a:pt x="1683178" y="1158276"/>
                  </a:lnTo>
                  <a:lnTo>
                    <a:pt x="1667819" y="1201473"/>
                  </a:lnTo>
                  <a:lnTo>
                    <a:pt x="1650344" y="1243588"/>
                  </a:lnTo>
                  <a:lnTo>
                    <a:pt x="1630817" y="1284552"/>
                  </a:lnTo>
                  <a:lnTo>
                    <a:pt x="1609306" y="1324299"/>
                  </a:lnTo>
                  <a:lnTo>
                    <a:pt x="1585875" y="1362762"/>
                  </a:lnTo>
                  <a:lnTo>
                    <a:pt x="1560592" y="1399873"/>
                  </a:lnTo>
                  <a:lnTo>
                    <a:pt x="1533521" y="1435565"/>
                  </a:lnTo>
                  <a:lnTo>
                    <a:pt x="1504728" y="1469772"/>
                  </a:lnTo>
                  <a:lnTo>
                    <a:pt x="1474279" y="1502425"/>
                  </a:lnTo>
                  <a:lnTo>
                    <a:pt x="1442240" y="1533459"/>
                  </a:lnTo>
                  <a:lnTo>
                    <a:pt x="1408677" y="1562805"/>
                  </a:lnTo>
                  <a:lnTo>
                    <a:pt x="1373656" y="1590397"/>
                  </a:lnTo>
                  <a:lnTo>
                    <a:pt x="1337242" y="1616168"/>
                  </a:lnTo>
                  <a:lnTo>
                    <a:pt x="1299501" y="1640049"/>
                  </a:lnTo>
                  <a:lnTo>
                    <a:pt x="1260499" y="1661975"/>
                  </a:lnTo>
                  <a:lnTo>
                    <a:pt x="1220302" y="1681878"/>
                  </a:lnTo>
                  <a:lnTo>
                    <a:pt x="1178976" y="1699691"/>
                  </a:lnTo>
                  <a:lnTo>
                    <a:pt x="1136587" y="1715347"/>
                  </a:lnTo>
                  <a:lnTo>
                    <a:pt x="1093199" y="1728778"/>
                  </a:lnTo>
                  <a:lnTo>
                    <a:pt x="1048880" y="1739918"/>
                  </a:lnTo>
                  <a:lnTo>
                    <a:pt x="1003694" y="1748699"/>
                  </a:lnTo>
                  <a:lnTo>
                    <a:pt x="957708" y="1755055"/>
                  </a:lnTo>
                  <a:lnTo>
                    <a:pt x="910988" y="1758917"/>
                  </a:lnTo>
                  <a:lnTo>
                    <a:pt x="863600" y="1760220"/>
                  </a:lnTo>
                  <a:lnTo>
                    <a:pt x="816211" y="1758917"/>
                  </a:lnTo>
                  <a:lnTo>
                    <a:pt x="769491" y="1755055"/>
                  </a:lnTo>
                  <a:lnTo>
                    <a:pt x="723505" y="1748699"/>
                  </a:lnTo>
                  <a:lnTo>
                    <a:pt x="678319" y="1739918"/>
                  </a:lnTo>
                  <a:lnTo>
                    <a:pt x="634000" y="1728778"/>
                  </a:lnTo>
                  <a:lnTo>
                    <a:pt x="590612" y="1715347"/>
                  </a:lnTo>
                  <a:lnTo>
                    <a:pt x="548223" y="1699691"/>
                  </a:lnTo>
                  <a:lnTo>
                    <a:pt x="506897" y="1681878"/>
                  </a:lnTo>
                  <a:lnTo>
                    <a:pt x="466700" y="1661975"/>
                  </a:lnTo>
                  <a:lnTo>
                    <a:pt x="427698" y="1640049"/>
                  </a:lnTo>
                  <a:lnTo>
                    <a:pt x="389957" y="1616168"/>
                  </a:lnTo>
                  <a:lnTo>
                    <a:pt x="353543" y="1590397"/>
                  </a:lnTo>
                  <a:lnTo>
                    <a:pt x="318522" y="1562805"/>
                  </a:lnTo>
                  <a:lnTo>
                    <a:pt x="284959" y="1533459"/>
                  </a:lnTo>
                  <a:lnTo>
                    <a:pt x="252920" y="1502425"/>
                  </a:lnTo>
                  <a:lnTo>
                    <a:pt x="222471" y="1469772"/>
                  </a:lnTo>
                  <a:lnTo>
                    <a:pt x="193678" y="1435565"/>
                  </a:lnTo>
                  <a:lnTo>
                    <a:pt x="166607" y="1399873"/>
                  </a:lnTo>
                  <a:lnTo>
                    <a:pt x="141324" y="1362762"/>
                  </a:lnTo>
                  <a:lnTo>
                    <a:pt x="117893" y="1324299"/>
                  </a:lnTo>
                  <a:lnTo>
                    <a:pt x="96382" y="1284552"/>
                  </a:lnTo>
                  <a:lnTo>
                    <a:pt x="76855" y="1243588"/>
                  </a:lnTo>
                  <a:lnTo>
                    <a:pt x="59380" y="1201473"/>
                  </a:lnTo>
                  <a:lnTo>
                    <a:pt x="44021" y="1158276"/>
                  </a:lnTo>
                  <a:lnTo>
                    <a:pt x="30844" y="1114063"/>
                  </a:lnTo>
                  <a:lnTo>
                    <a:pt x="19916" y="1068901"/>
                  </a:lnTo>
                  <a:lnTo>
                    <a:pt x="11301" y="1022858"/>
                  </a:lnTo>
                  <a:lnTo>
                    <a:pt x="5066" y="976000"/>
                  </a:lnTo>
                  <a:lnTo>
                    <a:pt x="1277" y="928395"/>
                  </a:lnTo>
                  <a:lnTo>
                    <a:pt x="0" y="88010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550789" y="3029902"/>
            <a:ext cx="80391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25p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955280" y="2788920"/>
            <a:ext cx="1752600" cy="1785620"/>
            <a:chOff x="7955280" y="2788920"/>
            <a:chExt cx="1752600" cy="1785620"/>
          </a:xfrm>
        </p:grpSpPr>
        <p:sp>
          <p:nvSpPr>
            <p:cNvPr id="22" name="object 22"/>
            <p:cNvSpPr/>
            <p:nvPr/>
          </p:nvSpPr>
          <p:spPr>
            <a:xfrm>
              <a:off x="7967980" y="2801620"/>
              <a:ext cx="1727200" cy="1760220"/>
            </a:xfrm>
            <a:custGeom>
              <a:avLst/>
              <a:gdLst/>
              <a:ahLst/>
              <a:cxnLst/>
              <a:rect l="l" t="t" r="r" b="b"/>
              <a:pathLst>
                <a:path w="1727200" h="1760220">
                  <a:moveTo>
                    <a:pt x="863600" y="0"/>
                  </a:moveTo>
                  <a:lnTo>
                    <a:pt x="816211" y="1302"/>
                  </a:lnTo>
                  <a:lnTo>
                    <a:pt x="769491" y="5164"/>
                  </a:lnTo>
                  <a:lnTo>
                    <a:pt x="723505" y="11520"/>
                  </a:lnTo>
                  <a:lnTo>
                    <a:pt x="678319" y="20301"/>
                  </a:lnTo>
                  <a:lnTo>
                    <a:pt x="634000" y="31441"/>
                  </a:lnTo>
                  <a:lnTo>
                    <a:pt x="590612" y="44872"/>
                  </a:lnTo>
                  <a:lnTo>
                    <a:pt x="548223" y="60528"/>
                  </a:lnTo>
                  <a:lnTo>
                    <a:pt x="506897" y="78341"/>
                  </a:lnTo>
                  <a:lnTo>
                    <a:pt x="466700" y="98244"/>
                  </a:lnTo>
                  <a:lnTo>
                    <a:pt x="427698" y="120170"/>
                  </a:lnTo>
                  <a:lnTo>
                    <a:pt x="389957" y="144051"/>
                  </a:lnTo>
                  <a:lnTo>
                    <a:pt x="353543" y="169822"/>
                  </a:lnTo>
                  <a:lnTo>
                    <a:pt x="318522" y="197414"/>
                  </a:lnTo>
                  <a:lnTo>
                    <a:pt x="284959" y="226760"/>
                  </a:lnTo>
                  <a:lnTo>
                    <a:pt x="252920" y="257794"/>
                  </a:lnTo>
                  <a:lnTo>
                    <a:pt x="222471" y="290447"/>
                  </a:lnTo>
                  <a:lnTo>
                    <a:pt x="193678" y="324654"/>
                  </a:lnTo>
                  <a:lnTo>
                    <a:pt x="166607" y="360346"/>
                  </a:lnTo>
                  <a:lnTo>
                    <a:pt x="141324" y="397457"/>
                  </a:lnTo>
                  <a:lnTo>
                    <a:pt x="117893" y="435920"/>
                  </a:lnTo>
                  <a:lnTo>
                    <a:pt x="96382" y="475667"/>
                  </a:lnTo>
                  <a:lnTo>
                    <a:pt x="76855" y="516631"/>
                  </a:lnTo>
                  <a:lnTo>
                    <a:pt x="59380" y="558746"/>
                  </a:lnTo>
                  <a:lnTo>
                    <a:pt x="44021" y="601943"/>
                  </a:lnTo>
                  <a:lnTo>
                    <a:pt x="30844" y="646156"/>
                  </a:lnTo>
                  <a:lnTo>
                    <a:pt x="19916" y="691318"/>
                  </a:lnTo>
                  <a:lnTo>
                    <a:pt x="11301" y="737361"/>
                  </a:lnTo>
                  <a:lnTo>
                    <a:pt x="5066" y="784219"/>
                  </a:lnTo>
                  <a:lnTo>
                    <a:pt x="1277" y="831824"/>
                  </a:lnTo>
                  <a:lnTo>
                    <a:pt x="0" y="880109"/>
                  </a:lnTo>
                  <a:lnTo>
                    <a:pt x="1277" y="928395"/>
                  </a:lnTo>
                  <a:lnTo>
                    <a:pt x="5066" y="976000"/>
                  </a:lnTo>
                  <a:lnTo>
                    <a:pt x="11301" y="1022858"/>
                  </a:lnTo>
                  <a:lnTo>
                    <a:pt x="19916" y="1068901"/>
                  </a:lnTo>
                  <a:lnTo>
                    <a:pt x="30844" y="1114063"/>
                  </a:lnTo>
                  <a:lnTo>
                    <a:pt x="44021" y="1158276"/>
                  </a:lnTo>
                  <a:lnTo>
                    <a:pt x="59380" y="1201473"/>
                  </a:lnTo>
                  <a:lnTo>
                    <a:pt x="76855" y="1243588"/>
                  </a:lnTo>
                  <a:lnTo>
                    <a:pt x="96382" y="1284552"/>
                  </a:lnTo>
                  <a:lnTo>
                    <a:pt x="117893" y="1324299"/>
                  </a:lnTo>
                  <a:lnTo>
                    <a:pt x="141324" y="1362762"/>
                  </a:lnTo>
                  <a:lnTo>
                    <a:pt x="166607" y="1399873"/>
                  </a:lnTo>
                  <a:lnTo>
                    <a:pt x="193678" y="1435565"/>
                  </a:lnTo>
                  <a:lnTo>
                    <a:pt x="222471" y="1469772"/>
                  </a:lnTo>
                  <a:lnTo>
                    <a:pt x="252920" y="1502425"/>
                  </a:lnTo>
                  <a:lnTo>
                    <a:pt x="284959" y="1533459"/>
                  </a:lnTo>
                  <a:lnTo>
                    <a:pt x="318522" y="1562805"/>
                  </a:lnTo>
                  <a:lnTo>
                    <a:pt x="353543" y="1590397"/>
                  </a:lnTo>
                  <a:lnTo>
                    <a:pt x="389957" y="1616168"/>
                  </a:lnTo>
                  <a:lnTo>
                    <a:pt x="427698" y="1640049"/>
                  </a:lnTo>
                  <a:lnTo>
                    <a:pt x="466700" y="1661975"/>
                  </a:lnTo>
                  <a:lnTo>
                    <a:pt x="506897" y="1681878"/>
                  </a:lnTo>
                  <a:lnTo>
                    <a:pt x="548223" y="1699691"/>
                  </a:lnTo>
                  <a:lnTo>
                    <a:pt x="590612" y="1715347"/>
                  </a:lnTo>
                  <a:lnTo>
                    <a:pt x="634000" y="1728778"/>
                  </a:lnTo>
                  <a:lnTo>
                    <a:pt x="678319" y="1739918"/>
                  </a:lnTo>
                  <a:lnTo>
                    <a:pt x="723505" y="1748699"/>
                  </a:lnTo>
                  <a:lnTo>
                    <a:pt x="769491" y="1755055"/>
                  </a:lnTo>
                  <a:lnTo>
                    <a:pt x="816211" y="1758917"/>
                  </a:lnTo>
                  <a:lnTo>
                    <a:pt x="863600" y="1760219"/>
                  </a:lnTo>
                  <a:lnTo>
                    <a:pt x="910988" y="1758917"/>
                  </a:lnTo>
                  <a:lnTo>
                    <a:pt x="957708" y="1755055"/>
                  </a:lnTo>
                  <a:lnTo>
                    <a:pt x="1003694" y="1748699"/>
                  </a:lnTo>
                  <a:lnTo>
                    <a:pt x="1048880" y="1739918"/>
                  </a:lnTo>
                  <a:lnTo>
                    <a:pt x="1093199" y="1728778"/>
                  </a:lnTo>
                  <a:lnTo>
                    <a:pt x="1136587" y="1715347"/>
                  </a:lnTo>
                  <a:lnTo>
                    <a:pt x="1178976" y="1699691"/>
                  </a:lnTo>
                  <a:lnTo>
                    <a:pt x="1220302" y="1681878"/>
                  </a:lnTo>
                  <a:lnTo>
                    <a:pt x="1260499" y="1661975"/>
                  </a:lnTo>
                  <a:lnTo>
                    <a:pt x="1299501" y="1640049"/>
                  </a:lnTo>
                  <a:lnTo>
                    <a:pt x="1337242" y="1616168"/>
                  </a:lnTo>
                  <a:lnTo>
                    <a:pt x="1373656" y="1590397"/>
                  </a:lnTo>
                  <a:lnTo>
                    <a:pt x="1408677" y="1562805"/>
                  </a:lnTo>
                  <a:lnTo>
                    <a:pt x="1442240" y="1533459"/>
                  </a:lnTo>
                  <a:lnTo>
                    <a:pt x="1474279" y="1502425"/>
                  </a:lnTo>
                  <a:lnTo>
                    <a:pt x="1504728" y="1469772"/>
                  </a:lnTo>
                  <a:lnTo>
                    <a:pt x="1533521" y="1435565"/>
                  </a:lnTo>
                  <a:lnTo>
                    <a:pt x="1560592" y="1399873"/>
                  </a:lnTo>
                  <a:lnTo>
                    <a:pt x="1585875" y="1362762"/>
                  </a:lnTo>
                  <a:lnTo>
                    <a:pt x="1609306" y="1324299"/>
                  </a:lnTo>
                  <a:lnTo>
                    <a:pt x="1630817" y="1284552"/>
                  </a:lnTo>
                  <a:lnTo>
                    <a:pt x="1650344" y="1243588"/>
                  </a:lnTo>
                  <a:lnTo>
                    <a:pt x="1667819" y="1201473"/>
                  </a:lnTo>
                  <a:lnTo>
                    <a:pt x="1683178" y="1158276"/>
                  </a:lnTo>
                  <a:lnTo>
                    <a:pt x="1696355" y="1114063"/>
                  </a:lnTo>
                  <a:lnTo>
                    <a:pt x="1707283" y="1068901"/>
                  </a:lnTo>
                  <a:lnTo>
                    <a:pt x="1715898" y="1022858"/>
                  </a:lnTo>
                  <a:lnTo>
                    <a:pt x="1722133" y="976000"/>
                  </a:lnTo>
                  <a:lnTo>
                    <a:pt x="1725922" y="928395"/>
                  </a:lnTo>
                  <a:lnTo>
                    <a:pt x="1727200" y="880109"/>
                  </a:lnTo>
                  <a:lnTo>
                    <a:pt x="1725922" y="831824"/>
                  </a:lnTo>
                  <a:lnTo>
                    <a:pt x="1722133" y="784219"/>
                  </a:lnTo>
                  <a:lnTo>
                    <a:pt x="1715898" y="737361"/>
                  </a:lnTo>
                  <a:lnTo>
                    <a:pt x="1707283" y="691318"/>
                  </a:lnTo>
                  <a:lnTo>
                    <a:pt x="1696355" y="646156"/>
                  </a:lnTo>
                  <a:lnTo>
                    <a:pt x="1683178" y="601943"/>
                  </a:lnTo>
                  <a:lnTo>
                    <a:pt x="1667819" y="558746"/>
                  </a:lnTo>
                  <a:lnTo>
                    <a:pt x="1650344" y="516631"/>
                  </a:lnTo>
                  <a:lnTo>
                    <a:pt x="1630817" y="475667"/>
                  </a:lnTo>
                  <a:lnTo>
                    <a:pt x="1609306" y="435920"/>
                  </a:lnTo>
                  <a:lnTo>
                    <a:pt x="1585875" y="397457"/>
                  </a:lnTo>
                  <a:lnTo>
                    <a:pt x="1560592" y="360346"/>
                  </a:lnTo>
                  <a:lnTo>
                    <a:pt x="1533521" y="324654"/>
                  </a:lnTo>
                  <a:lnTo>
                    <a:pt x="1504728" y="290447"/>
                  </a:lnTo>
                  <a:lnTo>
                    <a:pt x="1474279" y="257794"/>
                  </a:lnTo>
                  <a:lnTo>
                    <a:pt x="1442240" y="226760"/>
                  </a:lnTo>
                  <a:lnTo>
                    <a:pt x="1408677" y="197414"/>
                  </a:lnTo>
                  <a:lnTo>
                    <a:pt x="1373656" y="169822"/>
                  </a:lnTo>
                  <a:lnTo>
                    <a:pt x="1337242" y="144051"/>
                  </a:lnTo>
                  <a:lnTo>
                    <a:pt x="1299501" y="120170"/>
                  </a:lnTo>
                  <a:lnTo>
                    <a:pt x="1260499" y="98244"/>
                  </a:lnTo>
                  <a:lnTo>
                    <a:pt x="1220302" y="78341"/>
                  </a:lnTo>
                  <a:lnTo>
                    <a:pt x="1178976" y="60528"/>
                  </a:lnTo>
                  <a:lnTo>
                    <a:pt x="1136587" y="44872"/>
                  </a:lnTo>
                  <a:lnTo>
                    <a:pt x="1093199" y="31441"/>
                  </a:lnTo>
                  <a:lnTo>
                    <a:pt x="1048880" y="20301"/>
                  </a:lnTo>
                  <a:lnTo>
                    <a:pt x="1003694" y="11520"/>
                  </a:lnTo>
                  <a:lnTo>
                    <a:pt x="957708" y="5164"/>
                  </a:lnTo>
                  <a:lnTo>
                    <a:pt x="910988" y="1302"/>
                  </a:lnTo>
                  <a:lnTo>
                    <a:pt x="8636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967980" y="2801620"/>
              <a:ext cx="1727200" cy="1760220"/>
            </a:xfrm>
            <a:custGeom>
              <a:avLst/>
              <a:gdLst/>
              <a:ahLst/>
              <a:cxnLst/>
              <a:rect l="l" t="t" r="r" b="b"/>
              <a:pathLst>
                <a:path w="1727200" h="1760220">
                  <a:moveTo>
                    <a:pt x="0" y="880109"/>
                  </a:moveTo>
                  <a:lnTo>
                    <a:pt x="1277" y="831824"/>
                  </a:lnTo>
                  <a:lnTo>
                    <a:pt x="5066" y="784219"/>
                  </a:lnTo>
                  <a:lnTo>
                    <a:pt x="11301" y="737361"/>
                  </a:lnTo>
                  <a:lnTo>
                    <a:pt x="19916" y="691318"/>
                  </a:lnTo>
                  <a:lnTo>
                    <a:pt x="30844" y="646156"/>
                  </a:lnTo>
                  <a:lnTo>
                    <a:pt x="44021" y="601943"/>
                  </a:lnTo>
                  <a:lnTo>
                    <a:pt x="59380" y="558746"/>
                  </a:lnTo>
                  <a:lnTo>
                    <a:pt x="76855" y="516631"/>
                  </a:lnTo>
                  <a:lnTo>
                    <a:pt x="96382" y="475667"/>
                  </a:lnTo>
                  <a:lnTo>
                    <a:pt x="117893" y="435920"/>
                  </a:lnTo>
                  <a:lnTo>
                    <a:pt x="141324" y="397457"/>
                  </a:lnTo>
                  <a:lnTo>
                    <a:pt x="166607" y="360346"/>
                  </a:lnTo>
                  <a:lnTo>
                    <a:pt x="193678" y="324654"/>
                  </a:lnTo>
                  <a:lnTo>
                    <a:pt x="222471" y="290447"/>
                  </a:lnTo>
                  <a:lnTo>
                    <a:pt x="252920" y="257794"/>
                  </a:lnTo>
                  <a:lnTo>
                    <a:pt x="284959" y="226760"/>
                  </a:lnTo>
                  <a:lnTo>
                    <a:pt x="318522" y="197414"/>
                  </a:lnTo>
                  <a:lnTo>
                    <a:pt x="353543" y="169822"/>
                  </a:lnTo>
                  <a:lnTo>
                    <a:pt x="389957" y="144051"/>
                  </a:lnTo>
                  <a:lnTo>
                    <a:pt x="427698" y="120170"/>
                  </a:lnTo>
                  <a:lnTo>
                    <a:pt x="466700" y="98244"/>
                  </a:lnTo>
                  <a:lnTo>
                    <a:pt x="506897" y="78341"/>
                  </a:lnTo>
                  <a:lnTo>
                    <a:pt x="548223" y="60528"/>
                  </a:lnTo>
                  <a:lnTo>
                    <a:pt x="590612" y="44872"/>
                  </a:lnTo>
                  <a:lnTo>
                    <a:pt x="634000" y="31441"/>
                  </a:lnTo>
                  <a:lnTo>
                    <a:pt x="678319" y="20301"/>
                  </a:lnTo>
                  <a:lnTo>
                    <a:pt x="723505" y="11520"/>
                  </a:lnTo>
                  <a:lnTo>
                    <a:pt x="769491" y="5164"/>
                  </a:lnTo>
                  <a:lnTo>
                    <a:pt x="816211" y="1302"/>
                  </a:lnTo>
                  <a:lnTo>
                    <a:pt x="863600" y="0"/>
                  </a:lnTo>
                  <a:lnTo>
                    <a:pt x="910988" y="1302"/>
                  </a:lnTo>
                  <a:lnTo>
                    <a:pt x="957708" y="5164"/>
                  </a:lnTo>
                  <a:lnTo>
                    <a:pt x="1003694" y="11520"/>
                  </a:lnTo>
                  <a:lnTo>
                    <a:pt x="1048880" y="20301"/>
                  </a:lnTo>
                  <a:lnTo>
                    <a:pt x="1093199" y="31441"/>
                  </a:lnTo>
                  <a:lnTo>
                    <a:pt x="1136587" y="44872"/>
                  </a:lnTo>
                  <a:lnTo>
                    <a:pt x="1178976" y="60528"/>
                  </a:lnTo>
                  <a:lnTo>
                    <a:pt x="1220302" y="78341"/>
                  </a:lnTo>
                  <a:lnTo>
                    <a:pt x="1260499" y="98244"/>
                  </a:lnTo>
                  <a:lnTo>
                    <a:pt x="1299501" y="120170"/>
                  </a:lnTo>
                  <a:lnTo>
                    <a:pt x="1337242" y="144051"/>
                  </a:lnTo>
                  <a:lnTo>
                    <a:pt x="1373656" y="169822"/>
                  </a:lnTo>
                  <a:lnTo>
                    <a:pt x="1408677" y="197414"/>
                  </a:lnTo>
                  <a:lnTo>
                    <a:pt x="1442240" y="226760"/>
                  </a:lnTo>
                  <a:lnTo>
                    <a:pt x="1474279" y="257794"/>
                  </a:lnTo>
                  <a:lnTo>
                    <a:pt x="1504728" y="290447"/>
                  </a:lnTo>
                  <a:lnTo>
                    <a:pt x="1533521" y="324654"/>
                  </a:lnTo>
                  <a:lnTo>
                    <a:pt x="1560592" y="360346"/>
                  </a:lnTo>
                  <a:lnTo>
                    <a:pt x="1585875" y="397457"/>
                  </a:lnTo>
                  <a:lnTo>
                    <a:pt x="1609306" y="435920"/>
                  </a:lnTo>
                  <a:lnTo>
                    <a:pt x="1630817" y="475667"/>
                  </a:lnTo>
                  <a:lnTo>
                    <a:pt x="1650344" y="516631"/>
                  </a:lnTo>
                  <a:lnTo>
                    <a:pt x="1667819" y="558746"/>
                  </a:lnTo>
                  <a:lnTo>
                    <a:pt x="1683178" y="601943"/>
                  </a:lnTo>
                  <a:lnTo>
                    <a:pt x="1696355" y="646156"/>
                  </a:lnTo>
                  <a:lnTo>
                    <a:pt x="1707283" y="691318"/>
                  </a:lnTo>
                  <a:lnTo>
                    <a:pt x="1715898" y="737361"/>
                  </a:lnTo>
                  <a:lnTo>
                    <a:pt x="1722133" y="784219"/>
                  </a:lnTo>
                  <a:lnTo>
                    <a:pt x="1725922" y="831824"/>
                  </a:lnTo>
                  <a:lnTo>
                    <a:pt x="1727200" y="880109"/>
                  </a:lnTo>
                  <a:lnTo>
                    <a:pt x="1725922" y="928395"/>
                  </a:lnTo>
                  <a:lnTo>
                    <a:pt x="1722133" y="976000"/>
                  </a:lnTo>
                  <a:lnTo>
                    <a:pt x="1715898" y="1022858"/>
                  </a:lnTo>
                  <a:lnTo>
                    <a:pt x="1707283" y="1068901"/>
                  </a:lnTo>
                  <a:lnTo>
                    <a:pt x="1696355" y="1114063"/>
                  </a:lnTo>
                  <a:lnTo>
                    <a:pt x="1683178" y="1158276"/>
                  </a:lnTo>
                  <a:lnTo>
                    <a:pt x="1667819" y="1201473"/>
                  </a:lnTo>
                  <a:lnTo>
                    <a:pt x="1650344" y="1243588"/>
                  </a:lnTo>
                  <a:lnTo>
                    <a:pt x="1630817" y="1284552"/>
                  </a:lnTo>
                  <a:lnTo>
                    <a:pt x="1609306" y="1324299"/>
                  </a:lnTo>
                  <a:lnTo>
                    <a:pt x="1585875" y="1362762"/>
                  </a:lnTo>
                  <a:lnTo>
                    <a:pt x="1560592" y="1399873"/>
                  </a:lnTo>
                  <a:lnTo>
                    <a:pt x="1533521" y="1435565"/>
                  </a:lnTo>
                  <a:lnTo>
                    <a:pt x="1504728" y="1469772"/>
                  </a:lnTo>
                  <a:lnTo>
                    <a:pt x="1474279" y="1502425"/>
                  </a:lnTo>
                  <a:lnTo>
                    <a:pt x="1442240" y="1533459"/>
                  </a:lnTo>
                  <a:lnTo>
                    <a:pt x="1408677" y="1562805"/>
                  </a:lnTo>
                  <a:lnTo>
                    <a:pt x="1373656" y="1590397"/>
                  </a:lnTo>
                  <a:lnTo>
                    <a:pt x="1337242" y="1616168"/>
                  </a:lnTo>
                  <a:lnTo>
                    <a:pt x="1299501" y="1640049"/>
                  </a:lnTo>
                  <a:lnTo>
                    <a:pt x="1260499" y="1661975"/>
                  </a:lnTo>
                  <a:lnTo>
                    <a:pt x="1220302" y="1681878"/>
                  </a:lnTo>
                  <a:lnTo>
                    <a:pt x="1178976" y="1699691"/>
                  </a:lnTo>
                  <a:lnTo>
                    <a:pt x="1136587" y="1715347"/>
                  </a:lnTo>
                  <a:lnTo>
                    <a:pt x="1093199" y="1728778"/>
                  </a:lnTo>
                  <a:lnTo>
                    <a:pt x="1048880" y="1739918"/>
                  </a:lnTo>
                  <a:lnTo>
                    <a:pt x="1003694" y="1748699"/>
                  </a:lnTo>
                  <a:lnTo>
                    <a:pt x="957708" y="1755055"/>
                  </a:lnTo>
                  <a:lnTo>
                    <a:pt x="910988" y="1758917"/>
                  </a:lnTo>
                  <a:lnTo>
                    <a:pt x="863600" y="1760219"/>
                  </a:lnTo>
                  <a:lnTo>
                    <a:pt x="816211" y="1758917"/>
                  </a:lnTo>
                  <a:lnTo>
                    <a:pt x="769491" y="1755055"/>
                  </a:lnTo>
                  <a:lnTo>
                    <a:pt x="723505" y="1748699"/>
                  </a:lnTo>
                  <a:lnTo>
                    <a:pt x="678319" y="1739918"/>
                  </a:lnTo>
                  <a:lnTo>
                    <a:pt x="634000" y="1728778"/>
                  </a:lnTo>
                  <a:lnTo>
                    <a:pt x="590612" y="1715347"/>
                  </a:lnTo>
                  <a:lnTo>
                    <a:pt x="548223" y="1699691"/>
                  </a:lnTo>
                  <a:lnTo>
                    <a:pt x="506897" y="1681878"/>
                  </a:lnTo>
                  <a:lnTo>
                    <a:pt x="466700" y="1661975"/>
                  </a:lnTo>
                  <a:lnTo>
                    <a:pt x="427698" y="1640049"/>
                  </a:lnTo>
                  <a:lnTo>
                    <a:pt x="389957" y="1616168"/>
                  </a:lnTo>
                  <a:lnTo>
                    <a:pt x="353543" y="1590397"/>
                  </a:lnTo>
                  <a:lnTo>
                    <a:pt x="318522" y="1562805"/>
                  </a:lnTo>
                  <a:lnTo>
                    <a:pt x="284959" y="1533459"/>
                  </a:lnTo>
                  <a:lnTo>
                    <a:pt x="252920" y="1502425"/>
                  </a:lnTo>
                  <a:lnTo>
                    <a:pt x="222471" y="1469772"/>
                  </a:lnTo>
                  <a:lnTo>
                    <a:pt x="193678" y="1435565"/>
                  </a:lnTo>
                  <a:lnTo>
                    <a:pt x="166607" y="1399873"/>
                  </a:lnTo>
                  <a:lnTo>
                    <a:pt x="141324" y="1362762"/>
                  </a:lnTo>
                  <a:lnTo>
                    <a:pt x="117893" y="1324299"/>
                  </a:lnTo>
                  <a:lnTo>
                    <a:pt x="96382" y="1284552"/>
                  </a:lnTo>
                  <a:lnTo>
                    <a:pt x="76855" y="1243588"/>
                  </a:lnTo>
                  <a:lnTo>
                    <a:pt x="59380" y="1201473"/>
                  </a:lnTo>
                  <a:lnTo>
                    <a:pt x="44021" y="1158276"/>
                  </a:lnTo>
                  <a:lnTo>
                    <a:pt x="30844" y="1114063"/>
                  </a:lnTo>
                  <a:lnTo>
                    <a:pt x="19916" y="1068901"/>
                  </a:lnTo>
                  <a:lnTo>
                    <a:pt x="11301" y="1022858"/>
                  </a:lnTo>
                  <a:lnTo>
                    <a:pt x="5066" y="976000"/>
                  </a:lnTo>
                  <a:lnTo>
                    <a:pt x="1277" y="928395"/>
                  </a:lnTo>
                  <a:lnTo>
                    <a:pt x="0" y="88010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312531" y="3374707"/>
            <a:ext cx="104013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10" dirty="0">
                <a:solidFill>
                  <a:srgbClr val="FFFFFF"/>
                </a:solidFill>
                <a:latin typeface="Calibri"/>
                <a:cs typeface="Calibri"/>
              </a:rPr>
              <a:t>£1.25</a:t>
            </a:r>
            <a:endParaRPr sz="3500">
              <a:latin typeface="Calibri"/>
              <a:cs typeface="Calibri"/>
            </a:endParaRPr>
          </a:p>
        </p:txBody>
      </p: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00979" y="3766820"/>
            <a:ext cx="1336040" cy="469900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2595879" y="4603495"/>
            <a:ext cx="13836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marR="5080" indent="-40132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Donation</a:t>
            </a:r>
            <a:r>
              <a:rPr sz="18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from donor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19014" y="4608195"/>
            <a:ext cx="1268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HMRC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top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up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208009" y="4608195"/>
            <a:ext cx="1249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Total</a:t>
            </a:r>
            <a:r>
              <a:rPr sz="18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amount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44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354829" y="1520190"/>
            <a:ext cx="348043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Small</a:t>
            </a:r>
            <a:r>
              <a:rPr sz="2300" b="1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spc="-20" dirty="0">
                <a:solidFill>
                  <a:srgbClr val="1F487C"/>
                </a:solidFill>
                <a:latin typeface="Calibri"/>
                <a:cs typeface="Calibri"/>
              </a:rPr>
              <a:t>Trading</a:t>
            </a:r>
            <a:r>
              <a:rPr sz="2300" b="1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spc="-50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r>
              <a:rPr sz="2300" b="1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spc="-10" dirty="0">
                <a:solidFill>
                  <a:srgbClr val="1F487C"/>
                </a:solidFill>
                <a:latin typeface="Calibri"/>
                <a:cs typeface="Calibri"/>
              </a:rPr>
              <a:t>Exceptions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82976" y="5273421"/>
            <a:ext cx="6226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More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information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found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here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-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https://tinyurl.com/pf83b56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RETAIL</a:t>
            </a:r>
            <a:r>
              <a:rPr spc="-75" dirty="0"/>
              <a:t> </a:t>
            </a:r>
            <a:r>
              <a:rPr dirty="0"/>
              <a:t>GIFT</a:t>
            </a:r>
            <a:r>
              <a:rPr spc="-90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spc="-10" dirty="0"/>
              <a:t>Trading</a:t>
            </a:r>
            <a:r>
              <a:rPr sz="2500" spc="-65" dirty="0"/>
              <a:t> </a:t>
            </a:r>
            <a:r>
              <a:rPr sz="2500" dirty="0"/>
              <a:t>Types</a:t>
            </a:r>
            <a:r>
              <a:rPr sz="2500" spc="-50" dirty="0"/>
              <a:t> </a:t>
            </a:r>
            <a:r>
              <a:rPr sz="2500" dirty="0"/>
              <a:t>–</a:t>
            </a:r>
            <a:r>
              <a:rPr sz="2500" spc="-45" dirty="0"/>
              <a:t> </a:t>
            </a:r>
            <a:r>
              <a:rPr sz="2500" dirty="0"/>
              <a:t>1</a:t>
            </a:r>
            <a:r>
              <a:rPr sz="2500" spc="-65" dirty="0"/>
              <a:t> </a:t>
            </a:r>
            <a:r>
              <a:rPr sz="2500" dirty="0"/>
              <a:t>of</a:t>
            </a:r>
            <a:r>
              <a:rPr sz="2500" spc="-50" dirty="0"/>
              <a:t> 3</a:t>
            </a:r>
            <a:endParaRPr sz="2500"/>
          </a:p>
        </p:txBody>
      </p:sp>
      <p:grpSp>
        <p:nvGrpSpPr>
          <p:cNvPr id="9" name="object 9"/>
          <p:cNvGrpSpPr/>
          <p:nvPr/>
        </p:nvGrpSpPr>
        <p:grpSpPr>
          <a:xfrm>
            <a:off x="2351532" y="2276855"/>
            <a:ext cx="7496175" cy="2138680"/>
            <a:chOff x="2351532" y="2276855"/>
            <a:chExt cx="7496175" cy="2138680"/>
          </a:xfrm>
        </p:grpSpPr>
        <p:sp>
          <p:nvSpPr>
            <p:cNvPr id="10" name="object 10"/>
            <p:cNvSpPr/>
            <p:nvPr/>
          </p:nvSpPr>
          <p:spPr>
            <a:xfrm>
              <a:off x="2351532" y="2276868"/>
              <a:ext cx="7496175" cy="739140"/>
            </a:xfrm>
            <a:custGeom>
              <a:avLst/>
              <a:gdLst/>
              <a:ahLst/>
              <a:cxnLst/>
              <a:rect l="l" t="t" r="r" b="b"/>
              <a:pathLst>
                <a:path w="7496175" h="739139">
                  <a:moveTo>
                    <a:pt x="7496175" y="0"/>
                  </a:moveTo>
                  <a:lnTo>
                    <a:pt x="2952369" y="0"/>
                  </a:lnTo>
                  <a:lnTo>
                    <a:pt x="0" y="0"/>
                  </a:lnTo>
                  <a:lnTo>
                    <a:pt x="0" y="739127"/>
                  </a:lnTo>
                  <a:lnTo>
                    <a:pt x="2952369" y="739127"/>
                  </a:lnTo>
                  <a:lnTo>
                    <a:pt x="7496175" y="739127"/>
                  </a:lnTo>
                  <a:lnTo>
                    <a:pt x="74961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51532" y="3015995"/>
              <a:ext cx="7496175" cy="1394460"/>
            </a:xfrm>
            <a:custGeom>
              <a:avLst/>
              <a:gdLst/>
              <a:ahLst/>
              <a:cxnLst/>
              <a:rect l="l" t="t" r="r" b="b"/>
              <a:pathLst>
                <a:path w="7496175" h="1394460">
                  <a:moveTo>
                    <a:pt x="7496175" y="0"/>
                  </a:moveTo>
                  <a:lnTo>
                    <a:pt x="2952369" y="0"/>
                  </a:lnTo>
                  <a:lnTo>
                    <a:pt x="0" y="0"/>
                  </a:lnTo>
                  <a:lnTo>
                    <a:pt x="0" y="464820"/>
                  </a:lnTo>
                  <a:lnTo>
                    <a:pt x="0" y="929640"/>
                  </a:lnTo>
                  <a:lnTo>
                    <a:pt x="0" y="1394460"/>
                  </a:lnTo>
                  <a:lnTo>
                    <a:pt x="2952369" y="1394460"/>
                  </a:lnTo>
                  <a:lnTo>
                    <a:pt x="7496175" y="1394460"/>
                  </a:lnTo>
                  <a:lnTo>
                    <a:pt x="7496175" y="929640"/>
                  </a:lnTo>
                  <a:lnTo>
                    <a:pt x="7496175" y="464820"/>
                  </a:lnTo>
                  <a:lnTo>
                    <a:pt x="7496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51532" y="3015995"/>
              <a:ext cx="7496175" cy="1394460"/>
            </a:xfrm>
            <a:custGeom>
              <a:avLst/>
              <a:gdLst/>
              <a:ahLst/>
              <a:cxnLst/>
              <a:rect l="l" t="t" r="r" b="b"/>
              <a:pathLst>
                <a:path w="7496175" h="1394460">
                  <a:moveTo>
                    <a:pt x="0" y="0"/>
                  </a:moveTo>
                  <a:lnTo>
                    <a:pt x="7496175" y="0"/>
                  </a:lnTo>
                </a:path>
                <a:path w="7496175" h="1394460">
                  <a:moveTo>
                    <a:pt x="0" y="464819"/>
                  </a:moveTo>
                  <a:lnTo>
                    <a:pt x="7496175" y="464819"/>
                  </a:lnTo>
                </a:path>
                <a:path w="7496175" h="1394460">
                  <a:moveTo>
                    <a:pt x="0" y="929639"/>
                  </a:moveTo>
                  <a:lnTo>
                    <a:pt x="7496175" y="929639"/>
                  </a:lnTo>
                </a:path>
                <a:path w="7496175" h="1394460">
                  <a:moveTo>
                    <a:pt x="0" y="1394459"/>
                  </a:moveTo>
                  <a:lnTo>
                    <a:pt x="7496175" y="1394459"/>
                  </a:lnTo>
                </a:path>
              </a:pathLst>
            </a:custGeom>
            <a:ln w="9525">
              <a:solidFill>
                <a:srgbClr val="B0B4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443479" y="2349817"/>
            <a:ext cx="14103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Charity’s</a:t>
            </a:r>
            <a:r>
              <a:rPr sz="18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gross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annual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income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96610" y="2349817"/>
            <a:ext cx="25336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Maximum</a:t>
            </a:r>
            <a:r>
              <a:rPr sz="18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permitted</a:t>
            </a:r>
            <a:r>
              <a:rPr sz="18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small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trading</a:t>
            </a:r>
            <a:r>
              <a:rPr sz="18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turnover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30779" y="3089211"/>
            <a:ext cx="14122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Under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£32,000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83910" y="3089211"/>
            <a:ext cx="6635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£8,000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30779" y="3554729"/>
            <a:ext cx="1946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£32,001</a:t>
            </a:r>
            <a:r>
              <a:rPr sz="18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£320,000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83910" y="3554729"/>
            <a:ext cx="3993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25%</a:t>
            </a:r>
            <a:r>
              <a:rPr sz="18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your</a:t>
            </a:r>
            <a:r>
              <a:rPr sz="18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charity’s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total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annual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turnover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30779" y="4019232"/>
            <a:ext cx="13944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Over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£320,000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83910" y="4019232"/>
            <a:ext cx="7804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£80,000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45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609595" y="1520190"/>
            <a:ext cx="6969759" cy="3519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Primary</a:t>
            </a:r>
            <a:r>
              <a:rPr sz="2300" b="1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Purpose</a:t>
            </a:r>
            <a:r>
              <a:rPr sz="2300" b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spc="-10" dirty="0">
                <a:solidFill>
                  <a:srgbClr val="1F487C"/>
                </a:solidFill>
                <a:latin typeface="Calibri"/>
                <a:cs typeface="Calibri"/>
              </a:rPr>
              <a:t>Trading</a:t>
            </a:r>
            <a:endParaRPr sz="2300">
              <a:latin typeface="Calibri"/>
              <a:cs typeface="Calibri"/>
            </a:endParaRPr>
          </a:p>
          <a:p>
            <a:pPr marL="12700" marR="5715" algn="ctr">
              <a:lnSpc>
                <a:spcPct val="100000"/>
              </a:lnSpc>
              <a:spcBef>
                <a:spcPts val="2780"/>
              </a:spcBef>
            </a:pP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“Selling</a:t>
            </a:r>
            <a:r>
              <a:rPr sz="2000" i="1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goods</a:t>
            </a:r>
            <a:r>
              <a:rPr sz="2000" i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20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services</a:t>
            </a:r>
            <a:r>
              <a:rPr sz="2000" i="1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that</a:t>
            </a:r>
            <a:r>
              <a:rPr sz="2000" i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directly</a:t>
            </a:r>
            <a:r>
              <a:rPr sz="2000" i="1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further</a:t>
            </a:r>
            <a:r>
              <a:rPr sz="20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your</a:t>
            </a:r>
            <a:r>
              <a:rPr sz="2000" i="1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1F487C"/>
                </a:solidFill>
                <a:latin typeface="Calibri"/>
                <a:cs typeface="Calibri"/>
              </a:rPr>
              <a:t>charity’s</a:t>
            </a:r>
            <a:r>
              <a:rPr sz="2000" i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aims</a:t>
            </a:r>
            <a:r>
              <a:rPr sz="20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spc="-25" dirty="0">
                <a:solidFill>
                  <a:srgbClr val="1F487C"/>
                </a:solidFill>
                <a:latin typeface="Calibri"/>
                <a:cs typeface="Calibri"/>
              </a:rPr>
              <a:t>as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they</a:t>
            </a:r>
            <a:r>
              <a:rPr sz="2000" i="1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r>
              <a:rPr sz="20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1F487C"/>
                </a:solidFill>
                <a:latin typeface="Calibri"/>
                <a:cs typeface="Calibri"/>
              </a:rPr>
              <a:t>stated</a:t>
            </a:r>
            <a:r>
              <a:rPr sz="2000" i="1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2000" i="1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your</a:t>
            </a:r>
            <a:r>
              <a:rPr sz="2000" i="1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governing</a:t>
            </a:r>
            <a:r>
              <a:rPr sz="2000" i="1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document</a:t>
            </a:r>
            <a:r>
              <a:rPr sz="20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20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known</a:t>
            </a:r>
            <a:r>
              <a:rPr sz="2000" i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as</a:t>
            </a:r>
            <a:r>
              <a:rPr sz="20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1F487C"/>
                </a:solidFill>
                <a:latin typeface="Calibri"/>
                <a:cs typeface="Calibri"/>
              </a:rPr>
              <a:t>primary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purpose</a:t>
            </a:r>
            <a:r>
              <a:rPr sz="2000" i="1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1F487C"/>
                </a:solidFill>
                <a:latin typeface="Calibri"/>
                <a:cs typeface="Calibri"/>
              </a:rPr>
              <a:t>trading.”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2000">
              <a:latin typeface="Calibri"/>
              <a:cs typeface="Calibri"/>
            </a:endParaRPr>
          </a:p>
          <a:p>
            <a:pPr marL="3175" algn="ctr">
              <a:lnSpc>
                <a:spcPts val="2150"/>
              </a:lnSpc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Primary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Purpose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typically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applies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selling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of:-</a:t>
            </a:r>
            <a:endParaRPr sz="1800">
              <a:latin typeface="Calibri"/>
              <a:cs typeface="Calibri"/>
            </a:endParaRPr>
          </a:p>
          <a:p>
            <a:pPr marL="4445" algn="ctr">
              <a:lnSpc>
                <a:spcPts val="2750"/>
              </a:lnSpc>
            </a:pPr>
            <a:r>
              <a:rPr sz="2300" b="1" spc="-10" dirty="0">
                <a:solidFill>
                  <a:srgbClr val="1F487C"/>
                </a:solidFill>
                <a:latin typeface="Calibri"/>
                <a:cs typeface="Calibri"/>
              </a:rPr>
              <a:t>Donated</a:t>
            </a:r>
            <a:r>
              <a:rPr sz="2300" b="1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spc="-10" dirty="0">
                <a:solidFill>
                  <a:srgbClr val="1F487C"/>
                </a:solidFill>
                <a:latin typeface="Calibri"/>
                <a:cs typeface="Calibri"/>
              </a:rPr>
              <a:t>Goods</a:t>
            </a:r>
            <a:endParaRPr sz="2300">
              <a:latin typeface="Calibri"/>
              <a:cs typeface="Calibri"/>
            </a:endParaRPr>
          </a:p>
          <a:p>
            <a:pPr marL="14604" marR="5080" algn="ctr">
              <a:lnSpc>
                <a:spcPct val="100000"/>
              </a:lnSpc>
              <a:spcBef>
                <a:spcPts val="2785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Donated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goods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r>
              <a:rPr sz="18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exempt</a:t>
            </a:r>
            <a:r>
              <a:rPr sz="18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&amp;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as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they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donated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free,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typically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risk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free.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75610" y="5715317"/>
            <a:ext cx="6243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More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information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found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here -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https://tinyurl.com/rp2q35u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RETAIL</a:t>
            </a:r>
            <a:r>
              <a:rPr spc="-75" dirty="0"/>
              <a:t> </a:t>
            </a:r>
            <a:r>
              <a:rPr dirty="0"/>
              <a:t>GIFT</a:t>
            </a:r>
            <a:r>
              <a:rPr spc="-90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spc="-10" dirty="0"/>
              <a:t>Trading</a:t>
            </a:r>
            <a:r>
              <a:rPr sz="2500" spc="-65" dirty="0"/>
              <a:t> </a:t>
            </a:r>
            <a:r>
              <a:rPr sz="2500" dirty="0"/>
              <a:t>Types</a:t>
            </a:r>
            <a:r>
              <a:rPr sz="2500" spc="-50" dirty="0"/>
              <a:t> </a:t>
            </a:r>
            <a:r>
              <a:rPr sz="2500" dirty="0"/>
              <a:t>–</a:t>
            </a:r>
            <a:r>
              <a:rPr sz="2500" spc="-45" dirty="0"/>
              <a:t> </a:t>
            </a:r>
            <a:r>
              <a:rPr sz="2500" dirty="0"/>
              <a:t>2</a:t>
            </a:r>
            <a:r>
              <a:rPr sz="2500" spc="-65" dirty="0"/>
              <a:t> </a:t>
            </a:r>
            <a:r>
              <a:rPr sz="2500" dirty="0"/>
              <a:t>of</a:t>
            </a:r>
            <a:r>
              <a:rPr sz="2500" spc="-50" dirty="0"/>
              <a:t> 3</a:t>
            </a:r>
            <a:endParaRPr sz="25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46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601976" y="1520190"/>
            <a:ext cx="6988175" cy="4479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Non</a:t>
            </a:r>
            <a:r>
              <a:rPr sz="2300" b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Primary</a:t>
            </a:r>
            <a:r>
              <a:rPr sz="2300" b="1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Purpose</a:t>
            </a:r>
            <a:r>
              <a:rPr sz="2300" b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spc="-10" dirty="0">
                <a:solidFill>
                  <a:srgbClr val="1F487C"/>
                </a:solidFill>
                <a:latin typeface="Calibri"/>
                <a:cs typeface="Calibri"/>
              </a:rPr>
              <a:t>Trading</a:t>
            </a:r>
            <a:endParaRPr sz="2300">
              <a:latin typeface="Calibri"/>
              <a:cs typeface="Calibri"/>
            </a:endParaRPr>
          </a:p>
          <a:p>
            <a:pPr marL="12700" marR="5080" algn="ctr">
              <a:lnSpc>
                <a:spcPct val="100000"/>
              </a:lnSpc>
              <a:spcBef>
                <a:spcPts val="2780"/>
              </a:spcBef>
            </a:pPr>
            <a:r>
              <a:rPr sz="2000" i="1" spc="-10" dirty="0">
                <a:solidFill>
                  <a:srgbClr val="1F487C"/>
                </a:solidFill>
                <a:latin typeface="Calibri"/>
                <a:cs typeface="Calibri"/>
              </a:rPr>
              <a:t>“You</a:t>
            </a:r>
            <a:r>
              <a:rPr sz="2000" i="1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20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also</a:t>
            </a:r>
            <a:r>
              <a:rPr sz="2000" i="1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sell</a:t>
            </a:r>
            <a:r>
              <a:rPr sz="2000" i="1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goods</a:t>
            </a:r>
            <a:r>
              <a:rPr sz="2000" i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20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services</a:t>
            </a:r>
            <a:r>
              <a:rPr sz="2000" i="1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purely</a:t>
            </a:r>
            <a:r>
              <a:rPr sz="2000" i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000" i="1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raise</a:t>
            </a:r>
            <a:r>
              <a:rPr sz="2000" i="1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funds:</a:t>
            </a:r>
            <a:r>
              <a:rPr sz="2000" i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this</a:t>
            </a:r>
            <a:r>
              <a:rPr sz="2000" i="1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2000" i="1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spc="-20" dirty="0">
                <a:solidFill>
                  <a:srgbClr val="1F487C"/>
                </a:solidFill>
                <a:latin typeface="Calibri"/>
                <a:cs typeface="Calibri"/>
              </a:rPr>
              <a:t>non-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primary</a:t>
            </a:r>
            <a:r>
              <a:rPr sz="2000" i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purpose</a:t>
            </a:r>
            <a:r>
              <a:rPr sz="2000" i="1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trading.</a:t>
            </a:r>
            <a:r>
              <a:rPr sz="20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This</a:t>
            </a:r>
            <a:r>
              <a:rPr sz="2000" i="1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kind</a:t>
            </a:r>
            <a:r>
              <a:rPr sz="20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2000" i="1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trading</a:t>
            </a:r>
            <a:r>
              <a:rPr sz="20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has</a:t>
            </a:r>
            <a:r>
              <a:rPr sz="2000" i="1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no</a:t>
            </a:r>
            <a:r>
              <a:rPr sz="2000" i="1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direct</a:t>
            </a:r>
            <a:r>
              <a:rPr sz="2000" i="1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link</a:t>
            </a:r>
            <a:r>
              <a:rPr sz="2000" i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spc="-25" dirty="0">
                <a:solidFill>
                  <a:srgbClr val="1F487C"/>
                </a:solidFill>
                <a:latin typeface="Calibri"/>
                <a:cs typeface="Calibri"/>
              </a:rPr>
              <a:t>to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your</a:t>
            </a:r>
            <a:r>
              <a:rPr sz="2000" i="1" spc="-9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charity’s</a:t>
            </a:r>
            <a:r>
              <a:rPr sz="2000" i="1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1F487C"/>
                </a:solidFill>
                <a:latin typeface="Calibri"/>
                <a:cs typeface="Calibri"/>
              </a:rPr>
              <a:t>aims.”</a:t>
            </a:r>
            <a:endParaRPr sz="2000">
              <a:latin typeface="Calibri"/>
              <a:cs typeface="Calibri"/>
            </a:endParaRPr>
          </a:p>
          <a:p>
            <a:pPr marL="2540" algn="ctr">
              <a:lnSpc>
                <a:spcPts val="2390"/>
              </a:lnSpc>
              <a:spcBef>
                <a:spcPts val="2405"/>
              </a:spcBef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Non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Primary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Purpose</a:t>
            </a:r>
            <a:r>
              <a:rPr sz="20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typically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applies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selling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of:-</a:t>
            </a:r>
            <a:endParaRPr sz="2000">
              <a:latin typeface="Calibri"/>
              <a:cs typeface="Calibri"/>
            </a:endParaRPr>
          </a:p>
          <a:p>
            <a:pPr marL="2540" algn="ctr">
              <a:lnSpc>
                <a:spcPts val="2750"/>
              </a:lnSpc>
            </a:pP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New</a:t>
            </a:r>
            <a:r>
              <a:rPr sz="2300" b="1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spc="-10" dirty="0">
                <a:solidFill>
                  <a:srgbClr val="1F487C"/>
                </a:solidFill>
                <a:latin typeface="Calibri"/>
                <a:cs typeface="Calibri"/>
              </a:rPr>
              <a:t>Goods</a:t>
            </a:r>
            <a:endParaRPr sz="23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Agency</a:t>
            </a:r>
            <a:r>
              <a:rPr sz="2300" b="1" spc="-9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Agreement</a:t>
            </a:r>
            <a:r>
              <a:rPr sz="2300" b="1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spc="-10" dirty="0">
                <a:solidFill>
                  <a:srgbClr val="1F487C"/>
                </a:solidFill>
                <a:latin typeface="Calibri"/>
                <a:cs typeface="Calibri"/>
              </a:rPr>
              <a:t>Commission</a:t>
            </a:r>
            <a:endParaRPr sz="2300">
              <a:latin typeface="Calibri"/>
              <a:cs typeface="Calibri"/>
            </a:endParaRPr>
          </a:p>
          <a:p>
            <a:pPr marL="1905" algn="ctr">
              <a:lnSpc>
                <a:spcPct val="100000"/>
              </a:lnSpc>
              <a:spcBef>
                <a:spcPts val="278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New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goods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&amp;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487C"/>
                </a:solidFill>
                <a:latin typeface="Calibri"/>
                <a:cs typeface="Calibri"/>
              </a:rPr>
              <a:t>agency</a:t>
            </a:r>
            <a:r>
              <a:rPr sz="1800" b="1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487C"/>
                </a:solidFill>
                <a:latin typeface="Calibri"/>
                <a:cs typeface="Calibri"/>
              </a:rPr>
              <a:t>agreement</a:t>
            </a:r>
            <a:r>
              <a:rPr sz="1800" b="1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subject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tax.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New</a:t>
            </a:r>
            <a:r>
              <a:rPr sz="18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goods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services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deemed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as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high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risk.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65"/>
              </a:spcBef>
            </a:pPr>
            <a:endParaRPr sz="1800">
              <a:latin typeface="Calibri"/>
              <a:cs typeface="Calibri"/>
            </a:endParaRPr>
          </a:p>
          <a:p>
            <a:pPr marL="2540" algn="ctr">
              <a:lnSpc>
                <a:spcPct val="100000"/>
              </a:lnSpc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More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information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found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here -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https://tinyurl.com/rp2q35u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RETAIL</a:t>
            </a:r>
            <a:r>
              <a:rPr spc="-75" dirty="0"/>
              <a:t> </a:t>
            </a:r>
            <a:r>
              <a:rPr dirty="0"/>
              <a:t>GIFT</a:t>
            </a:r>
            <a:r>
              <a:rPr spc="-90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spc="-10" dirty="0"/>
              <a:t>Trading</a:t>
            </a:r>
            <a:r>
              <a:rPr sz="2500" spc="-65" dirty="0"/>
              <a:t> </a:t>
            </a:r>
            <a:r>
              <a:rPr sz="2500" dirty="0"/>
              <a:t>Types</a:t>
            </a:r>
            <a:r>
              <a:rPr sz="2500" spc="-50" dirty="0"/>
              <a:t> </a:t>
            </a:r>
            <a:r>
              <a:rPr sz="2500" dirty="0"/>
              <a:t>–</a:t>
            </a:r>
            <a:r>
              <a:rPr sz="2500" spc="-45" dirty="0"/>
              <a:t> </a:t>
            </a:r>
            <a:r>
              <a:rPr sz="2500" dirty="0"/>
              <a:t>3</a:t>
            </a:r>
            <a:r>
              <a:rPr sz="2500" spc="-65" dirty="0"/>
              <a:t> </a:t>
            </a:r>
            <a:r>
              <a:rPr sz="2500" dirty="0"/>
              <a:t>of</a:t>
            </a:r>
            <a:r>
              <a:rPr sz="2500" spc="-50" dirty="0"/>
              <a:t> 3</a:t>
            </a:r>
            <a:endParaRPr sz="25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47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655316" y="1520190"/>
            <a:ext cx="6880225" cy="2480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2300" b="1" u="sng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SAR</a:t>
            </a:r>
            <a:r>
              <a:rPr sz="2300" b="1" u="sng" spc="-2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 </a:t>
            </a:r>
            <a:r>
              <a:rPr sz="2300" b="1" u="sng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–</a:t>
            </a:r>
            <a:r>
              <a:rPr sz="2300" b="1" u="sng" spc="-4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 </a:t>
            </a:r>
            <a:r>
              <a:rPr sz="2300" b="1" u="sng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Subject</a:t>
            </a:r>
            <a:r>
              <a:rPr sz="2300" b="1" u="sng" spc="-20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 </a:t>
            </a:r>
            <a:r>
              <a:rPr sz="2300" b="1" u="sng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Access</a:t>
            </a:r>
            <a:r>
              <a:rPr sz="2300" b="1" u="sng" spc="-3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 </a:t>
            </a:r>
            <a:r>
              <a:rPr sz="2300" b="1" u="sng" spc="-10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Request</a:t>
            </a:r>
            <a:endParaRPr sz="2300">
              <a:latin typeface="Calibri"/>
              <a:cs typeface="Calibri"/>
            </a:endParaRPr>
          </a:p>
          <a:p>
            <a:pPr marL="12700" marR="5080" indent="-1905" algn="ctr">
              <a:lnSpc>
                <a:spcPct val="100000"/>
              </a:lnSpc>
              <a:spcBef>
                <a:spcPts val="2760"/>
              </a:spcBef>
            </a:pP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An</a:t>
            </a:r>
            <a:r>
              <a:rPr sz="23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individual</a:t>
            </a:r>
            <a:r>
              <a:rPr sz="2300" spc="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has</a:t>
            </a:r>
            <a:r>
              <a:rPr sz="23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3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right</a:t>
            </a:r>
            <a:r>
              <a:rPr sz="23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access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copy</a:t>
            </a:r>
            <a:r>
              <a:rPr sz="23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their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personal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data</a:t>
            </a:r>
            <a:r>
              <a:rPr sz="23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as</a:t>
            </a:r>
            <a:r>
              <a:rPr sz="23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well</a:t>
            </a:r>
            <a:r>
              <a:rPr sz="23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as</a:t>
            </a:r>
            <a:r>
              <a:rPr sz="23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other</a:t>
            </a:r>
            <a:r>
              <a:rPr sz="23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supplementary information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held.</a:t>
            </a:r>
            <a:r>
              <a:rPr sz="23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This</a:t>
            </a:r>
            <a:r>
              <a:rPr sz="2300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includes</a:t>
            </a:r>
            <a:r>
              <a:rPr sz="23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any</a:t>
            </a:r>
            <a:r>
              <a:rPr sz="2300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Personal</a:t>
            </a:r>
            <a:r>
              <a:rPr sz="2300" spc="-9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Identifiable</a:t>
            </a:r>
            <a:r>
              <a:rPr sz="23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Information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(PII)</a:t>
            </a:r>
            <a:r>
              <a:rPr sz="23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captured</a:t>
            </a:r>
            <a:r>
              <a:rPr sz="23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during</a:t>
            </a:r>
            <a:r>
              <a:rPr sz="23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3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3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3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process.</a:t>
            </a:r>
            <a:r>
              <a:rPr sz="23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This</a:t>
            </a:r>
            <a:r>
              <a:rPr sz="23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should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typically</a:t>
            </a:r>
            <a:r>
              <a:rPr sz="23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3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provided</a:t>
            </a:r>
            <a:r>
              <a:rPr sz="23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within</a:t>
            </a:r>
            <a:r>
              <a:rPr sz="23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1</a:t>
            </a:r>
            <a:r>
              <a:rPr sz="23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month.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15051" y="4800600"/>
            <a:ext cx="963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-10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ico.org.uk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RETAIL</a:t>
            </a:r>
            <a:r>
              <a:rPr spc="-75" dirty="0"/>
              <a:t> </a:t>
            </a:r>
            <a:r>
              <a:rPr dirty="0"/>
              <a:t>GIFT</a:t>
            </a:r>
            <a:r>
              <a:rPr spc="-90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GDPR</a:t>
            </a:r>
            <a:r>
              <a:rPr sz="2500" spc="-40" dirty="0"/>
              <a:t> </a:t>
            </a:r>
            <a:r>
              <a:rPr sz="2500" dirty="0"/>
              <a:t>–</a:t>
            </a:r>
            <a:r>
              <a:rPr sz="2500" spc="-5" dirty="0"/>
              <a:t> </a:t>
            </a:r>
            <a:r>
              <a:rPr sz="2500" spc="-25" dirty="0"/>
              <a:t>SAR</a:t>
            </a:r>
            <a:endParaRPr sz="250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06059" y="5207000"/>
            <a:ext cx="1579880" cy="70866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48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RETAIL</a:t>
            </a:r>
            <a:r>
              <a:rPr spc="-75" dirty="0"/>
              <a:t> </a:t>
            </a:r>
            <a:r>
              <a:rPr dirty="0"/>
              <a:t>GIFT</a:t>
            </a:r>
            <a:r>
              <a:rPr spc="-90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GDPR</a:t>
            </a:r>
            <a:r>
              <a:rPr sz="2500" spc="-40" dirty="0"/>
              <a:t> </a:t>
            </a:r>
            <a:r>
              <a:rPr sz="2500" dirty="0"/>
              <a:t>–</a:t>
            </a:r>
            <a:r>
              <a:rPr sz="2500" spc="-5" dirty="0"/>
              <a:t> </a:t>
            </a:r>
            <a:r>
              <a:rPr sz="2500" spc="-20" dirty="0"/>
              <a:t>RTBF</a:t>
            </a:r>
            <a:endParaRPr sz="2500"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algn="ctr">
              <a:lnSpc>
                <a:spcPct val="100000"/>
              </a:lnSpc>
              <a:spcBef>
                <a:spcPts val="100"/>
              </a:spcBef>
            </a:pPr>
            <a:r>
              <a:rPr b="1" i="0" u="sng" dirty="0"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RTBF</a:t>
            </a:r>
            <a:r>
              <a:rPr b="1" i="0" u="sng" spc="-25" dirty="0"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 </a:t>
            </a:r>
            <a:r>
              <a:rPr b="1" i="0" u="sng" dirty="0"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–</a:t>
            </a:r>
            <a:r>
              <a:rPr b="1" i="0" u="sng" spc="-25" dirty="0"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 </a:t>
            </a:r>
            <a:r>
              <a:rPr b="1" i="0" u="sng" dirty="0"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Right</a:t>
            </a:r>
            <a:r>
              <a:rPr b="1" i="0" u="sng" spc="-45" dirty="0"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 </a:t>
            </a:r>
            <a:r>
              <a:rPr b="1" i="0" u="sng" spc="-90" dirty="0"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To</a:t>
            </a:r>
            <a:r>
              <a:rPr b="1" i="0" u="sng" spc="-30" dirty="0"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 </a:t>
            </a:r>
            <a:r>
              <a:rPr b="1" i="0" u="sng" dirty="0"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Be</a:t>
            </a:r>
            <a:r>
              <a:rPr b="1" i="0" u="sng" spc="-15" dirty="0"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 </a:t>
            </a:r>
            <a:r>
              <a:rPr b="1" i="0" u="sng" spc="-10" dirty="0"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Forgotten</a:t>
            </a:r>
          </a:p>
          <a:p>
            <a:pPr marL="18415" marR="5080" indent="5715" algn="ctr">
              <a:lnSpc>
                <a:spcPct val="100000"/>
              </a:lnSpc>
              <a:spcBef>
                <a:spcPts val="2760"/>
              </a:spcBef>
            </a:pPr>
            <a:r>
              <a:rPr i="0" dirty="0">
                <a:latin typeface="Calibri"/>
                <a:cs typeface="Calibri"/>
              </a:rPr>
              <a:t>An</a:t>
            </a:r>
            <a:r>
              <a:rPr i="0" spc="-7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individual</a:t>
            </a:r>
            <a:r>
              <a:rPr i="0" spc="-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has</a:t>
            </a:r>
            <a:r>
              <a:rPr i="0" spc="-5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the</a:t>
            </a:r>
            <a:r>
              <a:rPr i="0" spc="-5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right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to</a:t>
            </a:r>
            <a:r>
              <a:rPr i="0" spc="-8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have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their</a:t>
            </a:r>
            <a:r>
              <a:rPr i="0" spc="-5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personal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i="0" spc="-20" dirty="0">
                <a:latin typeface="Calibri"/>
                <a:cs typeface="Calibri"/>
              </a:rPr>
              <a:t>data </a:t>
            </a:r>
            <a:r>
              <a:rPr i="0" dirty="0">
                <a:latin typeface="Calibri"/>
                <a:cs typeface="Calibri"/>
              </a:rPr>
              <a:t>erased.</a:t>
            </a:r>
            <a:r>
              <a:rPr i="0" spc="-6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Details</a:t>
            </a:r>
            <a:r>
              <a:rPr i="0" spc="-6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should</a:t>
            </a:r>
            <a:r>
              <a:rPr i="0" spc="-6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be</a:t>
            </a:r>
            <a:r>
              <a:rPr i="0" spc="-6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erased</a:t>
            </a:r>
            <a:r>
              <a:rPr i="0" spc="-6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unless</a:t>
            </a:r>
            <a:r>
              <a:rPr i="0" spc="-4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you</a:t>
            </a:r>
            <a:r>
              <a:rPr i="0" spc="-8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have</a:t>
            </a:r>
            <a:r>
              <a:rPr i="0" spc="-6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a</a:t>
            </a:r>
            <a:r>
              <a:rPr i="0" spc="-70" dirty="0">
                <a:latin typeface="Calibri"/>
                <a:cs typeface="Calibri"/>
              </a:rPr>
              <a:t> </a:t>
            </a:r>
            <a:r>
              <a:rPr i="0" spc="-10" dirty="0">
                <a:latin typeface="Calibri"/>
                <a:cs typeface="Calibri"/>
              </a:rPr>
              <a:t>legal obligation</a:t>
            </a:r>
            <a:r>
              <a:rPr i="0" spc="-7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to</a:t>
            </a:r>
            <a:r>
              <a:rPr i="0" spc="-7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keep</a:t>
            </a:r>
            <a:r>
              <a:rPr i="0" spc="-3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such</a:t>
            </a:r>
            <a:r>
              <a:rPr i="0" spc="-7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records</a:t>
            </a:r>
            <a:r>
              <a:rPr i="0" spc="-4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(6</a:t>
            </a:r>
            <a:r>
              <a:rPr i="0" spc="-7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years</a:t>
            </a:r>
            <a:r>
              <a:rPr i="0" spc="-8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for</a:t>
            </a:r>
            <a:r>
              <a:rPr i="0" spc="-75" dirty="0">
                <a:latin typeface="Calibri"/>
                <a:cs typeface="Calibri"/>
              </a:rPr>
              <a:t> </a:t>
            </a:r>
            <a:r>
              <a:rPr i="0" spc="-10" dirty="0">
                <a:latin typeface="Calibri"/>
                <a:cs typeface="Calibri"/>
              </a:rPr>
              <a:t>submitted</a:t>
            </a:r>
            <a:r>
              <a:rPr i="0" spc="-55" dirty="0">
                <a:latin typeface="Calibri"/>
                <a:cs typeface="Calibri"/>
              </a:rPr>
              <a:t> </a:t>
            </a:r>
            <a:r>
              <a:rPr i="0" spc="-20" dirty="0">
                <a:latin typeface="Calibri"/>
                <a:cs typeface="Calibri"/>
              </a:rPr>
              <a:t>Gift </a:t>
            </a:r>
            <a:r>
              <a:rPr i="0" dirty="0">
                <a:latin typeface="Calibri"/>
                <a:cs typeface="Calibri"/>
              </a:rPr>
              <a:t>Aid</a:t>
            </a:r>
            <a:r>
              <a:rPr i="0" spc="-8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claims).</a:t>
            </a:r>
            <a:r>
              <a:rPr i="0" spc="-4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Erasure</a:t>
            </a:r>
            <a:r>
              <a:rPr i="0" spc="-5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should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typically</a:t>
            </a:r>
            <a:r>
              <a:rPr i="0" spc="-5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be</a:t>
            </a:r>
            <a:r>
              <a:rPr i="0" spc="-3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done</a:t>
            </a:r>
            <a:r>
              <a:rPr i="0" spc="-5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within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i="0" spc="-50" dirty="0">
                <a:latin typeface="Calibri"/>
                <a:cs typeface="Calibri"/>
              </a:rPr>
              <a:t>1 </a:t>
            </a:r>
            <a:r>
              <a:rPr i="0" spc="-10" dirty="0">
                <a:latin typeface="Calibri"/>
                <a:cs typeface="Calibri"/>
              </a:rPr>
              <a:t>month.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615051" y="4800600"/>
            <a:ext cx="963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-10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ico.org.uk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06059" y="5207000"/>
            <a:ext cx="1579880" cy="70866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06060" y="5207000"/>
              <a:ext cx="1579880" cy="70866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RETAIL</a:t>
            </a:r>
            <a:r>
              <a:rPr spc="-75" dirty="0"/>
              <a:t> </a:t>
            </a:r>
            <a:r>
              <a:rPr dirty="0"/>
              <a:t>GIFT</a:t>
            </a:r>
            <a:r>
              <a:rPr spc="-90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GDPR</a:t>
            </a:r>
            <a:r>
              <a:rPr sz="2500" spc="-75" dirty="0"/>
              <a:t> </a:t>
            </a:r>
            <a:r>
              <a:rPr sz="2500" dirty="0"/>
              <a:t>–</a:t>
            </a:r>
            <a:r>
              <a:rPr sz="2500" spc="-30" dirty="0"/>
              <a:t> </a:t>
            </a:r>
            <a:r>
              <a:rPr sz="2500" spc="-10" dirty="0"/>
              <a:t>“To</a:t>
            </a:r>
            <a:r>
              <a:rPr sz="2500" spc="-50" dirty="0"/>
              <a:t> </a:t>
            </a:r>
            <a:r>
              <a:rPr sz="2500" dirty="0"/>
              <a:t>Tick</a:t>
            </a:r>
            <a:r>
              <a:rPr sz="2500" spc="-30" dirty="0"/>
              <a:t> </a:t>
            </a:r>
            <a:r>
              <a:rPr sz="2500" dirty="0"/>
              <a:t>or</a:t>
            </a:r>
            <a:r>
              <a:rPr sz="2500" spc="-40" dirty="0"/>
              <a:t> </a:t>
            </a:r>
            <a:r>
              <a:rPr sz="2500" dirty="0"/>
              <a:t>Not</a:t>
            </a:r>
            <a:r>
              <a:rPr sz="2500" spc="-40" dirty="0"/>
              <a:t> </a:t>
            </a:r>
            <a:r>
              <a:rPr sz="2500" spc="-105" dirty="0"/>
              <a:t>To</a:t>
            </a:r>
            <a:r>
              <a:rPr sz="2500" spc="-35" dirty="0"/>
              <a:t> </a:t>
            </a:r>
            <a:r>
              <a:rPr sz="2500" spc="-10" dirty="0"/>
              <a:t>Tick”</a:t>
            </a:r>
            <a:endParaRPr sz="2500"/>
          </a:p>
        </p:txBody>
      </p:sp>
      <p:sp>
        <p:nvSpPr>
          <p:cNvPr id="8" name="object 8"/>
          <p:cNvSpPr/>
          <p:nvPr/>
        </p:nvSpPr>
        <p:spPr>
          <a:xfrm>
            <a:off x="3418840" y="1557019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80">
                <a:moveTo>
                  <a:pt x="0" y="360679"/>
                </a:moveTo>
                <a:lnTo>
                  <a:pt x="360679" y="360679"/>
                </a:lnTo>
                <a:lnTo>
                  <a:pt x="360679" y="0"/>
                </a:lnTo>
                <a:lnTo>
                  <a:pt x="0" y="0"/>
                </a:lnTo>
                <a:lnTo>
                  <a:pt x="0" y="36067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54140" y="1557019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80">
                <a:moveTo>
                  <a:pt x="0" y="360679"/>
                </a:moveTo>
                <a:lnTo>
                  <a:pt x="360680" y="360679"/>
                </a:lnTo>
                <a:lnTo>
                  <a:pt x="360680" y="0"/>
                </a:lnTo>
                <a:lnTo>
                  <a:pt x="0" y="0"/>
                </a:lnTo>
                <a:lnTo>
                  <a:pt x="0" y="36067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58414" y="1565909"/>
            <a:ext cx="7045325" cy="3519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4975" algn="ctr">
              <a:lnSpc>
                <a:spcPct val="100000"/>
              </a:lnSpc>
              <a:spcBef>
                <a:spcPts val="100"/>
              </a:spcBef>
              <a:tabLst>
                <a:tab pos="3472179" algn="l"/>
              </a:tabLst>
            </a:pPr>
            <a:r>
              <a:rPr sz="2700" spc="-15" baseline="1543" dirty="0">
                <a:solidFill>
                  <a:srgbClr val="1F487C"/>
                </a:solidFill>
                <a:latin typeface="Calibri"/>
                <a:cs typeface="Calibri"/>
              </a:rPr>
              <a:t>Marketing</a:t>
            </a:r>
            <a:r>
              <a:rPr sz="2700" spc="-30" baseline="1543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700" spc="-15" baseline="1543" dirty="0">
                <a:solidFill>
                  <a:srgbClr val="1F487C"/>
                </a:solidFill>
                <a:latin typeface="Calibri"/>
                <a:cs typeface="Calibri"/>
              </a:rPr>
              <a:t>Letters</a:t>
            </a:r>
            <a:r>
              <a:rPr sz="2700" baseline="1543" dirty="0">
                <a:solidFill>
                  <a:srgbClr val="1F487C"/>
                </a:solid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Marketing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E-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mails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19"/>
              </a:spcBef>
            </a:pP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</a:tabLst>
            </a:pP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Automatically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opting</a:t>
            </a:r>
            <a:r>
              <a:rPr sz="20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people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into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content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GDPR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“no</a:t>
            </a:r>
            <a:r>
              <a:rPr sz="2000" spc="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no”.</a:t>
            </a:r>
            <a:endParaRPr sz="2000">
              <a:latin typeface="Calibri"/>
              <a:cs typeface="Calibri"/>
            </a:endParaRPr>
          </a:p>
          <a:p>
            <a:pPr marL="299720" marR="40005" indent="-287020">
              <a:lnSpc>
                <a:spcPct val="100000"/>
              </a:lnSpc>
              <a:buFont typeface="Wingdings"/>
              <a:buChar char=""/>
              <a:tabLst>
                <a:tab pos="299720" algn="l"/>
              </a:tabLst>
            </a:pP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“Legitimate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Interests”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could</a:t>
            </a:r>
            <a:r>
              <a:rPr sz="20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used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as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way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contact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people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who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may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not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have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previously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agreed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receiving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content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by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mail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Exercise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caution.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Individuals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should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given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opportunity</a:t>
            </a:r>
            <a:r>
              <a:rPr sz="2000" spc="-9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opt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out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endParaRPr sz="20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receiving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communications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specific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however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(E.G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 -Marketing)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cautious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about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not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upsetting</a:t>
            </a:r>
            <a:r>
              <a:rPr sz="20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your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donors.</a:t>
            </a:r>
            <a:r>
              <a:rPr sz="20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Make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things</a:t>
            </a:r>
            <a:endParaRPr sz="20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simple.</a:t>
            </a:r>
            <a:endParaRPr sz="2000">
              <a:latin typeface="Calibri"/>
              <a:cs typeface="Calibri"/>
            </a:endParaRPr>
          </a:p>
          <a:p>
            <a:pPr marL="3068955">
              <a:lnSpc>
                <a:spcPct val="100000"/>
              </a:lnSpc>
              <a:spcBef>
                <a:spcPts val="960"/>
              </a:spcBef>
            </a:pPr>
            <a:r>
              <a:rPr sz="1800" b="1" u="sng" spc="-10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Calibri"/>
                <a:cs typeface="Calibri"/>
              </a:rPr>
              <a:t>ico.org.uk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18840" y="1468119"/>
            <a:ext cx="474979" cy="462279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13145" y="1261681"/>
            <a:ext cx="3810635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0" b="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6000" b="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6000" b="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0" spc="-20" dirty="0">
                <a:solidFill>
                  <a:srgbClr val="FFFFFF"/>
                </a:solidFill>
                <a:latin typeface="Calibri"/>
                <a:cs typeface="Calibri"/>
              </a:rPr>
              <a:t>shop </a:t>
            </a:r>
            <a:r>
              <a:rPr sz="6000" b="0" spc="-10" dirty="0">
                <a:solidFill>
                  <a:srgbClr val="FFFFFF"/>
                </a:solidFill>
                <a:latin typeface="Calibri"/>
                <a:cs typeface="Calibri"/>
              </a:rPr>
              <a:t>floor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87810" y="6444932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FFFFFF"/>
                </a:solidFill>
                <a:latin typeface="Calibri"/>
                <a:cs typeface="Calibri"/>
              </a:rPr>
              <a:t>51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52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488051" y="5583237"/>
            <a:ext cx="1221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solidFill>
                  <a:srgbClr val="1F487C"/>
                </a:solidFill>
                <a:latin typeface="Calibri"/>
                <a:cs typeface="Calibri"/>
              </a:rPr>
              <a:t>HMRC Ref</a:t>
            </a:r>
            <a:r>
              <a:rPr sz="1200" i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i="1" dirty="0">
                <a:solidFill>
                  <a:srgbClr val="1F487C"/>
                </a:solidFill>
                <a:latin typeface="Calibri"/>
                <a:cs typeface="Calibri"/>
              </a:rPr>
              <a:t>-</a:t>
            </a:r>
            <a:r>
              <a:rPr sz="1200" i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i="1" spc="-10" dirty="0">
                <a:solidFill>
                  <a:srgbClr val="1F487C"/>
                </a:solidFill>
                <a:latin typeface="Calibri"/>
                <a:cs typeface="Calibri"/>
              </a:rPr>
              <a:t>3.42.22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SHOP</a:t>
            </a:r>
            <a:r>
              <a:rPr spc="-40" dirty="0"/>
              <a:t> </a:t>
            </a:r>
            <a:r>
              <a:rPr spc="-20" dirty="0"/>
              <a:t>FLOOR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spc="-20" dirty="0"/>
              <a:t>Notice/Poster</a:t>
            </a:r>
            <a:r>
              <a:rPr sz="2500" spc="-5" dirty="0"/>
              <a:t> </a:t>
            </a:r>
            <a:r>
              <a:rPr sz="2500" spc="-10" dirty="0"/>
              <a:t>Disclosure</a:t>
            </a:r>
            <a:endParaRPr sz="2500"/>
          </a:p>
        </p:txBody>
      </p:sp>
      <p:sp>
        <p:nvSpPr>
          <p:cNvPr id="8" name="object 8"/>
          <p:cNvSpPr txBox="1"/>
          <p:nvPr/>
        </p:nvSpPr>
        <p:spPr>
          <a:xfrm>
            <a:off x="8234680" y="1610360"/>
            <a:ext cx="1386840" cy="191770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65"/>
              </a:spcBef>
            </a:pPr>
            <a:endParaRPr sz="140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Look</a:t>
            </a:r>
            <a:r>
              <a:rPr sz="1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out</a:t>
            </a:r>
            <a:r>
              <a:rPr sz="1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1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endParaRPr sz="14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“Gift</a:t>
            </a:r>
            <a:r>
              <a:rPr sz="14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Aid”</a:t>
            </a:r>
            <a:r>
              <a:rPr sz="14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0000"/>
                </a:solidFill>
                <a:latin typeface="Calibri"/>
                <a:cs typeface="Calibri"/>
              </a:rPr>
              <a:t>item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188959" y="1831339"/>
            <a:ext cx="1432560" cy="3987800"/>
            <a:chOff x="8188959" y="1831339"/>
            <a:chExt cx="1432560" cy="398780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26779" y="1831339"/>
              <a:ext cx="802640" cy="28193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88959" y="3680460"/>
              <a:ext cx="1432559" cy="213867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86799" y="2915919"/>
              <a:ext cx="482600" cy="56642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526779" y="5036819"/>
              <a:ext cx="721360" cy="106680"/>
            </a:xfrm>
            <a:custGeom>
              <a:avLst/>
              <a:gdLst/>
              <a:ahLst/>
              <a:cxnLst/>
              <a:rect l="l" t="t" r="r" b="b"/>
              <a:pathLst>
                <a:path w="721359" h="106679">
                  <a:moveTo>
                    <a:pt x="0" y="106679"/>
                  </a:moveTo>
                  <a:lnTo>
                    <a:pt x="721359" y="106679"/>
                  </a:lnTo>
                  <a:lnTo>
                    <a:pt x="721359" y="0"/>
                  </a:lnTo>
                  <a:lnTo>
                    <a:pt x="0" y="0"/>
                  </a:lnTo>
                  <a:lnTo>
                    <a:pt x="0" y="106679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733039" y="1959609"/>
            <a:ext cx="4999990" cy="1169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3175" algn="ctr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Charities</a:t>
            </a:r>
            <a:r>
              <a:rPr sz="2500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should</a:t>
            </a:r>
            <a:r>
              <a:rPr sz="2500" spc="-9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have</a:t>
            </a:r>
            <a:r>
              <a:rPr sz="25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5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disclosure poster/sign</a:t>
            </a:r>
            <a:r>
              <a:rPr sz="2500" spc="-8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on</a:t>
            </a:r>
            <a:r>
              <a:rPr sz="25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shop</a:t>
            </a:r>
            <a:r>
              <a:rPr sz="25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floor</a:t>
            </a:r>
            <a:r>
              <a:rPr sz="25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25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within</a:t>
            </a:r>
            <a:r>
              <a:rPr sz="25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25" dirty="0">
                <a:solidFill>
                  <a:srgbClr val="1F487C"/>
                </a:solidFill>
                <a:latin typeface="Calibri"/>
                <a:cs typeface="Calibri"/>
              </a:rPr>
              <a:t>the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shops</a:t>
            </a:r>
            <a:r>
              <a:rPr sz="25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window.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07614" y="4104640"/>
            <a:ext cx="5278120" cy="1169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5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Aided</a:t>
            </a:r>
            <a:r>
              <a:rPr sz="25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goods</a:t>
            </a:r>
            <a:r>
              <a:rPr sz="25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should</a:t>
            </a:r>
            <a:r>
              <a:rPr sz="25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5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clearly identifiable.</a:t>
            </a:r>
            <a:r>
              <a:rPr sz="2500" spc="-9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Make</a:t>
            </a:r>
            <a:r>
              <a:rPr sz="25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20" dirty="0">
                <a:solidFill>
                  <a:srgbClr val="1F487C"/>
                </a:solidFill>
                <a:latin typeface="Calibri"/>
                <a:cs typeface="Calibri"/>
              </a:rPr>
              <a:t>reference</a:t>
            </a:r>
            <a:r>
              <a:rPr sz="25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5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how</a:t>
            </a:r>
            <a:r>
              <a:rPr sz="25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20" dirty="0">
                <a:solidFill>
                  <a:srgbClr val="1F487C"/>
                </a:solidFill>
                <a:latin typeface="Calibri"/>
                <a:cs typeface="Calibri"/>
              </a:rPr>
              <a:t>they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r>
              <a:rPr sz="25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identifiable</a:t>
            </a:r>
            <a:r>
              <a:rPr sz="25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within</a:t>
            </a:r>
            <a:r>
              <a:rPr sz="25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5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poster/sign.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53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SHOP</a:t>
            </a:r>
            <a:r>
              <a:rPr spc="-40" dirty="0"/>
              <a:t> </a:t>
            </a:r>
            <a:r>
              <a:rPr spc="-20" dirty="0"/>
              <a:t>FLOOR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Example</a:t>
            </a:r>
            <a:r>
              <a:rPr sz="2500" spc="-90" dirty="0"/>
              <a:t> </a:t>
            </a:r>
            <a:r>
              <a:rPr sz="2500" dirty="0"/>
              <a:t>Donation</a:t>
            </a:r>
            <a:r>
              <a:rPr sz="2500" spc="-85" dirty="0"/>
              <a:t> </a:t>
            </a:r>
            <a:r>
              <a:rPr sz="2500" dirty="0"/>
              <a:t>&amp;</a:t>
            </a:r>
            <a:r>
              <a:rPr sz="2500" spc="-80" dirty="0"/>
              <a:t> </a:t>
            </a:r>
            <a:r>
              <a:rPr sz="2500" dirty="0"/>
              <a:t>Sorting</a:t>
            </a:r>
            <a:r>
              <a:rPr sz="2500" spc="-85" dirty="0"/>
              <a:t> </a:t>
            </a:r>
            <a:r>
              <a:rPr sz="2500" spc="-10" dirty="0"/>
              <a:t>Process</a:t>
            </a:r>
            <a:endParaRPr sz="2500"/>
          </a:p>
        </p:txBody>
      </p:sp>
      <p:sp>
        <p:nvSpPr>
          <p:cNvPr id="7" name="object 7"/>
          <p:cNvSpPr txBox="1"/>
          <p:nvPr/>
        </p:nvSpPr>
        <p:spPr>
          <a:xfrm>
            <a:off x="5268340" y="2747390"/>
            <a:ext cx="1431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780" marR="5080" indent="-259079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Bags/Boxes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are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identified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8270" y="2750184"/>
            <a:ext cx="1760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0" marR="5080" indent="-520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Goods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brought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shop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654300" y="1442719"/>
            <a:ext cx="6182360" cy="3373120"/>
            <a:chOff x="2654300" y="1442719"/>
            <a:chExt cx="6182360" cy="337312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54300" y="1442719"/>
              <a:ext cx="1785620" cy="129793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305300" y="1986279"/>
              <a:ext cx="769620" cy="391160"/>
            </a:xfrm>
            <a:custGeom>
              <a:avLst/>
              <a:gdLst/>
              <a:ahLst/>
              <a:cxnLst/>
              <a:rect l="l" t="t" r="r" b="b"/>
              <a:pathLst>
                <a:path w="769620" h="391160">
                  <a:moveTo>
                    <a:pt x="574039" y="0"/>
                  </a:moveTo>
                  <a:lnTo>
                    <a:pt x="574039" y="97790"/>
                  </a:lnTo>
                  <a:lnTo>
                    <a:pt x="0" y="97790"/>
                  </a:lnTo>
                  <a:lnTo>
                    <a:pt x="0" y="293370"/>
                  </a:lnTo>
                  <a:lnTo>
                    <a:pt x="574039" y="293370"/>
                  </a:lnTo>
                  <a:lnTo>
                    <a:pt x="574039" y="391160"/>
                  </a:lnTo>
                  <a:lnTo>
                    <a:pt x="769620" y="195580"/>
                  </a:lnTo>
                  <a:lnTo>
                    <a:pt x="57403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05300" y="1986279"/>
              <a:ext cx="769620" cy="391160"/>
            </a:xfrm>
            <a:custGeom>
              <a:avLst/>
              <a:gdLst/>
              <a:ahLst/>
              <a:cxnLst/>
              <a:rect l="l" t="t" r="r" b="b"/>
              <a:pathLst>
                <a:path w="769620" h="391160">
                  <a:moveTo>
                    <a:pt x="0" y="97790"/>
                  </a:moveTo>
                  <a:lnTo>
                    <a:pt x="574039" y="97790"/>
                  </a:lnTo>
                  <a:lnTo>
                    <a:pt x="574039" y="0"/>
                  </a:lnTo>
                  <a:lnTo>
                    <a:pt x="769620" y="195580"/>
                  </a:lnTo>
                  <a:lnTo>
                    <a:pt x="574039" y="391160"/>
                  </a:lnTo>
                  <a:lnTo>
                    <a:pt x="574039" y="293370"/>
                  </a:lnTo>
                  <a:lnTo>
                    <a:pt x="0" y="293370"/>
                  </a:lnTo>
                  <a:lnTo>
                    <a:pt x="0" y="9779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990840" y="3388359"/>
              <a:ext cx="833119" cy="1414780"/>
            </a:xfrm>
            <a:custGeom>
              <a:avLst/>
              <a:gdLst/>
              <a:ahLst/>
              <a:cxnLst/>
              <a:rect l="l" t="t" r="r" b="b"/>
              <a:pathLst>
                <a:path w="833120" h="1414779">
                  <a:moveTo>
                    <a:pt x="833119" y="0"/>
                  </a:moveTo>
                  <a:lnTo>
                    <a:pt x="624839" y="0"/>
                  </a:lnTo>
                  <a:lnTo>
                    <a:pt x="624839" y="946150"/>
                  </a:lnTo>
                  <a:lnTo>
                    <a:pt x="616872" y="995509"/>
                  </a:lnTo>
                  <a:lnTo>
                    <a:pt x="594689" y="1038388"/>
                  </a:lnTo>
                  <a:lnTo>
                    <a:pt x="560868" y="1072209"/>
                  </a:lnTo>
                  <a:lnTo>
                    <a:pt x="517989" y="1094392"/>
                  </a:lnTo>
                  <a:lnTo>
                    <a:pt x="468629" y="1102359"/>
                  </a:lnTo>
                  <a:lnTo>
                    <a:pt x="208279" y="1102359"/>
                  </a:lnTo>
                  <a:lnTo>
                    <a:pt x="208279" y="998219"/>
                  </a:lnTo>
                  <a:lnTo>
                    <a:pt x="0" y="1206500"/>
                  </a:lnTo>
                  <a:lnTo>
                    <a:pt x="208279" y="1414779"/>
                  </a:lnTo>
                  <a:lnTo>
                    <a:pt x="208279" y="1310639"/>
                  </a:lnTo>
                  <a:lnTo>
                    <a:pt x="468629" y="1310639"/>
                  </a:lnTo>
                  <a:lnTo>
                    <a:pt x="518087" y="1307312"/>
                  </a:lnTo>
                  <a:lnTo>
                    <a:pt x="565523" y="1297619"/>
                  </a:lnTo>
                  <a:lnTo>
                    <a:pt x="610502" y="1281995"/>
                  </a:lnTo>
                  <a:lnTo>
                    <a:pt x="652591" y="1260874"/>
                  </a:lnTo>
                  <a:lnTo>
                    <a:pt x="691355" y="1234691"/>
                  </a:lnTo>
                  <a:lnTo>
                    <a:pt x="726360" y="1203880"/>
                  </a:lnTo>
                  <a:lnTo>
                    <a:pt x="757171" y="1168875"/>
                  </a:lnTo>
                  <a:lnTo>
                    <a:pt x="783354" y="1130111"/>
                  </a:lnTo>
                  <a:lnTo>
                    <a:pt x="804475" y="1088022"/>
                  </a:lnTo>
                  <a:lnTo>
                    <a:pt x="820099" y="1043043"/>
                  </a:lnTo>
                  <a:lnTo>
                    <a:pt x="829792" y="995607"/>
                  </a:lnTo>
                  <a:lnTo>
                    <a:pt x="833119" y="946150"/>
                  </a:lnTo>
                  <a:lnTo>
                    <a:pt x="83311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990840" y="3388359"/>
              <a:ext cx="833119" cy="1414780"/>
            </a:xfrm>
            <a:custGeom>
              <a:avLst/>
              <a:gdLst/>
              <a:ahLst/>
              <a:cxnLst/>
              <a:rect l="l" t="t" r="r" b="b"/>
              <a:pathLst>
                <a:path w="833120" h="1414779">
                  <a:moveTo>
                    <a:pt x="833119" y="0"/>
                  </a:moveTo>
                  <a:lnTo>
                    <a:pt x="833119" y="946150"/>
                  </a:lnTo>
                  <a:lnTo>
                    <a:pt x="829792" y="995607"/>
                  </a:lnTo>
                  <a:lnTo>
                    <a:pt x="820099" y="1043043"/>
                  </a:lnTo>
                  <a:lnTo>
                    <a:pt x="804475" y="1088022"/>
                  </a:lnTo>
                  <a:lnTo>
                    <a:pt x="783354" y="1130111"/>
                  </a:lnTo>
                  <a:lnTo>
                    <a:pt x="757171" y="1168875"/>
                  </a:lnTo>
                  <a:lnTo>
                    <a:pt x="726360" y="1203880"/>
                  </a:lnTo>
                  <a:lnTo>
                    <a:pt x="691355" y="1234691"/>
                  </a:lnTo>
                  <a:lnTo>
                    <a:pt x="652591" y="1260874"/>
                  </a:lnTo>
                  <a:lnTo>
                    <a:pt x="610502" y="1281995"/>
                  </a:lnTo>
                  <a:lnTo>
                    <a:pt x="565523" y="1297619"/>
                  </a:lnTo>
                  <a:lnTo>
                    <a:pt x="518087" y="1307312"/>
                  </a:lnTo>
                  <a:lnTo>
                    <a:pt x="468629" y="1310639"/>
                  </a:lnTo>
                  <a:lnTo>
                    <a:pt x="208279" y="1310639"/>
                  </a:lnTo>
                  <a:lnTo>
                    <a:pt x="208279" y="1414779"/>
                  </a:lnTo>
                  <a:lnTo>
                    <a:pt x="0" y="1206500"/>
                  </a:lnTo>
                  <a:lnTo>
                    <a:pt x="208279" y="998219"/>
                  </a:lnTo>
                  <a:lnTo>
                    <a:pt x="208279" y="1102359"/>
                  </a:lnTo>
                  <a:lnTo>
                    <a:pt x="468629" y="1102359"/>
                  </a:lnTo>
                  <a:lnTo>
                    <a:pt x="517989" y="1094392"/>
                  </a:lnTo>
                  <a:lnTo>
                    <a:pt x="560868" y="1072209"/>
                  </a:lnTo>
                  <a:lnTo>
                    <a:pt x="594689" y="1038388"/>
                  </a:lnTo>
                  <a:lnTo>
                    <a:pt x="616872" y="995509"/>
                  </a:lnTo>
                  <a:lnTo>
                    <a:pt x="624839" y="946150"/>
                  </a:lnTo>
                  <a:lnTo>
                    <a:pt x="624839" y="0"/>
                  </a:lnTo>
                  <a:lnTo>
                    <a:pt x="833119" y="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638165" y="5183568"/>
            <a:ext cx="21424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Bag/Boxes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sorted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labelled/identified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396740" y="1653578"/>
            <a:ext cx="2538095" cy="3116580"/>
            <a:chOff x="4396740" y="1653578"/>
            <a:chExt cx="2538095" cy="3116580"/>
          </a:xfrm>
        </p:grpSpPr>
        <p:sp>
          <p:nvSpPr>
            <p:cNvPr id="17" name="object 17"/>
            <p:cNvSpPr/>
            <p:nvPr/>
          </p:nvSpPr>
          <p:spPr>
            <a:xfrm>
              <a:off x="4409440" y="4361180"/>
              <a:ext cx="749300" cy="396240"/>
            </a:xfrm>
            <a:custGeom>
              <a:avLst/>
              <a:gdLst/>
              <a:ahLst/>
              <a:cxnLst/>
              <a:rect l="l" t="t" r="r" b="b"/>
              <a:pathLst>
                <a:path w="749300" h="396239">
                  <a:moveTo>
                    <a:pt x="198120" y="0"/>
                  </a:moveTo>
                  <a:lnTo>
                    <a:pt x="0" y="198120"/>
                  </a:lnTo>
                  <a:lnTo>
                    <a:pt x="198120" y="396240"/>
                  </a:lnTo>
                  <a:lnTo>
                    <a:pt x="198120" y="297180"/>
                  </a:lnTo>
                  <a:lnTo>
                    <a:pt x="749300" y="297180"/>
                  </a:lnTo>
                  <a:lnTo>
                    <a:pt x="749300" y="99060"/>
                  </a:lnTo>
                  <a:lnTo>
                    <a:pt x="198120" y="99060"/>
                  </a:lnTo>
                  <a:lnTo>
                    <a:pt x="19812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09440" y="4361180"/>
              <a:ext cx="749300" cy="396240"/>
            </a:xfrm>
            <a:custGeom>
              <a:avLst/>
              <a:gdLst/>
              <a:ahLst/>
              <a:cxnLst/>
              <a:rect l="l" t="t" r="r" b="b"/>
              <a:pathLst>
                <a:path w="749300" h="396239">
                  <a:moveTo>
                    <a:pt x="0" y="198120"/>
                  </a:moveTo>
                  <a:lnTo>
                    <a:pt x="198120" y="0"/>
                  </a:lnTo>
                  <a:lnTo>
                    <a:pt x="198120" y="99060"/>
                  </a:lnTo>
                  <a:lnTo>
                    <a:pt x="749300" y="99060"/>
                  </a:lnTo>
                  <a:lnTo>
                    <a:pt x="749300" y="297180"/>
                  </a:lnTo>
                  <a:lnTo>
                    <a:pt x="198120" y="297180"/>
                  </a:lnTo>
                  <a:lnTo>
                    <a:pt x="198120" y="396240"/>
                  </a:lnTo>
                  <a:lnTo>
                    <a:pt x="0" y="19812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53660" y="1653578"/>
              <a:ext cx="1780793" cy="99094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81600" y="1714538"/>
              <a:ext cx="1293114" cy="92490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191760" y="1691640"/>
              <a:ext cx="1653539" cy="863600"/>
            </a:xfrm>
            <a:custGeom>
              <a:avLst/>
              <a:gdLst/>
              <a:ahLst/>
              <a:cxnLst/>
              <a:rect l="l" t="t" r="r" b="b"/>
              <a:pathLst>
                <a:path w="1653540" h="863600">
                  <a:moveTo>
                    <a:pt x="1509648" y="0"/>
                  </a:moveTo>
                  <a:lnTo>
                    <a:pt x="143890" y="0"/>
                  </a:lnTo>
                  <a:lnTo>
                    <a:pt x="98397" y="7332"/>
                  </a:lnTo>
                  <a:lnTo>
                    <a:pt x="58896" y="27753"/>
                  </a:lnTo>
                  <a:lnTo>
                    <a:pt x="27753" y="58896"/>
                  </a:lnTo>
                  <a:lnTo>
                    <a:pt x="7332" y="98397"/>
                  </a:lnTo>
                  <a:lnTo>
                    <a:pt x="0" y="143890"/>
                  </a:lnTo>
                  <a:lnTo>
                    <a:pt x="0" y="719709"/>
                  </a:lnTo>
                  <a:lnTo>
                    <a:pt x="7332" y="765202"/>
                  </a:lnTo>
                  <a:lnTo>
                    <a:pt x="27753" y="804703"/>
                  </a:lnTo>
                  <a:lnTo>
                    <a:pt x="58896" y="835846"/>
                  </a:lnTo>
                  <a:lnTo>
                    <a:pt x="98397" y="856267"/>
                  </a:lnTo>
                  <a:lnTo>
                    <a:pt x="143890" y="863600"/>
                  </a:lnTo>
                  <a:lnTo>
                    <a:pt x="1509648" y="863600"/>
                  </a:lnTo>
                  <a:lnTo>
                    <a:pt x="1555142" y="856267"/>
                  </a:lnTo>
                  <a:lnTo>
                    <a:pt x="1594643" y="835846"/>
                  </a:lnTo>
                  <a:lnTo>
                    <a:pt x="1625786" y="804703"/>
                  </a:lnTo>
                  <a:lnTo>
                    <a:pt x="1646207" y="765202"/>
                  </a:lnTo>
                  <a:lnTo>
                    <a:pt x="1653539" y="719709"/>
                  </a:lnTo>
                  <a:lnTo>
                    <a:pt x="1653539" y="143890"/>
                  </a:lnTo>
                  <a:lnTo>
                    <a:pt x="1646207" y="98397"/>
                  </a:lnTo>
                  <a:lnTo>
                    <a:pt x="1625786" y="58896"/>
                  </a:lnTo>
                  <a:lnTo>
                    <a:pt x="1594643" y="27753"/>
                  </a:lnTo>
                  <a:lnTo>
                    <a:pt x="1555142" y="7332"/>
                  </a:lnTo>
                  <a:lnTo>
                    <a:pt x="150964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91760" y="1691640"/>
              <a:ext cx="1653539" cy="863600"/>
            </a:xfrm>
            <a:custGeom>
              <a:avLst/>
              <a:gdLst/>
              <a:ahLst/>
              <a:cxnLst/>
              <a:rect l="l" t="t" r="r" b="b"/>
              <a:pathLst>
                <a:path w="1653540" h="863600">
                  <a:moveTo>
                    <a:pt x="0" y="143890"/>
                  </a:moveTo>
                  <a:lnTo>
                    <a:pt x="7332" y="98397"/>
                  </a:lnTo>
                  <a:lnTo>
                    <a:pt x="27753" y="58896"/>
                  </a:lnTo>
                  <a:lnTo>
                    <a:pt x="58896" y="27753"/>
                  </a:lnTo>
                  <a:lnTo>
                    <a:pt x="98397" y="7332"/>
                  </a:lnTo>
                  <a:lnTo>
                    <a:pt x="143890" y="0"/>
                  </a:lnTo>
                  <a:lnTo>
                    <a:pt x="1509648" y="0"/>
                  </a:lnTo>
                  <a:lnTo>
                    <a:pt x="1555142" y="7332"/>
                  </a:lnTo>
                  <a:lnTo>
                    <a:pt x="1594643" y="27753"/>
                  </a:lnTo>
                  <a:lnTo>
                    <a:pt x="1625786" y="58896"/>
                  </a:lnTo>
                  <a:lnTo>
                    <a:pt x="1646207" y="98397"/>
                  </a:lnTo>
                  <a:lnTo>
                    <a:pt x="1653539" y="143890"/>
                  </a:lnTo>
                  <a:lnTo>
                    <a:pt x="1653539" y="719709"/>
                  </a:lnTo>
                  <a:lnTo>
                    <a:pt x="1646207" y="765202"/>
                  </a:lnTo>
                  <a:lnTo>
                    <a:pt x="1625786" y="804703"/>
                  </a:lnTo>
                  <a:lnTo>
                    <a:pt x="1594643" y="835846"/>
                  </a:lnTo>
                  <a:lnTo>
                    <a:pt x="1555142" y="856267"/>
                  </a:lnTo>
                  <a:lnTo>
                    <a:pt x="1509648" y="863600"/>
                  </a:lnTo>
                  <a:lnTo>
                    <a:pt x="143890" y="863600"/>
                  </a:lnTo>
                  <a:lnTo>
                    <a:pt x="98397" y="856267"/>
                  </a:lnTo>
                  <a:lnTo>
                    <a:pt x="58896" y="835846"/>
                  </a:lnTo>
                  <a:lnTo>
                    <a:pt x="27753" y="804703"/>
                  </a:lnTo>
                  <a:lnTo>
                    <a:pt x="7332" y="765202"/>
                  </a:lnTo>
                  <a:lnTo>
                    <a:pt x="0" y="719709"/>
                  </a:lnTo>
                  <a:lnTo>
                    <a:pt x="0" y="14389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357501" y="5183568"/>
            <a:ext cx="21920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Goods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placed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onto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shop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floor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sale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57546" y="1750695"/>
            <a:ext cx="1114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024255" algn="l"/>
                <a:tab pos="1057275" algn="l"/>
                <a:tab pos="1101090" algn="l"/>
              </a:tabLst>
            </a:pP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Donor</a:t>
            </a:r>
            <a:r>
              <a:rPr sz="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ID:</a:t>
            </a:r>
            <a:r>
              <a:rPr sz="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	</a:t>
            </a:r>
            <a:r>
              <a:rPr sz="800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Title:</a:t>
            </a:r>
            <a:r>
              <a:rPr sz="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	</a:t>
            </a:r>
            <a:r>
              <a:rPr sz="800" u="sng" spc="-55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 </a:t>
            </a:r>
            <a:r>
              <a:rPr sz="800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First</a:t>
            </a:r>
            <a:r>
              <a:rPr sz="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name:</a:t>
            </a:r>
            <a:r>
              <a:rPr sz="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</a:t>
            </a:r>
            <a:r>
              <a:rPr sz="800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Surname:</a:t>
            </a:r>
            <a:r>
              <a:rPr sz="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	</a:t>
            </a:r>
            <a:r>
              <a:rPr sz="800" u="sng" spc="-155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 </a:t>
            </a:r>
            <a:r>
              <a:rPr sz="800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House</a:t>
            </a:r>
            <a:r>
              <a:rPr sz="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No/Name:</a:t>
            </a:r>
            <a:r>
              <a:rPr sz="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	</a:t>
            </a:r>
            <a:r>
              <a:rPr sz="800" u="sng" spc="-45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 </a:t>
            </a:r>
            <a:r>
              <a:rPr sz="800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Calibri"/>
                <a:cs typeface="Calibri"/>
              </a:rPr>
              <a:t>Postcode:</a:t>
            </a:r>
            <a:r>
              <a:rPr sz="800" u="sng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Calibri"/>
                <a:cs typeface="Calibri"/>
              </a:rPr>
              <a:t>			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882900" y="1480819"/>
            <a:ext cx="6525259" cy="3683000"/>
            <a:chOff x="2882900" y="1480819"/>
            <a:chExt cx="6525259" cy="3683000"/>
          </a:xfrm>
        </p:grpSpPr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09359" y="1739899"/>
              <a:ext cx="464819" cy="77723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977379" y="1971039"/>
              <a:ext cx="769620" cy="391160"/>
            </a:xfrm>
            <a:custGeom>
              <a:avLst/>
              <a:gdLst/>
              <a:ahLst/>
              <a:cxnLst/>
              <a:rect l="l" t="t" r="r" b="b"/>
              <a:pathLst>
                <a:path w="769620" h="391160">
                  <a:moveTo>
                    <a:pt x="574040" y="0"/>
                  </a:moveTo>
                  <a:lnTo>
                    <a:pt x="574040" y="97789"/>
                  </a:lnTo>
                  <a:lnTo>
                    <a:pt x="0" y="97789"/>
                  </a:lnTo>
                  <a:lnTo>
                    <a:pt x="0" y="293370"/>
                  </a:lnTo>
                  <a:lnTo>
                    <a:pt x="574040" y="293370"/>
                  </a:lnTo>
                  <a:lnTo>
                    <a:pt x="574040" y="391160"/>
                  </a:lnTo>
                  <a:lnTo>
                    <a:pt x="769620" y="195580"/>
                  </a:lnTo>
                  <a:lnTo>
                    <a:pt x="57404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977379" y="1971039"/>
              <a:ext cx="769620" cy="391160"/>
            </a:xfrm>
            <a:custGeom>
              <a:avLst/>
              <a:gdLst/>
              <a:ahLst/>
              <a:cxnLst/>
              <a:rect l="l" t="t" r="r" b="b"/>
              <a:pathLst>
                <a:path w="769620" h="391160">
                  <a:moveTo>
                    <a:pt x="0" y="97789"/>
                  </a:moveTo>
                  <a:lnTo>
                    <a:pt x="574040" y="97789"/>
                  </a:lnTo>
                  <a:lnTo>
                    <a:pt x="574040" y="0"/>
                  </a:lnTo>
                  <a:lnTo>
                    <a:pt x="769620" y="195580"/>
                  </a:lnTo>
                  <a:lnTo>
                    <a:pt x="574040" y="391160"/>
                  </a:lnTo>
                  <a:lnTo>
                    <a:pt x="574040" y="293370"/>
                  </a:lnTo>
                  <a:lnTo>
                    <a:pt x="0" y="293370"/>
                  </a:lnTo>
                  <a:lnTo>
                    <a:pt x="0" y="9778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62900" y="1493519"/>
              <a:ext cx="55880" cy="1191260"/>
            </a:xfrm>
            <a:custGeom>
              <a:avLst/>
              <a:gdLst/>
              <a:ahLst/>
              <a:cxnLst/>
              <a:rect l="l" t="t" r="r" b="b"/>
              <a:pathLst>
                <a:path w="55879" h="1191260">
                  <a:moveTo>
                    <a:pt x="55879" y="0"/>
                  </a:moveTo>
                  <a:lnTo>
                    <a:pt x="0" y="0"/>
                  </a:lnTo>
                  <a:lnTo>
                    <a:pt x="0" y="1191260"/>
                  </a:lnTo>
                  <a:lnTo>
                    <a:pt x="55879" y="1191260"/>
                  </a:lnTo>
                  <a:lnTo>
                    <a:pt x="5587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962900" y="1493519"/>
              <a:ext cx="55880" cy="1191260"/>
            </a:xfrm>
            <a:custGeom>
              <a:avLst/>
              <a:gdLst/>
              <a:ahLst/>
              <a:cxnLst/>
              <a:rect l="l" t="t" r="r" b="b"/>
              <a:pathLst>
                <a:path w="55879" h="1191260">
                  <a:moveTo>
                    <a:pt x="0" y="1191260"/>
                  </a:moveTo>
                  <a:lnTo>
                    <a:pt x="55879" y="1191260"/>
                  </a:lnTo>
                  <a:lnTo>
                    <a:pt x="55879" y="0"/>
                  </a:lnTo>
                  <a:lnTo>
                    <a:pt x="0" y="0"/>
                  </a:lnTo>
                  <a:lnTo>
                    <a:pt x="0" y="119126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339579" y="1493519"/>
              <a:ext cx="55880" cy="1191260"/>
            </a:xfrm>
            <a:custGeom>
              <a:avLst/>
              <a:gdLst/>
              <a:ahLst/>
              <a:cxnLst/>
              <a:rect l="l" t="t" r="r" b="b"/>
              <a:pathLst>
                <a:path w="55879" h="1191260">
                  <a:moveTo>
                    <a:pt x="55879" y="0"/>
                  </a:moveTo>
                  <a:lnTo>
                    <a:pt x="0" y="0"/>
                  </a:lnTo>
                  <a:lnTo>
                    <a:pt x="0" y="1191260"/>
                  </a:lnTo>
                  <a:lnTo>
                    <a:pt x="55879" y="1191260"/>
                  </a:lnTo>
                  <a:lnTo>
                    <a:pt x="5587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339579" y="1493519"/>
              <a:ext cx="55880" cy="1191260"/>
            </a:xfrm>
            <a:custGeom>
              <a:avLst/>
              <a:gdLst/>
              <a:ahLst/>
              <a:cxnLst/>
              <a:rect l="l" t="t" r="r" b="b"/>
              <a:pathLst>
                <a:path w="55879" h="1191260">
                  <a:moveTo>
                    <a:pt x="0" y="1191260"/>
                  </a:moveTo>
                  <a:lnTo>
                    <a:pt x="55879" y="1191260"/>
                  </a:lnTo>
                  <a:lnTo>
                    <a:pt x="55879" y="0"/>
                  </a:lnTo>
                  <a:lnTo>
                    <a:pt x="0" y="0"/>
                  </a:lnTo>
                  <a:lnTo>
                    <a:pt x="0" y="119126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044179" y="2628900"/>
              <a:ext cx="1270000" cy="63500"/>
            </a:xfrm>
            <a:custGeom>
              <a:avLst/>
              <a:gdLst/>
              <a:ahLst/>
              <a:cxnLst/>
              <a:rect l="l" t="t" r="r" b="b"/>
              <a:pathLst>
                <a:path w="1270000" h="63500">
                  <a:moveTo>
                    <a:pt x="1270000" y="0"/>
                  </a:moveTo>
                  <a:lnTo>
                    <a:pt x="0" y="0"/>
                  </a:lnTo>
                  <a:lnTo>
                    <a:pt x="0" y="63500"/>
                  </a:lnTo>
                  <a:lnTo>
                    <a:pt x="1270000" y="63500"/>
                  </a:lnTo>
                  <a:lnTo>
                    <a:pt x="1270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044179" y="2628900"/>
              <a:ext cx="1270000" cy="63500"/>
            </a:xfrm>
            <a:custGeom>
              <a:avLst/>
              <a:gdLst/>
              <a:ahLst/>
              <a:cxnLst/>
              <a:rect l="l" t="t" r="r" b="b"/>
              <a:pathLst>
                <a:path w="1270000" h="63500">
                  <a:moveTo>
                    <a:pt x="0" y="63500"/>
                  </a:moveTo>
                  <a:lnTo>
                    <a:pt x="1270000" y="63500"/>
                  </a:lnTo>
                  <a:lnTo>
                    <a:pt x="1270000" y="0"/>
                  </a:lnTo>
                  <a:lnTo>
                    <a:pt x="0" y="0"/>
                  </a:lnTo>
                  <a:lnTo>
                    <a:pt x="0" y="635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044179" y="2181859"/>
              <a:ext cx="1270000" cy="66040"/>
            </a:xfrm>
            <a:custGeom>
              <a:avLst/>
              <a:gdLst/>
              <a:ahLst/>
              <a:cxnLst/>
              <a:rect l="l" t="t" r="r" b="b"/>
              <a:pathLst>
                <a:path w="1270000" h="66039">
                  <a:moveTo>
                    <a:pt x="1270000" y="0"/>
                  </a:moveTo>
                  <a:lnTo>
                    <a:pt x="0" y="0"/>
                  </a:lnTo>
                  <a:lnTo>
                    <a:pt x="0" y="66039"/>
                  </a:lnTo>
                  <a:lnTo>
                    <a:pt x="1270000" y="66039"/>
                  </a:lnTo>
                  <a:lnTo>
                    <a:pt x="1270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044179" y="2181859"/>
              <a:ext cx="1270000" cy="66040"/>
            </a:xfrm>
            <a:custGeom>
              <a:avLst/>
              <a:gdLst/>
              <a:ahLst/>
              <a:cxnLst/>
              <a:rect l="l" t="t" r="r" b="b"/>
              <a:pathLst>
                <a:path w="1270000" h="66039">
                  <a:moveTo>
                    <a:pt x="0" y="66039"/>
                  </a:moveTo>
                  <a:lnTo>
                    <a:pt x="1270000" y="66039"/>
                  </a:lnTo>
                  <a:lnTo>
                    <a:pt x="1270000" y="0"/>
                  </a:lnTo>
                  <a:lnTo>
                    <a:pt x="0" y="0"/>
                  </a:lnTo>
                  <a:lnTo>
                    <a:pt x="0" y="6603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44179" y="1678939"/>
              <a:ext cx="1270000" cy="66040"/>
            </a:xfrm>
            <a:custGeom>
              <a:avLst/>
              <a:gdLst/>
              <a:ahLst/>
              <a:cxnLst/>
              <a:rect l="l" t="t" r="r" b="b"/>
              <a:pathLst>
                <a:path w="1270000" h="66039">
                  <a:moveTo>
                    <a:pt x="1270000" y="0"/>
                  </a:moveTo>
                  <a:lnTo>
                    <a:pt x="0" y="0"/>
                  </a:lnTo>
                  <a:lnTo>
                    <a:pt x="0" y="66039"/>
                  </a:lnTo>
                  <a:lnTo>
                    <a:pt x="1270000" y="66039"/>
                  </a:lnTo>
                  <a:lnTo>
                    <a:pt x="1270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044179" y="1678939"/>
              <a:ext cx="1270000" cy="66040"/>
            </a:xfrm>
            <a:custGeom>
              <a:avLst/>
              <a:gdLst/>
              <a:ahLst/>
              <a:cxnLst/>
              <a:rect l="l" t="t" r="r" b="b"/>
              <a:pathLst>
                <a:path w="1270000" h="66039">
                  <a:moveTo>
                    <a:pt x="0" y="66039"/>
                  </a:moveTo>
                  <a:lnTo>
                    <a:pt x="1270000" y="66039"/>
                  </a:lnTo>
                  <a:lnTo>
                    <a:pt x="1270000" y="0"/>
                  </a:lnTo>
                  <a:lnTo>
                    <a:pt x="0" y="0"/>
                  </a:lnTo>
                  <a:lnTo>
                    <a:pt x="0" y="6603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49259" y="2263139"/>
              <a:ext cx="467359" cy="33782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44279" y="2270759"/>
              <a:ext cx="467359" cy="33782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45500" y="2270759"/>
              <a:ext cx="467359" cy="33782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36559" y="1793239"/>
              <a:ext cx="467359" cy="34036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34120" y="1800859"/>
              <a:ext cx="467359" cy="34036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32800" y="1800859"/>
              <a:ext cx="467359" cy="34036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73700" y="3746499"/>
              <a:ext cx="1000760" cy="72643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57720" y="4279899"/>
              <a:ext cx="589279" cy="88391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82900" y="3576319"/>
              <a:ext cx="1143000" cy="1493519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09359" y="4094480"/>
              <a:ext cx="873760" cy="660400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7911845" y="2760979"/>
            <a:ext cx="1622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marR="5080" indent="-1066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Place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Bags/Boxes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holding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area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54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6000" y="1270000"/>
              <a:ext cx="0" cy="4824730"/>
            </a:xfrm>
            <a:custGeom>
              <a:avLst/>
              <a:gdLst/>
              <a:ahLst/>
              <a:cxnLst/>
              <a:rect l="l" t="t" r="r" b="b"/>
              <a:pathLst>
                <a:path h="4824730">
                  <a:moveTo>
                    <a:pt x="0" y="4824539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SHOP</a:t>
            </a:r>
            <a:r>
              <a:rPr spc="-40" dirty="0"/>
              <a:t> </a:t>
            </a:r>
            <a:r>
              <a:rPr spc="-20" dirty="0"/>
              <a:t>FLOOR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Donation</a:t>
            </a:r>
            <a:r>
              <a:rPr sz="2500" spc="-65" dirty="0"/>
              <a:t> </a:t>
            </a:r>
            <a:r>
              <a:rPr sz="2500" dirty="0"/>
              <a:t>&amp;</a:t>
            </a:r>
            <a:r>
              <a:rPr sz="2500" spc="-75" dirty="0"/>
              <a:t> </a:t>
            </a:r>
            <a:r>
              <a:rPr sz="2500" dirty="0"/>
              <a:t>Sorting</a:t>
            </a:r>
            <a:r>
              <a:rPr sz="2500" spc="-45" dirty="0"/>
              <a:t> </a:t>
            </a:r>
            <a:r>
              <a:rPr sz="2500" spc="-10" dirty="0"/>
              <a:t>Process</a:t>
            </a:r>
            <a:endParaRPr sz="2500"/>
          </a:p>
        </p:txBody>
      </p:sp>
      <p:sp>
        <p:nvSpPr>
          <p:cNvPr id="8" name="object 8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44600">
              <a:lnSpc>
                <a:spcPct val="100000"/>
              </a:lnSpc>
              <a:spcBef>
                <a:spcPts val="100"/>
              </a:spcBef>
            </a:pPr>
            <a:r>
              <a:rPr dirty="0"/>
              <a:t>On</a:t>
            </a:r>
            <a:r>
              <a:rPr spc="-15" dirty="0"/>
              <a:t> </a:t>
            </a:r>
            <a:r>
              <a:rPr spc="-10" dirty="0"/>
              <a:t>Donation</a:t>
            </a:r>
          </a:p>
          <a:p>
            <a:pPr marL="299085" marR="54610" indent="-287020">
              <a:lnSpc>
                <a:spcPct val="100000"/>
              </a:lnSpc>
              <a:spcBef>
                <a:spcPts val="2160"/>
              </a:spcBef>
              <a:buFont typeface="Wingdings"/>
              <a:buChar char=""/>
              <a:tabLst>
                <a:tab pos="299085" algn="l"/>
              </a:tabLst>
            </a:pPr>
            <a:r>
              <a:rPr b="0" u="none" dirty="0">
                <a:latin typeface="Calibri"/>
                <a:cs typeface="Calibri"/>
              </a:rPr>
              <a:t>Identify</a:t>
            </a:r>
            <a:r>
              <a:rPr b="0" u="none" spc="-4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a</a:t>
            </a:r>
            <a:r>
              <a:rPr b="0" u="none" spc="-8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donors</a:t>
            </a:r>
            <a:r>
              <a:rPr b="0" u="none" spc="-15" dirty="0">
                <a:latin typeface="Calibri"/>
                <a:cs typeface="Calibri"/>
              </a:rPr>
              <a:t> </a:t>
            </a:r>
            <a:r>
              <a:rPr b="0" u="none" spc="-10" dirty="0">
                <a:latin typeface="Calibri"/>
                <a:cs typeface="Calibri"/>
              </a:rPr>
              <a:t>bags/boxes</a:t>
            </a:r>
            <a:r>
              <a:rPr b="0" u="none" spc="-4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with</a:t>
            </a:r>
            <a:r>
              <a:rPr b="0" u="none" spc="-70" dirty="0">
                <a:latin typeface="Calibri"/>
                <a:cs typeface="Calibri"/>
              </a:rPr>
              <a:t> </a:t>
            </a:r>
            <a:r>
              <a:rPr b="0" u="none" spc="-50" dirty="0">
                <a:latin typeface="Calibri"/>
                <a:cs typeface="Calibri"/>
              </a:rPr>
              <a:t>a </a:t>
            </a:r>
            <a:r>
              <a:rPr b="0" u="none" dirty="0">
                <a:latin typeface="Calibri"/>
                <a:cs typeface="Calibri"/>
              </a:rPr>
              <a:t>donor</a:t>
            </a:r>
            <a:r>
              <a:rPr b="0" u="none" spc="-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ID</a:t>
            </a:r>
            <a:r>
              <a:rPr b="0" u="none" spc="-40" dirty="0">
                <a:latin typeface="Calibri"/>
                <a:cs typeface="Calibri"/>
              </a:rPr>
              <a:t> </a:t>
            </a:r>
            <a:r>
              <a:rPr b="0" u="none" spc="-10" dirty="0">
                <a:latin typeface="Calibri"/>
                <a:cs typeface="Calibri"/>
              </a:rPr>
              <a:t>label/barcode.</a:t>
            </a:r>
          </a:p>
          <a:p>
            <a:pPr marL="299085" marR="130810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b="0" u="none" dirty="0">
                <a:latin typeface="Calibri"/>
                <a:cs typeface="Calibri"/>
              </a:rPr>
              <a:t>If</a:t>
            </a:r>
            <a:r>
              <a:rPr b="0" u="none" spc="-3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hand</a:t>
            </a:r>
            <a:r>
              <a:rPr b="0" u="none" spc="-1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writing</a:t>
            </a:r>
            <a:r>
              <a:rPr b="0" u="none" spc="-3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a</a:t>
            </a:r>
            <a:r>
              <a:rPr b="0" u="none" spc="-2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donor</a:t>
            </a:r>
            <a:r>
              <a:rPr b="0" u="none" spc="1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ID</a:t>
            </a:r>
            <a:r>
              <a:rPr b="0" u="none" spc="-3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label,</a:t>
            </a:r>
            <a:r>
              <a:rPr b="0" u="none" spc="-30" dirty="0">
                <a:latin typeface="Calibri"/>
                <a:cs typeface="Calibri"/>
              </a:rPr>
              <a:t> </a:t>
            </a:r>
            <a:r>
              <a:rPr b="0" u="none" spc="-35" dirty="0">
                <a:latin typeface="Calibri"/>
                <a:cs typeface="Calibri"/>
              </a:rPr>
              <a:t>be </a:t>
            </a:r>
            <a:r>
              <a:rPr b="0" u="none" dirty="0">
                <a:latin typeface="Calibri"/>
                <a:cs typeface="Calibri"/>
              </a:rPr>
              <a:t>sure</a:t>
            </a:r>
            <a:r>
              <a:rPr b="0" u="none" spc="-3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to</a:t>
            </a:r>
            <a:r>
              <a:rPr b="0" u="none" spc="-40" dirty="0">
                <a:latin typeface="Calibri"/>
                <a:cs typeface="Calibri"/>
              </a:rPr>
              <a:t> </a:t>
            </a:r>
            <a:r>
              <a:rPr b="0" u="none" spc="-10" dirty="0">
                <a:latin typeface="Calibri"/>
                <a:cs typeface="Calibri"/>
              </a:rPr>
              <a:t>capture</a:t>
            </a:r>
            <a:r>
              <a:rPr b="0" u="none" spc="-1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all</a:t>
            </a:r>
            <a:r>
              <a:rPr b="0" u="none" spc="-45" dirty="0">
                <a:latin typeface="Calibri"/>
                <a:cs typeface="Calibri"/>
              </a:rPr>
              <a:t> </a:t>
            </a:r>
            <a:r>
              <a:rPr b="0" u="none" spc="-10" dirty="0">
                <a:latin typeface="Calibri"/>
                <a:cs typeface="Calibri"/>
              </a:rPr>
              <a:t>relevant information</a:t>
            </a:r>
            <a:r>
              <a:rPr b="0" u="none" spc="-5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(Surname,</a:t>
            </a:r>
            <a:r>
              <a:rPr b="0" u="none" spc="-25" dirty="0">
                <a:latin typeface="Calibri"/>
                <a:cs typeface="Calibri"/>
              </a:rPr>
              <a:t> </a:t>
            </a:r>
            <a:r>
              <a:rPr b="0" u="none" spc="-10" dirty="0">
                <a:latin typeface="Calibri"/>
                <a:cs typeface="Calibri"/>
              </a:rPr>
              <a:t>Postcode, etc.).</a:t>
            </a:r>
          </a:p>
          <a:p>
            <a:pPr marL="299085" marR="8890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</a:tabLst>
            </a:pPr>
            <a:r>
              <a:rPr b="0" u="none" dirty="0">
                <a:latin typeface="Calibri"/>
                <a:cs typeface="Calibri"/>
              </a:rPr>
              <a:t>New</a:t>
            </a:r>
            <a:r>
              <a:rPr b="0" u="none" spc="-6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donors</a:t>
            </a:r>
            <a:r>
              <a:rPr b="0" u="none" spc="-1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-</a:t>
            </a:r>
            <a:r>
              <a:rPr b="0" u="none" spc="-6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Have</a:t>
            </a:r>
            <a:r>
              <a:rPr b="0" u="none" spc="-4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your</a:t>
            </a:r>
            <a:r>
              <a:rPr b="0" u="none" spc="-4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GAD</a:t>
            </a:r>
            <a:r>
              <a:rPr b="0" u="none" spc="-5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form</a:t>
            </a:r>
            <a:r>
              <a:rPr b="0" u="none" spc="-35" dirty="0">
                <a:latin typeface="Calibri"/>
                <a:cs typeface="Calibri"/>
              </a:rPr>
              <a:t> </a:t>
            </a:r>
            <a:r>
              <a:rPr b="0" u="none" spc="-50" dirty="0">
                <a:latin typeface="Calibri"/>
                <a:cs typeface="Calibri"/>
              </a:rPr>
              <a:t>/ </a:t>
            </a:r>
            <a:r>
              <a:rPr b="0" u="none" dirty="0">
                <a:latin typeface="Calibri"/>
                <a:cs typeface="Calibri"/>
              </a:rPr>
              <a:t>tablet</a:t>
            </a:r>
            <a:r>
              <a:rPr b="0" u="none" spc="-5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ready</a:t>
            </a:r>
            <a:r>
              <a:rPr b="0" u="none" spc="-4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to</a:t>
            </a:r>
            <a:r>
              <a:rPr b="0" u="none" spc="-3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sign</a:t>
            </a:r>
            <a:r>
              <a:rPr b="0" u="none" spc="-40" dirty="0">
                <a:latin typeface="Calibri"/>
                <a:cs typeface="Calibri"/>
              </a:rPr>
              <a:t> </a:t>
            </a:r>
            <a:r>
              <a:rPr b="0" u="none" spc="-25" dirty="0">
                <a:latin typeface="Calibri"/>
                <a:cs typeface="Calibri"/>
              </a:rPr>
              <a:t>up.</a:t>
            </a:r>
          </a:p>
          <a:p>
            <a:pPr marL="297815" marR="28575" indent="-285750" algn="just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b="0" u="none" dirty="0">
                <a:latin typeface="Calibri"/>
                <a:cs typeface="Calibri"/>
              </a:rPr>
              <a:t>New</a:t>
            </a:r>
            <a:r>
              <a:rPr b="0" u="none" spc="-5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donors</a:t>
            </a:r>
            <a:r>
              <a:rPr b="0" u="none" spc="-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–</a:t>
            </a:r>
            <a:r>
              <a:rPr b="0" u="none" spc="-4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Have</a:t>
            </a:r>
            <a:r>
              <a:rPr b="0" u="none" spc="-4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your</a:t>
            </a:r>
            <a:r>
              <a:rPr b="0" u="none" spc="-5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Donor</a:t>
            </a:r>
            <a:r>
              <a:rPr b="0" u="none" spc="-2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ID</a:t>
            </a:r>
            <a:r>
              <a:rPr b="0" u="none" spc="-55" dirty="0">
                <a:latin typeface="Calibri"/>
                <a:cs typeface="Calibri"/>
              </a:rPr>
              <a:t> </a:t>
            </a:r>
            <a:r>
              <a:rPr b="0" u="none" spc="-50" dirty="0">
                <a:latin typeface="Calibri"/>
                <a:cs typeface="Calibri"/>
              </a:rPr>
              <a:t>/ 	</a:t>
            </a:r>
            <a:r>
              <a:rPr b="0" u="none" dirty="0">
                <a:latin typeface="Calibri"/>
                <a:cs typeface="Calibri"/>
              </a:rPr>
              <a:t>Key</a:t>
            </a:r>
            <a:r>
              <a:rPr b="0" u="none" spc="-35" dirty="0">
                <a:latin typeface="Calibri"/>
                <a:cs typeface="Calibri"/>
              </a:rPr>
              <a:t> </a:t>
            </a:r>
            <a:r>
              <a:rPr b="0" u="none" spc="-20" dirty="0">
                <a:latin typeface="Calibri"/>
                <a:cs typeface="Calibri"/>
              </a:rPr>
              <a:t>Fob’s</a:t>
            </a:r>
            <a:r>
              <a:rPr b="0" u="none" spc="-1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ready</a:t>
            </a:r>
            <a:r>
              <a:rPr b="0" u="none" spc="-4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for</a:t>
            </a:r>
            <a:r>
              <a:rPr b="0" u="none" spc="-3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a</a:t>
            </a:r>
            <a:r>
              <a:rPr b="0" u="none" spc="-5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new</a:t>
            </a:r>
            <a:r>
              <a:rPr b="0" u="none" spc="-5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sign</a:t>
            </a:r>
            <a:r>
              <a:rPr b="0" u="none" spc="-2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up</a:t>
            </a:r>
            <a:r>
              <a:rPr b="0" u="none" spc="-55" dirty="0">
                <a:latin typeface="Calibri"/>
                <a:cs typeface="Calibri"/>
              </a:rPr>
              <a:t> </a:t>
            </a:r>
            <a:r>
              <a:rPr b="0" u="none" spc="-25" dirty="0">
                <a:latin typeface="Calibri"/>
                <a:cs typeface="Calibri"/>
              </a:rPr>
              <a:t>(If 	</a:t>
            </a:r>
            <a:r>
              <a:rPr b="0" u="none" spc="-10" dirty="0">
                <a:latin typeface="Calibri"/>
                <a:cs typeface="Calibri"/>
              </a:rPr>
              <a:t>used).</a:t>
            </a:r>
          </a:p>
          <a:p>
            <a:pPr marL="298450" indent="-285750" algn="just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8450" algn="l"/>
              </a:tabLst>
            </a:pPr>
            <a:r>
              <a:rPr b="0" u="none" dirty="0">
                <a:latin typeface="Calibri"/>
                <a:cs typeface="Calibri"/>
              </a:rPr>
              <a:t>If</a:t>
            </a:r>
            <a:r>
              <a:rPr b="0" u="none" spc="-3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a</a:t>
            </a:r>
            <a:r>
              <a:rPr b="0" u="none" spc="-5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donor thinks</a:t>
            </a:r>
            <a:r>
              <a:rPr b="0" u="none" spc="-3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they</a:t>
            </a:r>
            <a:r>
              <a:rPr b="0" u="none" spc="-2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are</a:t>
            </a:r>
            <a:r>
              <a:rPr b="0" u="none" spc="-2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a</a:t>
            </a:r>
            <a:r>
              <a:rPr b="0" u="none" spc="-3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donor</a:t>
            </a:r>
            <a:r>
              <a:rPr b="0" u="none" spc="30" dirty="0">
                <a:latin typeface="Calibri"/>
                <a:cs typeface="Calibri"/>
              </a:rPr>
              <a:t> </a:t>
            </a:r>
            <a:r>
              <a:rPr b="0" u="none" spc="-50" dirty="0">
                <a:latin typeface="Calibri"/>
                <a:cs typeface="Calibri"/>
              </a:rPr>
              <a:t>–</a:t>
            </a:r>
          </a:p>
          <a:p>
            <a:pPr marL="299085">
              <a:lnSpc>
                <a:spcPct val="100000"/>
              </a:lnSpc>
            </a:pPr>
            <a:r>
              <a:rPr b="0" u="none" spc="-10" dirty="0">
                <a:latin typeface="Calibri"/>
                <a:cs typeface="Calibri"/>
              </a:rPr>
              <a:t>check.</a:t>
            </a: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b="0" u="none" dirty="0">
                <a:latin typeface="Calibri"/>
                <a:cs typeface="Calibri"/>
              </a:rPr>
              <a:t>Space</a:t>
            </a:r>
            <a:r>
              <a:rPr b="0" u="none" spc="-2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permitting</a:t>
            </a:r>
            <a:r>
              <a:rPr b="0" u="none" spc="-4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–</a:t>
            </a:r>
            <a:r>
              <a:rPr b="0" u="none" spc="-5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place</a:t>
            </a:r>
            <a:r>
              <a:rPr b="0" u="none" spc="-4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bags</a:t>
            </a:r>
            <a:r>
              <a:rPr b="0" u="none" spc="-2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into</a:t>
            </a:r>
            <a:r>
              <a:rPr b="0" u="none" spc="-35" dirty="0">
                <a:latin typeface="Calibri"/>
                <a:cs typeface="Calibri"/>
              </a:rPr>
              <a:t> </a:t>
            </a:r>
            <a:r>
              <a:rPr b="0" u="none" spc="-60" dirty="0">
                <a:latin typeface="Calibri"/>
                <a:cs typeface="Calibri"/>
              </a:rPr>
              <a:t>a</a:t>
            </a:r>
          </a:p>
          <a:p>
            <a:pPr marL="299085">
              <a:lnSpc>
                <a:spcPct val="100000"/>
              </a:lnSpc>
            </a:pPr>
            <a:r>
              <a:rPr b="0" u="none" dirty="0">
                <a:latin typeface="Calibri"/>
                <a:cs typeface="Calibri"/>
              </a:rPr>
              <a:t>Gift</a:t>
            </a:r>
            <a:r>
              <a:rPr b="0" u="none" spc="-3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Aid</a:t>
            </a:r>
            <a:r>
              <a:rPr b="0" u="none" spc="-4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holding</a:t>
            </a:r>
            <a:r>
              <a:rPr b="0" u="none" spc="5" dirty="0">
                <a:latin typeface="Calibri"/>
                <a:cs typeface="Calibri"/>
              </a:rPr>
              <a:t> </a:t>
            </a:r>
            <a:r>
              <a:rPr b="0" u="none" spc="-10" dirty="0">
                <a:latin typeface="Calibri"/>
                <a:cs typeface="Calibri"/>
              </a:rPr>
              <a:t>area/pens.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47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On</a:t>
            </a:r>
            <a:r>
              <a:rPr spc="-15" dirty="0"/>
              <a:t> </a:t>
            </a:r>
            <a:r>
              <a:rPr spc="-10" dirty="0"/>
              <a:t>Sorting</a:t>
            </a:r>
          </a:p>
          <a:p>
            <a:pPr marL="299720" marR="5080" indent="-287020">
              <a:lnSpc>
                <a:spcPct val="100000"/>
              </a:lnSpc>
              <a:spcBef>
                <a:spcPts val="2160"/>
              </a:spcBef>
              <a:buFont typeface="Wingdings"/>
              <a:buChar char=""/>
              <a:tabLst>
                <a:tab pos="299720" algn="l"/>
              </a:tabLst>
            </a:pPr>
            <a:r>
              <a:rPr b="0" u="none" dirty="0">
                <a:latin typeface="Calibri"/>
                <a:cs typeface="Calibri"/>
              </a:rPr>
              <a:t>Prior</a:t>
            </a:r>
            <a:r>
              <a:rPr b="0" u="none" spc="-5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to</a:t>
            </a:r>
            <a:r>
              <a:rPr b="0" u="none" spc="-5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sorting</a:t>
            </a:r>
            <a:r>
              <a:rPr b="0" u="none" spc="-3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make</a:t>
            </a:r>
            <a:r>
              <a:rPr b="0" u="none" spc="-4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sure</a:t>
            </a:r>
            <a:r>
              <a:rPr b="0" u="none" spc="-4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to</a:t>
            </a:r>
            <a:r>
              <a:rPr b="0" u="none" spc="-3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have</a:t>
            </a:r>
            <a:r>
              <a:rPr b="0" u="none" spc="-40" dirty="0">
                <a:latin typeface="Calibri"/>
                <a:cs typeface="Calibri"/>
              </a:rPr>
              <a:t> </a:t>
            </a:r>
            <a:r>
              <a:rPr b="0" u="none" spc="-50" dirty="0">
                <a:latin typeface="Calibri"/>
                <a:cs typeface="Calibri"/>
              </a:rPr>
              <a:t>a </a:t>
            </a:r>
            <a:r>
              <a:rPr b="0" u="none" dirty="0">
                <a:latin typeface="Calibri"/>
                <a:cs typeface="Calibri"/>
              </a:rPr>
              <a:t>clear</a:t>
            </a:r>
            <a:r>
              <a:rPr b="0" u="none" spc="-5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working</a:t>
            </a:r>
            <a:r>
              <a:rPr b="0" u="none" spc="-4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area</a:t>
            </a:r>
            <a:r>
              <a:rPr b="0" u="none" spc="-2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–</a:t>
            </a:r>
            <a:r>
              <a:rPr b="0" u="none" spc="-4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avoid</a:t>
            </a:r>
            <a:r>
              <a:rPr b="0" u="none" spc="-45" dirty="0">
                <a:latin typeface="Calibri"/>
                <a:cs typeface="Calibri"/>
              </a:rPr>
              <a:t> </a:t>
            </a:r>
            <a:r>
              <a:rPr b="0" u="none" spc="-20" dirty="0">
                <a:latin typeface="Calibri"/>
                <a:cs typeface="Calibri"/>
              </a:rPr>
              <a:t>cross </a:t>
            </a:r>
            <a:r>
              <a:rPr b="0" u="none" spc="-10" dirty="0">
                <a:latin typeface="Calibri"/>
                <a:cs typeface="Calibri"/>
              </a:rPr>
              <a:t>contamination.</a:t>
            </a:r>
          </a:p>
          <a:p>
            <a:pPr marL="299720" marR="146685" indent="-287020">
              <a:lnSpc>
                <a:spcPct val="100000"/>
              </a:lnSpc>
              <a:buFont typeface="Wingdings"/>
              <a:buChar char=""/>
              <a:tabLst>
                <a:tab pos="299720" algn="l"/>
              </a:tabLst>
            </a:pPr>
            <a:r>
              <a:rPr b="0" u="none" dirty="0">
                <a:latin typeface="Calibri"/>
                <a:cs typeface="Calibri"/>
              </a:rPr>
              <a:t>Identify</a:t>
            </a:r>
            <a:r>
              <a:rPr b="0" u="none" spc="-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sellable</a:t>
            </a:r>
            <a:r>
              <a:rPr b="0" u="none" spc="-3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items</a:t>
            </a:r>
            <a:r>
              <a:rPr b="0" u="none" spc="-5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with</a:t>
            </a:r>
            <a:r>
              <a:rPr b="0" u="none" spc="-3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a</a:t>
            </a:r>
            <a:r>
              <a:rPr b="0" u="none" spc="-35" dirty="0">
                <a:latin typeface="Calibri"/>
                <a:cs typeface="Calibri"/>
              </a:rPr>
              <a:t> </a:t>
            </a:r>
            <a:r>
              <a:rPr b="0" u="none" spc="-20" dirty="0">
                <a:latin typeface="Calibri"/>
                <a:cs typeface="Calibri"/>
              </a:rPr>
              <a:t>label </a:t>
            </a:r>
            <a:r>
              <a:rPr b="0" u="none" dirty="0">
                <a:latin typeface="Calibri"/>
                <a:cs typeface="Calibri"/>
              </a:rPr>
              <a:t>linking</a:t>
            </a:r>
            <a:r>
              <a:rPr b="0" u="none" spc="-4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back</a:t>
            </a:r>
            <a:r>
              <a:rPr b="0" u="none" spc="-3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to</a:t>
            </a:r>
            <a:r>
              <a:rPr b="0" u="none" spc="-4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the</a:t>
            </a:r>
            <a:r>
              <a:rPr b="0" u="none" spc="-3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original</a:t>
            </a:r>
            <a:r>
              <a:rPr b="0" u="none" spc="-30" dirty="0">
                <a:latin typeface="Calibri"/>
                <a:cs typeface="Calibri"/>
              </a:rPr>
              <a:t> </a:t>
            </a:r>
            <a:r>
              <a:rPr b="0" u="none" spc="-20" dirty="0">
                <a:latin typeface="Calibri"/>
                <a:cs typeface="Calibri"/>
              </a:rPr>
              <a:t>donor </a:t>
            </a:r>
            <a:r>
              <a:rPr b="0" u="none" dirty="0">
                <a:latin typeface="Calibri"/>
                <a:cs typeface="Calibri"/>
              </a:rPr>
              <a:t>(E.G</a:t>
            </a:r>
            <a:r>
              <a:rPr b="0" u="none" spc="-2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–</a:t>
            </a:r>
            <a:r>
              <a:rPr b="0" u="none" spc="-4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Donor ID</a:t>
            </a:r>
            <a:r>
              <a:rPr b="0" u="none" spc="-40" dirty="0">
                <a:latin typeface="Calibri"/>
                <a:cs typeface="Calibri"/>
              </a:rPr>
              <a:t> </a:t>
            </a:r>
            <a:r>
              <a:rPr b="0" u="none" spc="-10" dirty="0">
                <a:latin typeface="Calibri"/>
                <a:cs typeface="Calibri"/>
              </a:rPr>
              <a:t>label).</a:t>
            </a: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</a:tabLst>
            </a:pPr>
            <a:r>
              <a:rPr b="0" u="none" dirty="0">
                <a:latin typeface="Calibri"/>
                <a:cs typeface="Calibri"/>
              </a:rPr>
              <a:t>Be</a:t>
            </a:r>
            <a:r>
              <a:rPr b="0" u="none" spc="-4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mindful of</a:t>
            </a:r>
            <a:r>
              <a:rPr b="0" u="none" spc="-15" dirty="0">
                <a:latin typeface="Calibri"/>
                <a:cs typeface="Calibri"/>
              </a:rPr>
              <a:t> </a:t>
            </a:r>
            <a:r>
              <a:rPr b="0" u="none" spc="-10" dirty="0">
                <a:latin typeface="Calibri"/>
                <a:cs typeface="Calibri"/>
              </a:rPr>
              <a:t>steaming</a:t>
            </a:r>
            <a:r>
              <a:rPr b="0" u="none" spc="-35" dirty="0">
                <a:latin typeface="Calibri"/>
                <a:cs typeface="Calibri"/>
              </a:rPr>
              <a:t> </a:t>
            </a:r>
            <a:r>
              <a:rPr b="0" u="none" spc="-10" dirty="0">
                <a:latin typeface="Calibri"/>
                <a:cs typeface="Calibri"/>
              </a:rPr>
              <a:t>thermal</a:t>
            </a:r>
          </a:p>
          <a:p>
            <a:pPr marL="299720">
              <a:lnSpc>
                <a:spcPct val="100000"/>
              </a:lnSpc>
            </a:pPr>
            <a:r>
              <a:rPr b="0" u="none" spc="-10" dirty="0">
                <a:latin typeface="Calibri"/>
                <a:cs typeface="Calibri"/>
              </a:rPr>
              <a:t>labels.</a:t>
            </a:r>
          </a:p>
          <a:p>
            <a:pPr marL="299720" marR="256540" indent="-287020">
              <a:lnSpc>
                <a:spcPct val="100000"/>
              </a:lnSpc>
              <a:buFont typeface="Wingdings"/>
              <a:buChar char=""/>
              <a:tabLst>
                <a:tab pos="299720" algn="l"/>
              </a:tabLst>
            </a:pPr>
            <a:r>
              <a:rPr b="0" u="none" dirty="0">
                <a:latin typeface="Calibri"/>
                <a:cs typeface="Calibri"/>
              </a:rPr>
              <a:t>Be</a:t>
            </a:r>
            <a:r>
              <a:rPr b="0" u="none" spc="-4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sure</a:t>
            </a:r>
            <a:r>
              <a:rPr b="0" u="none" spc="-2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to</a:t>
            </a:r>
            <a:r>
              <a:rPr b="0" u="none" spc="-4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check</a:t>
            </a:r>
            <a:r>
              <a:rPr b="0" u="none" spc="-3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for</a:t>
            </a:r>
            <a:r>
              <a:rPr b="0" u="none" spc="-30" dirty="0">
                <a:latin typeface="Calibri"/>
                <a:cs typeface="Calibri"/>
              </a:rPr>
              <a:t> </a:t>
            </a:r>
            <a:r>
              <a:rPr b="0" u="none" spc="-10" dirty="0">
                <a:latin typeface="Calibri"/>
                <a:cs typeface="Calibri"/>
              </a:rPr>
              <a:t>previously </a:t>
            </a:r>
            <a:r>
              <a:rPr b="0" u="none" dirty="0">
                <a:latin typeface="Calibri"/>
                <a:cs typeface="Calibri"/>
              </a:rPr>
              <a:t>donated</a:t>
            </a:r>
            <a:r>
              <a:rPr b="0" u="none" spc="-1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labels</a:t>
            </a:r>
            <a:r>
              <a:rPr b="0" u="none" spc="-6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(E.G</a:t>
            </a:r>
            <a:r>
              <a:rPr b="0" u="none" spc="-2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-</a:t>
            </a:r>
            <a:r>
              <a:rPr b="0" u="none" spc="-55" dirty="0">
                <a:latin typeface="Calibri"/>
                <a:cs typeface="Calibri"/>
              </a:rPr>
              <a:t> </a:t>
            </a:r>
            <a:r>
              <a:rPr b="0" u="none" spc="-20" dirty="0">
                <a:latin typeface="Calibri"/>
                <a:cs typeface="Calibri"/>
              </a:rPr>
              <a:t>Re-</a:t>
            </a:r>
            <a:r>
              <a:rPr b="0" u="none" spc="-10" dirty="0">
                <a:latin typeface="Calibri"/>
                <a:cs typeface="Calibri"/>
              </a:rPr>
              <a:t>donated books).</a:t>
            </a:r>
          </a:p>
          <a:p>
            <a:pPr marL="299720" marR="229870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720" algn="l"/>
              </a:tabLst>
            </a:pPr>
            <a:r>
              <a:rPr b="0" u="none" dirty="0">
                <a:latin typeface="Calibri"/>
                <a:cs typeface="Calibri"/>
              </a:rPr>
              <a:t>At</a:t>
            </a:r>
            <a:r>
              <a:rPr b="0" u="none" spc="-6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any</a:t>
            </a:r>
            <a:r>
              <a:rPr b="0" u="none" spc="-4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point</a:t>
            </a:r>
            <a:r>
              <a:rPr b="0" u="none" spc="-3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if</a:t>
            </a:r>
            <a:r>
              <a:rPr b="0" u="none" spc="-5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you</a:t>
            </a:r>
            <a:r>
              <a:rPr b="0" u="none" spc="-5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are</a:t>
            </a:r>
            <a:r>
              <a:rPr b="0" u="none" spc="-4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unsure</a:t>
            </a:r>
            <a:r>
              <a:rPr b="0" u="none" spc="-30" dirty="0">
                <a:latin typeface="Calibri"/>
                <a:cs typeface="Calibri"/>
              </a:rPr>
              <a:t> </a:t>
            </a:r>
            <a:r>
              <a:rPr b="0" u="none" spc="-25" dirty="0">
                <a:latin typeface="Calibri"/>
                <a:cs typeface="Calibri"/>
              </a:rPr>
              <a:t>if </a:t>
            </a:r>
            <a:r>
              <a:rPr b="0" u="none" dirty="0">
                <a:latin typeface="Calibri"/>
                <a:cs typeface="Calibri"/>
              </a:rPr>
              <a:t>items</a:t>
            </a:r>
            <a:r>
              <a:rPr b="0" u="none" spc="-6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belong</a:t>
            </a:r>
            <a:r>
              <a:rPr b="0" u="none" spc="-2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to</a:t>
            </a:r>
            <a:r>
              <a:rPr b="0" u="none" spc="-3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a</a:t>
            </a:r>
            <a:r>
              <a:rPr b="0" u="none" spc="-55" dirty="0">
                <a:latin typeface="Calibri"/>
                <a:cs typeface="Calibri"/>
              </a:rPr>
              <a:t> </a:t>
            </a:r>
            <a:r>
              <a:rPr b="0" u="none" spc="-20" dirty="0">
                <a:latin typeface="Calibri"/>
                <a:cs typeface="Calibri"/>
              </a:rPr>
              <a:t>donor,</a:t>
            </a:r>
            <a:r>
              <a:rPr b="0" u="none" spc="35" dirty="0">
                <a:latin typeface="Calibri"/>
                <a:cs typeface="Calibri"/>
              </a:rPr>
              <a:t> </a:t>
            </a:r>
            <a:r>
              <a:rPr u="none" dirty="0"/>
              <a:t>DO</a:t>
            </a:r>
            <a:r>
              <a:rPr u="none" spc="-45" dirty="0"/>
              <a:t> </a:t>
            </a:r>
            <a:r>
              <a:rPr u="none" spc="-25" dirty="0"/>
              <a:t>NOT </a:t>
            </a:r>
            <a:r>
              <a:rPr u="none" dirty="0"/>
              <a:t>GIFT</a:t>
            </a:r>
            <a:r>
              <a:rPr u="none" spc="-5" dirty="0"/>
              <a:t> </a:t>
            </a:r>
            <a:r>
              <a:rPr u="none" dirty="0"/>
              <a:t>AID</a:t>
            </a:r>
            <a:r>
              <a:rPr u="none" spc="-40" dirty="0"/>
              <a:t> </a:t>
            </a:r>
            <a:r>
              <a:rPr u="none" spc="-25" dirty="0"/>
              <a:t>IT.</a:t>
            </a: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59700" y="5364479"/>
            <a:ext cx="525779" cy="56387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44681" y="277240"/>
            <a:ext cx="901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0" dirty="0">
                <a:solidFill>
                  <a:srgbClr val="888888"/>
                </a:solidFill>
                <a:latin typeface="Calibri"/>
                <a:cs typeface="Calibri"/>
              </a:rPr>
              <a:t>9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747770" y="1517650"/>
            <a:ext cx="469265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 marR="5080" indent="-635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5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5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25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reclaimed</a:t>
            </a:r>
            <a:r>
              <a:rPr sz="25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based</a:t>
            </a:r>
            <a:r>
              <a:rPr sz="25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upon</a:t>
            </a:r>
            <a:r>
              <a:rPr sz="25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25" dirty="0">
                <a:solidFill>
                  <a:srgbClr val="1F487C"/>
                </a:solidFill>
                <a:latin typeface="Calibri"/>
                <a:cs typeface="Calibri"/>
              </a:rPr>
              <a:t>the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amount</a:t>
            </a:r>
            <a:r>
              <a:rPr sz="25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25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UK</a:t>
            </a:r>
            <a:r>
              <a:rPr sz="25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r>
              <a:rPr sz="25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5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donor</a:t>
            </a:r>
            <a:r>
              <a:rPr sz="25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has</a:t>
            </a:r>
            <a:r>
              <a:rPr sz="25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paid.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01976" y="5329237"/>
            <a:ext cx="6982459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It</a:t>
            </a:r>
            <a:r>
              <a:rPr sz="25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25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5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donors</a:t>
            </a:r>
            <a:r>
              <a:rPr sz="25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responsibility</a:t>
            </a:r>
            <a:r>
              <a:rPr sz="2500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5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have</a:t>
            </a:r>
            <a:r>
              <a:rPr sz="25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paid</a:t>
            </a:r>
            <a:r>
              <a:rPr sz="25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enough</a:t>
            </a:r>
            <a:r>
              <a:rPr sz="25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20" dirty="0">
                <a:solidFill>
                  <a:srgbClr val="1F487C"/>
                </a:solidFill>
                <a:latin typeface="Calibri"/>
                <a:cs typeface="Calibri"/>
              </a:rPr>
              <a:t>tax.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58165" y="65722"/>
            <a:ext cx="1560830" cy="88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GIFT</a:t>
            </a:r>
            <a:r>
              <a:rPr spc="-15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Donor’s</a:t>
            </a:r>
            <a:r>
              <a:rPr sz="2500" spc="-130" dirty="0"/>
              <a:t> </a:t>
            </a:r>
            <a:r>
              <a:rPr sz="2500" spc="-30" dirty="0"/>
              <a:t>Tax</a:t>
            </a:r>
            <a:endParaRPr sz="2500"/>
          </a:p>
        </p:txBody>
      </p:sp>
      <p:grpSp>
        <p:nvGrpSpPr>
          <p:cNvPr id="9" name="object 9"/>
          <p:cNvGrpSpPr/>
          <p:nvPr/>
        </p:nvGrpSpPr>
        <p:grpSpPr>
          <a:xfrm>
            <a:off x="2598420" y="2636520"/>
            <a:ext cx="6809740" cy="1704339"/>
            <a:chOff x="2598420" y="2636520"/>
            <a:chExt cx="6809740" cy="1704339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98420" y="2636520"/>
              <a:ext cx="1704339" cy="170433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0360" y="2636520"/>
              <a:ext cx="1351280" cy="17043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84820" y="2781300"/>
              <a:ext cx="1323340" cy="155956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94200" y="3289300"/>
              <a:ext cx="929640" cy="576580"/>
            </a:xfrm>
            <a:custGeom>
              <a:avLst/>
              <a:gdLst/>
              <a:ahLst/>
              <a:cxnLst/>
              <a:rect l="l" t="t" r="r" b="b"/>
              <a:pathLst>
                <a:path w="929639" h="576579">
                  <a:moveTo>
                    <a:pt x="641350" y="0"/>
                  </a:moveTo>
                  <a:lnTo>
                    <a:pt x="641350" y="144145"/>
                  </a:lnTo>
                  <a:lnTo>
                    <a:pt x="0" y="144145"/>
                  </a:lnTo>
                  <a:lnTo>
                    <a:pt x="0" y="432435"/>
                  </a:lnTo>
                  <a:lnTo>
                    <a:pt x="641350" y="432435"/>
                  </a:lnTo>
                  <a:lnTo>
                    <a:pt x="641350" y="576580"/>
                  </a:lnTo>
                  <a:lnTo>
                    <a:pt x="929639" y="288289"/>
                  </a:lnTo>
                  <a:lnTo>
                    <a:pt x="6413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94200" y="3289300"/>
              <a:ext cx="929640" cy="576580"/>
            </a:xfrm>
            <a:custGeom>
              <a:avLst/>
              <a:gdLst/>
              <a:ahLst/>
              <a:cxnLst/>
              <a:rect l="l" t="t" r="r" b="b"/>
              <a:pathLst>
                <a:path w="929639" h="576579">
                  <a:moveTo>
                    <a:pt x="0" y="144145"/>
                  </a:moveTo>
                  <a:lnTo>
                    <a:pt x="641350" y="144145"/>
                  </a:lnTo>
                  <a:lnTo>
                    <a:pt x="641350" y="0"/>
                  </a:lnTo>
                  <a:lnTo>
                    <a:pt x="929639" y="288289"/>
                  </a:lnTo>
                  <a:lnTo>
                    <a:pt x="641350" y="576580"/>
                  </a:lnTo>
                  <a:lnTo>
                    <a:pt x="641350" y="432435"/>
                  </a:lnTo>
                  <a:lnTo>
                    <a:pt x="0" y="432435"/>
                  </a:lnTo>
                  <a:lnTo>
                    <a:pt x="0" y="144145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005320" y="3299460"/>
              <a:ext cx="929640" cy="576580"/>
            </a:xfrm>
            <a:custGeom>
              <a:avLst/>
              <a:gdLst/>
              <a:ahLst/>
              <a:cxnLst/>
              <a:rect l="l" t="t" r="r" b="b"/>
              <a:pathLst>
                <a:path w="929640" h="576579">
                  <a:moveTo>
                    <a:pt x="641350" y="0"/>
                  </a:moveTo>
                  <a:lnTo>
                    <a:pt x="641350" y="144144"/>
                  </a:lnTo>
                  <a:lnTo>
                    <a:pt x="0" y="144144"/>
                  </a:lnTo>
                  <a:lnTo>
                    <a:pt x="0" y="432434"/>
                  </a:lnTo>
                  <a:lnTo>
                    <a:pt x="641350" y="432434"/>
                  </a:lnTo>
                  <a:lnTo>
                    <a:pt x="641350" y="576579"/>
                  </a:lnTo>
                  <a:lnTo>
                    <a:pt x="929639" y="288289"/>
                  </a:lnTo>
                  <a:lnTo>
                    <a:pt x="6413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05320" y="3299460"/>
              <a:ext cx="929640" cy="576580"/>
            </a:xfrm>
            <a:custGeom>
              <a:avLst/>
              <a:gdLst/>
              <a:ahLst/>
              <a:cxnLst/>
              <a:rect l="l" t="t" r="r" b="b"/>
              <a:pathLst>
                <a:path w="929640" h="576579">
                  <a:moveTo>
                    <a:pt x="0" y="144144"/>
                  </a:moveTo>
                  <a:lnTo>
                    <a:pt x="641350" y="144144"/>
                  </a:lnTo>
                  <a:lnTo>
                    <a:pt x="641350" y="0"/>
                  </a:lnTo>
                  <a:lnTo>
                    <a:pt x="929639" y="288289"/>
                  </a:lnTo>
                  <a:lnTo>
                    <a:pt x="641350" y="576579"/>
                  </a:lnTo>
                  <a:lnTo>
                    <a:pt x="641350" y="432434"/>
                  </a:lnTo>
                  <a:lnTo>
                    <a:pt x="0" y="432434"/>
                  </a:lnTo>
                  <a:lnTo>
                    <a:pt x="0" y="144144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747391" y="4603495"/>
            <a:ext cx="140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Donor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pays</a:t>
            </a:r>
            <a:r>
              <a:rPr sz="18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21351" y="4603495"/>
            <a:ext cx="1749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HMRC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receives</a:t>
            </a:r>
            <a:r>
              <a:rPr sz="18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990585" y="4600829"/>
            <a:ext cx="1516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5765" marR="5080" indent="-393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Charity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reclaims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Aid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55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58414" y="1522729"/>
            <a:ext cx="7046595" cy="3348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" algn="ctr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1F487C"/>
                </a:solidFill>
                <a:latin typeface="Calibri"/>
                <a:cs typeface="Calibri"/>
              </a:rPr>
              <a:t>Remember…</a:t>
            </a:r>
            <a:endParaRPr sz="2000">
              <a:latin typeface="Calibri"/>
              <a:cs typeface="Calibri"/>
            </a:endParaRPr>
          </a:p>
          <a:p>
            <a:pPr marL="299720" marR="5080" indent="-287020">
              <a:lnSpc>
                <a:spcPct val="100000"/>
              </a:lnSpc>
              <a:spcBef>
                <a:spcPts val="2160"/>
              </a:spcBef>
              <a:buFont typeface="Wingdings"/>
              <a:buChar char=""/>
              <a:tabLst>
                <a:tab pos="299720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Items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only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Aided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by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individual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person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(E.G</a:t>
            </a:r>
            <a:r>
              <a:rPr sz="18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-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Mr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&amp;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Mrs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cannot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sign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up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as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couple).*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Companies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donate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but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not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(Typically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known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generated</a:t>
            </a:r>
            <a:endParaRPr sz="18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stock).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donor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must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UK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payer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(Don’t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dismiss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people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who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endParaRPr sz="18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retired).</a:t>
            </a:r>
            <a:endParaRPr sz="1800">
              <a:latin typeface="Calibri"/>
              <a:cs typeface="Calibri"/>
            </a:endParaRPr>
          </a:p>
          <a:p>
            <a:pPr marL="299720" marR="219710" indent="-287020">
              <a:lnSpc>
                <a:spcPct val="100000"/>
              </a:lnSpc>
              <a:buFont typeface="Wingdings"/>
              <a:buChar char=""/>
              <a:tabLst>
                <a:tab pos="299720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goods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must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owned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by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person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who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donating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them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(Be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careful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house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clearances,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probate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people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donating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on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behalf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of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others).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Consider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having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separate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“status”</a:t>
            </a:r>
            <a:r>
              <a:rPr sz="18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volunteers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18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staff.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32729" y="5809297"/>
            <a:ext cx="15290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1F487C"/>
                </a:solidFill>
                <a:latin typeface="Calibri"/>
                <a:cs typeface="Calibri"/>
              </a:rPr>
              <a:t>*HMRC</a:t>
            </a:r>
            <a:r>
              <a:rPr sz="15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1F487C"/>
                </a:solidFill>
                <a:latin typeface="Calibri"/>
                <a:cs typeface="Calibri"/>
              </a:rPr>
              <a:t>Ref</a:t>
            </a:r>
            <a:r>
              <a:rPr sz="15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1F487C"/>
                </a:solidFill>
                <a:latin typeface="Calibri"/>
                <a:cs typeface="Calibri"/>
              </a:rPr>
              <a:t>-</a:t>
            </a:r>
            <a:r>
              <a:rPr sz="15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1F487C"/>
                </a:solidFill>
                <a:latin typeface="Calibri"/>
                <a:cs typeface="Calibri"/>
              </a:rPr>
              <a:t>3.10.2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SHOP</a:t>
            </a:r>
            <a:r>
              <a:rPr spc="-40" dirty="0"/>
              <a:t> </a:t>
            </a:r>
            <a:r>
              <a:rPr spc="-20" dirty="0"/>
              <a:t>FLOOR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New</a:t>
            </a:r>
            <a:r>
              <a:rPr sz="2500" spc="-30" dirty="0"/>
              <a:t> </a:t>
            </a:r>
            <a:r>
              <a:rPr sz="2500" dirty="0"/>
              <a:t>Donor</a:t>
            </a:r>
            <a:r>
              <a:rPr sz="2500" spc="-35" dirty="0"/>
              <a:t> </a:t>
            </a:r>
            <a:r>
              <a:rPr sz="2500" dirty="0"/>
              <a:t>Sign</a:t>
            </a:r>
            <a:r>
              <a:rPr sz="2500" spc="-30" dirty="0"/>
              <a:t> </a:t>
            </a:r>
            <a:r>
              <a:rPr sz="2500" dirty="0"/>
              <a:t>Up</a:t>
            </a:r>
            <a:r>
              <a:rPr sz="2500" spc="-30" dirty="0"/>
              <a:t> </a:t>
            </a:r>
            <a:r>
              <a:rPr sz="2500" dirty="0"/>
              <a:t>–</a:t>
            </a:r>
            <a:r>
              <a:rPr sz="2500" spc="-45" dirty="0"/>
              <a:t> </a:t>
            </a:r>
            <a:r>
              <a:rPr sz="2500" dirty="0"/>
              <a:t>1</a:t>
            </a:r>
            <a:r>
              <a:rPr sz="2500" spc="-30" dirty="0"/>
              <a:t> </a:t>
            </a:r>
            <a:r>
              <a:rPr sz="2500" dirty="0"/>
              <a:t>of</a:t>
            </a:r>
            <a:r>
              <a:rPr sz="2500" spc="-40" dirty="0"/>
              <a:t> </a:t>
            </a:r>
            <a:r>
              <a:rPr sz="2500" spc="-50" dirty="0"/>
              <a:t>4</a:t>
            </a:r>
            <a:endParaRPr sz="250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6759" y="5062220"/>
            <a:ext cx="538479" cy="619759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56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58414" y="1520190"/>
            <a:ext cx="7073900" cy="3473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Oral</a:t>
            </a:r>
            <a:r>
              <a:rPr sz="2300" i="1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&amp;</a:t>
            </a:r>
            <a:r>
              <a:rPr sz="2300" i="1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spc="-10" dirty="0">
                <a:solidFill>
                  <a:srgbClr val="1F487C"/>
                </a:solidFill>
                <a:latin typeface="Calibri"/>
                <a:cs typeface="Calibri"/>
              </a:rPr>
              <a:t>Written</a:t>
            </a:r>
            <a:r>
              <a:rPr sz="2300" i="1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spc="-10" dirty="0">
                <a:solidFill>
                  <a:srgbClr val="1F487C"/>
                </a:solidFill>
                <a:latin typeface="Calibri"/>
                <a:cs typeface="Calibri"/>
              </a:rPr>
              <a:t>Confirmation</a:t>
            </a:r>
            <a:endParaRPr sz="23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2780"/>
              </a:spcBef>
              <a:buFont typeface="Wingdings"/>
              <a:buChar char=""/>
              <a:tabLst>
                <a:tab pos="299085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letter/e-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mail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should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sent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giving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30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days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change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their</a:t>
            </a:r>
            <a:endParaRPr sz="20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mind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(Cancel).</a:t>
            </a:r>
            <a:endParaRPr sz="2000">
              <a:latin typeface="Calibri"/>
              <a:cs typeface="Calibri"/>
            </a:endParaRPr>
          </a:p>
          <a:p>
            <a:pPr marL="299720" marR="623570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720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letter/e-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mail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should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include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Donor</a:t>
            </a:r>
            <a:r>
              <a:rPr sz="2000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details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(Name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&amp;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Address),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explanation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about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paying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enough</a:t>
            </a:r>
            <a:r>
              <a:rPr sz="2000" spc="-8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tax,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date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oral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declaration,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date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charity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sent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letter/e-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mail.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Keep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record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all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above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auditing</a:t>
            </a:r>
            <a:r>
              <a:rPr sz="20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purposes.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Cancelled</a:t>
            </a:r>
            <a:r>
              <a:rPr sz="2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GAD’s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should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treated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as</a:t>
            </a:r>
            <a:r>
              <a:rPr sz="2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though</a:t>
            </a:r>
            <a:r>
              <a:rPr sz="20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donor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never</a:t>
            </a:r>
            <a:endParaRPr sz="20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sign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up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(Repay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already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claimed).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only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claimed</a:t>
            </a:r>
            <a:r>
              <a:rPr sz="2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once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letter/e-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mail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has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been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sent.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23229" y="5888037"/>
            <a:ext cx="1147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HMRC</a:t>
            </a:r>
            <a:r>
              <a:rPr sz="12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Ref</a:t>
            </a:r>
            <a:r>
              <a:rPr sz="12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-</a:t>
            </a:r>
            <a:r>
              <a:rPr sz="12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F487C"/>
                </a:solidFill>
                <a:latin typeface="Calibri"/>
                <a:cs typeface="Calibri"/>
              </a:rPr>
              <a:t>3.10.1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SHOP</a:t>
            </a:r>
            <a:r>
              <a:rPr spc="-40" dirty="0"/>
              <a:t> </a:t>
            </a:r>
            <a:r>
              <a:rPr spc="-20" dirty="0"/>
              <a:t>FLOOR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New</a:t>
            </a:r>
            <a:r>
              <a:rPr sz="2500" spc="-30" dirty="0"/>
              <a:t> </a:t>
            </a:r>
            <a:r>
              <a:rPr sz="2500" dirty="0"/>
              <a:t>Donor</a:t>
            </a:r>
            <a:r>
              <a:rPr sz="2500" spc="-35" dirty="0"/>
              <a:t> </a:t>
            </a:r>
            <a:r>
              <a:rPr sz="2500" dirty="0"/>
              <a:t>Sign</a:t>
            </a:r>
            <a:r>
              <a:rPr sz="2500" spc="-30" dirty="0"/>
              <a:t> </a:t>
            </a:r>
            <a:r>
              <a:rPr sz="2500" dirty="0"/>
              <a:t>Up</a:t>
            </a:r>
            <a:r>
              <a:rPr sz="2500" spc="-30" dirty="0"/>
              <a:t> </a:t>
            </a:r>
            <a:r>
              <a:rPr sz="2500" dirty="0"/>
              <a:t>–</a:t>
            </a:r>
            <a:r>
              <a:rPr sz="2500" spc="-45" dirty="0"/>
              <a:t> </a:t>
            </a:r>
            <a:r>
              <a:rPr sz="2500" dirty="0"/>
              <a:t>2</a:t>
            </a:r>
            <a:r>
              <a:rPr sz="2500" spc="-30" dirty="0"/>
              <a:t> </a:t>
            </a:r>
            <a:r>
              <a:rPr sz="2500" dirty="0"/>
              <a:t>of</a:t>
            </a:r>
            <a:r>
              <a:rPr sz="2500" spc="-40" dirty="0"/>
              <a:t> </a:t>
            </a:r>
            <a:r>
              <a:rPr sz="2500" spc="-50" dirty="0"/>
              <a:t>4</a:t>
            </a:r>
            <a:endParaRPr sz="250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96859" y="5156200"/>
            <a:ext cx="718820" cy="7213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845559" y="5156200"/>
            <a:ext cx="624840" cy="72136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7155" marR="90805" indent="73025">
              <a:lnSpc>
                <a:spcPct val="100000"/>
              </a:lnSpc>
              <a:spcBef>
                <a:spcPts val="345"/>
              </a:spcBef>
            </a:pPr>
            <a:r>
              <a:rPr sz="700" b="1" dirty="0">
                <a:solidFill>
                  <a:srgbClr val="1F487C"/>
                </a:solidFill>
                <a:latin typeface="Calibri"/>
                <a:cs typeface="Calibri"/>
              </a:rPr>
              <a:t>Gift </a:t>
            </a:r>
            <a:r>
              <a:rPr sz="700" b="1" spc="-25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700" b="1" spc="5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700" b="1" spc="-10" dirty="0">
                <a:solidFill>
                  <a:srgbClr val="1F487C"/>
                </a:solidFill>
                <a:latin typeface="Calibri"/>
                <a:cs typeface="Calibri"/>
              </a:rPr>
              <a:t>Declaration</a:t>
            </a:r>
            <a:endParaRPr sz="700">
              <a:latin typeface="Calibri"/>
              <a:cs typeface="Calibri"/>
            </a:endParaRPr>
          </a:p>
          <a:p>
            <a:pPr marL="117475">
              <a:lnSpc>
                <a:spcPct val="100000"/>
              </a:lnSpc>
              <a:spcBef>
                <a:spcPts val="840"/>
              </a:spcBef>
            </a:pPr>
            <a:r>
              <a:rPr sz="700" b="1" spc="-10" dirty="0">
                <a:solidFill>
                  <a:srgbClr val="1F487C"/>
                </a:solidFill>
                <a:latin typeface="Calibri"/>
                <a:cs typeface="Calibri"/>
              </a:rPr>
              <a:t>~~~~~~~~~</a:t>
            </a:r>
            <a:endParaRPr sz="700">
              <a:latin typeface="Calibri"/>
              <a:cs typeface="Calibri"/>
            </a:endParaRPr>
          </a:p>
          <a:p>
            <a:pPr marL="117475">
              <a:lnSpc>
                <a:spcPct val="100000"/>
              </a:lnSpc>
            </a:pPr>
            <a:r>
              <a:rPr sz="700" b="1" spc="-10" dirty="0">
                <a:solidFill>
                  <a:srgbClr val="1F487C"/>
                </a:solidFill>
                <a:latin typeface="Calibri"/>
                <a:cs typeface="Calibri"/>
              </a:rPr>
              <a:t>~~~~~~~~~</a:t>
            </a:r>
            <a:endParaRPr sz="700">
              <a:latin typeface="Calibri"/>
              <a:cs typeface="Calibri"/>
            </a:endParaRPr>
          </a:p>
          <a:p>
            <a:pPr marL="117475">
              <a:lnSpc>
                <a:spcPct val="100000"/>
              </a:lnSpc>
            </a:pPr>
            <a:r>
              <a:rPr sz="700" b="1" spc="-10" dirty="0">
                <a:solidFill>
                  <a:srgbClr val="1F487C"/>
                </a:solidFill>
                <a:latin typeface="Calibri"/>
                <a:cs typeface="Calibri"/>
              </a:rPr>
              <a:t>~~~~~~~~~</a:t>
            </a:r>
            <a:endParaRPr sz="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57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58414" y="1520190"/>
            <a:ext cx="6985634" cy="3290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 algn="ctr">
              <a:lnSpc>
                <a:spcPct val="100000"/>
              </a:lnSpc>
              <a:spcBef>
                <a:spcPts val="100"/>
              </a:spcBef>
            </a:pP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300" b="1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300" b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spc="-10" dirty="0">
                <a:solidFill>
                  <a:srgbClr val="1F487C"/>
                </a:solidFill>
                <a:latin typeface="Calibri"/>
                <a:cs typeface="Calibri"/>
              </a:rPr>
              <a:t>Declaration</a:t>
            </a:r>
            <a:r>
              <a:rPr sz="2300" b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spc="-10" dirty="0">
                <a:solidFill>
                  <a:srgbClr val="1F487C"/>
                </a:solidFill>
                <a:latin typeface="Calibri"/>
                <a:cs typeface="Calibri"/>
              </a:rPr>
              <a:t>Storage</a:t>
            </a:r>
            <a:endParaRPr sz="23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2780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stored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paper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format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electronically.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GADs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stored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at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store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head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office.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GDPR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compliant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Keep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out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public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view.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Keep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under lock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key/password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protected.</a:t>
            </a:r>
            <a:endParaRPr sz="1800">
              <a:latin typeface="Calibri"/>
              <a:cs typeface="Calibri"/>
            </a:endParaRPr>
          </a:p>
          <a:p>
            <a:pPr marL="88900" algn="ctr">
              <a:lnSpc>
                <a:spcPct val="100000"/>
              </a:lnSpc>
              <a:spcBef>
                <a:spcPts val="1440"/>
              </a:spcBef>
            </a:pPr>
            <a:r>
              <a:rPr sz="1800" i="1" spc="-10" dirty="0">
                <a:solidFill>
                  <a:srgbClr val="1F487C"/>
                </a:solidFill>
                <a:latin typeface="Calibri"/>
                <a:cs typeface="Calibri"/>
              </a:rPr>
              <a:t>Remember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plan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487C"/>
                </a:solidFill>
                <a:latin typeface="Calibri"/>
                <a:cs typeface="Calibri"/>
              </a:rPr>
              <a:t>claim</a:t>
            </a:r>
            <a:r>
              <a:rPr sz="1800" b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against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donor,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must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have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GAD.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has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been </a:t>
            </a:r>
            <a:r>
              <a:rPr sz="1800" b="1" dirty="0">
                <a:solidFill>
                  <a:srgbClr val="1F487C"/>
                </a:solidFill>
                <a:latin typeface="Calibri"/>
                <a:cs typeface="Calibri"/>
              </a:rPr>
              <a:t>claimed</a:t>
            </a:r>
            <a:r>
              <a:rPr sz="1800" b="1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against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donor,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must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store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GAD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endParaRPr sz="18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6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years.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SHOP</a:t>
            </a:r>
            <a:r>
              <a:rPr spc="-40" dirty="0"/>
              <a:t> </a:t>
            </a:r>
            <a:r>
              <a:rPr spc="-20" dirty="0"/>
              <a:t>FLOOR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New</a:t>
            </a:r>
            <a:r>
              <a:rPr sz="2500" spc="-30" dirty="0"/>
              <a:t> </a:t>
            </a:r>
            <a:r>
              <a:rPr sz="2500" dirty="0"/>
              <a:t>Donor</a:t>
            </a:r>
            <a:r>
              <a:rPr sz="2500" spc="-35" dirty="0"/>
              <a:t> </a:t>
            </a:r>
            <a:r>
              <a:rPr sz="2500" dirty="0"/>
              <a:t>Sign</a:t>
            </a:r>
            <a:r>
              <a:rPr sz="2500" spc="-30" dirty="0"/>
              <a:t> </a:t>
            </a:r>
            <a:r>
              <a:rPr sz="2500" dirty="0"/>
              <a:t>Up</a:t>
            </a:r>
            <a:r>
              <a:rPr sz="2500" spc="-30" dirty="0"/>
              <a:t> </a:t>
            </a:r>
            <a:r>
              <a:rPr sz="2500" dirty="0"/>
              <a:t>–</a:t>
            </a:r>
            <a:r>
              <a:rPr sz="2500" spc="-45" dirty="0"/>
              <a:t> </a:t>
            </a:r>
            <a:r>
              <a:rPr sz="2500" dirty="0"/>
              <a:t>3</a:t>
            </a:r>
            <a:r>
              <a:rPr sz="2500" spc="-30" dirty="0"/>
              <a:t> </a:t>
            </a:r>
            <a:r>
              <a:rPr sz="2500" dirty="0"/>
              <a:t>of</a:t>
            </a:r>
            <a:r>
              <a:rPr sz="2500" spc="-40" dirty="0"/>
              <a:t> </a:t>
            </a:r>
            <a:r>
              <a:rPr sz="2500" spc="-50" dirty="0"/>
              <a:t>4</a:t>
            </a:r>
            <a:endParaRPr sz="2500"/>
          </a:p>
        </p:txBody>
      </p:sp>
      <p:grpSp>
        <p:nvGrpSpPr>
          <p:cNvPr id="8" name="object 8"/>
          <p:cNvGrpSpPr/>
          <p:nvPr/>
        </p:nvGrpSpPr>
        <p:grpSpPr>
          <a:xfrm>
            <a:off x="2598420" y="5085079"/>
            <a:ext cx="7020559" cy="830580"/>
            <a:chOff x="2598420" y="5085079"/>
            <a:chExt cx="7020559" cy="83058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98420" y="5085079"/>
              <a:ext cx="883919" cy="7874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24339" y="5516879"/>
              <a:ext cx="294640" cy="39877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74100" y="5085079"/>
              <a:ext cx="708659" cy="7086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87340" y="5085079"/>
              <a:ext cx="1579880" cy="7086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58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354829" y="3351847"/>
            <a:ext cx="34899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Take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common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sense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approach…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SHOP</a:t>
            </a:r>
            <a:r>
              <a:rPr spc="-40" dirty="0"/>
              <a:t> </a:t>
            </a:r>
            <a:r>
              <a:rPr spc="-20" dirty="0"/>
              <a:t>FLOOR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New</a:t>
            </a:r>
            <a:r>
              <a:rPr sz="2500" spc="-30" dirty="0"/>
              <a:t> </a:t>
            </a:r>
            <a:r>
              <a:rPr sz="2500" dirty="0"/>
              <a:t>Donor</a:t>
            </a:r>
            <a:r>
              <a:rPr sz="2500" spc="-35" dirty="0"/>
              <a:t> </a:t>
            </a:r>
            <a:r>
              <a:rPr sz="2500" dirty="0"/>
              <a:t>Sign</a:t>
            </a:r>
            <a:r>
              <a:rPr sz="2500" spc="-30" dirty="0"/>
              <a:t> </a:t>
            </a:r>
            <a:r>
              <a:rPr sz="2500" dirty="0"/>
              <a:t>Up</a:t>
            </a:r>
            <a:r>
              <a:rPr sz="2500" spc="-30" dirty="0"/>
              <a:t> </a:t>
            </a:r>
            <a:r>
              <a:rPr sz="2500" dirty="0"/>
              <a:t>–</a:t>
            </a:r>
            <a:r>
              <a:rPr sz="2500" spc="-45" dirty="0"/>
              <a:t> </a:t>
            </a:r>
            <a:r>
              <a:rPr sz="2500" dirty="0"/>
              <a:t>4</a:t>
            </a:r>
            <a:r>
              <a:rPr sz="2500" spc="-30" dirty="0"/>
              <a:t> </a:t>
            </a:r>
            <a:r>
              <a:rPr sz="2500" dirty="0"/>
              <a:t>of</a:t>
            </a:r>
            <a:r>
              <a:rPr sz="2500" spc="-40" dirty="0"/>
              <a:t> </a:t>
            </a:r>
            <a:r>
              <a:rPr sz="2500" spc="-50" dirty="0"/>
              <a:t>4</a:t>
            </a:r>
            <a:endParaRPr sz="2500"/>
          </a:p>
        </p:txBody>
      </p:sp>
      <p:grpSp>
        <p:nvGrpSpPr>
          <p:cNvPr id="8" name="object 8"/>
          <p:cNvGrpSpPr/>
          <p:nvPr/>
        </p:nvGrpSpPr>
        <p:grpSpPr>
          <a:xfrm>
            <a:off x="3057936" y="1412239"/>
            <a:ext cx="3747135" cy="4315460"/>
            <a:chOff x="3057936" y="1412239"/>
            <a:chExt cx="3747135" cy="431546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7339" y="1412239"/>
              <a:ext cx="1417319" cy="161036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70636" y="3931768"/>
              <a:ext cx="2652395" cy="1783714"/>
            </a:xfrm>
            <a:custGeom>
              <a:avLst/>
              <a:gdLst/>
              <a:ahLst/>
              <a:cxnLst/>
              <a:rect l="l" t="t" r="r" b="b"/>
              <a:pathLst>
                <a:path w="2652395" h="1783714">
                  <a:moveTo>
                    <a:pt x="1323003" y="0"/>
                  </a:moveTo>
                  <a:lnTo>
                    <a:pt x="1271813" y="692"/>
                  </a:lnTo>
                  <a:lnTo>
                    <a:pt x="1220795" y="2561"/>
                  </a:lnTo>
                  <a:lnTo>
                    <a:pt x="1170008" y="5596"/>
                  </a:lnTo>
                  <a:lnTo>
                    <a:pt x="1119510" y="9787"/>
                  </a:lnTo>
                  <a:lnTo>
                    <a:pt x="1069358" y="15125"/>
                  </a:lnTo>
                  <a:lnTo>
                    <a:pt x="1019612" y="21600"/>
                  </a:lnTo>
                  <a:lnTo>
                    <a:pt x="970328" y="29202"/>
                  </a:lnTo>
                  <a:lnTo>
                    <a:pt x="921566" y="37922"/>
                  </a:lnTo>
                  <a:lnTo>
                    <a:pt x="873384" y="47751"/>
                  </a:lnTo>
                  <a:lnTo>
                    <a:pt x="825839" y="58677"/>
                  </a:lnTo>
                  <a:lnTo>
                    <a:pt x="778989" y="70693"/>
                  </a:lnTo>
                  <a:lnTo>
                    <a:pt x="732893" y="83787"/>
                  </a:lnTo>
                  <a:lnTo>
                    <a:pt x="687609" y="97951"/>
                  </a:lnTo>
                  <a:lnTo>
                    <a:pt x="643195" y="113175"/>
                  </a:lnTo>
                  <a:lnTo>
                    <a:pt x="599709" y="129449"/>
                  </a:lnTo>
                  <a:lnTo>
                    <a:pt x="557209" y="146763"/>
                  </a:lnTo>
                  <a:lnTo>
                    <a:pt x="515754" y="165108"/>
                  </a:lnTo>
                  <a:lnTo>
                    <a:pt x="475401" y="184474"/>
                  </a:lnTo>
                  <a:lnTo>
                    <a:pt x="436208" y="204852"/>
                  </a:lnTo>
                  <a:lnTo>
                    <a:pt x="398234" y="226231"/>
                  </a:lnTo>
                  <a:lnTo>
                    <a:pt x="361537" y="248602"/>
                  </a:lnTo>
                  <a:lnTo>
                    <a:pt x="326174" y="271956"/>
                  </a:lnTo>
                  <a:lnTo>
                    <a:pt x="292205" y="296282"/>
                  </a:lnTo>
                  <a:lnTo>
                    <a:pt x="259686" y="321572"/>
                  </a:lnTo>
                  <a:lnTo>
                    <a:pt x="228677" y="347815"/>
                  </a:lnTo>
                  <a:lnTo>
                    <a:pt x="199235" y="375001"/>
                  </a:lnTo>
                  <a:lnTo>
                    <a:pt x="171419" y="403122"/>
                  </a:lnTo>
                  <a:lnTo>
                    <a:pt x="141176" y="437018"/>
                  </a:lnTo>
                  <a:lnTo>
                    <a:pt x="113944" y="471387"/>
                  </a:lnTo>
                  <a:lnTo>
                    <a:pt x="89696" y="506173"/>
                  </a:lnTo>
                  <a:lnTo>
                    <a:pt x="68407" y="541319"/>
                  </a:lnTo>
                  <a:lnTo>
                    <a:pt x="50050" y="576769"/>
                  </a:lnTo>
                  <a:lnTo>
                    <a:pt x="34599" y="612467"/>
                  </a:lnTo>
                  <a:lnTo>
                    <a:pt x="12306" y="684377"/>
                  </a:lnTo>
                  <a:lnTo>
                    <a:pt x="1319" y="756599"/>
                  </a:lnTo>
                  <a:lnTo>
                    <a:pt x="0" y="792685"/>
                  </a:lnTo>
                  <a:lnTo>
                    <a:pt x="1427" y="828679"/>
                  </a:lnTo>
                  <a:lnTo>
                    <a:pt x="12418" y="900165"/>
                  </a:lnTo>
                  <a:lnTo>
                    <a:pt x="34081" y="970606"/>
                  </a:lnTo>
                  <a:lnTo>
                    <a:pt x="66205" y="1039548"/>
                  </a:lnTo>
                  <a:lnTo>
                    <a:pt x="86124" y="1073316"/>
                  </a:lnTo>
                  <a:lnTo>
                    <a:pt x="108579" y="1106540"/>
                  </a:lnTo>
                  <a:lnTo>
                    <a:pt x="133544" y="1139163"/>
                  </a:lnTo>
                  <a:lnTo>
                    <a:pt x="160992" y="1171128"/>
                  </a:lnTo>
                  <a:lnTo>
                    <a:pt x="190897" y="1202381"/>
                  </a:lnTo>
                  <a:lnTo>
                    <a:pt x="223233" y="1232862"/>
                  </a:lnTo>
                  <a:lnTo>
                    <a:pt x="257972" y="1262517"/>
                  </a:lnTo>
                  <a:lnTo>
                    <a:pt x="295090" y="1291289"/>
                  </a:lnTo>
                  <a:lnTo>
                    <a:pt x="334559" y="1319120"/>
                  </a:lnTo>
                  <a:lnTo>
                    <a:pt x="376353" y="1345956"/>
                  </a:lnTo>
                  <a:lnTo>
                    <a:pt x="420446" y="1371738"/>
                  </a:lnTo>
                  <a:lnTo>
                    <a:pt x="466811" y="1396411"/>
                  </a:lnTo>
                  <a:lnTo>
                    <a:pt x="515422" y="1419917"/>
                  </a:lnTo>
                  <a:lnTo>
                    <a:pt x="566252" y="1442201"/>
                  </a:lnTo>
                  <a:lnTo>
                    <a:pt x="619276" y="1463207"/>
                  </a:lnTo>
                  <a:lnTo>
                    <a:pt x="674466" y="1482876"/>
                  </a:lnTo>
                  <a:lnTo>
                    <a:pt x="773653" y="1783231"/>
                  </a:lnTo>
                  <a:lnTo>
                    <a:pt x="1154526" y="1578507"/>
                  </a:lnTo>
                  <a:lnTo>
                    <a:pt x="1209918" y="1582124"/>
                  </a:lnTo>
                  <a:lnTo>
                    <a:pt x="1265169" y="1584342"/>
                  </a:lnTo>
                  <a:lnTo>
                    <a:pt x="1320219" y="1585179"/>
                  </a:lnTo>
                  <a:lnTo>
                    <a:pt x="1375006" y="1584654"/>
                  </a:lnTo>
                  <a:lnTo>
                    <a:pt x="1429469" y="1582785"/>
                  </a:lnTo>
                  <a:lnTo>
                    <a:pt x="1483547" y="1579591"/>
                  </a:lnTo>
                  <a:lnTo>
                    <a:pt x="1537179" y="1575088"/>
                  </a:lnTo>
                  <a:lnTo>
                    <a:pt x="1590304" y="1569296"/>
                  </a:lnTo>
                  <a:lnTo>
                    <a:pt x="1642862" y="1562233"/>
                  </a:lnTo>
                  <a:lnTo>
                    <a:pt x="1694790" y="1553918"/>
                  </a:lnTo>
                  <a:lnTo>
                    <a:pt x="1746029" y="1544367"/>
                  </a:lnTo>
                  <a:lnTo>
                    <a:pt x="1796517" y="1533600"/>
                  </a:lnTo>
                  <a:lnTo>
                    <a:pt x="1846192" y="1521635"/>
                  </a:lnTo>
                  <a:lnTo>
                    <a:pt x="1894995" y="1508491"/>
                  </a:lnTo>
                  <a:lnTo>
                    <a:pt x="1942864" y="1494184"/>
                  </a:lnTo>
                  <a:lnTo>
                    <a:pt x="1989738" y="1478734"/>
                  </a:lnTo>
                  <a:lnTo>
                    <a:pt x="2035556" y="1462159"/>
                  </a:lnTo>
                  <a:lnTo>
                    <a:pt x="2080256" y="1444477"/>
                  </a:lnTo>
                  <a:lnTo>
                    <a:pt x="2123779" y="1425707"/>
                  </a:lnTo>
                  <a:lnTo>
                    <a:pt x="2166062" y="1405866"/>
                  </a:lnTo>
                  <a:lnTo>
                    <a:pt x="2207046" y="1384973"/>
                  </a:lnTo>
                  <a:lnTo>
                    <a:pt x="2246668" y="1363046"/>
                  </a:lnTo>
                  <a:lnTo>
                    <a:pt x="2284868" y="1340103"/>
                  </a:lnTo>
                  <a:lnTo>
                    <a:pt x="2321585" y="1316163"/>
                  </a:lnTo>
                  <a:lnTo>
                    <a:pt x="2356758" y="1291244"/>
                  </a:lnTo>
                  <a:lnTo>
                    <a:pt x="2390326" y="1265364"/>
                  </a:lnTo>
                  <a:lnTo>
                    <a:pt x="2422227" y="1238541"/>
                  </a:lnTo>
                  <a:lnTo>
                    <a:pt x="2452401" y="1210793"/>
                  </a:lnTo>
                  <a:lnTo>
                    <a:pt x="2480787" y="1182140"/>
                  </a:lnTo>
                  <a:lnTo>
                    <a:pt x="2511030" y="1148244"/>
                  </a:lnTo>
                  <a:lnTo>
                    <a:pt x="2538262" y="1113875"/>
                  </a:lnTo>
                  <a:lnTo>
                    <a:pt x="2562510" y="1079089"/>
                  </a:lnTo>
                  <a:lnTo>
                    <a:pt x="2583799" y="1043943"/>
                  </a:lnTo>
                  <a:lnTo>
                    <a:pt x="2602156" y="1008493"/>
                  </a:lnTo>
                  <a:lnTo>
                    <a:pt x="2617608" y="972795"/>
                  </a:lnTo>
                  <a:lnTo>
                    <a:pt x="2639900" y="900885"/>
                  </a:lnTo>
                  <a:lnTo>
                    <a:pt x="2650887" y="828663"/>
                  </a:lnTo>
                  <a:lnTo>
                    <a:pt x="2652207" y="792577"/>
                  </a:lnTo>
                  <a:lnTo>
                    <a:pt x="2650779" y="756583"/>
                  </a:lnTo>
                  <a:lnTo>
                    <a:pt x="2639789" y="685096"/>
                  </a:lnTo>
                  <a:lnTo>
                    <a:pt x="2618126" y="614656"/>
                  </a:lnTo>
                  <a:lnTo>
                    <a:pt x="2586001" y="545714"/>
                  </a:lnTo>
                  <a:lnTo>
                    <a:pt x="2566082" y="511946"/>
                  </a:lnTo>
                  <a:lnTo>
                    <a:pt x="2543627" y="478722"/>
                  </a:lnTo>
                  <a:lnTo>
                    <a:pt x="2518663" y="446099"/>
                  </a:lnTo>
                  <a:lnTo>
                    <a:pt x="2491214" y="414133"/>
                  </a:lnTo>
                  <a:lnTo>
                    <a:pt x="2461309" y="382881"/>
                  </a:lnTo>
                  <a:lnTo>
                    <a:pt x="2428974" y="352400"/>
                  </a:lnTo>
                  <a:lnTo>
                    <a:pt x="2394234" y="322745"/>
                  </a:lnTo>
                  <a:lnTo>
                    <a:pt x="2357116" y="293973"/>
                  </a:lnTo>
                  <a:lnTo>
                    <a:pt x="2317647" y="266142"/>
                  </a:lnTo>
                  <a:lnTo>
                    <a:pt x="2275853" y="239306"/>
                  </a:lnTo>
                  <a:lnTo>
                    <a:pt x="2231760" y="213524"/>
                  </a:lnTo>
                  <a:lnTo>
                    <a:pt x="2185395" y="188851"/>
                  </a:lnTo>
                  <a:lnTo>
                    <a:pt x="2136784" y="165345"/>
                  </a:lnTo>
                  <a:lnTo>
                    <a:pt x="2085954" y="143060"/>
                  </a:lnTo>
                  <a:lnTo>
                    <a:pt x="2032930" y="122055"/>
                  </a:lnTo>
                  <a:lnTo>
                    <a:pt x="1977740" y="102386"/>
                  </a:lnTo>
                  <a:lnTo>
                    <a:pt x="1929595" y="86914"/>
                  </a:lnTo>
                  <a:lnTo>
                    <a:pt x="1880866" y="72744"/>
                  </a:lnTo>
                  <a:lnTo>
                    <a:pt x="1831613" y="59865"/>
                  </a:lnTo>
                  <a:lnTo>
                    <a:pt x="1781894" y="48268"/>
                  </a:lnTo>
                  <a:lnTo>
                    <a:pt x="1731765" y="37944"/>
                  </a:lnTo>
                  <a:lnTo>
                    <a:pt x="1681286" y="28883"/>
                  </a:lnTo>
                  <a:lnTo>
                    <a:pt x="1630515" y="21075"/>
                  </a:lnTo>
                  <a:lnTo>
                    <a:pt x="1579510" y="14510"/>
                  </a:lnTo>
                  <a:lnTo>
                    <a:pt x="1528328" y="9179"/>
                  </a:lnTo>
                  <a:lnTo>
                    <a:pt x="1477029" y="5072"/>
                  </a:lnTo>
                  <a:lnTo>
                    <a:pt x="1425669" y="2180"/>
                  </a:lnTo>
                  <a:lnTo>
                    <a:pt x="1374308" y="492"/>
                  </a:lnTo>
                  <a:lnTo>
                    <a:pt x="132300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0636" y="3931768"/>
              <a:ext cx="2652395" cy="1783714"/>
            </a:xfrm>
            <a:custGeom>
              <a:avLst/>
              <a:gdLst/>
              <a:ahLst/>
              <a:cxnLst/>
              <a:rect l="l" t="t" r="r" b="b"/>
              <a:pathLst>
                <a:path w="2652395" h="1783714">
                  <a:moveTo>
                    <a:pt x="773653" y="1783231"/>
                  </a:moveTo>
                  <a:lnTo>
                    <a:pt x="674466" y="1482876"/>
                  </a:lnTo>
                  <a:lnTo>
                    <a:pt x="619276" y="1463207"/>
                  </a:lnTo>
                  <a:lnTo>
                    <a:pt x="566252" y="1442201"/>
                  </a:lnTo>
                  <a:lnTo>
                    <a:pt x="515422" y="1419917"/>
                  </a:lnTo>
                  <a:lnTo>
                    <a:pt x="466811" y="1396411"/>
                  </a:lnTo>
                  <a:lnTo>
                    <a:pt x="420446" y="1371738"/>
                  </a:lnTo>
                  <a:lnTo>
                    <a:pt x="376353" y="1345956"/>
                  </a:lnTo>
                  <a:lnTo>
                    <a:pt x="334559" y="1319120"/>
                  </a:lnTo>
                  <a:lnTo>
                    <a:pt x="295090" y="1291289"/>
                  </a:lnTo>
                  <a:lnTo>
                    <a:pt x="257972" y="1262517"/>
                  </a:lnTo>
                  <a:lnTo>
                    <a:pt x="223233" y="1232862"/>
                  </a:lnTo>
                  <a:lnTo>
                    <a:pt x="190897" y="1202381"/>
                  </a:lnTo>
                  <a:lnTo>
                    <a:pt x="160992" y="1171128"/>
                  </a:lnTo>
                  <a:lnTo>
                    <a:pt x="133544" y="1139163"/>
                  </a:lnTo>
                  <a:lnTo>
                    <a:pt x="108579" y="1106540"/>
                  </a:lnTo>
                  <a:lnTo>
                    <a:pt x="86124" y="1073316"/>
                  </a:lnTo>
                  <a:lnTo>
                    <a:pt x="66205" y="1039548"/>
                  </a:lnTo>
                  <a:lnTo>
                    <a:pt x="48848" y="1005292"/>
                  </a:lnTo>
                  <a:lnTo>
                    <a:pt x="21928" y="935545"/>
                  </a:lnTo>
                  <a:lnTo>
                    <a:pt x="5575" y="864525"/>
                  </a:lnTo>
                  <a:lnTo>
                    <a:pt x="0" y="792685"/>
                  </a:lnTo>
                  <a:lnTo>
                    <a:pt x="1319" y="756599"/>
                  </a:lnTo>
                  <a:lnTo>
                    <a:pt x="12306" y="684377"/>
                  </a:lnTo>
                  <a:lnTo>
                    <a:pt x="34599" y="612467"/>
                  </a:lnTo>
                  <a:lnTo>
                    <a:pt x="50050" y="576769"/>
                  </a:lnTo>
                  <a:lnTo>
                    <a:pt x="68407" y="541319"/>
                  </a:lnTo>
                  <a:lnTo>
                    <a:pt x="89696" y="506173"/>
                  </a:lnTo>
                  <a:lnTo>
                    <a:pt x="113944" y="471387"/>
                  </a:lnTo>
                  <a:lnTo>
                    <a:pt x="141176" y="437018"/>
                  </a:lnTo>
                  <a:lnTo>
                    <a:pt x="171419" y="403122"/>
                  </a:lnTo>
                  <a:lnTo>
                    <a:pt x="199235" y="375001"/>
                  </a:lnTo>
                  <a:lnTo>
                    <a:pt x="228677" y="347815"/>
                  </a:lnTo>
                  <a:lnTo>
                    <a:pt x="259686" y="321572"/>
                  </a:lnTo>
                  <a:lnTo>
                    <a:pt x="292205" y="296282"/>
                  </a:lnTo>
                  <a:lnTo>
                    <a:pt x="326174" y="271956"/>
                  </a:lnTo>
                  <a:lnTo>
                    <a:pt x="361537" y="248602"/>
                  </a:lnTo>
                  <a:lnTo>
                    <a:pt x="398234" y="226231"/>
                  </a:lnTo>
                  <a:lnTo>
                    <a:pt x="436208" y="204852"/>
                  </a:lnTo>
                  <a:lnTo>
                    <a:pt x="475401" y="184474"/>
                  </a:lnTo>
                  <a:lnTo>
                    <a:pt x="515754" y="165108"/>
                  </a:lnTo>
                  <a:lnTo>
                    <a:pt x="557209" y="146763"/>
                  </a:lnTo>
                  <a:lnTo>
                    <a:pt x="599709" y="129449"/>
                  </a:lnTo>
                  <a:lnTo>
                    <a:pt x="643195" y="113175"/>
                  </a:lnTo>
                  <a:lnTo>
                    <a:pt x="687609" y="97951"/>
                  </a:lnTo>
                  <a:lnTo>
                    <a:pt x="732893" y="83787"/>
                  </a:lnTo>
                  <a:lnTo>
                    <a:pt x="778989" y="70693"/>
                  </a:lnTo>
                  <a:lnTo>
                    <a:pt x="825839" y="58677"/>
                  </a:lnTo>
                  <a:lnTo>
                    <a:pt x="873384" y="47751"/>
                  </a:lnTo>
                  <a:lnTo>
                    <a:pt x="921566" y="37922"/>
                  </a:lnTo>
                  <a:lnTo>
                    <a:pt x="970328" y="29202"/>
                  </a:lnTo>
                  <a:lnTo>
                    <a:pt x="1019612" y="21600"/>
                  </a:lnTo>
                  <a:lnTo>
                    <a:pt x="1069358" y="15125"/>
                  </a:lnTo>
                  <a:lnTo>
                    <a:pt x="1119510" y="9787"/>
                  </a:lnTo>
                  <a:lnTo>
                    <a:pt x="1170008" y="5596"/>
                  </a:lnTo>
                  <a:lnTo>
                    <a:pt x="1220795" y="2561"/>
                  </a:lnTo>
                  <a:lnTo>
                    <a:pt x="1271813" y="692"/>
                  </a:lnTo>
                  <a:lnTo>
                    <a:pt x="1323003" y="0"/>
                  </a:lnTo>
                  <a:lnTo>
                    <a:pt x="1374308" y="492"/>
                  </a:lnTo>
                  <a:lnTo>
                    <a:pt x="1425669" y="2180"/>
                  </a:lnTo>
                  <a:lnTo>
                    <a:pt x="1477029" y="5072"/>
                  </a:lnTo>
                  <a:lnTo>
                    <a:pt x="1528328" y="9179"/>
                  </a:lnTo>
                  <a:lnTo>
                    <a:pt x="1579510" y="14510"/>
                  </a:lnTo>
                  <a:lnTo>
                    <a:pt x="1630515" y="21075"/>
                  </a:lnTo>
                  <a:lnTo>
                    <a:pt x="1681286" y="28883"/>
                  </a:lnTo>
                  <a:lnTo>
                    <a:pt x="1731765" y="37944"/>
                  </a:lnTo>
                  <a:lnTo>
                    <a:pt x="1781894" y="48268"/>
                  </a:lnTo>
                  <a:lnTo>
                    <a:pt x="1831613" y="59865"/>
                  </a:lnTo>
                  <a:lnTo>
                    <a:pt x="1880866" y="72744"/>
                  </a:lnTo>
                  <a:lnTo>
                    <a:pt x="1929595" y="86914"/>
                  </a:lnTo>
                  <a:lnTo>
                    <a:pt x="1977740" y="102386"/>
                  </a:lnTo>
                  <a:lnTo>
                    <a:pt x="2032930" y="122055"/>
                  </a:lnTo>
                  <a:lnTo>
                    <a:pt x="2085954" y="143060"/>
                  </a:lnTo>
                  <a:lnTo>
                    <a:pt x="2136784" y="165345"/>
                  </a:lnTo>
                  <a:lnTo>
                    <a:pt x="2185395" y="188851"/>
                  </a:lnTo>
                  <a:lnTo>
                    <a:pt x="2231760" y="213524"/>
                  </a:lnTo>
                  <a:lnTo>
                    <a:pt x="2275853" y="239306"/>
                  </a:lnTo>
                  <a:lnTo>
                    <a:pt x="2317647" y="266142"/>
                  </a:lnTo>
                  <a:lnTo>
                    <a:pt x="2357116" y="293973"/>
                  </a:lnTo>
                  <a:lnTo>
                    <a:pt x="2394234" y="322745"/>
                  </a:lnTo>
                  <a:lnTo>
                    <a:pt x="2428974" y="352400"/>
                  </a:lnTo>
                  <a:lnTo>
                    <a:pt x="2461309" y="382881"/>
                  </a:lnTo>
                  <a:lnTo>
                    <a:pt x="2491214" y="414133"/>
                  </a:lnTo>
                  <a:lnTo>
                    <a:pt x="2518663" y="446099"/>
                  </a:lnTo>
                  <a:lnTo>
                    <a:pt x="2543627" y="478722"/>
                  </a:lnTo>
                  <a:lnTo>
                    <a:pt x="2566082" y="511946"/>
                  </a:lnTo>
                  <a:lnTo>
                    <a:pt x="2586001" y="545714"/>
                  </a:lnTo>
                  <a:lnTo>
                    <a:pt x="2603358" y="579969"/>
                  </a:lnTo>
                  <a:lnTo>
                    <a:pt x="2630278" y="649717"/>
                  </a:lnTo>
                  <a:lnTo>
                    <a:pt x="2646631" y="720737"/>
                  </a:lnTo>
                  <a:lnTo>
                    <a:pt x="2652207" y="792577"/>
                  </a:lnTo>
                  <a:lnTo>
                    <a:pt x="2650887" y="828663"/>
                  </a:lnTo>
                  <a:lnTo>
                    <a:pt x="2639900" y="900885"/>
                  </a:lnTo>
                  <a:lnTo>
                    <a:pt x="2617608" y="972795"/>
                  </a:lnTo>
                  <a:lnTo>
                    <a:pt x="2602156" y="1008493"/>
                  </a:lnTo>
                  <a:lnTo>
                    <a:pt x="2583799" y="1043943"/>
                  </a:lnTo>
                  <a:lnTo>
                    <a:pt x="2562510" y="1079089"/>
                  </a:lnTo>
                  <a:lnTo>
                    <a:pt x="2538262" y="1113875"/>
                  </a:lnTo>
                  <a:lnTo>
                    <a:pt x="2511030" y="1148244"/>
                  </a:lnTo>
                  <a:lnTo>
                    <a:pt x="2480787" y="1182140"/>
                  </a:lnTo>
                  <a:lnTo>
                    <a:pt x="2452401" y="1210793"/>
                  </a:lnTo>
                  <a:lnTo>
                    <a:pt x="2422227" y="1238541"/>
                  </a:lnTo>
                  <a:lnTo>
                    <a:pt x="2390326" y="1265364"/>
                  </a:lnTo>
                  <a:lnTo>
                    <a:pt x="2356758" y="1291244"/>
                  </a:lnTo>
                  <a:lnTo>
                    <a:pt x="2321585" y="1316163"/>
                  </a:lnTo>
                  <a:lnTo>
                    <a:pt x="2284868" y="1340103"/>
                  </a:lnTo>
                  <a:lnTo>
                    <a:pt x="2246668" y="1363046"/>
                  </a:lnTo>
                  <a:lnTo>
                    <a:pt x="2207046" y="1384973"/>
                  </a:lnTo>
                  <a:lnTo>
                    <a:pt x="2166062" y="1405866"/>
                  </a:lnTo>
                  <a:lnTo>
                    <a:pt x="2123779" y="1425707"/>
                  </a:lnTo>
                  <a:lnTo>
                    <a:pt x="2080256" y="1444477"/>
                  </a:lnTo>
                  <a:lnTo>
                    <a:pt x="2035556" y="1462159"/>
                  </a:lnTo>
                  <a:lnTo>
                    <a:pt x="1989738" y="1478734"/>
                  </a:lnTo>
                  <a:lnTo>
                    <a:pt x="1942864" y="1494184"/>
                  </a:lnTo>
                  <a:lnTo>
                    <a:pt x="1894995" y="1508491"/>
                  </a:lnTo>
                  <a:lnTo>
                    <a:pt x="1846192" y="1521635"/>
                  </a:lnTo>
                  <a:lnTo>
                    <a:pt x="1796517" y="1533600"/>
                  </a:lnTo>
                  <a:lnTo>
                    <a:pt x="1746029" y="1544367"/>
                  </a:lnTo>
                  <a:lnTo>
                    <a:pt x="1694790" y="1553918"/>
                  </a:lnTo>
                  <a:lnTo>
                    <a:pt x="1642862" y="1562233"/>
                  </a:lnTo>
                  <a:lnTo>
                    <a:pt x="1590304" y="1569296"/>
                  </a:lnTo>
                  <a:lnTo>
                    <a:pt x="1537179" y="1575088"/>
                  </a:lnTo>
                  <a:lnTo>
                    <a:pt x="1483547" y="1579591"/>
                  </a:lnTo>
                  <a:lnTo>
                    <a:pt x="1429469" y="1582785"/>
                  </a:lnTo>
                  <a:lnTo>
                    <a:pt x="1375006" y="1584654"/>
                  </a:lnTo>
                  <a:lnTo>
                    <a:pt x="1320219" y="1585179"/>
                  </a:lnTo>
                  <a:lnTo>
                    <a:pt x="1265169" y="1584342"/>
                  </a:lnTo>
                  <a:lnTo>
                    <a:pt x="1209918" y="1582124"/>
                  </a:lnTo>
                  <a:lnTo>
                    <a:pt x="1154526" y="1578507"/>
                  </a:lnTo>
                  <a:lnTo>
                    <a:pt x="773653" y="1783231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550284" y="4287520"/>
            <a:ext cx="169481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86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FFFFFF"/>
                </a:solidFill>
                <a:latin typeface="Calibri"/>
                <a:cs typeface="Calibri"/>
              </a:rPr>
              <a:t>“My</a:t>
            </a:r>
            <a:r>
              <a:rPr sz="1800" i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FFFFFF"/>
                </a:solidFill>
                <a:latin typeface="Calibri"/>
                <a:cs typeface="Calibri"/>
              </a:rPr>
              <a:t>wife</a:t>
            </a:r>
            <a:r>
              <a:rPr sz="1800" i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spc="-25" dirty="0">
                <a:solidFill>
                  <a:srgbClr val="FFFFFF"/>
                </a:solidFill>
                <a:latin typeface="Calibri"/>
                <a:cs typeface="Calibri"/>
              </a:rPr>
              <a:t>has </a:t>
            </a:r>
            <a:r>
              <a:rPr sz="1800" i="1" dirty="0">
                <a:solidFill>
                  <a:srgbClr val="FFFFFF"/>
                </a:solidFill>
                <a:latin typeface="Calibri"/>
                <a:cs typeface="Calibri"/>
              </a:rPr>
              <a:t>asked</a:t>
            </a:r>
            <a:r>
              <a:rPr sz="1800" i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sz="1800" i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i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FFFFFF"/>
                </a:solidFill>
                <a:latin typeface="Calibri"/>
                <a:cs typeface="Calibri"/>
              </a:rPr>
              <a:t>bring </a:t>
            </a:r>
            <a:r>
              <a:rPr sz="1800" i="1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FFFFFF"/>
                </a:solidFill>
                <a:latin typeface="Calibri"/>
                <a:cs typeface="Calibri"/>
              </a:rPr>
              <a:t>her</a:t>
            </a:r>
            <a:r>
              <a:rPr sz="18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FFFFFF"/>
                </a:solidFill>
                <a:latin typeface="Calibri"/>
                <a:cs typeface="Calibri"/>
              </a:rPr>
              <a:t>old </a:t>
            </a:r>
            <a:r>
              <a:rPr sz="1800" i="1" spc="-10" dirty="0">
                <a:solidFill>
                  <a:srgbClr val="FFFFFF"/>
                </a:solidFill>
                <a:latin typeface="Calibri"/>
                <a:cs typeface="Calibri"/>
              </a:rPr>
              <a:t>clothes”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585996" y="3929224"/>
            <a:ext cx="2677795" cy="1805939"/>
            <a:chOff x="6585996" y="3929224"/>
            <a:chExt cx="2677795" cy="1805939"/>
          </a:xfrm>
        </p:grpSpPr>
        <p:sp>
          <p:nvSpPr>
            <p:cNvPr id="14" name="object 14"/>
            <p:cNvSpPr/>
            <p:nvPr/>
          </p:nvSpPr>
          <p:spPr>
            <a:xfrm>
              <a:off x="6598696" y="3941924"/>
              <a:ext cx="2652395" cy="1780539"/>
            </a:xfrm>
            <a:custGeom>
              <a:avLst/>
              <a:gdLst/>
              <a:ahLst/>
              <a:cxnLst/>
              <a:rect l="l" t="t" r="r" b="b"/>
              <a:pathLst>
                <a:path w="2652395" h="1780539">
                  <a:moveTo>
                    <a:pt x="1323003" y="0"/>
                  </a:moveTo>
                  <a:lnTo>
                    <a:pt x="1271813" y="691"/>
                  </a:lnTo>
                  <a:lnTo>
                    <a:pt x="1220795" y="2557"/>
                  </a:lnTo>
                  <a:lnTo>
                    <a:pt x="1170008" y="5587"/>
                  </a:lnTo>
                  <a:lnTo>
                    <a:pt x="1119510" y="9772"/>
                  </a:lnTo>
                  <a:lnTo>
                    <a:pt x="1069358" y="15102"/>
                  </a:lnTo>
                  <a:lnTo>
                    <a:pt x="1019612" y="21568"/>
                  </a:lnTo>
                  <a:lnTo>
                    <a:pt x="970328" y="29159"/>
                  </a:lnTo>
                  <a:lnTo>
                    <a:pt x="921566" y="37866"/>
                  </a:lnTo>
                  <a:lnTo>
                    <a:pt x="873384" y="47680"/>
                  </a:lnTo>
                  <a:lnTo>
                    <a:pt x="825839" y="58591"/>
                  </a:lnTo>
                  <a:lnTo>
                    <a:pt x="778989" y="70589"/>
                  </a:lnTo>
                  <a:lnTo>
                    <a:pt x="732893" y="83664"/>
                  </a:lnTo>
                  <a:lnTo>
                    <a:pt x="687609" y="97806"/>
                  </a:lnTo>
                  <a:lnTo>
                    <a:pt x="643195" y="113007"/>
                  </a:lnTo>
                  <a:lnTo>
                    <a:pt x="599709" y="129256"/>
                  </a:lnTo>
                  <a:lnTo>
                    <a:pt x="557209" y="146544"/>
                  </a:lnTo>
                  <a:lnTo>
                    <a:pt x="515754" y="164861"/>
                  </a:lnTo>
                  <a:lnTo>
                    <a:pt x="475401" y="184196"/>
                  </a:lnTo>
                  <a:lnTo>
                    <a:pt x="436208" y="204542"/>
                  </a:lnTo>
                  <a:lnTo>
                    <a:pt x="398234" y="225888"/>
                  </a:lnTo>
                  <a:lnTo>
                    <a:pt x="361537" y="248223"/>
                  </a:lnTo>
                  <a:lnTo>
                    <a:pt x="326174" y="271540"/>
                  </a:lnTo>
                  <a:lnTo>
                    <a:pt x="292205" y="295827"/>
                  </a:lnTo>
                  <a:lnTo>
                    <a:pt x="259686" y="321075"/>
                  </a:lnTo>
                  <a:lnTo>
                    <a:pt x="228677" y="347275"/>
                  </a:lnTo>
                  <a:lnTo>
                    <a:pt x="199235" y="374417"/>
                  </a:lnTo>
                  <a:lnTo>
                    <a:pt x="171419" y="402491"/>
                  </a:lnTo>
                  <a:lnTo>
                    <a:pt x="141176" y="436331"/>
                  </a:lnTo>
                  <a:lnTo>
                    <a:pt x="113944" y="470643"/>
                  </a:lnTo>
                  <a:lnTo>
                    <a:pt x="89696" y="505371"/>
                  </a:lnTo>
                  <a:lnTo>
                    <a:pt x="68407" y="540460"/>
                  </a:lnTo>
                  <a:lnTo>
                    <a:pt x="50050" y="575852"/>
                  </a:lnTo>
                  <a:lnTo>
                    <a:pt x="34599" y="611491"/>
                  </a:lnTo>
                  <a:lnTo>
                    <a:pt x="12306" y="683284"/>
                  </a:lnTo>
                  <a:lnTo>
                    <a:pt x="1319" y="755388"/>
                  </a:lnTo>
                  <a:lnTo>
                    <a:pt x="0" y="791415"/>
                  </a:lnTo>
                  <a:lnTo>
                    <a:pt x="1427" y="827351"/>
                  </a:lnTo>
                  <a:lnTo>
                    <a:pt x="12418" y="898721"/>
                  </a:lnTo>
                  <a:lnTo>
                    <a:pt x="34081" y="969047"/>
                  </a:lnTo>
                  <a:lnTo>
                    <a:pt x="66205" y="1037877"/>
                  </a:lnTo>
                  <a:lnTo>
                    <a:pt x="86124" y="1071590"/>
                  </a:lnTo>
                  <a:lnTo>
                    <a:pt x="108579" y="1104760"/>
                  </a:lnTo>
                  <a:lnTo>
                    <a:pt x="133544" y="1137330"/>
                  </a:lnTo>
                  <a:lnTo>
                    <a:pt x="160992" y="1169243"/>
                  </a:lnTo>
                  <a:lnTo>
                    <a:pt x="190897" y="1200444"/>
                  </a:lnTo>
                  <a:lnTo>
                    <a:pt x="223233" y="1230876"/>
                  </a:lnTo>
                  <a:lnTo>
                    <a:pt x="257972" y="1260482"/>
                  </a:lnTo>
                  <a:lnTo>
                    <a:pt x="295090" y="1289206"/>
                  </a:lnTo>
                  <a:lnTo>
                    <a:pt x="334559" y="1316991"/>
                  </a:lnTo>
                  <a:lnTo>
                    <a:pt x="376353" y="1343782"/>
                  </a:lnTo>
                  <a:lnTo>
                    <a:pt x="420446" y="1369520"/>
                  </a:lnTo>
                  <a:lnTo>
                    <a:pt x="466811" y="1394151"/>
                  </a:lnTo>
                  <a:lnTo>
                    <a:pt x="515422" y="1417618"/>
                  </a:lnTo>
                  <a:lnTo>
                    <a:pt x="566252" y="1439864"/>
                  </a:lnTo>
                  <a:lnTo>
                    <a:pt x="619276" y="1460833"/>
                  </a:lnTo>
                  <a:lnTo>
                    <a:pt x="674466" y="1480467"/>
                  </a:lnTo>
                  <a:lnTo>
                    <a:pt x="773653" y="1780378"/>
                  </a:lnTo>
                  <a:lnTo>
                    <a:pt x="1154526" y="1575971"/>
                  </a:lnTo>
                  <a:lnTo>
                    <a:pt x="1209918" y="1579576"/>
                  </a:lnTo>
                  <a:lnTo>
                    <a:pt x="1265169" y="1581785"/>
                  </a:lnTo>
                  <a:lnTo>
                    <a:pt x="1320219" y="1582616"/>
                  </a:lnTo>
                  <a:lnTo>
                    <a:pt x="1375006" y="1582088"/>
                  </a:lnTo>
                  <a:lnTo>
                    <a:pt x="1429469" y="1580218"/>
                  </a:lnTo>
                  <a:lnTo>
                    <a:pt x="1483547" y="1577024"/>
                  </a:lnTo>
                  <a:lnTo>
                    <a:pt x="1537179" y="1572525"/>
                  </a:lnTo>
                  <a:lnTo>
                    <a:pt x="1590304" y="1566740"/>
                  </a:lnTo>
                  <a:lnTo>
                    <a:pt x="1642862" y="1559686"/>
                  </a:lnTo>
                  <a:lnTo>
                    <a:pt x="1694790" y="1551381"/>
                  </a:lnTo>
                  <a:lnTo>
                    <a:pt x="1746029" y="1541845"/>
                  </a:lnTo>
                  <a:lnTo>
                    <a:pt x="1796517" y="1531094"/>
                  </a:lnTo>
                  <a:lnTo>
                    <a:pt x="1846192" y="1519147"/>
                  </a:lnTo>
                  <a:lnTo>
                    <a:pt x="1894995" y="1506023"/>
                  </a:lnTo>
                  <a:lnTo>
                    <a:pt x="1942864" y="1491740"/>
                  </a:lnTo>
                  <a:lnTo>
                    <a:pt x="1989738" y="1476315"/>
                  </a:lnTo>
                  <a:lnTo>
                    <a:pt x="2035556" y="1459768"/>
                  </a:lnTo>
                  <a:lnTo>
                    <a:pt x="2080256" y="1442115"/>
                  </a:lnTo>
                  <a:lnTo>
                    <a:pt x="2123779" y="1423377"/>
                  </a:lnTo>
                  <a:lnTo>
                    <a:pt x="2166062" y="1403570"/>
                  </a:lnTo>
                  <a:lnTo>
                    <a:pt x="2207046" y="1382713"/>
                  </a:lnTo>
                  <a:lnTo>
                    <a:pt x="2246668" y="1360824"/>
                  </a:lnTo>
                  <a:lnTo>
                    <a:pt x="2284868" y="1337921"/>
                  </a:lnTo>
                  <a:lnTo>
                    <a:pt x="2321585" y="1314023"/>
                  </a:lnTo>
                  <a:lnTo>
                    <a:pt x="2356758" y="1289148"/>
                  </a:lnTo>
                  <a:lnTo>
                    <a:pt x="2390326" y="1263314"/>
                  </a:lnTo>
                  <a:lnTo>
                    <a:pt x="2422227" y="1236539"/>
                  </a:lnTo>
                  <a:lnTo>
                    <a:pt x="2452401" y="1208841"/>
                  </a:lnTo>
                  <a:lnTo>
                    <a:pt x="2480787" y="1180239"/>
                  </a:lnTo>
                  <a:lnTo>
                    <a:pt x="2511030" y="1146400"/>
                  </a:lnTo>
                  <a:lnTo>
                    <a:pt x="2538262" y="1112088"/>
                  </a:lnTo>
                  <a:lnTo>
                    <a:pt x="2562510" y="1077359"/>
                  </a:lnTo>
                  <a:lnTo>
                    <a:pt x="2583799" y="1042271"/>
                  </a:lnTo>
                  <a:lnTo>
                    <a:pt x="2602156" y="1006879"/>
                  </a:lnTo>
                  <a:lnTo>
                    <a:pt x="2617608" y="971240"/>
                  </a:lnTo>
                  <a:lnTo>
                    <a:pt x="2639900" y="899447"/>
                  </a:lnTo>
                  <a:lnTo>
                    <a:pt x="2650887" y="827343"/>
                  </a:lnTo>
                  <a:lnTo>
                    <a:pt x="2652207" y="791315"/>
                  </a:lnTo>
                  <a:lnTo>
                    <a:pt x="2650779" y="755380"/>
                  </a:lnTo>
                  <a:lnTo>
                    <a:pt x="2639789" y="684009"/>
                  </a:lnTo>
                  <a:lnTo>
                    <a:pt x="2618126" y="613683"/>
                  </a:lnTo>
                  <a:lnTo>
                    <a:pt x="2586001" y="544853"/>
                  </a:lnTo>
                  <a:lnTo>
                    <a:pt x="2566082" y="511140"/>
                  </a:lnTo>
                  <a:lnTo>
                    <a:pt x="2543627" y="477971"/>
                  </a:lnTo>
                  <a:lnTo>
                    <a:pt x="2518663" y="445401"/>
                  </a:lnTo>
                  <a:lnTo>
                    <a:pt x="2491214" y="413487"/>
                  </a:lnTo>
                  <a:lnTo>
                    <a:pt x="2461309" y="382287"/>
                  </a:lnTo>
                  <a:lnTo>
                    <a:pt x="2428974" y="351855"/>
                  </a:lnTo>
                  <a:lnTo>
                    <a:pt x="2394234" y="322249"/>
                  </a:lnTo>
                  <a:lnTo>
                    <a:pt x="2357116" y="293525"/>
                  </a:lnTo>
                  <a:lnTo>
                    <a:pt x="2317647" y="265740"/>
                  </a:lnTo>
                  <a:lnTo>
                    <a:pt x="2275853" y="238949"/>
                  </a:lnTo>
                  <a:lnTo>
                    <a:pt x="2231760" y="213210"/>
                  </a:lnTo>
                  <a:lnTo>
                    <a:pt x="2185395" y="188579"/>
                  </a:lnTo>
                  <a:lnTo>
                    <a:pt x="2136784" y="165113"/>
                  </a:lnTo>
                  <a:lnTo>
                    <a:pt x="2085954" y="142867"/>
                  </a:lnTo>
                  <a:lnTo>
                    <a:pt x="2032930" y="121898"/>
                  </a:lnTo>
                  <a:lnTo>
                    <a:pt x="1977740" y="102263"/>
                  </a:lnTo>
                  <a:lnTo>
                    <a:pt x="1929595" y="86810"/>
                  </a:lnTo>
                  <a:lnTo>
                    <a:pt x="1880866" y="72656"/>
                  </a:lnTo>
                  <a:lnTo>
                    <a:pt x="1831613" y="59793"/>
                  </a:lnTo>
                  <a:lnTo>
                    <a:pt x="1781894" y="48211"/>
                  </a:lnTo>
                  <a:lnTo>
                    <a:pt x="1731765" y="37899"/>
                  </a:lnTo>
                  <a:lnTo>
                    <a:pt x="1681286" y="28849"/>
                  </a:lnTo>
                  <a:lnTo>
                    <a:pt x="1630515" y="21050"/>
                  </a:lnTo>
                  <a:lnTo>
                    <a:pt x="1579510" y="14493"/>
                  </a:lnTo>
                  <a:lnTo>
                    <a:pt x="1528328" y="9169"/>
                  </a:lnTo>
                  <a:lnTo>
                    <a:pt x="1477029" y="5067"/>
                  </a:lnTo>
                  <a:lnTo>
                    <a:pt x="1425669" y="2178"/>
                  </a:lnTo>
                  <a:lnTo>
                    <a:pt x="1374308" y="492"/>
                  </a:lnTo>
                  <a:lnTo>
                    <a:pt x="132300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98696" y="3941924"/>
              <a:ext cx="2652395" cy="1780539"/>
            </a:xfrm>
            <a:custGeom>
              <a:avLst/>
              <a:gdLst/>
              <a:ahLst/>
              <a:cxnLst/>
              <a:rect l="l" t="t" r="r" b="b"/>
              <a:pathLst>
                <a:path w="2652395" h="1780539">
                  <a:moveTo>
                    <a:pt x="773653" y="1780378"/>
                  </a:moveTo>
                  <a:lnTo>
                    <a:pt x="674466" y="1480467"/>
                  </a:lnTo>
                  <a:lnTo>
                    <a:pt x="619276" y="1460833"/>
                  </a:lnTo>
                  <a:lnTo>
                    <a:pt x="566252" y="1439864"/>
                  </a:lnTo>
                  <a:lnTo>
                    <a:pt x="515422" y="1417618"/>
                  </a:lnTo>
                  <a:lnTo>
                    <a:pt x="466811" y="1394151"/>
                  </a:lnTo>
                  <a:lnTo>
                    <a:pt x="420446" y="1369520"/>
                  </a:lnTo>
                  <a:lnTo>
                    <a:pt x="376353" y="1343782"/>
                  </a:lnTo>
                  <a:lnTo>
                    <a:pt x="334559" y="1316991"/>
                  </a:lnTo>
                  <a:lnTo>
                    <a:pt x="295090" y="1289206"/>
                  </a:lnTo>
                  <a:lnTo>
                    <a:pt x="257972" y="1260482"/>
                  </a:lnTo>
                  <a:lnTo>
                    <a:pt x="223233" y="1230876"/>
                  </a:lnTo>
                  <a:lnTo>
                    <a:pt x="190897" y="1200444"/>
                  </a:lnTo>
                  <a:lnTo>
                    <a:pt x="160992" y="1169243"/>
                  </a:lnTo>
                  <a:lnTo>
                    <a:pt x="133544" y="1137330"/>
                  </a:lnTo>
                  <a:lnTo>
                    <a:pt x="108579" y="1104760"/>
                  </a:lnTo>
                  <a:lnTo>
                    <a:pt x="86124" y="1071590"/>
                  </a:lnTo>
                  <a:lnTo>
                    <a:pt x="66205" y="1037877"/>
                  </a:lnTo>
                  <a:lnTo>
                    <a:pt x="48848" y="1003678"/>
                  </a:lnTo>
                  <a:lnTo>
                    <a:pt x="21928" y="934043"/>
                  </a:lnTo>
                  <a:lnTo>
                    <a:pt x="5575" y="863138"/>
                  </a:lnTo>
                  <a:lnTo>
                    <a:pt x="0" y="791415"/>
                  </a:lnTo>
                  <a:lnTo>
                    <a:pt x="1319" y="755388"/>
                  </a:lnTo>
                  <a:lnTo>
                    <a:pt x="12306" y="683284"/>
                  </a:lnTo>
                  <a:lnTo>
                    <a:pt x="34599" y="611491"/>
                  </a:lnTo>
                  <a:lnTo>
                    <a:pt x="50050" y="575852"/>
                  </a:lnTo>
                  <a:lnTo>
                    <a:pt x="68407" y="540460"/>
                  </a:lnTo>
                  <a:lnTo>
                    <a:pt x="89696" y="505371"/>
                  </a:lnTo>
                  <a:lnTo>
                    <a:pt x="113944" y="470643"/>
                  </a:lnTo>
                  <a:lnTo>
                    <a:pt x="141176" y="436331"/>
                  </a:lnTo>
                  <a:lnTo>
                    <a:pt x="171419" y="402491"/>
                  </a:lnTo>
                  <a:lnTo>
                    <a:pt x="199235" y="374417"/>
                  </a:lnTo>
                  <a:lnTo>
                    <a:pt x="228677" y="347275"/>
                  </a:lnTo>
                  <a:lnTo>
                    <a:pt x="259686" y="321075"/>
                  </a:lnTo>
                  <a:lnTo>
                    <a:pt x="292205" y="295827"/>
                  </a:lnTo>
                  <a:lnTo>
                    <a:pt x="326174" y="271540"/>
                  </a:lnTo>
                  <a:lnTo>
                    <a:pt x="361537" y="248223"/>
                  </a:lnTo>
                  <a:lnTo>
                    <a:pt x="398234" y="225888"/>
                  </a:lnTo>
                  <a:lnTo>
                    <a:pt x="436208" y="204542"/>
                  </a:lnTo>
                  <a:lnTo>
                    <a:pt x="475401" y="184196"/>
                  </a:lnTo>
                  <a:lnTo>
                    <a:pt x="515754" y="164861"/>
                  </a:lnTo>
                  <a:lnTo>
                    <a:pt x="557209" y="146544"/>
                  </a:lnTo>
                  <a:lnTo>
                    <a:pt x="599709" y="129256"/>
                  </a:lnTo>
                  <a:lnTo>
                    <a:pt x="643195" y="113007"/>
                  </a:lnTo>
                  <a:lnTo>
                    <a:pt x="687609" y="97806"/>
                  </a:lnTo>
                  <a:lnTo>
                    <a:pt x="732893" y="83664"/>
                  </a:lnTo>
                  <a:lnTo>
                    <a:pt x="778989" y="70589"/>
                  </a:lnTo>
                  <a:lnTo>
                    <a:pt x="825839" y="58591"/>
                  </a:lnTo>
                  <a:lnTo>
                    <a:pt x="873384" y="47680"/>
                  </a:lnTo>
                  <a:lnTo>
                    <a:pt x="921566" y="37866"/>
                  </a:lnTo>
                  <a:lnTo>
                    <a:pt x="970328" y="29159"/>
                  </a:lnTo>
                  <a:lnTo>
                    <a:pt x="1019612" y="21568"/>
                  </a:lnTo>
                  <a:lnTo>
                    <a:pt x="1069358" y="15102"/>
                  </a:lnTo>
                  <a:lnTo>
                    <a:pt x="1119510" y="9772"/>
                  </a:lnTo>
                  <a:lnTo>
                    <a:pt x="1170008" y="5587"/>
                  </a:lnTo>
                  <a:lnTo>
                    <a:pt x="1220795" y="2557"/>
                  </a:lnTo>
                  <a:lnTo>
                    <a:pt x="1271813" y="691"/>
                  </a:lnTo>
                  <a:lnTo>
                    <a:pt x="1323003" y="0"/>
                  </a:lnTo>
                  <a:lnTo>
                    <a:pt x="1374308" y="492"/>
                  </a:lnTo>
                  <a:lnTo>
                    <a:pt x="1425669" y="2178"/>
                  </a:lnTo>
                  <a:lnTo>
                    <a:pt x="1477029" y="5067"/>
                  </a:lnTo>
                  <a:lnTo>
                    <a:pt x="1528328" y="9169"/>
                  </a:lnTo>
                  <a:lnTo>
                    <a:pt x="1579510" y="14493"/>
                  </a:lnTo>
                  <a:lnTo>
                    <a:pt x="1630515" y="21050"/>
                  </a:lnTo>
                  <a:lnTo>
                    <a:pt x="1681286" y="28849"/>
                  </a:lnTo>
                  <a:lnTo>
                    <a:pt x="1731765" y="37899"/>
                  </a:lnTo>
                  <a:lnTo>
                    <a:pt x="1781894" y="48211"/>
                  </a:lnTo>
                  <a:lnTo>
                    <a:pt x="1831613" y="59793"/>
                  </a:lnTo>
                  <a:lnTo>
                    <a:pt x="1880866" y="72656"/>
                  </a:lnTo>
                  <a:lnTo>
                    <a:pt x="1929595" y="86810"/>
                  </a:lnTo>
                  <a:lnTo>
                    <a:pt x="1977740" y="102263"/>
                  </a:lnTo>
                  <a:lnTo>
                    <a:pt x="2032930" y="121898"/>
                  </a:lnTo>
                  <a:lnTo>
                    <a:pt x="2085954" y="142867"/>
                  </a:lnTo>
                  <a:lnTo>
                    <a:pt x="2136784" y="165113"/>
                  </a:lnTo>
                  <a:lnTo>
                    <a:pt x="2185395" y="188579"/>
                  </a:lnTo>
                  <a:lnTo>
                    <a:pt x="2231760" y="213210"/>
                  </a:lnTo>
                  <a:lnTo>
                    <a:pt x="2275853" y="238949"/>
                  </a:lnTo>
                  <a:lnTo>
                    <a:pt x="2317647" y="265740"/>
                  </a:lnTo>
                  <a:lnTo>
                    <a:pt x="2357116" y="293525"/>
                  </a:lnTo>
                  <a:lnTo>
                    <a:pt x="2394234" y="322249"/>
                  </a:lnTo>
                  <a:lnTo>
                    <a:pt x="2428974" y="351855"/>
                  </a:lnTo>
                  <a:lnTo>
                    <a:pt x="2461309" y="382287"/>
                  </a:lnTo>
                  <a:lnTo>
                    <a:pt x="2491214" y="413487"/>
                  </a:lnTo>
                  <a:lnTo>
                    <a:pt x="2518663" y="445401"/>
                  </a:lnTo>
                  <a:lnTo>
                    <a:pt x="2543627" y="477971"/>
                  </a:lnTo>
                  <a:lnTo>
                    <a:pt x="2566082" y="511140"/>
                  </a:lnTo>
                  <a:lnTo>
                    <a:pt x="2586001" y="544853"/>
                  </a:lnTo>
                  <a:lnTo>
                    <a:pt x="2603358" y="579053"/>
                  </a:lnTo>
                  <a:lnTo>
                    <a:pt x="2630278" y="648688"/>
                  </a:lnTo>
                  <a:lnTo>
                    <a:pt x="2646631" y="719592"/>
                  </a:lnTo>
                  <a:lnTo>
                    <a:pt x="2652207" y="791315"/>
                  </a:lnTo>
                  <a:lnTo>
                    <a:pt x="2650887" y="827343"/>
                  </a:lnTo>
                  <a:lnTo>
                    <a:pt x="2639900" y="899447"/>
                  </a:lnTo>
                  <a:lnTo>
                    <a:pt x="2617608" y="971240"/>
                  </a:lnTo>
                  <a:lnTo>
                    <a:pt x="2602156" y="1006879"/>
                  </a:lnTo>
                  <a:lnTo>
                    <a:pt x="2583799" y="1042271"/>
                  </a:lnTo>
                  <a:lnTo>
                    <a:pt x="2562510" y="1077359"/>
                  </a:lnTo>
                  <a:lnTo>
                    <a:pt x="2538262" y="1112088"/>
                  </a:lnTo>
                  <a:lnTo>
                    <a:pt x="2511030" y="1146400"/>
                  </a:lnTo>
                  <a:lnTo>
                    <a:pt x="2480787" y="1180239"/>
                  </a:lnTo>
                  <a:lnTo>
                    <a:pt x="2452401" y="1208841"/>
                  </a:lnTo>
                  <a:lnTo>
                    <a:pt x="2422227" y="1236539"/>
                  </a:lnTo>
                  <a:lnTo>
                    <a:pt x="2390326" y="1263314"/>
                  </a:lnTo>
                  <a:lnTo>
                    <a:pt x="2356758" y="1289148"/>
                  </a:lnTo>
                  <a:lnTo>
                    <a:pt x="2321585" y="1314023"/>
                  </a:lnTo>
                  <a:lnTo>
                    <a:pt x="2284868" y="1337921"/>
                  </a:lnTo>
                  <a:lnTo>
                    <a:pt x="2246668" y="1360824"/>
                  </a:lnTo>
                  <a:lnTo>
                    <a:pt x="2207046" y="1382713"/>
                  </a:lnTo>
                  <a:lnTo>
                    <a:pt x="2166062" y="1403570"/>
                  </a:lnTo>
                  <a:lnTo>
                    <a:pt x="2123779" y="1423377"/>
                  </a:lnTo>
                  <a:lnTo>
                    <a:pt x="2080256" y="1442115"/>
                  </a:lnTo>
                  <a:lnTo>
                    <a:pt x="2035556" y="1459768"/>
                  </a:lnTo>
                  <a:lnTo>
                    <a:pt x="1989738" y="1476315"/>
                  </a:lnTo>
                  <a:lnTo>
                    <a:pt x="1942864" y="1491740"/>
                  </a:lnTo>
                  <a:lnTo>
                    <a:pt x="1894995" y="1506023"/>
                  </a:lnTo>
                  <a:lnTo>
                    <a:pt x="1846192" y="1519147"/>
                  </a:lnTo>
                  <a:lnTo>
                    <a:pt x="1796517" y="1531094"/>
                  </a:lnTo>
                  <a:lnTo>
                    <a:pt x="1746029" y="1541845"/>
                  </a:lnTo>
                  <a:lnTo>
                    <a:pt x="1694790" y="1551381"/>
                  </a:lnTo>
                  <a:lnTo>
                    <a:pt x="1642862" y="1559686"/>
                  </a:lnTo>
                  <a:lnTo>
                    <a:pt x="1590304" y="1566740"/>
                  </a:lnTo>
                  <a:lnTo>
                    <a:pt x="1537179" y="1572525"/>
                  </a:lnTo>
                  <a:lnTo>
                    <a:pt x="1483547" y="1577024"/>
                  </a:lnTo>
                  <a:lnTo>
                    <a:pt x="1429469" y="1580218"/>
                  </a:lnTo>
                  <a:lnTo>
                    <a:pt x="1375006" y="1582088"/>
                  </a:lnTo>
                  <a:lnTo>
                    <a:pt x="1320219" y="1582616"/>
                  </a:lnTo>
                  <a:lnTo>
                    <a:pt x="1265169" y="1581785"/>
                  </a:lnTo>
                  <a:lnTo>
                    <a:pt x="1209918" y="1579576"/>
                  </a:lnTo>
                  <a:lnTo>
                    <a:pt x="1154526" y="1575971"/>
                  </a:lnTo>
                  <a:lnTo>
                    <a:pt x="773653" y="1780378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127493" y="4158615"/>
            <a:ext cx="16008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FFFFFF"/>
                </a:solidFill>
                <a:latin typeface="Calibri"/>
                <a:cs typeface="Calibri"/>
              </a:rPr>
              <a:t>“I’ve</a:t>
            </a:r>
            <a:r>
              <a:rPr sz="1800" i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FFFFFF"/>
                </a:solidFill>
                <a:latin typeface="Calibri"/>
                <a:cs typeface="Calibri"/>
              </a:rPr>
              <a:t>so</a:t>
            </a:r>
            <a:r>
              <a:rPr sz="1800" i="1" spc="-20" dirty="0">
                <a:solidFill>
                  <a:srgbClr val="FFFFFF"/>
                </a:solidFill>
                <a:latin typeface="Calibri"/>
                <a:cs typeface="Calibri"/>
              </a:rPr>
              <a:t> much </a:t>
            </a:r>
            <a:r>
              <a:rPr sz="1800" i="1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18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FFFFFF"/>
                </a:solidFill>
                <a:latin typeface="Calibri"/>
                <a:cs typeface="Calibri"/>
              </a:rPr>
              <a:t>time on</a:t>
            </a:r>
            <a:r>
              <a:rPr sz="1800" i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spc="-40" dirty="0">
                <a:solidFill>
                  <a:srgbClr val="FFFFFF"/>
                </a:solidFill>
                <a:latin typeface="Calibri"/>
                <a:cs typeface="Calibri"/>
              </a:rPr>
              <a:t>my </a:t>
            </a:r>
            <a:r>
              <a:rPr sz="1800" i="1" dirty="0">
                <a:solidFill>
                  <a:srgbClr val="FFFFFF"/>
                </a:solidFill>
                <a:latin typeface="Calibri"/>
                <a:cs typeface="Calibri"/>
              </a:rPr>
              <a:t>hands</a:t>
            </a:r>
            <a:r>
              <a:rPr sz="18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FFFFFF"/>
                </a:solidFill>
                <a:latin typeface="Calibri"/>
                <a:cs typeface="Calibri"/>
              </a:rPr>
              <a:t>now</a:t>
            </a:r>
            <a:r>
              <a:rPr sz="1800" i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spc="-25" dirty="0">
                <a:solidFill>
                  <a:srgbClr val="FFFFFF"/>
                </a:solidFill>
                <a:latin typeface="Calibri"/>
                <a:cs typeface="Calibri"/>
              </a:rPr>
              <a:t>I’m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i="1" spc="-10" dirty="0">
                <a:solidFill>
                  <a:srgbClr val="FFFFFF"/>
                </a:solidFill>
                <a:latin typeface="Calibri"/>
                <a:cs typeface="Calibri"/>
              </a:rPr>
              <a:t>retired”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59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58414" y="1522729"/>
            <a:ext cx="7067550" cy="3379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indent="-287020" algn="just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720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Keep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record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all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donor</a:t>
            </a:r>
            <a:r>
              <a:rPr sz="20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sales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(Record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Barcode/Donor</a:t>
            </a:r>
            <a:r>
              <a:rPr sz="2000" spc="-9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ID).</a:t>
            </a:r>
            <a:endParaRPr sz="2000">
              <a:latin typeface="Calibri"/>
              <a:cs typeface="Calibri"/>
            </a:endParaRPr>
          </a:p>
          <a:p>
            <a:pPr marL="299085" indent="-286385" algn="just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Keep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record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all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sales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values.</a:t>
            </a:r>
            <a:endParaRPr sz="2000">
              <a:latin typeface="Calibri"/>
              <a:cs typeface="Calibri"/>
            </a:endParaRPr>
          </a:p>
          <a:p>
            <a:pPr marL="299720" marR="501650" indent="-287020" algn="just">
              <a:lnSpc>
                <a:spcPct val="100000"/>
              </a:lnSpc>
              <a:buFont typeface="Wingdings"/>
              <a:buChar char=""/>
              <a:tabLst>
                <a:tab pos="299720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discounted,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2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only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claimed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on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discounted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price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(E.G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Was: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trike="sngStrike" dirty="0">
                <a:solidFill>
                  <a:srgbClr val="1F487C"/>
                </a:solidFill>
                <a:latin typeface="Calibri"/>
                <a:cs typeface="Calibri"/>
              </a:rPr>
              <a:t>£10</a:t>
            </a:r>
            <a:r>
              <a:rPr sz="2000" strike="noStrike" dirty="0">
                <a:solidFill>
                  <a:srgbClr val="1F487C"/>
                </a:solidFill>
                <a:latin typeface="Calibri"/>
                <a:cs typeface="Calibri"/>
              </a:rPr>
              <a:t>,</a:t>
            </a:r>
            <a:r>
              <a:rPr sz="2000" strike="noStrike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trike="noStrike" dirty="0">
                <a:solidFill>
                  <a:srgbClr val="1F487C"/>
                </a:solidFill>
                <a:latin typeface="Calibri"/>
                <a:cs typeface="Calibri"/>
              </a:rPr>
              <a:t>Now</a:t>
            </a:r>
            <a:r>
              <a:rPr sz="2000" strike="noStrike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trike="noStrike" dirty="0">
                <a:solidFill>
                  <a:srgbClr val="1F487C"/>
                </a:solidFill>
                <a:latin typeface="Calibri"/>
                <a:cs typeface="Calibri"/>
              </a:rPr>
              <a:t>£5</a:t>
            </a:r>
            <a:r>
              <a:rPr sz="2000" strike="noStrike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trike="noStrike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trike="noStrike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trike="noStrike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000" strike="noStrike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trike="noStrike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000" strike="noStrike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trike="noStrike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2000" strike="noStrike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trike="noStrike" dirty="0">
                <a:solidFill>
                  <a:srgbClr val="1F487C"/>
                </a:solidFill>
                <a:latin typeface="Calibri"/>
                <a:cs typeface="Calibri"/>
              </a:rPr>
              <a:t>claimed</a:t>
            </a:r>
            <a:r>
              <a:rPr sz="2000" strike="noStrike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trike="noStrike" dirty="0">
                <a:solidFill>
                  <a:srgbClr val="1F487C"/>
                </a:solidFill>
                <a:latin typeface="Calibri"/>
                <a:cs typeface="Calibri"/>
              </a:rPr>
              <a:t>on</a:t>
            </a:r>
            <a:r>
              <a:rPr sz="2000" strike="noStrike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trike="noStrike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strike="noStrike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trike="noStrike" spc="-25" dirty="0">
                <a:solidFill>
                  <a:srgbClr val="1F487C"/>
                </a:solidFill>
                <a:latin typeface="Calibri"/>
                <a:cs typeface="Calibri"/>
              </a:rPr>
              <a:t>£5 </a:t>
            </a:r>
            <a:r>
              <a:rPr sz="2000" strike="noStrike" spc="-10" dirty="0">
                <a:solidFill>
                  <a:srgbClr val="1F487C"/>
                </a:solidFill>
                <a:latin typeface="Calibri"/>
                <a:cs typeface="Calibri"/>
              </a:rPr>
              <a:t>value).</a:t>
            </a:r>
            <a:endParaRPr sz="2000">
              <a:latin typeface="Calibri"/>
              <a:cs typeface="Calibri"/>
            </a:endParaRPr>
          </a:p>
          <a:p>
            <a:pPr marL="299720" indent="-287020" algn="just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720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cautious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BOGOF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(Buy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one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get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one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free)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promotions</a:t>
            </a:r>
            <a:r>
              <a:rPr sz="2000" spc="-9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299720" algn="just">
              <a:lnSpc>
                <a:spcPct val="100000"/>
              </a:lnSpc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over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claiming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on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Aid.</a:t>
            </a:r>
            <a:endParaRPr sz="2000">
              <a:latin typeface="Calibri"/>
              <a:cs typeface="Calibri"/>
            </a:endParaRPr>
          </a:p>
          <a:p>
            <a:pPr marL="299720" marR="414020" indent="-287020">
              <a:lnSpc>
                <a:spcPct val="100000"/>
              </a:lnSpc>
              <a:buFont typeface="Wingdings"/>
              <a:buChar char=""/>
              <a:tabLst>
                <a:tab pos="299720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cautious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about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quantity/multiple</a:t>
            </a:r>
            <a:r>
              <a:rPr sz="20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sales</a:t>
            </a:r>
            <a:r>
              <a:rPr sz="2000" spc="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Not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all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items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may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have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been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donated</a:t>
            </a:r>
            <a:r>
              <a:rPr sz="2000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by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same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donor.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Refunds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do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not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have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been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taken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off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claim.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refunded,</a:t>
            </a:r>
            <a:r>
              <a:rPr sz="2000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do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not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claim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again</a:t>
            </a:r>
            <a:r>
              <a:rPr sz="20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2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only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claim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once.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SHOP</a:t>
            </a:r>
            <a:r>
              <a:rPr spc="-40" dirty="0"/>
              <a:t> </a:t>
            </a:r>
            <a:r>
              <a:rPr spc="-20" dirty="0"/>
              <a:t>FLOOR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Gift</a:t>
            </a:r>
            <a:r>
              <a:rPr sz="2500" spc="-50" dirty="0"/>
              <a:t> </a:t>
            </a:r>
            <a:r>
              <a:rPr sz="2500" dirty="0"/>
              <a:t>Aid</a:t>
            </a:r>
            <a:r>
              <a:rPr sz="2500" spc="-40" dirty="0"/>
              <a:t> </a:t>
            </a:r>
            <a:r>
              <a:rPr sz="2500" dirty="0"/>
              <a:t>Sales</a:t>
            </a:r>
            <a:r>
              <a:rPr sz="2500" spc="-10" dirty="0"/>
              <a:t> </a:t>
            </a:r>
            <a:r>
              <a:rPr sz="2500" dirty="0"/>
              <a:t>&amp;</a:t>
            </a:r>
            <a:r>
              <a:rPr sz="2500" spc="-25" dirty="0"/>
              <a:t> </a:t>
            </a:r>
            <a:r>
              <a:rPr sz="2500" spc="-10" dirty="0"/>
              <a:t>Refunds</a:t>
            </a:r>
            <a:endParaRPr sz="25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69279" y="5229859"/>
            <a:ext cx="853440" cy="711199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60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58414" y="1871090"/>
            <a:ext cx="6923405" cy="2512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100"/>
              </a:spcBef>
            </a:pP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300" b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300" b="1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2300" b="1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300" b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claimed</a:t>
            </a:r>
            <a:r>
              <a:rPr sz="2300" b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on</a:t>
            </a:r>
            <a:r>
              <a:rPr sz="2300" b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goods</a:t>
            </a:r>
            <a:r>
              <a:rPr sz="2300" b="1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sold</a:t>
            </a:r>
            <a:r>
              <a:rPr sz="2300" b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300" b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300" b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rag</a:t>
            </a:r>
            <a:r>
              <a:rPr sz="2300" b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spc="-10" dirty="0">
                <a:solidFill>
                  <a:srgbClr val="1F487C"/>
                </a:solidFill>
                <a:latin typeface="Calibri"/>
                <a:cs typeface="Calibri"/>
              </a:rPr>
              <a:t>merchant</a:t>
            </a:r>
            <a:endParaRPr sz="23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2420"/>
              </a:spcBef>
              <a:buFont typeface="Wingdings"/>
              <a:buChar char=""/>
              <a:tabLst>
                <a:tab pos="299085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Depending</a:t>
            </a:r>
            <a:r>
              <a:rPr sz="2000" spc="-1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on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way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your</a:t>
            </a:r>
            <a:r>
              <a:rPr sz="20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rag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merchant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pays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goods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will</a:t>
            </a:r>
            <a:endParaRPr sz="20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depend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on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way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log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sale.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paid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£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x</a:t>
            </a:r>
            <a:r>
              <a:rPr sz="2000" i="1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amount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per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item,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process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sale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normal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manner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(E.G</a:t>
            </a:r>
            <a:r>
              <a:rPr sz="20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10p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per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DVD).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r>
              <a:rPr sz="2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paid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£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x</a:t>
            </a:r>
            <a:r>
              <a:rPr sz="2000" i="1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amount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per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KG,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this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has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logged</a:t>
            </a:r>
            <a:endParaRPr sz="20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differently…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SHOP</a:t>
            </a:r>
            <a:r>
              <a:rPr spc="-40" dirty="0"/>
              <a:t> </a:t>
            </a:r>
            <a:r>
              <a:rPr spc="-20" dirty="0"/>
              <a:t>FLOOR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Gift</a:t>
            </a:r>
            <a:r>
              <a:rPr sz="2500" spc="-45" dirty="0"/>
              <a:t> </a:t>
            </a:r>
            <a:r>
              <a:rPr sz="2500" dirty="0"/>
              <a:t>Aid</a:t>
            </a:r>
            <a:r>
              <a:rPr sz="2500" spc="-40" dirty="0"/>
              <a:t> </a:t>
            </a:r>
            <a:r>
              <a:rPr sz="2500" dirty="0"/>
              <a:t>On</a:t>
            </a:r>
            <a:r>
              <a:rPr sz="2500" spc="-40" dirty="0"/>
              <a:t> </a:t>
            </a:r>
            <a:r>
              <a:rPr sz="2500" dirty="0"/>
              <a:t>Rags</a:t>
            </a:r>
            <a:r>
              <a:rPr sz="2500" spc="20" dirty="0"/>
              <a:t> </a:t>
            </a:r>
            <a:r>
              <a:rPr sz="2500" dirty="0"/>
              <a:t>–</a:t>
            </a:r>
            <a:r>
              <a:rPr sz="2500" spc="-5" dirty="0"/>
              <a:t> </a:t>
            </a:r>
            <a:r>
              <a:rPr sz="2500" dirty="0"/>
              <a:t>1</a:t>
            </a:r>
            <a:r>
              <a:rPr sz="2500" spc="-20" dirty="0"/>
              <a:t> </a:t>
            </a:r>
            <a:r>
              <a:rPr sz="2500" dirty="0"/>
              <a:t>of</a:t>
            </a:r>
            <a:r>
              <a:rPr sz="2500" spc="-5" dirty="0"/>
              <a:t> </a:t>
            </a:r>
            <a:r>
              <a:rPr sz="2500" spc="-50" dirty="0"/>
              <a:t>3</a:t>
            </a:r>
            <a:endParaRPr sz="2500"/>
          </a:p>
        </p:txBody>
      </p:sp>
      <p:grpSp>
        <p:nvGrpSpPr>
          <p:cNvPr id="8" name="object 8"/>
          <p:cNvGrpSpPr/>
          <p:nvPr/>
        </p:nvGrpSpPr>
        <p:grpSpPr>
          <a:xfrm>
            <a:off x="5201920" y="4582159"/>
            <a:ext cx="1788160" cy="1295400"/>
            <a:chOff x="5201920" y="4582159"/>
            <a:chExt cx="1788160" cy="129540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01920" y="4582159"/>
              <a:ext cx="1788160" cy="129539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836793" y="5268213"/>
              <a:ext cx="485140" cy="295910"/>
            </a:xfrm>
            <a:custGeom>
              <a:avLst/>
              <a:gdLst/>
              <a:ahLst/>
              <a:cxnLst/>
              <a:rect l="l" t="t" r="r" b="b"/>
              <a:pathLst>
                <a:path w="485139" h="295910">
                  <a:moveTo>
                    <a:pt x="81787" y="82550"/>
                  </a:moveTo>
                  <a:lnTo>
                    <a:pt x="66929" y="85090"/>
                  </a:lnTo>
                  <a:lnTo>
                    <a:pt x="64262" y="86360"/>
                  </a:lnTo>
                  <a:lnTo>
                    <a:pt x="61341" y="86360"/>
                  </a:lnTo>
                  <a:lnTo>
                    <a:pt x="54991" y="88900"/>
                  </a:lnTo>
                  <a:lnTo>
                    <a:pt x="51054" y="90170"/>
                  </a:lnTo>
                  <a:lnTo>
                    <a:pt x="46355" y="91440"/>
                  </a:lnTo>
                  <a:lnTo>
                    <a:pt x="6731" y="107950"/>
                  </a:lnTo>
                  <a:lnTo>
                    <a:pt x="4445" y="109220"/>
                  </a:lnTo>
                  <a:lnTo>
                    <a:pt x="2667" y="110490"/>
                  </a:lnTo>
                  <a:lnTo>
                    <a:pt x="1270" y="113030"/>
                  </a:lnTo>
                  <a:lnTo>
                    <a:pt x="0" y="114300"/>
                  </a:lnTo>
                  <a:lnTo>
                    <a:pt x="0" y="118110"/>
                  </a:lnTo>
                  <a:lnTo>
                    <a:pt x="70358" y="294640"/>
                  </a:lnTo>
                  <a:lnTo>
                    <a:pt x="70739" y="294640"/>
                  </a:lnTo>
                  <a:lnTo>
                    <a:pt x="71120" y="295910"/>
                  </a:lnTo>
                  <a:lnTo>
                    <a:pt x="80137" y="295910"/>
                  </a:lnTo>
                  <a:lnTo>
                    <a:pt x="82169" y="294640"/>
                  </a:lnTo>
                  <a:lnTo>
                    <a:pt x="84582" y="293370"/>
                  </a:lnTo>
                  <a:lnTo>
                    <a:pt x="86995" y="293370"/>
                  </a:lnTo>
                  <a:lnTo>
                    <a:pt x="88900" y="292100"/>
                  </a:lnTo>
                  <a:lnTo>
                    <a:pt x="91948" y="289560"/>
                  </a:lnTo>
                  <a:lnTo>
                    <a:pt x="93091" y="289560"/>
                  </a:lnTo>
                  <a:lnTo>
                    <a:pt x="93853" y="288290"/>
                  </a:lnTo>
                  <a:lnTo>
                    <a:pt x="94615" y="288290"/>
                  </a:lnTo>
                  <a:lnTo>
                    <a:pt x="95123" y="287020"/>
                  </a:lnTo>
                  <a:lnTo>
                    <a:pt x="95504" y="285750"/>
                  </a:lnTo>
                  <a:lnTo>
                    <a:pt x="95504" y="284480"/>
                  </a:lnTo>
                  <a:lnTo>
                    <a:pt x="95123" y="284480"/>
                  </a:lnTo>
                  <a:lnTo>
                    <a:pt x="63500" y="204470"/>
                  </a:lnTo>
                  <a:lnTo>
                    <a:pt x="85725" y="195580"/>
                  </a:lnTo>
                  <a:lnTo>
                    <a:pt x="90932" y="194310"/>
                  </a:lnTo>
                  <a:lnTo>
                    <a:pt x="147997" y="194310"/>
                  </a:lnTo>
                  <a:lnTo>
                    <a:pt x="146812" y="193040"/>
                  </a:lnTo>
                  <a:lnTo>
                    <a:pt x="136525" y="185420"/>
                  </a:lnTo>
                  <a:lnTo>
                    <a:pt x="55499" y="185420"/>
                  </a:lnTo>
                  <a:lnTo>
                    <a:pt x="30353" y="121920"/>
                  </a:lnTo>
                  <a:lnTo>
                    <a:pt x="51308" y="114300"/>
                  </a:lnTo>
                  <a:lnTo>
                    <a:pt x="56134" y="111760"/>
                  </a:lnTo>
                  <a:lnTo>
                    <a:pt x="60198" y="110490"/>
                  </a:lnTo>
                  <a:lnTo>
                    <a:pt x="63373" y="109220"/>
                  </a:lnTo>
                  <a:lnTo>
                    <a:pt x="66421" y="107950"/>
                  </a:lnTo>
                  <a:lnTo>
                    <a:pt x="72009" y="107950"/>
                  </a:lnTo>
                  <a:lnTo>
                    <a:pt x="80645" y="106680"/>
                  </a:lnTo>
                  <a:lnTo>
                    <a:pt x="126364" y="106680"/>
                  </a:lnTo>
                  <a:lnTo>
                    <a:pt x="124460" y="102870"/>
                  </a:lnTo>
                  <a:lnTo>
                    <a:pt x="120396" y="99060"/>
                  </a:lnTo>
                  <a:lnTo>
                    <a:pt x="116459" y="93980"/>
                  </a:lnTo>
                  <a:lnTo>
                    <a:pt x="111760" y="90170"/>
                  </a:lnTo>
                  <a:lnTo>
                    <a:pt x="106299" y="87630"/>
                  </a:lnTo>
                  <a:lnTo>
                    <a:pt x="100965" y="85090"/>
                  </a:lnTo>
                  <a:lnTo>
                    <a:pt x="94996" y="83820"/>
                  </a:lnTo>
                  <a:lnTo>
                    <a:pt x="81787" y="82550"/>
                  </a:lnTo>
                  <a:close/>
                </a:path>
                <a:path w="485139" h="295910">
                  <a:moveTo>
                    <a:pt x="147997" y="194310"/>
                  </a:moveTo>
                  <a:lnTo>
                    <a:pt x="95631" y="194310"/>
                  </a:lnTo>
                  <a:lnTo>
                    <a:pt x="100330" y="195580"/>
                  </a:lnTo>
                  <a:lnTo>
                    <a:pt x="104775" y="195580"/>
                  </a:lnTo>
                  <a:lnTo>
                    <a:pt x="108839" y="198120"/>
                  </a:lnTo>
                  <a:lnTo>
                    <a:pt x="132715" y="217170"/>
                  </a:lnTo>
                  <a:lnTo>
                    <a:pt x="167386" y="254000"/>
                  </a:lnTo>
                  <a:lnTo>
                    <a:pt x="168148" y="255270"/>
                  </a:lnTo>
                  <a:lnTo>
                    <a:pt x="169799" y="256540"/>
                  </a:lnTo>
                  <a:lnTo>
                    <a:pt x="178689" y="256540"/>
                  </a:lnTo>
                  <a:lnTo>
                    <a:pt x="180721" y="255270"/>
                  </a:lnTo>
                  <a:lnTo>
                    <a:pt x="186055" y="252730"/>
                  </a:lnTo>
                  <a:lnTo>
                    <a:pt x="188341" y="252730"/>
                  </a:lnTo>
                  <a:lnTo>
                    <a:pt x="191643" y="250190"/>
                  </a:lnTo>
                  <a:lnTo>
                    <a:pt x="192912" y="250190"/>
                  </a:lnTo>
                  <a:lnTo>
                    <a:pt x="193675" y="248920"/>
                  </a:lnTo>
                  <a:lnTo>
                    <a:pt x="194564" y="247650"/>
                  </a:lnTo>
                  <a:lnTo>
                    <a:pt x="194945" y="247650"/>
                  </a:lnTo>
                  <a:lnTo>
                    <a:pt x="195072" y="246380"/>
                  </a:lnTo>
                  <a:lnTo>
                    <a:pt x="194945" y="245110"/>
                  </a:lnTo>
                  <a:lnTo>
                    <a:pt x="194691" y="243840"/>
                  </a:lnTo>
                  <a:lnTo>
                    <a:pt x="194310" y="243840"/>
                  </a:lnTo>
                  <a:lnTo>
                    <a:pt x="193675" y="242570"/>
                  </a:lnTo>
                  <a:lnTo>
                    <a:pt x="192786" y="241300"/>
                  </a:lnTo>
                  <a:lnTo>
                    <a:pt x="191770" y="240030"/>
                  </a:lnTo>
                  <a:lnTo>
                    <a:pt x="189992" y="237490"/>
                  </a:lnTo>
                  <a:lnTo>
                    <a:pt x="187325" y="234950"/>
                  </a:lnTo>
                  <a:lnTo>
                    <a:pt x="150368" y="196850"/>
                  </a:lnTo>
                  <a:lnTo>
                    <a:pt x="147997" y="194310"/>
                  </a:lnTo>
                  <a:close/>
                </a:path>
                <a:path w="485139" h="295910">
                  <a:moveTo>
                    <a:pt x="285445" y="92710"/>
                  </a:moveTo>
                  <a:lnTo>
                    <a:pt x="244729" y="92710"/>
                  </a:lnTo>
                  <a:lnTo>
                    <a:pt x="248539" y="93980"/>
                  </a:lnTo>
                  <a:lnTo>
                    <a:pt x="251841" y="95250"/>
                  </a:lnTo>
                  <a:lnTo>
                    <a:pt x="271653" y="125730"/>
                  </a:lnTo>
                  <a:lnTo>
                    <a:pt x="253873" y="132080"/>
                  </a:lnTo>
                  <a:lnTo>
                    <a:pt x="246534" y="135890"/>
                  </a:lnTo>
                  <a:lnTo>
                    <a:pt x="239744" y="139700"/>
                  </a:lnTo>
                  <a:lnTo>
                    <a:pt x="233477" y="142240"/>
                  </a:lnTo>
                  <a:lnTo>
                    <a:pt x="227711" y="146050"/>
                  </a:lnTo>
                  <a:lnTo>
                    <a:pt x="220345" y="151130"/>
                  </a:lnTo>
                  <a:lnTo>
                    <a:pt x="214630" y="156210"/>
                  </a:lnTo>
                  <a:lnTo>
                    <a:pt x="210439" y="162560"/>
                  </a:lnTo>
                  <a:lnTo>
                    <a:pt x="206248" y="167640"/>
                  </a:lnTo>
                  <a:lnTo>
                    <a:pt x="203835" y="173990"/>
                  </a:lnTo>
                  <a:lnTo>
                    <a:pt x="202946" y="180340"/>
                  </a:lnTo>
                  <a:lnTo>
                    <a:pt x="202184" y="187960"/>
                  </a:lnTo>
                  <a:lnTo>
                    <a:pt x="203200" y="194310"/>
                  </a:lnTo>
                  <a:lnTo>
                    <a:pt x="208534" y="208280"/>
                  </a:lnTo>
                  <a:lnTo>
                    <a:pt x="211836" y="213360"/>
                  </a:lnTo>
                  <a:lnTo>
                    <a:pt x="216027" y="217170"/>
                  </a:lnTo>
                  <a:lnTo>
                    <a:pt x="220091" y="220980"/>
                  </a:lnTo>
                  <a:lnTo>
                    <a:pt x="224790" y="223520"/>
                  </a:lnTo>
                  <a:lnTo>
                    <a:pt x="229997" y="226060"/>
                  </a:lnTo>
                  <a:lnTo>
                    <a:pt x="235204" y="227330"/>
                  </a:lnTo>
                  <a:lnTo>
                    <a:pt x="240919" y="228600"/>
                  </a:lnTo>
                  <a:lnTo>
                    <a:pt x="247269" y="227330"/>
                  </a:lnTo>
                  <a:lnTo>
                    <a:pt x="253492" y="227330"/>
                  </a:lnTo>
                  <a:lnTo>
                    <a:pt x="289128" y="207010"/>
                  </a:lnTo>
                  <a:lnTo>
                    <a:pt x="248666" y="207010"/>
                  </a:lnTo>
                  <a:lnTo>
                    <a:pt x="236982" y="201930"/>
                  </a:lnTo>
                  <a:lnTo>
                    <a:pt x="232664" y="196850"/>
                  </a:lnTo>
                  <a:lnTo>
                    <a:pt x="229997" y="190500"/>
                  </a:lnTo>
                  <a:lnTo>
                    <a:pt x="228346" y="186690"/>
                  </a:lnTo>
                  <a:lnTo>
                    <a:pt x="227711" y="182880"/>
                  </a:lnTo>
                  <a:lnTo>
                    <a:pt x="228092" y="179070"/>
                  </a:lnTo>
                  <a:lnTo>
                    <a:pt x="228346" y="175260"/>
                  </a:lnTo>
                  <a:lnTo>
                    <a:pt x="258191" y="151130"/>
                  </a:lnTo>
                  <a:lnTo>
                    <a:pt x="278511" y="142240"/>
                  </a:lnTo>
                  <a:lnTo>
                    <a:pt x="305724" y="142240"/>
                  </a:lnTo>
                  <a:lnTo>
                    <a:pt x="290830" y="105410"/>
                  </a:lnTo>
                  <a:lnTo>
                    <a:pt x="287655" y="96520"/>
                  </a:lnTo>
                  <a:lnTo>
                    <a:pt x="285445" y="92710"/>
                  </a:lnTo>
                  <a:close/>
                </a:path>
                <a:path w="485139" h="295910">
                  <a:moveTo>
                    <a:pt x="422910" y="0"/>
                  </a:moveTo>
                  <a:lnTo>
                    <a:pt x="419735" y="0"/>
                  </a:lnTo>
                  <a:lnTo>
                    <a:pt x="377317" y="16510"/>
                  </a:lnTo>
                  <a:lnTo>
                    <a:pt x="373888" y="16510"/>
                  </a:lnTo>
                  <a:lnTo>
                    <a:pt x="366776" y="19050"/>
                  </a:lnTo>
                  <a:lnTo>
                    <a:pt x="362966" y="20320"/>
                  </a:lnTo>
                  <a:lnTo>
                    <a:pt x="359029" y="21590"/>
                  </a:lnTo>
                  <a:lnTo>
                    <a:pt x="351790" y="24130"/>
                  </a:lnTo>
                  <a:lnTo>
                    <a:pt x="325120" y="54610"/>
                  </a:lnTo>
                  <a:lnTo>
                    <a:pt x="323342" y="74930"/>
                  </a:lnTo>
                  <a:lnTo>
                    <a:pt x="324739" y="81280"/>
                  </a:lnTo>
                  <a:lnTo>
                    <a:pt x="348615" y="113030"/>
                  </a:lnTo>
                  <a:lnTo>
                    <a:pt x="346456" y="118110"/>
                  </a:lnTo>
                  <a:lnTo>
                    <a:pt x="345186" y="123190"/>
                  </a:lnTo>
                  <a:lnTo>
                    <a:pt x="344043" y="134620"/>
                  </a:lnTo>
                  <a:lnTo>
                    <a:pt x="344932" y="140970"/>
                  </a:lnTo>
                  <a:lnTo>
                    <a:pt x="347218" y="146050"/>
                  </a:lnTo>
                  <a:lnTo>
                    <a:pt x="348996" y="149860"/>
                  </a:lnTo>
                  <a:lnTo>
                    <a:pt x="351663" y="153670"/>
                  </a:lnTo>
                  <a:lnTo>
                    <a:pt x="355346" y="156210"/>
                  </a:lnTo>
                  <a:lnTo>
                    <a:pt x="359029" y="160020"/>
                  </a:lnTo>
                  <a:lnTo>
                    <a:pt x="363728" y="161290"/>
                  </a:lnTo>
                  <a:lnTo>
                    <a:pt x="369443" y="161290"/>
                  </a:lnTo>
                  <a:lnTo>
                    <a:pt x="367284" y="165100"/>
                  </a:lnTo>
                  <a:lnTo>
                    <a:pt x="365506" y="168910"/>
                  </a:lnTo>
                  <a:lnTo>
                    <a:pt x="364236" y="172720"/>
                  </a:lnTo>
                  <a:lnTo>
                    <a:pt x="362839" y="175260"/>
                  </a:lnTo>
                  <a:lnTo>
                    <a:pt x="361823" y="179070"/>
                  </a:lnTo>
                  <a:lnTo>
                    <a:pt x="360807" y="185420"/>
                  </a:lnTo>
                  <a:lnTo>
                    <a:pt x="360807" y="189230"/>
                  </a:lnTo>
                  <a:lnTo>
                    <a:pt x="361188" y="191770"/>
                  </a:lnTo>
                  <a:lnTo>
                    <a:pt x="361696" y="195580"/>
                  </a:lnTo>
                  <a:lnTo>
                    <a:pt x="393065" y="222250"/>
                  </a:lnTo>
                  <a:lnTo>
                    <a:pt x="400050" y="222250"/>
                  </a:lnTo>
                  <a:lnTo>
                    <a:pt x="408051" y="220980"/>
                  </a:lnTo>
                  <a:lnTo>
                    <a:pt x="414289" y="219710"/>
                  </a:lnTo>
                  <a:lnTo>
                    <a:pt x="421005" y="218440"/>
                  </a:lnTo>
                  <a:lnTo>
                    <a:pt x="428196" y="215900"/>
                  </a:lnTo>
                  <a:lnTo>
                    <a:pt x="435864" y="213360"/>
                  </a:lnTo>
                  <a:lnTo>
                    <a:pt x="443622" y="209550"/>
                  </a:lnTo>
                  <a:lnTo>
                    <a:pt x="450691" y="207010"/>
                  </a:lnTo>
                  <a:lnTo>
                    <a:pt x="457045" y="203200"/>
                  </a:lnTo>
                  <a:lnTo>
                    <a:pt x="459853" y="200660"/>
                  </a:lnTo>
                  <a:lnTo>
                    <a:pt x="401320" y="200660"/>
                  </a:lnTo>
                  <a:lnTo>
                    <a:pt x="393700" y="199390"/>
                  </a:lnTo>
                  <a:lnTo>
                    <a:pt x="388620" y="196850"/>
                  </a:lnTo>
                  <a:lnTo>
                    <a:pt x="386207" y="190500"/>
                  </a:lnTo>
                  <a:lnTo>
                    <a:pt x="385318" y="187960"/>
                  </a:lnTo>
                  <a:lnTo>
                    <a:pt x="384810" y="186690"/>
                  </a:lnTo>
                  <a:lnTo>
                    <a:pt x="384429" y="184150"/>
                  </a:lnTo>
                  <a:lnTo>
                    <a:pt x="384301" y="182880"/>
                  </a:lnTo>
                  <a:lnTo>
                    <a:pt x="384175" y="179070"/>
                  </a:lnTo>
                  <a:lnTo>
                    <a:pt x="384556" y="177800"/>
                  </a:lnTo>
                  <a:lnTo>
                    <a:pt x="384810" y="175260"/>
                  </a:lnTo>
                  <a:lnTo>
                    <a:pt x="386715" y="168910"/>
                  </a:lnTo>
                  <a:lnTo>
                    <a:pt x="387858" y="166370"/>
                  </a:lnTo>
                  <a:lnTo>
                    <a:pt x="389382" y="162560"/>
                  </a:lnTo>
                  <a:lnTo>
                    <a:pt x="391541" y="158750"/>
                  </a:lnTo>
                  <a:lnTo>
                    <a:pt x="425577" y="147320"/>
                  </a:lnTo>
                  <a:lnTo>
                    <a:pt x="433451" y="144780"/>
                  </a:lnTo>
                  <a:lnTo>
                    <a:pt x="440182" y="143510"/>
                  </a:lnTo>
                  <a:lnTo>
                    <a:pt x="481203" y="143510"/>
                  </a:lnTo>
                  <a:lnTo>
                    <a:pt x="480060" y="140970"/>
                  </a:lnTo>
                  <a:lnTo>
                    <a:pt x="378714" y="140970"/>
                  </a:lnTo>
                  <a:lnTo>
                    <a:pt x="374650" y="139700"/>
                  </a:lnTo>
                  <a:lnTo>
                    <a:pt x="370713" y="138430"/>
                  </a:lnTo>
                  <a:lnTo>
                    <a:pt x="368046" y="137160"/>
                  </a:lnTo>
                  <a:lnTo>
                    <a:pt x="365506" y="130810"/>
                  </a:lnTo>
                  <a:lnTo>
                    <a:pt x="364998" y="128270"/>
                  </a:lnTo>
                  <a:lnTo>
                    <a:pt x="365506" y="121920"/>
                  </a:lnTo>
                  <a:lnTo>
                    <a:pt x="366141" y="119380"/>
                  </a:lnTo>
                  <a:lnTo>
                    <a:pt x="367157" y="116840"/>
                  </a:lnTo>
                  <a:lnTo>
                    <a:pt x="390906" y="116840"/>
                  </a:lnTo>
                  <a:lnTo>
                    <a:pt x="396113" y="114300"/>
                  </a:lnTo>
                  <a:lnTo>
                    <a:pt x="403606" y="111760"/>
                  </a:lnTo>
                  <a:lnTo>
                    <a:pt x="409956" y="107950"/>
                  </a:lnTo>
                  <a:lnTo>
                    <a:pt x="419100" y="100330"/>
                  </a:lnTo>
                  <a:lnTo>
                    <a:pt x="372364" y="100330"/>
                  </a:lnTo>
                  <a:lnTo>
                    <a:pt x="365506" y="96520"/>
                  </a:lnTo>
                  <a:lnTo>
                    <a:pt x="347290" y="64770"/>
                  </a:lnTo>
                  <a:lnTo>
                    <a:pt x="347345" y="62230"/>
                  </a:lnTo>
                  <a:lnTo>
                    <a:pt x="347599" y="59690"/>
                  </a:lnTo>
                  <a:lnTo>
                    <a:pt x="348742" y="57150"/>
                  </a:lnTo>
                  <a:lnTo>
                    <a:pt x="350012" y="53340"/>
                  </a:lnTo>
                  <a:lnTo>
                    <a:pt x="382651" y="35560"/>
                  </a:lnTo>
                  <a:lnTo>
                    <a:pt x="420497" y="35560"/>
                  </a:lnTo>
                  <a:lnTo>
                    <a:pt x="417449" y="31750"/>
                  </a:lnTo>
                  <a:lnTo>
                    <a:pt x="413639" y="29210"/>
                  </a:lnTo>
                  <a:lnTo>
                    <a:pt x="408813" y="26670"/>
                  </a:lnTo>
                  <a:lnTo>
                    <a:pt x="427482" y="19050"/>
                  </a:lnTo>
                  <a:lnTo>
                    <a:pt x="428879" y="19050"/>
                  </a:lnTo>
                  <a:lnTo>
                    <a:pt x="429768" y="17780"/>
                  </a:lnTo>
                  <a:lnTo>
                    <a:pt x="430022" y="15240"/>
                  </a:lnTo>
                  <a:lnTo>
                    <a:pt x="430403" y="13970"/>
                  </a:lnTo>
                  <a:lnTo>
                    <a:pt x="424434" y="1270"/>
                  </a:lnTo>
                  <a:lnTo>
                    <a:pt x="422910" y="0"/>
                  </a:lnTo>
                  <a:close/>
                </a:path>
                <a:path w="485139" h="295910">
                  <a:moveTo>
                    <a:pt x="305724" y="142240"/>
                  </a:moveTo>
                  <a:lnTo>
                    <a:pt x="278511" y="142240"/>
                  </a:lnTo>
                  <a:lnTo>
                    <a:pt x="289560" y="170180"/>
                  </a:lnTo>
                  <a:lnTo>
                    <a:pt x="286258" y="179070"/>
                  </a:lnTo>
                  <a:lnTo>
                    <a:pt x="255397" y="205740"/>
                  </a:lnTo>
                  <a:lnTo>
                    <a:pt x="248666" y="207010"/>
                  </a:lnTo>
                  <a:lnTo>
                    <a:pt x="289128" y="207010"/>
                  </a:lnTo>
                  <a:lnTo>
                    <a:pt x="292481" y="203200"/>
                  </a:lnTo>
                  <a:lnTo>
                    <a:pt x="296926" y="195580"/>
                  </a:lnTo>
                  <a:lnTo>
                    <a:pt x="300101" y="187960"/>
                  </a:lnTo>
                  <a:lnTo>
                    <a:pt x="324214" y="187960"/>
                  </a:lnTo>
                  <a:lnTo>
                    <a:pt x="305724" y="142240"/>
                  </a:lnTo>
                  <a:close/>
                </a:path>
                <a:path w="485139" h="295910">
                  <a:moveTo>
                    <a:pt x="324214" y="187960"/>
                  </a:moveTo>
                  <a:lnTo>
                    <a:pt x="300101" y="187960"/>
                  </a:lnTo>
                  <a:lnTo>
                    <a:pt x="305816" y="201930"/>
                  </a:lnTo>
                  <a:lnTo>
                    <a:pt x="306451" y="201930"/>
                  </a:lnTo>
                  <a:lnTo>
                    <a:pt x="308229" y="203200"/>
                  </a:lnTo>
                  <a:lnTo>
                    <a:pt x="309499" y="203200"/>
                  </a:lnTo>
                  <a:lnTo>
                    <a:pt x="312801" y="201930"/>
                  </a:lnTo>
                  <a:lnTo>
                    <a:pt x="317246" y="200660"/>
                  </a:lnTo>
                  <a:lnTo>
                    <a:pt x="319913" y="199390"/>
                  </a:lnTo>
                  <a:lnTo>
                    <a:pt x="321818" y="199390"/>
                  </a:lnTo>
                  <a:lnTo>
                    <a:pt x="322961" y="198120"/>
                  </a:lnTo>
                  <a:lnTo>
                    <a:pt x="324231" y="196850"/>
                  </a:lnTo>
                  <a:lnTo>
                    <a:pt x="325120" y="196850"/>
                  </a:lnTo>
                  <a:lnTo>
                    <a:pt x="325628" y="195580"/>
                  </a:lnTo>
                  <a:lnTo>
                    <a:pt x="326263" y="194310"/>
                  </a:lnTo>
                  <a:lnTo>
                    <a:pt x="326263" y="193040"/>
                  </a:lnTo>
                  <a:lnTo>
                    <a:pt x="324214" y="187960"/>
                  </a:lnTo>
                  <a:close/>
                </a:path>
                <a:path w="485139" h="295910">
                  <a:moveTo>
                    <a:pt x="481203" y="143510"/>
                  </a:moveTo>
                  <a:lnTo>
                    <a:pt x="440182" y="143510"/>
                  </a:lnTo>
                  <a:lnTo>
                    <a:pt x="451739" y="146050"/>
                  </a:lnTo>
                  <a:lnTo>
                    <a:pt x="455676" y="148590"/>
                  </a:lnTo>
                  <a:lnTo>
                    <a:pt x="457962" y="154940"/>
                  </a:lnTo>
                  <a:lnTo>
                    <a:pt x="459232" y="157480"/>
                  </a:lnTo>
                  <a:lnTo>
                    <a:pt x="459867" y="161290"/>
                  </a:lnTo>
                  <a:lnTo>
                    <a:pt x="459613" y="168910"/>
                  </a:lnTo>
                  <a:lnTo>
                    <a:pt x="458597" y="171450"/>
                  </a:lnTo>
                  <a:lnTo>
                    <a:pt x="456438" y="175260"/>
                  </a:lnTo>
                  <a:lnTo>
                    <a:pt x="454406" y="179070"/>
                  </a:lnTo>
                  <a:lnTo>
                    <a:pt x="451231" y="181610"/>
                  </a:lnTo>
                  <a:lnTo>
                    <a:pt x="446913" y="185420"/>
                  </a:lnTo>
                  <a:lnTo>
                    <a:pt x="442722" y="189230"/>
                  </a:lnTo>
                  <a:lnTo>
                    <a:pt x="436880" y="191770"/>
                  </a:lnTo>
                  <a:lnTo>
                    <a:pt x="429768" y="194310"/>
                  </a:lnTo>
                  <a:lnTo>
                    <a:pt x="421626" y="198120"/>
                  </a:lnTo>
                  <a:lnTo>
                    <a:pt x="414162" y="199390"/>
                  </a:lnTo>
                  <a:lnTo>
                    <a:pt x="407390" y="200660"/>
                  </a:lnTo>
                  <a:lnTo>
                    <a:pt x="459853" y="200660"/>
                  </a:lnTo>
                  <a:lnTo>
                    <a:pt x="462661" y="198120"/>
                  </a:lnTo>
                  <a:lnTo>
                    <a:pt x="469646" y="193040"/>
                  </a:lnTo>
                  <a:lnTo>
                    <a:pt x="484632" y="156210"/>
                  </a:lnTo>
                  <a:lnTo>
                    <a:pt x="483616" y="149860"/>
                  </a:lnTo>
                  <a:lnTo>
                    <a:pt x="481203" y="143510"/>
                  </a:lnTo>
                  <a:close/>
                </a:path>
                <a:path w="485139" h="295910">
                  <a:moveTo>
                    <a:pt x="126364" y="106680"/>
                  </a:moveTo>
                  <a:lnTo>
                    <a:pt x="80645" y="106680"/>
                  </a:lnTo>
                  <a:lnTo>
                    <a:pt x="87503" y="107950"/>
                  </a:lnTo>
                  <a:lnTo>
                    <a:pt x="92837" y="111760"/>
                  </a:lnTo>
                  <a:lnTo>
                    <a:pt x="98044" y="115570"/>
                  </a:lnTo>
                  <a:lnTo>
                    <a:pt x="102235" y="120650"/>
                  </a:lnTo>
                  <a:lnTo>
                    <a:pt x="105029" y="128270"/>
                  </a:lnTo>
                  <a:lnTo>
                    <a:pt x="106934" y="133350"/>
                  </a:lnTo>
                  <a:lnTo>
                    <a:pt x="107823" y="137160"/>
                  </a:lnTo>
                  <a:lnTo>
                    <a:pt x="107950" y="146050"/>
                  </a:lnTo>
                  <a:lnTo>
                    <a:pt x="106934" y="151130"/>
                  </a:lnTo>
                  <a:lnTo>
                    <a:pt x="102870" y="158750"/>
                  </a:lnTo>
                  <a:lnTo>
                    <a:pt x="99695" y="162560"/>
                  </a:lnTo>
                  <a:lnTo>
                    <a:pt x="95631" y="166370"/>
                  </a:lnTo>
                  <a:lnTo>
                    <a:pt x="91567" y="168910"/>
                  </a:lnTo>
                  <a:lnTo>
                    <a:pt x="86233" y="172720"/>
                  </a:lnTo>
                  <a:lnTo>
                    <a:pt x="79629" y="175260"/>
                  </a:lnTo>
                  <a:lnTo>
                    <a:pt x="55499" y="185420"/>
                  </a:lnTo>
                  <a:lnTo>
                    <a:pt x="136525" y="185420"/>
                  </a:lnTo>
                  <a:lnTo>
                    <a:pt x="129921" y="180340"/>
                  </a:lnTo>
                  <a:lnTo>
                    <a:pt x="123317" y="177800"/>
                  </a:lnTo>
                  <a:lnTo>
                    <a:pt x="120015" y="177800"/>
                  </a:lnTo>
                  <a:lnTo>
                    <a:pt x="116586" y="176530"/>
                  </a:lnTo>
                  <a:lnTo>
                    <a:pt x="112903" y="176530"/>
                  </a:lnTo>
                  <a:lnTo>
                    <a:pt x="117602" y="172720"/>
                  </a:lnTo>
                  <a:lnTo>
                    <a:pt x="121666" y="167640"/>
                  </a:lnTo>
                  <a:lnTo>
                    <a:pt x="134747" y="138430"/>
                  </a:lnTo>
                  <a:lnTo>
                    <a:pt x="134112" y="127000"/>
                  </a:lnTo>
                  <a:lnTo>
                    <a:pt x="132715" y="121920"/>
                  </a:lnTo>
                  <a:lnTo>
                    <a:pt x="130302" y="115570"/>
                  </a:lnTo>
                  <a:lnTo>
                    <a:pt x="127635" y="109220"/>
                  </a:lnTo>
                  <a:lnTo>
                    <a:pt x="126364" y="106680"/>
                  </a:lnTo>
                  <a:close/>
                </a:path>
                <a:path w="485139" h="295910">
                  <a:moveTo>
                    <a:pt x="453263" y="121920"/>
                  </a:moveTo>
                  <a:lnTo>
                    <a:pt x="435737" y="121920"/>
                  </a:lnTo>
                  <a:lnTo>
                    <a:pt x="429514" y="124460"/>
                  </a:lnTo>
                  <a:lnTo>
                    <a:pt x="422910" y="127000"/>
                  </a:lnTo>
                  <a:lnTo>
                    <a:pt x="388493" y="138430"/>
                  </a:lnTo>
                  <a:lnTo>
                    <a:pt x="383286" y="140970"/>
                  </a:lnTo>
                  <a:lnTo>
                    <a:pt x="480060" y="140970"/>
                  </a:lnTo>
                  <a:lnTo>
                    <a:pt x="478917" y="138430"/>
                  </a:lnTo>
                  <a:lnTo>
                    <a:pt x="475869" y="133350"/>
                  </a:lnTo>
                  <a:lnTo>
                    <a:pt x="471932" y="130810"/>
                  </a:lnTo>
                  <a:lnTo>
                    <a:pt x="467995" y="127000"/>
                  </a:lnTo>
                  <a:lnTo>
                    <a:pt x="463550" y="124460"/>
                  </a:lnTo>
                  <a:lnTo>
                    <a:pt x="453263" y="121920"/>
                  </a:lnTo>
                  <a:close/>
                </a:path>
                <a:path w="485139" h="295910">
                  <a:moveTo>
                    <a:pt x="252730" y="69850"/>
                  </a:moveTo>
                  <a:lnTo>
                    <a:pt x="245364" y="69850"/>
                  </a:lnTo>
                  <a:lnTo>
                    <a:pt x="239650" y="71120"/>
                  </a:lnTo>
                  <a:lnTo>
                    <a:pt x="233568" y="72390"/>
                  </a:lnTo>
                  <a:lnTo>
                    <a:pt x="197358" y="90170"/>
                  </a:lnTo>
                  <a:lnTo>
                    <a:pt x="190246" y="95250"/>
                  </a:lnTo>
                  <a:lnTo>
                    <a:pt x="187198" y="99060"/>
                  </a:lnTo>
                  <a:lnTo>
                    <a:pt x="184785" y="101600"/>
                  </a:lnTo>
                  <a:lnTo>
                    <a:pt x="182245" y="104140"/>
                  </a:lnTo>
                  <a:lnTo>
                    <a:pt x="180594" y="106680"/>
                  </a:lnTo>
                  <a:lnTo>
                    <a:pt x="179070" y="110490"/>
                  </a:lnTo>
                  <a:lnTo>
                    <a:pt x="178689" y="111760"/>
                  </a:lnTo>
                  <a:lnTo>
                    <a:pt x="179197" y="115570"/>
                  </a:lnTo>
                  <a:lnTo>
                    <a:pt x="181229" y="120650"/>
                  </a:lnTo>
                  <a:lnTo>
                    <a:pt x="181864" y="121920"/>
                  </a:lnTo>
                  <a:lnTo>
                    <a:pt x="182626" y="123190"/>
                  </a:lnTo>
                  <a:lnTo>
                    <a:pt x="183896" y="125730"/>
                  </a:lnTo>
                  <a:lnTo>
                    <a:pt x="185420" y="127000"/>
                  </a:lnTo>
                  <a:lnTo>
                    <a:pt x="190246" y="127000"/>
                  </a:lnTo>
                  <a:lnTo>
                    <a:pt x="191770" y="124460"/>
                  </a:lnTo>
                  <a:lnTo>
                    <a:pt x="195326" y="120650"/>
                  </a:lnTo>
                  <a:lnTo>
                    <a:pt x="197612" y="118110"/>
                  </a:lnTo>
                  <a:lnTo>
                    <a:pt x="200533" y="114300"/>
                  </a:lnTo>
                  <a:lnTo>
                    <a:pt x="203327" y="111760"/>
                  </a:lnTo>
                  <a:lnTo>
                    <a:pt x="206756" y="107950"/>
                  </a:lnTo>
                  <a:lnTo>
                    <a:pt x="215011" y="101600"/>
                  </a:lnTo>
                  <a:lnTo>
                    <a:pt x="219964" y="99060"/>
                  </a:lnTo>
                  <a:lnTo>
                    <a:pt x="225806" y="96520"/>
                  </a:lnTo>
                  <a:lnTo>
                    <a:pt x="231267" y="93980"/>
                  </a:lnTo>
                  <a:lnTo>
                    <a:pt x="236220" y="93980"/>
                  </a:lnTo>
                  <a:lnTo>
                    <a:pt x="240411" y="92710"/>
                  </a:lnTo>
                  <a:lnTo>
                    <a:pt x="285445" y="92710"/>
                  </a:lnTo>
                  <a:lnTo>
                    <a:pt x="283972" y="90170"/>
                  </a:lnTo>
                  <a:lnTo>
                    <a:pt x="279654" y="85090"/>
                  </a:lnTo>
                  <a:lnTo>
                    <a:pt x="275463" y="80010"/>
                  </a:lnTo>
                  <a:lnTo>
                    <a:pt x="270510" y="76200"/>
                  </a:lnTo>
                  <a:lnTo>
                    <a:pt x="264795" y="73660"/>
                  </a:lnTo>
                  <a:lnTo>
                    <a:pt x="259207" y="71120"/>
                  </a:lnTo>
                  <a:lnTo>
                    <a:pt x="252730" y="69850"/>
                  </a:lnTo>
                  <a:close/>
                </a:path>
                <a:path w="485139" h="295910">
                  <a:moveTo>
                    <a:pt x="390906" y="116840"/>
                  </a:moveTo>
                  <a:lnTo>
                    <a:pt x="367157" y="116840"/>
                  </a:lnTo>
                  <a:lnTo>
                    <a:pt x="370586" y="118110"/>
                  </a:lnTo>
                  <a:lnTo>
                    <a:pt x="374904" y="119380"/>
                  </a:lnTo>
                  <a:lnTo>
                    <a:pt x="385572" y="118110"/>
                  </a:lnTo>
                  <a:lnTo>
                    <a:pt x="390906" y="116840"/>
                  </a:lnTo>
                  <a:close/>
                </a:path>
                <a:path w="485139" h="295910">
                  <a:moveTo>
                    <a:pt x="420497" y="35560"/>
                  </a:moveTo>
                  <a:lnTo>
                    <a:pt x="382651" y="35560"/>
                  </a:lnTo>
                  <a:lnTo>
                    <a:pt x="389509" y="39370"/>
                  </a:lnTo>
                  <a:lnTo>
                    <a:pt x="396367" y="41910"/>
                  </a:lnTo>
                  <a:lnTo>
                    <a:pt x="401447" y="48260"/>
                  </a:lnTo>
                  <a:lnTo>
                    <a:pt x="406527" y="60960"/>
                  </a:lnTo>
                  <a:lnTo>
                    <a:pt x="407416" y="64770"/>
                  </a:lnTo>
                  <a:lnTo>
                    <a:pt x="407924" y="72390"/>
                  </a:lnTo>
                  <a:lnTo>
                    <a:pt x="407416" y="76200"/>
                  </a:lnTo>
                  <a:lnTo>
                    <a:pt x="406273" y="80010"/>
                  </a:lnTo>
                  <a:lnTo>
                    <a:pt x="405130" y="82550"/>
                  </a:lnTo>
                  <a:lnTo>
                    <a:pt x="403098" y="86360"/>
                  </a:lnTo>
                  <a:lnTo>
                    <a:pt x="400177" y="88900"/>
                  </a:lnTo>
                  <a:lnTo>
                    <a:pt x="397383" y="91440"/>
                  </a:lnTo>
                  <a:lnTo>
                    <a:pt x="393573" y="93980"/>
                  </a:lnTo>
                  <a:lnTo>
                    <a:pt x="388874" y="96520"/>
                  </a:lnTo>
                  <a:lnTo>
                    <a:pt x="380111" y="99060"/>
                  </a:lnTo>
                  <a:lnTo>
                    <a:pt x="372364" y="100330"/>
                  </a:lnTo>
                  <a:lnTo>
                    <a:pt x="419100" y="100330"/>
                  </a:lnTo>
                  <a:lnTo>
                    <a:pt x="432181" y="62230"/>
                  </a:lnTo>
                  <a:lnTo>
                    <a:pt x="430657" y="54610"/>
                  </a:lnTo>
                  <a:lnTo>
                    <a:pt x="425958" y="43180"/>
                  </a:lnTo>
                  <a:lnTo>
                    <a:pt x="423545" y="39370"/>
                  </a:lnTo>
                  <a:lnTo>
                    <a:pt x="420497" y="355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61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7739" y="1244600"/>
            <a:ext cx="7731759" cy="4851400"/>
            <a:chOff x="2237739" y="1244600"/>
            <a:chExt cx="7731759" cy="4851400"/>
          </a:xfrm>
        </p:grpSpPr>
        <p:sp>
          <p:nvSpPr>
            <p:cNvPr id="4" name="object 4"/>
            <p:cNvSpPr/>
            <p:nvPr/>
          </p:nvSpPr>
          <p:spPr>
            <a:xfrm>
              <a:off x="2250439" y="1257300"/>
              <a:ext cx="7706359" cy="4826000"/>
            </a:xfrm>
            <a:custGeom>
              <a:avLst/>
              <a:gdLst/>
              <a:ahLst/>
              <a:cxnLst/>
              <a:rect l="l" t="t" r="r" b="b"/>
              <a:pathLst>
                <a:path w="7706359" h="4826000">
                  <a:moveTo>
                    <a:pt x="6902069" y="0"/>
                  </a:moveTo>
                  <a:lnTo>
                    <a:pt x="804291" y="0"/>
                  </a:lnTo>
                  <a:lnTo>
                    <a:pt x="757040" y="1365"/>
                  </a:lnTo>
                  <a:lnTo>
                    <a:pt x="710508" y="5412"/>
                  </a:lnTo>
                  <a:lnTo>
                    <a:pt x="664769" y="12064"/>
                  </a:lnTo>
                  <a:lnTo>
                    <a:pt x="619899" y="21246"/>
                  </a:lnTo>
                  <a:lnTo>
                    <a:pt x="575973" y="32882"/>
                  </a:lnTo>
                  <a:lnTo>
                    <a:pt x="533068" y="46897"/>
                  </a:lnTo>
                  <a:lnTo>
                    <a:pt x="491257" y="63216"/>
                  </a:lnTo>
                  <a:lnTo>
                    <a:pt x="450618" y="81762"/>
                  </a:lnTo>
                  <a:lnTo>
                    <a:pt x="411225" y="102461"/>
                  </a:lnTo>
                  <a:lnTo>
                    <a:pt x="373154" y="125237"/>
                  </a:lnTo>
                  <a:lnTo>
                    <a:pt x="336481" y="150015"/>
                  </a:lnTo>
                  <a:lnTo>
                    <a:pt x="301281" y="176718"/>
                  </a:lnTo>
                  <a:lnTo>
                    <a:pt x="267628" y="205272"/>
                  </a:lnTo>
                  <a:lnTo>
                    <a:pt x="235600" y="235600"/>
                  </a:lnTo>
                  <a:lnTo>
                    <a:pt x="205272" y="267628"/>
                  </a:lnTo>
                  <a:lnTo>
                    <a:pt x="176718" y="301281"/>
                  </a:lnTo>
                  <a:lnTo>
                    <a:pt x="150015" y="336481"/>
                  </a:lnTo>
                  <a:lnTo>
                    <a:pt x="125237" y="373154"/>
                  </a:lnTo>
                  <a:lnTo>
                    <a:pt x="102461" y="411225"/>
                  </a:lnTo>
                  <a:lnTo>
                    <a:pt x="81762" y="450618"/>
                  </a:lnTo>
                  <a:lnTo>
                    <a:pt x="63216" y="491257"/>
                  </a:lnTo>
                  <a:lnTo>
                    <a:pt x="46897" y="533068"/>
                  </a:lnTo>
                  <a:lnTo>
                    <a:pt x="32882" y="575973"/>
                  </a:lnTo>
                  <a:lnTo>
                    <a:pt x="21246" y="619899"/>
                  </a:lnTo>
                  <a:lnTo>
                    <a:pt x="12064" y="664769"/>
                  </a:lnTo>
                  <a:lnTo>
                    <a:pt x="5412" y="710508"/>
                  </a:lnTo>
                  <a:lnTo>
                    <a:pt x="1365" y="757040"/>
                  </a:lnTo>
                  <a:lnTo>
                    <a:pt x="0" y="804290"/>
                  </a:lnTo>
                  <a:lnTo>
                    <a:pt x="0" y="4021709"/>
                  </a:lnTo>
                  <a:lnTo>
                    <a:pt x="1365" y="4068964"/>
                  </a:lnTo>
                  <a:lnTo>
                    <a:pt x="5412" y="4115501"/>
                  </a:lnTo>
                  <a:lnTo>
                    <a:pt x="12064" y="4161243"/>
                  </a:lnTo>
                  <a:lnTo>
                    <a:pt x="21246" y="4206116"/>
                  </a:lnTo>
                  <a:lnTo>
                    <a:pt x="32882" y="4250044"/>
                  </a:lnTo>
                  <a:lnTo>
                    <a:pt x="46897" y="4292952"/>
                  </a:lnTo>
                  <a:lnTo>
                    <a:pt x="63216" y="4334763"/>
                  </a:lnTo>
                  <a:lnTo>
                    <a:pt x="81762" y="4375403"/>
                  </a:lnTo>
                  <a:lnTo>
                    <a:pt x="102461" y="4414796"/>
                  </a:lnTo>
                  <a:lnTo>
                    <a:pt x="125237" y="4452867"/>
                  </a:lnTo>
                  <a:lnTo>
                    <a:pt x="150015" y="4489540"/>
                  </a:lnTo>
                  <a:lnTo>
                    <a:pt x="176718" y="4524740"/>
                  </a:lnTo>
                  <a:lnTo>
                    <a:pt x="205272" y="4558391"/>
                  </a:lnTo>
                  <a:lnTo>
                    <a:pt x="235600" y="4590418"/>
                  </a:lnTo>
                  <a:lnTo>
                    <a:pt x="267628" y="4620745"/>
                  </a:lnTo>
                  <a:lnTo>
                    <a:pt x="301281" y="4649297"/>
                  </a:lnTo>
                  <a:lnTo>
                    <a:pt x="336481" y="4675999"/>
                  </a:lnTo>
                  <a:lnTo>
                    <a:pt x="373154" y="4700774"/>
                  </a:lnTo>
                  <a:lnTo>
                    <a:pt x="411225" y="4723548"/>
                  </a:lnTo>
                  <a:lnTo>
                    <a:pt x="450618" y="4744246"/>
                  </a:lnTo>
                  <a:lnTo>
                    <a:pt x="491257" y="4762790"/>
                  </a:lnTo>
                  <a:lnTo>
                    <a:pt x="533068" y="4779107"/>
                  </a:lnTo>
                  <a:lnTo>
                    <a:pt x="575973" y="4793121"/>
                  </a:lnTo>
                  <a:lnTo>
                    <a:pt x="619899" y="4804756"/>
                  </a:lnTo>
                  <a:lnTo>
                    <a:pt x="664769" y="4813937"/>
                  </a:lnTo>
                  <a:lnTo>
                    <a:pt x="710508" y="4820588"/>
                  </a:lnTo>
                  <a:lnTo>
                    <a:pt x="757040" y="4824634"/>
                  </a:lnTo>
                  <a:lnTo>
                    <a:pt x="804291" y="4826000"/>
                  </a:lnTo>
                  <a:lnTo>
                    <a:pt x="6902069" y="4826000"/>
                  </a:lnTo>
                  <a:lnTo>
                    <a:pt x="6949319" y="4824634"/>
                  </a:lnTo>
                  <a:lnTo>
                    <a:pt x="6995851" y="4820588"/>
                  </a:lnTo>
                  <a:lnTo>
                    <a:pt x="7041590" y="4813937"/>
                  </a:lnTo>
                  <a:lnTo>
                    <a:pt x="7086460" y="4804756"/>
                  </a:lnTo>
                  <a:lnTo>
                    <a:pt x="7130386" y="4793121"/>
                  </a:lnTo>
                  <a:lnTo>
                    <a:pt x="7173291" y="4779107"/>
                  </a:lnTo>
                  <a:lnTo>
                    <a:pt x="7215102" y="4762790"/>
                  </a:lnTo>
                  <a:lnTo>
                    <a:pt x="7255741" y="4744246"/>
                  </a:lnTo>
                  <a:lnTo>
                    <a:pt x="7295134" y="4723548"/>
                  </a:lnTo>
                  <a:lnTo>
                    <a:pt x="7333205" y="4700774"/>
                  </a:lnTo>
                  <a:lnTo>
                    <a:pt x="7369878" y="4675999"/>
                  </a:lnTo>
                  <a:lnTo>
                    <a:pt x="7405078" y="4649297"/>
                  </a:lnTo>
                  <a:lnTo>
                    <a:pt x="7438731" y="4620745"/>
                  </a:lnTo>
                  <a:lnTo>
                    <a:pt x="7470759" y="4590418"/>
                  </a:lnTo>
                  <a:lnTo>
                    <a:pt x="7501087" y="4558391"/>
                  </a:lnTo>
                  <a:lnTo>
                    <a:pt x="7529641" y="4524740"/>
                  </a:lnTo>
                  <a:lnTo>
                    <a:pt x="7556344" y="4489540"/>
                  </a:lnTo>
                  <a:lnTo>
                    <a:pt x="7581122" y="4452867"/>
                  </a:lnTo>
                  <a:lnTo>
                    <a:pt x="7603898" y="4414796"/>
                  </a:lnTo>
                  <a:lnTo>
                    <a:pt x="7624597" y="4375403"/>
                  </a:lnTo>
                  <a:lnTo>
                    <a:pt x="7643143" y="4334763"/>
                  </a:lnTo>
                  <a:lnTo>
                    <a:pt x="7659462" y="4292952"/>
                  </a:lnTo>
                  <a:lnTo>
                    <a:pt x="7673477" y="4250044"/>
                  </a:lnTo>
                  <a:lnTo>
                    <a:pt x="7685113" y="4206116"/>
                  </a:lnTo>
                  <a:lnTo>
                    <a:pt x="7694295" y="4161243"/>
                  </a:lnTo>
                  <a:lnTo>
                    <a:pt x="7700947" y="4115501"/>
                  </a:lnTo>
                  <a:lnTo>
                    <a:pt x="7704994" y="4068964"/>
                  </a:lnTo>
                  <a:lnTo>
                    <a:pt x="7706359" y="4021709"/>
                  </a:lnTo>
                  <a:lnTo>
                    <a:pt x="7706359" y="804290"/>
                  </a:lnTo>
                  <a:lnTo>
                    <a:pt x="7704994" y="757040"/>
                  </a:lnTo>
                  <a:lnTo>
                    <a:pt x="7700947" y="710508"/>
                  </a:lnTo>
                  <a:lnTo>
                    <a:pt x="7694295" y="664769"/>
                  </a:lnTo>
                  <a:lnTo>
                    <a:pt x="7685113" y="619899"/>
                  </a:lnTo>
                  <a:lnTo>
                    <a:pt x="7673477" y="575973"/>
                  </a:lnTo>
                  <a:lnTo>
                    <a:pt x="7659462" y="533068"/>
                  </a:lnTo>
                  <a:lnTo>
                    <a:pt x="7643143" y="491257"/>
                  </a:lnTo>
                  <a:lnTo>
                    <a:pt x="7624597" y="450618"/>
                  </a:lnTo>
                  <a:lnTo>
                    <a:pt x="7603898" y="411225"/>
                  </a:lnTo>
                  <a:lnTo>
                    <a:pt x="7581122" y="373154"/>
                  </a:lnTo>
                  <a:lnTo>
                    <a:pt x="7556344" y="336481"/>
                  </a:lnTo>
                  <a:lnTo>
                    <a:pt x="7529641" y="301281"/>
                  </a:lnTo>
                  <a:lnTo>
                    <a:pt x="7501087" y="267628"/>
                  </a:lnTo>
                  <a:lnTo>
                    <a:pt x="7470759" y="235600"/>
                  </a:lnTo>
                  <a:lnTo>
                    <a:pt x="7438731" y="205272"/>
                  </a:lnTo>
                  <a:lnTo>
                    <a:pt x="7405078" y="176718"/>
                  </a:lnTo>
                  <a:lnTo>
                    <a:pt x="7369878" y="150015"/>
                  </a:lnTo>
                  <a:lnTo>
                    <a:pt x="7333205" y="125237"/>
                  </a:lnTo>
                  <a:lnTo>
                    <a:pt x="7295134" y="102461"/>
                  </a:lnTo>
                  <a:lnTo>
                    <a:pt x="7255741" y="81762"/>
                  </a:lnTo>
                  <a:lnTo>
                    <a:pt x="7215102" y="63216"/>
                  </a:lnTo>
                  <a:lnTo>
                    <a:pt x="7173291" y="46897"/>
                  </a:lnTo>
                  <a:lnTo>
                    <a:pt x="7130386" y="32882"/>
                  </a:lnTo>
                  <a:lnTo>
                    <a:pt x="7086460" y="21246"/>
                  </a:lnTo>
                  <a:lnTo>
                    <a:pt x="7041590" y="12064"/>
                  </a:lnTo>
                  <a:lnTo>
                    <a:pt x="6995851" y="5412"/>
                  </a:lnTo>
                  <a:lnTo>
                    <a:pt x="6949319" y="1365"/>
                  </a:lnTo>
                  <a:lnTo>
                    <a:pt x="69020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50439" y="1257300"/>
              <a:ext cx="7706359" cy="4826000"/>
            </a:xfrm>
            <a:custGeom>
              <a:avLst/>
              <a:gdLst/>
              <a:ahLst/>
              <a:cxnLst/>
              <a:rect l="l" t="t" r="r" b="b"/>
              <a:pathLst>
                <a:path w="7706359" h="4826000">
                  <a:moveTo>
                    <a:pt x="0" y="804290"/>
                  </a:moveTo>
                  <a:lnTo>
                    <a:pt x="1365" y="757040"/>
                  </a:lnTo>
                  <a:lnTo>
                    <a:pt x="5412" y="710508"/>
                  </a:lnTo>
                  <a:lnTo>
                    <a:pt x="12064" y="664769"/>
                  </a:lnTo>
                  <a:lnTo>
                    <a:pt x="21246" y="619899"/>
                  </a:lnTo>
                  <a:lnTo>
                    <a:pt x="32882" y="575973"/>
                  </a:lnTo>
                  <a:lnTo>
                    <a:pt x="46897" y="533068"/>
                  </a:lnTo>
                  <a:lnTo>
                    <a:pt x="63216" y="491257"/>
                  </a:lnTo>
                  <a:lnTo>
                    <a:pt x="81762" y="450618"/>
                  </a:lnTo>
                  <a:lnTo>
                    <a:pt x="102461" y="411225"/>
                  </a:lnTo>
                  <a:lnTo>
                    <a:pt x="125237" y="373154"/>
                  </a:lnTo>
                  <a:lnTo>
                    <a:pt x="150015" y="336481"/>
                  </a:lnTo>
                  <a:lnTo>
                    <a:pt x="176718" y="301281"/>
                  </a:lnTo>
                  <a:lnTo>
                    <a:pt x="205272" y="267628"/>
                  </a:lnTo>
                  <a:lnTo>
                    <a:pt x="235600" y="235600"/>
                  </a:lnTo>
                  <a:lnTo>
                    <a:pt x="267628" y="205272"/>
                  </a:lnTo>
                  <a:lnTo>
                    <a:pt x="301281" y="176718"/>
                  </a:lnTo>
                  <a:lnTo>
                    <a:pt x="336481" y="150015"/>
                  </a:lnTo>
                  <a:lnTo>
                    <a:pt x="373154" y="125237"/>
                  </a:lnTo>
                  <a:lnTo>
                    <a:pt x="411225" y="102461"/>
                  </a:lnTo>
                  <a:lnTo>
                    <a:pt x="450618" y="81762"/>
                  </a:lnTo>
                  <a:lnTo>
                    <a:pt x="491257" y="63216"/>
                  </a:lnTo>
                  <a:lnTo>
                    <a:pt x="533068" y="46897"/>
                  </a:lnTo>
                  <a:lnTo>
                    <a:pt x="575973" y="32882"/>
                  </a:lnTo>
                  <a:lnTo>
                    <a:pt x="619899" y="21246"/>
                  </a:lnTo>
                  <a:lnTo>
                    <a:pt x="664769" y="12064"/>
                  </a:lnTo>
                  <a:lnTo>
                    <a:pt x="710508" y="5412"/>
                  </a:lnTo>
                  <a:lnTo>
                    <a:pt x="757040" y="1365"/>
                  </a:lnTo>
                  <a:lnTo>
                    <a:pt x="804291" y="0"/>
                  </a:lnTo>
                  <a:lnTo>
                    <a:pt x="6902069" y="0"/>
                  </a:lnTo>
                  <a:lnTo>
                    <a:pt x="6949319" y="1365"/>
                  </a:lnTo>
                  <a:lnTo>
                    <a:pt x="6995851" y="5412"/>
                  </a:lnTo>
                  <a:lnTo>
                    <a:pt x="7041590" y="12064"/>
                  </a:lnTo>
                  <a:lnTo>
                    <a:pt x="7086460" y="21246"/>
                  </a:lnTo>
                  <a:lnTo>
                    <a:pt x="7130386" y="32882"/>
                  </a:lnTo>
                  <a:lnTo>
                    <a:pt x="7173291" y="46897"/>
                  </a:lnTo>
                  <a:lnTo>
                    <a:pt x="7215102" y="63216"/>
                  </a:lnTo>
                  <a:lnTo>
                    <a:pt x="7255741" y="81762"/>
                  </a:lnTo>
                  <a:lnTo>
                    <a:pt x="7295134" y="102461"/>
                  </a:lnTo>
                  <a:lnTo>
                    <a:pt x="7333205" y="125237"/>
                  </a:lnTo>
                  <a:lnTo>
                    <a:pt x="7369878" y="150015"/>
                  </a:lnTo>
                  <a:lnTo>
                    <a:pt x="7405078" y="176718"/>
                  </a:lnTo>
                  <a:lnTo>
                    <a:pt x="7438731" y="205272"/>
                  </a:lnTo>
                  <a:lnTo>
                    <a:pt x="7470759" y="235600"/>
                  </a:lnTo>
                  <a:lnTo>
                    <a:pt x="7501087" y="267628"/>
                  </a:lnTo>
                  <a:lnTo>
                    <a:pt x="7529641" y="301281"/>
                  </a:lnTo>
                  <a:lnTo>
                    <a:pt x="7556344" y="336481"/>
                  </a:lnTo>
                  <a:lnTo>
                    <a:pt x="7581122" y="373154"/>
                  </a:lnTo>
                  <a:lnTo>
                    <a:pt x="7603898" y="411225"/>
                  </a:lnTo>
                  <a:lnTo>
                    <a:pt x="7624597" y="450618"/>
                  </a:lnTo>
                  <a:lnTo>
                    <a:pt x="7643143" y="491257"/>
                  </a:lnTo>
                  <a:lnTo>
                    <a:pt x="7659462" y="533068"/>
                  </a:lnTo>
                  <a:lnTo>
                    <a:pt x="7673477" y="575973"/>
                  </a:lnTo>
                  <a:lnTo>
                    <a:pt x="7685113" y="619899"/>
                  </a:lnTo>
                  <a:lnTo>
                    <a:pt x="7694295" y="664769"/>
                  </a:lnTo>
                  <a:lnTo>
                    <a:pt x="7700947" y="710508"/>
                  </a:lnTo>
                  <a:lnTo>
                    <a:pt x="7704994" y="757040"/>
                  </a:lnTo>
                  <a:lnTo>
                    <a:pt x="7706359" y="804290"/>
                  </a:lnTo>
                  <a:lnTo>
                    <a:pt x="7706359" y="4021709"/>
                  </a:lnTo>
                  <a:lnTo>
                    <a:pt x="7704994" y="4068964"/>
                  </a:lnTo>
                  <a:lnTo>
                    <a:pt x="7700947" y="4115501"/>
                  </a:lnTo>
                  <a:lnTo>
                    <a:pt x="7694295" y="4161243"/>
                  </a:lnTo>
                  <a:lnTo>
                    <a:pt x="7685113" y="4206116"/>
                  </a:lnTo>
                  <a:lnTo>
                    <a:pt x="7673477" y="4250044"/>
                  </a:lnTo>
                  <a:lnTo>
                    <a:pt x="7659462" y="4292952"/>
                  </a:lnTo>
                  <a:lnTo>
                    <a:pt x="7643143" y="4334763"/>
                  </a:lnTo>
                  <a:lnTo>
                    <a:pt x="7624597" y="4375403"/>
                  </a:lnTo>
                  <a:lnTo>
                    <a:pt x="7603898" y="4414796"/>
                  </a:lnTo>
                  <a:lnTo>
                    <a:pt x="7581122" y="4452867"/>
                  </a:lnTo>
                  <a:lnTo>
                    <a:pt x="7556344" y="4489540"/>
                  </a:lnTo>
                  <a:lnTo>
                    <a:pt x="7529641" y="4524740"/>
                  </a:lnTo>
                  <a:lnTo>
                    <a:pt x="7501087" y="4558391"/>
                  </a:lnTo>
                  <a:lnTo>
                    <a:pt x="7470759" y="4590418"/>
                  </a:lnTo>
                  <a:lnTo>
                    <a:pt x="7438731" y="4620745"/>
                  </a:lnTo>
                  <a:lnTo>
                    <a:pt x="7405078" y="4649297"/>
                  </a:lnTo>
                  <a:lnTo>
                    <a:pt x="7369878" y="4675999"/>
                  </a:lnTo>
                  <a:lnTo>
                    <a:pt x="7333205" y="4700774"/>
                  </a:lnTo>
                  <a:lnTo>
                    <a:pt x="7295134" y="4723548"/>
                  </a:lnTo>
                  <a:lnTo>
                    <a:pt x="7255741" y="4744246"/>
                  </a:lnTo>
                  <a:lnTo>
                    <a:pt x="7215102" y="4762790"/>
                  </a:lnTo>
                  <a:lnTo>
                    <a:pt x="7173291" y="4779107"/>
                  </a:lnTo>
                  <a:lnTo>
                    <a:pt x="7130386" y="4793121"/>
                  </a:lnTo>
                  <a:lnTo>
                    <a:pt x="7086460" y="4804756"/>
                  </a:lnTo>
                  <a:lnTo>
                    <a:pt x="7041590" y="4813937"/>
                  </a:lnTo>
                  <a:lnTo>
                    <a:pt x="6995851" y="4820588"/>
                  </a:lnTo>
                  <a:lnTo>
                    <a:pt x="6949319" y="4824634"/>
                  </a:lnTo>
                  <a:lnTo>
                    <a:pt x="6902069" y="4826000"/>
                  </a:lnTo>
                  <a:lnTo>
                    <a:pt x="804291" y="4826000"/>
                  </a:lnTo>
                  <a:lnTo>
                    <a:pt x="757040" y="4824634"/>
                  </a:lnTo>
                  <a:lnTo>
                    <a:pt x="710508" y="4820588"/>
                  </a:lnTo>
                  <a:lnTo>
                    <a:pt x="664769" y="4813937"/>
                  </a:lnTo>
                  <a:lnTo>
                    <a:pt x="619899" y="4804756"/>
                  </a:lnTo>
                  <a:lnTo>
                    <a:pt x="575973" y="4793121"/>
                  </a:lnTo>
                  <a:lnTo>
                    <a:pt x="533068" y="4779107"/>
                  </a:lnTo>
                  <a:lnTo>
                    <a:pt x="491257" y="4762790"/>
                  </a:lnTo>
                  <a:lnTo>
                    <a:pt x="450618" y="4744246"/>
                  </a:lnTo>
                  <a:lnTo>
                    <a:pt x="411225" y="4723548"/>
                  </a:lnTo>
                  <a:lnTo>
                    <a:pt x="373154" y="4700774"/>
                  </a:lnTo>
                  <a:lnTo>
                    <a:pt x="336481" y="4675999"/>
                  </a:lnTo>
                  <a:lnTo>
                    <a:pt x="301281" y="4649297"/>
                  </a:lnTo>
                  <a:lnTo>
                    <a:pt x="267628" y="4620745"/>
                  </a:lnTo>
                  <a:lnTo>
                    <a:pt x="235600" y="4590418"/>
                  </a:lnTo>
                  <a:lnTo>
                    <a:pt x="205272" y="4558391"/>
                  </a:lnTo>
                  <a:lnTo>
                    <a:pt x="176718" y="4524740"/>
                  </a:lnTo>
                  <a:lnTo>
                    <a:pt x="150015" y="4489540"/>
                  </a:lnTo>
                  <a:lnTo>
                    <a:pt x="125237" y="4452867"/>
                  </a:lnTo>
                  <a:lnTo>
                    <a:pt x="102461" y="4414796"/>
                  </a:lnTo>
                  <a:lnTo>
                    <a:pt x="81762" y="4375403"/>
                  </a:lnTo>
                  <a:lnTo>
                    <a:pt x="63216" y="4334763"/>
                  </a:lnTo>
                  <a:lnTo>
                    <a:pt x="46897" y="4292952"/>
                  </a:lnTo>
                  <a:lnTo>
                    <a:pt x="32882" y="4250044"/>
                  </a:lnTo>
                  <a:lnTo>
                    <a:pt x="21246" y="4206116"/>
                  </a:lnTo>
                  <a:lnTo>
                    <a:pt x="12064" y="4161243"/>
                  </a:lnTo>
                  <a:lnTo>
                    <a:pt x="5412" y="4115501"/>
                  </a:lnTo>
                  <a:lnTo>
                    <a:pt x="1365" y="4068964"/>
                  </a:lnTo>
                  <a:lnTo>
                    <a:pt x="0" y="4021709"/>
                  </a:lnTo>
                  <a:lnTo>
                    <a:pt x="0" y="80429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364354" y="1512570"/>
            <a:ext cx="3475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Sorting</a:t>
            </a:r>
            <a:r>
              <a:rPr sz="1800" i="1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Process</a:t>
            </a:r>
            <a:r>
              <a:rPr sz="1800" i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When</a:t>
            </a:r>
            <a:r>
              <a:rPr sz="18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Paid</a:t>
            </a:r>
            <a:r>
              <a:rPr sz="1800" i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By</a:t>
            </a:r>
            <a:r>
              <a:rPr sz="1800" i="1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1F487C"/>
                </a:solidFill>
                <a:latin typeface="Calibri"/>
                <a:cs typeface="Calibri"/>
              </a:rPr>
              <a:t>Weight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SHOP</a:t>
            </a:r>
            <a:r>
              <a:rPr spc="-40" dirty="0"/>
              <a:t> </a:t>
            </a:r>
            <a:r>
              <a:rPr spc="-20" dirty="0"/>
              <a:t>FLOOR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Gift</a:t>
            </a:r>
            <a:r>
              <a:rPr sz="2500" spc="-45" dirty="0"/>
              <a:t> </a:t>
            </a:r>
            <a:r>
              <a:rPr sz="2500" dirty="0"/>
              <a:t>Aid</a:t>
            </a:r>
            <a:r>
              <a:rPr sz="2500" spc="-40" dirty="0"/>
              <a:t> </a:t>
            </a:r>
            <a:r>
              <a:rPr sz="2500" dirty="0"/>
              <a:t>On</a:t>
            </a:r>
            <a:r>
              <a:rPr sz="2500" spc="-40" dirty="0"/>
              <a:t> </a:t>
            </a:r>
            <a:r>
              <a:rPr sz="2500" dirty="0"/>
              <a:t>Rags</a:t>
            </a:r>
            <a:r>
              <a:rPr sz="2500" spc="20" dirty="0"/>
              <a:t> </a:t>
            </a:r>
            <a:r>
              <a:rPr sz="2500" dirty="0"/>
              <a:t>–</a:t>
            </a:r>
            <a:r>
              <a:rPr sz="2500" spc="-5" dirty="0"/>
              <a:t> </a:t>
            </a:r>
            <a:r>
              <a:rPr sz="2500" dirty="0"/>
              <a:t>2</a:t>
            </a:r>
            <a:r>
              <a:rPr sz="2500" spc="-20" dirty="0"/>
              <a:t> </a:t>
            </a:r>
            <a:r>
              <a:rPr sz="2500" dirty="0"/>
              <a:t>of</a:t>
            </a:r>
            <a:r>
              <a:rPr sz="2500" spc="-5" dirty="0"/>
              <a:t> </a:t>
            </a:r>
            <a:r>
              <a:rPr sz="2500" spc="-50" dirty="0"/>
              <a:t>3</a:t>
            </a:r>
            <a:endParaRPr sz="2500"/>
          </a:p>
        </p:txBody>
      </p:sp>
      <p:grpSp>
        <p:nvGrpSpPr>
          <p:cNvPr id="8" name="object 8"/>
          <p:cNvGrpSpPr/>
          <p:nvPr/>
        </p:nvGrpSpPr>
        <p:grpSpPr>
          <a:xfrm>
            <a:off x="2722879" y="1879600"/>
            <a:ext cx="6786880" cy="3192780"/>
            <a:chOff x="2722879" y="1879600"/>
            <a:chExt cx="6786880" cy="319278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24139" y="1879600"/>
              <a:ext cx="1785620" cy="12954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357742" y="2566162"/>
              <a:ext cx="485140" cy="295910"/>
            </a:xfrm>
            <a:custGeom>
              <a:avLst/>
              <a:gdLst/>
              <a:ahLst/>
              <a:cxnLst/>
              <a:rect l="l" t="t" r="r" b="b"/>
              <a:pathLst>
                <a:path w="485140" h="295910">
                  <a:moveTo>
                    <a:pt x="81787" y="82550"/>
                  </a:moveTo>
                  <a:lnTo>
                    <a:pt x="74675" y="83820"/>
                  </a:lnTo>
                  <a:lnTo>
                    <a:pt x="66928" y="85089"/>
                  </a:lnTo>
                  <a:lnTo>
                    <a:pt x="64388" y="86360"/>
                  </a:lnTo>
                  <a:lnTo>
                    <a:pt x="58165" y="87630"/>
                  </a:lnTo>
                  <a:lnTo>
                    <a:pt x="54990" y="88900"/>
                  </a:lnTo>
                  <a:lnTo>
                    <a:pt x="51053" y="90170"/>
                  </a:lnTo>
                  <a:lnTo>
                    <a:pt x="6730" y="107950"/>
                  </a:lnTo>
                  <a:lnTo>
                    <a:pt x="0" y="114300"/>
                  </a:lnTo>
                  <a:lnTo>
                    <a:pt x="0" y="118110"/>
                  </a:lnTo>
                  <a:lnTo>
                    <a:pt x="70357" y="294639"/>
                  </a:lnTo>
                  <a:lnTo>
                    <a:pt x="70738" y="294639"/>
                  </a:lnTo>
                  <a:lnTo>
                    <a:pt x="71247" y="295910"/>
                  </a:lnTo>
                  <a:lnTo>
                    <a:pt x="80136" y="295910"/>
                  </a:lnTo>
                  <a:lnTo>
                    <a:pt x="82296" y="294639"/>
                  </a:lnTo>
                  <a:lnTo>
                    <a:pt x="84581" y="293370"/>
                  </a:lnTo>
                  <a:lnTo>
                    <a:pt x="86995" y="293370"/>
                  </a:lnTo>
                  <a:lnTo>
                    <a:pt x="89026" y="292100"/>
                  </a:lnTo>
                  <a:lnTo>
                    <a:pt x="90424" y="290830"/>
                  </a:lnTo>
                  <a:lnTo>
                    <a:pt x="91948" y="289560"/>
                  </a:lnTo>
                  <a:lnTo>
                    <a:pt x="93090" y="289560"/>
                  </a:lnTo>
                  <a:lnTo>
                    <a:pt x="93852" y="288289"/>
                  </a:lnTo>
                  <a:lnTo>
                    <a:pt x="94614" y="288289"/>
                  </a:lnTo>
                  <a:lnTo>
                    <a:pt x="95123" y="287020"/>
                  </a:lnTo>
                  <a:lnTo>
                    <a:pt x="95376" y="287020"/>
                  </a:lnTo>
                  <a:lnTo>
                    <a:pt x="95503" y="284480"/>
                  </a:lnTo>
                  <a:lnTo>
                    <a:pt x="95123" y="284480"/>
                  </a:lnTo>
                  <a:lnTo>
                    <a:pt x="63500" y="204470"/>
                  </a:lnTo>
                  <a:lnTo>
                    <a:pt x="85725" y="195580"/>
                  </a:lnTo>
                  <a:lnTo>
                    <a:pt x="90931" y="194310"/>
                  </a:lnTo>
                  <a:lnTo>
                    <a:pt x="147997" y="194310"/>
                  </a:lnTo>
                  <a:lnTo>
                    <a:pt x="146811" y="193039"/>
                  </a:lnTo>
                  <a:lnTo>
                    <a:pt x="139953" y="187960"/>
                  </a:lnTo>
                  <a:lnTo>
                    <a:pt x="136651" y="185420"/>
                  </a:lnTo>
                  <a:lnTo>
                    <a:pt x="55499" y="185420"/>
                  </a:lnTo>
                  <a:lnTo>
                    <a:pt x="30479" y="121920"/>
                  </a:lnTo>
                  <a:lnTo>
                    <a:pt x="51307" y="114300"/>
                  </a:lnTo>
                  <a:lnTo>
                    <a:pt x="60198" y="110489"/>
                  </a:lnTo>
                  <a:lnTo>
                    <a:pt x="66548" y="107950"/>
                  </a:lnTo>
                  <a:lnTo>
                    <a:pt x="72135" y="107950"/>
                  </a:lnTo>
                  <a:lnTo>
                    <a:pt x="80645" y="106680"/>
                  </a:lnTo>
                  <a:lnTo>
                    <a:pt x="126110" y="106680"/>
                  </a:lnTo>
                  <a:lnTo>
                    <a:pt x="124459" y="104139"/>
                  </a:lnTo>
                  <a:lnTo>
                    <a:pt x="120396" y="99060"/>
                  </a:lnTo>
                  <a:lnTo>
                    <a:pt x="116458" y="93980"/>
                  </a:lnTo>
                  <a:lnTo>
                    <a:pt x="111759" y="91439"/>
                  </a:lnTo>
                  <a:lnTo>
                    <a:pt x="106299" y="87630"/>
                  </a:lnTo>
                  <a:lnTo>
                    <a:pt x="100964" y="85089"/>
                  </a:lnTo>
                  <a:lnTo>
                    <a:pt x="94996" y="83820"/>
                  </a:lnTo>
                  <a:lnTo>
                    <a:pt x="88391" y="83820"/>
                  </a:lnTo>
                  <a:lnTo>
                    <a:pt x="81787" y="82550"/>
                  </a:lnTo>
                  <a:close/>
                </a:path>
                <a:path w="485140" h="295910">
                  <a:moveTo>
                    <a:pt x="147997" y="194310"/>
                  </a:moveTo>
                  <a:lnTo>
                    <a:pt x="90931" y="194310"/>
                  </a:lnTo>
                  <a:lnTo>
                    <a:pt x="95630" y="195580"/>
                  </a:lnTo>
                  <a:lnTo>
                    <a:pt x="104775" y="195580"/>
                  </a:lnTo>
                  <a:lnTo>
                    <a:pt x="108965" y="198120"/>
                  </a:lnTo>
                  <a:lnTo>
                    <a:pt x="113156" y="199389"/>
                  </a:lnTo>
                  <a:lnTo>
                    <a:pt x="117093" y="201930"/>
                  </a:lnTo>
                  <a:lnTo>
                    <a:pt x="120903" y="205739"/>
                  </a:lnTo>
                  <a:lnTo>
                    <a:pt x="124840" y="208280"/>
                  </a:lnTo>
                  <a:lnTo>
                    <a:pt x="128650" y="212089"/>
                  </a:lnTo>
                  <a:lnTo>
                    <a:pt x="132714" y="217170"/>
                  </a:lnTo>
                  <a:lnTo>
                    <a:pt x="167385" y="254000"/>
                  </a:lnTo>
                  <a:lnTo>
                    <a:pt x="168275" y="255270"/>
                  </a:lnTo>
                  <a:lnTo>
                    <a:pt x="169036" y="255270"/>
                  </a:lnTo>
                  <a:lnTo>
                    <a:pt x="169925" y="256539"/>
                  </a:lnTo>
                  <a:lnTo>
                    <a:pt x="178688" y="256539"/>
                  </a:lnTo>
                  <a:lnTo>
                    <a:pt x="180721" y="255270"/>
                  </a:lnTo>
                  <a:lnTo>
                    <a:pt x="186181" y="252730"/>
                  </a:lnTo>
                  <a:lnTo>
                    <a:pt x="188467" y="252730"/>
                  </a:lnTo>
                  <a:lnTo>
                    <a:pt x="191770" y="250189"/>
                  </a:lnTo>
                  <a:lnTo>
                    <a:pt x="192912" y="250189"/>
                  </a:lnTo>
                  <a:lnTo>
                    <a:pt x="193801" y="248920"/>
                  </a:lnTo>
                  <a:lnTo>
                    <a:pt x="194563" y="247650"/>
                  </a:lnTo>
                  <a:lnTo>
                    <a:pt x="194945" y="247650"/>
                  </a:lnTo>
                  <a:lnTo>
                    <a:pt x="194945" y="245110"/>
                  </a:lnTo>
                  <a:lnTo>
                    <a:pt x="194690" y="243839"/>
                  </a:lnTo>
                  <a:lnTo>
                    <a:pt x="194309" y="243839"/>
                  </a:lnTo>
                  <a:lnTo>
                    <a:pt x="193801" y="242570"/>
                  </a:lnTo>
                  <a:lnTo>
                    <a:pt x="192785" y="241300"/>
                  </a:lnTo>
                  <a:lnTo>
                    <a:pt x="191897" y="240030"/>
                  </a:lnTo>
                  <a:lnTo>
                    <a:pt x="189991" y="238760"/>
                  </a:lnTo>
                  <a:lnTo>
                    <a:pt x="187325" y="234950"/>
                  </a:lnTo>
                  <a:lnTo>
                    <a:pt x="150367" y="196850"/>
                  </a:lnTo>
                  <a:lnTo>
                    <a:pt x="147997" y="194310"/>
                  </a:lnTo>
                  <a:close/>
                </a:path>
                <a:path w="485140" h="295910">
                  <a:moveTo>
                    <a:pt x="285445" y="92710"/>
                  </a:moveTo>
                  <a:lnTo>
                    <a:pt x="244728" y="92710"/>
                  </a:lnTo>
                  <a:lnTo>
                    <a:pt x="248538" y="93980"/>
                  </a:lnTo>
                  <a:lnTo>
                    <a:pt x="251967" y="95250"/>
                  </a:lnTo>
                  <a:lnTo>
                    <a:pt x="271779" y="125730"/>
                  </a:lnTo>
                  <a:lnTo>
                    <a:pt x="253873" y="132080"/>
                  </a:lnTo>
                  <a:lnTo>
                    <a:pt x="246588" y="135889"/>
                  </a:lnTo>
                  <a:lnTo>
                    <a:pt x="239791" y="139700"/>
                  </a:lnTo>
                  <a:lnTo>
                    <a:pt x="233495" y="142239"/>
                  </a:lnTo>
                  <a:lnTo>
                    <a:pt x="227710" y="146050"/>
                  </a:lnTo>
                  <a:lnTo>
                    <a:pt x="220345" y="151130"/>
                  </a:lnTo>
                  <a:lnTo>
                    <a:pt x="214629" y="156210"/>
                  </a:lnTo>
                  <a:lnTo>
                    <a:pt x="210438" y="162560"/>
                  </a:lnTo>
                  <a:lnTo>
                    <a:pt x="206375" y="167639"/>
                  </a:lnTo>
                  <a:lnTo>
                    <a:pt x="203834" y="173989"/>
                  </a:lnTo>
                  <a:lnTo>
                    <a:pt x="202183" y="187960"/>
                  </a:lnTo>
                  <a:lnTo>
                    <a:pt x="203200" y="194310"/>
                  </a:lnTo>
                  <a:lnTo>
                    <a:pt x="230124" y="226060"/>
                  </a:lnTo>
                  <a:lnTo>
                    <a:pt x="241046" y="228600"/>
                  </a:lnTo>
                  <a:lnTo>
                    <a:pt x="253491" y="227330"/>
                  </a:lnTo>
                  <a:lnTo>
                    <a:pt x="288881" y="207010"/>
                  </a:lnTo>
                  <a:lnTo>
                    <a:pt x="248665" y="207010"/>
                  </a:lnTo>
                  <a:lnTo>
                    <a:pt x="236981" y="201930"/>
                  </a:lnTo>
                  <a:lnTo>
                    <a:pt x="232663" y="198120"/>
                  </a:lnTo>
                  <a:lnTo>
                    <a:pt x="229997" y="190500"/>
                  </a:lnTo>
                  <a:lnTo>
                    <a:pt x="228473" y="186689"/>
                  </a:lnTo>
                  <a:lnTo>
                    <a:pt x="227837" y="182880"/>
                  </a:lnTo>
                  <a:lnTo>
                    <a:pt x="228346" y="175260"/>
                  </a:lnTo>
                  <a:lnTo>
                    <a:pt x="229615" y="172720"/>
                  </a:lnTo>
                  <a:lnTo>
                    <a:pt x="231901" y="168910"/>
                  </a:lnTo>
                  <a:lnTo>
                    <a:pt x="234314" y="165100"/>
                  </a:lnTo>
                  <a:lnTo>
                    <a:pt x="237616" y="162560"/>
                  </a:lnTo>
                  <a:lnTo>
                    <a:pt x="241934" y="158750"/>
                  </a:lnTo>
                  <a:lnTo>
                    <a:pt x="246252" y="156210"/>
                  </a:lnTo>
                  <a:lnTo>
                    <a:pt x="251713" y="153670"/>
                  </a:lnTo>
                  <a:lnTo>
                    <a:pt x="258317" y="151130"/>
                  </a:lnTo>
                  <a:lnTo>
                    <a:pt x="278637" y="142239"/>
                  </a:lnTo>
                  <a:lnTo>
                    <a:pt x="305635" y="142239"/>
                  </a:lnTo>
                  <a:lnTo>
                    <a:pt x="290956" y="105410"/>
                  </a:lnTo>
                  <a:lnTo>
                    <a:pt x="287654" y="96520"/>
                  </a:lnTo>
                  <a:lnTo>
                    <a:pt x="285445" y="92710"/>
                  </a:lnTo>
                  <a:close/>
                </a:path>
                <a:path w="485140" h="295910">
                  <a:moveTo>
                    <a:pt x="423036" y="0"/>
                  </a:moveTo>
                  <a:lnTo>
                    <a:pt x="419861" y="0"/>
                  </a:lnTo>
                  <a:lnTo>
                    <a:pt x="380618" y="15239"/>
                  </a:lnTo>
                  <a:lnTo>
                    <a:pt x="377443" y="16510"/>
                  </a:lnTo>
                  <a:lnTo>
                    <a:pt x="373887" y="16510"/>
                  </a:lnTo>
                  <a:lnTo>
                    <a:pt x="366775" y="19050"/>
                  </a:lnTo>
                  <a:lnTo>
                    <a:pt x="363092" y="20320"/>
                  </a:lnTo>
                  <a:lnTo>
                    <a:pt x="359155" y="21589"/>
                  </a:lnTo>
                  <a:lnTo>
                    <a:pt x="351789" y="24130"/>
                  </a:lnTo>
                  <a:lnTo>
                    <a:pt x="325120" y="54610"/>
                  </a:lnTo>
                  <a:lnTo>
                    <a:pt x="323341" y="74930"/>
                  </a:lnTo>
                  <a:lnTo>
                    <a:pt x="324738" y="81280"/>
                  </a:lnTo>
                  <a:lnTo>
                    <a:pt x="348614" y="113030"/>
                  </a:lnTo>
                  <a:lnTo>
                    <a:pt x="346582" y="118110"/>
                  </a:lnTo>
                  <a:lnTo>
                    <a:pt x="345185" y="123189"/>
                  </a:lnTo>
                  <a:lnTo>
                    <a:pt x="344677" y="129539"/>
                  </a:lnTo>
                  <a:lnTo>
                    <a:pt x="344042" y="134620"/>
                  </a:lnTo>
                  <a:lnTo>
                    <a:pt x="344931" y="140970"/>
                  </a:lnTo>
                  <a:lnTo>
                    <a:pt x="347345" y="146050"/>
                  </a:lnTo>
                  <a:lnTo>
                    <a:pt x="348996" y="151130"/>
                  </a:lnTo>
                  <a:lnTo>
                    <a:pt x="351662" y="153670"/>
                  </a:lnTo>
                  <a:lnTo>
                    <a:pt x="355346" y="156210"/>
                  </a:lnTo>
                  <a:lnTo>
                    <a:pt x="359155" y="160020"/>
                  </a:lnTo>
                  <a:lnTo>
                    <a:pt x="363854" y="161289"/>
                  </a:lnTo>
                  <a:lnTo>
                    <a:pt x="369442" y="161289"/>
                  </a:lnTo>
                  <a:lnTo>
                    <a:pt x="367283" y="165100"/>
                  </a:lnTo>
                  <a:lnTo>
                    <a:pt x="365632" y="168910"/>
                  </a:lnTo>
                  <a:lnTo>
                    <a:pt x="364235" y="172720"/>
                  </a:lnTo>
                  <a:lnTo>
                    <a:pt x="362838" y="175260"/>
                  </a:lnTo>
                  <a:lnTo>
                    <a:pt x="361950" y="179070"/>
                  </a:lnTo>
                  <a:lnTo>
                    <a:pt x="360933" y="185420"/>
                  </a:lnTo>
                  <a:lnTo>
                    <a:pt x="360806" y="189230"/>
                  </a:lnTo>
                  <a:lnTo>
                    <a:pt x="361314" y="191770"/>
                  </a:lnTo>
                  <a:lnTo>
                    <a:pt x="361696" y="195580"/>
                  </a:lnTo>
                  <a:lnTo>
                    <a:pt x="362584" y="199389"/>
                  </a:lnTo>
                  <a:lnTo>
                    <a:pt x="363727" y="201930"/>
                  </a:lnTo>
                  <a:lnTo>
                    <a:pt x="365759" y="207010"/>
                  </a:lnTo>
                  <a:lnTo>
                    <a:pt x="368680" y="210820"/>
                  </a:lnTo>
                  <a:lnTo>
                    <a:pt x="376300" y="218439"/>
                  </a:lnTo>
                  <a:lnTo>
                    <a:pt x="381253" y="219710"/>
                  </a:lnTo>
                  <a:lnTo>
                    <a:pt x="393064" y="222250"/>
                  </a:lnTo>
                  <a:lnTo>
                    <a:pt x="400050" y="222250"/>
                  </a:lnTo>
                  <a:lnTo>
                    <a:pt x="408050" y="220980"/>
                  </a:lnTo>
                  <a:lnTo>
                    <a:pt x="414361" y="219710"/>
                  </a:lnTo>
                  <a:lnTo>
                    <a:pt x="421100" y="218439"/>
                  </a:lnTo>
                  <a:lnTo>
                    <a:pt x="428267" y="215900"/>
                  </a:lnTo>
                  <a:lnTo>
                    <a:pt x="435863" y="213360"/>
                  </a:lnTo>
                  <a:lnTo>
                    <a:pt x="443622" y="209550"/>
                  </a:lnTo>
                  <a:lnTo>
                    <a:pt x="450691" y="207010"/>
                  </a:lnTo>
                  <a:lnTo>
                    <a:pt x="457045" y="203200"/>
                  </a:lnTo>
                  <a:lnTo>
                    <a:pt x="460789" y="200660"/>
                  </a:lnTo>
                  <a:lnTo>
                    <a:pt x="401320" y="200660"/>
                  </a:lnTo>
                  <a:lnTo>
                    <a:pt x="393700" y="199389"/>
                  </a:lnTo>
                  <a:lnTo>
                    <a:pt x="388747" y="196850"/>
                  </a:lnTo>
                  <a:lnTo>
                    <a:pt x="386206" y="190500"/>
                  </a:lnTo>
                  <a:lnTo>
                    <a:pt x="385445" y="187960"/>
                  </a:lnTo>
                  <a:lnTo>
                    <a:pt x="384809" y="186689"/>
                  </a:lnTo>
                  <a:lnTo>
                    <a:pt x="384428" y="184150"/>
                  </a:lnTo>
                  <a:lnTo>
                    <a:pt x="384301" y="182880"/>
                  </a:lnTo>
                  <a:lnTo>
                    <a:pt x="384175" y="180339"/>
                  </a:lnTo>
                  <a:lnTo>
                    <a:pt x="384936" y="175260"/>
                  </a:lnTo>
                  <a:lnTo>
                    <a:pt x="385699" y="172720"/>
                  </a:lnTo>
                  <a:lnTo>
                    <a:pt x="386714" y="168910"/>
                  </a:lnTo>
                  <a:lnTo>
                    <a:pt x="387857" y="166370"/>
                  </a:lnTo>
                  <a:lnTo>
                    <a:pt x="389508" y="162560"/>
                  </a:lnTo>
                  <a:lnTo>
                    <a:pt x="391540" y="158750"/>
                  </a:lnTo>
                  <a:lnTo>
                    <a:pt x="425576" y="147320"/>
                  </a:lnTo>
                  <a:lnTo>
                    <a:pt x="433450" y="144780"/>
                  </a:lnTo>
                  <a:lnTo>
                    <a:pt x="440181" y="143510"/>
                  </a:lnTo>
                  <a:lnTo>
                    <a:pt x="481005" y="143510"/>
                  </a:lnTo>
                  <a:lnTo>
                    <a:pt x="479961" y="140970"/>
                  </a:lnTo>
                  <a:lnTo>
                    <a:pt x="378713" y="140970"/>
                  </a:lnTo>
                  <a:lnTo>
                    <a:pt x="374650" y="139700"/>
                  </a:lnTo>
                  <a:lnTo>
                    <a:pt x="370712" y="138430"/>
                  </a:lnTo>
                  <a:lnTo>
                    <a:pt x="368046" y="137160"/>
                  </a:lnTo>
                  <a:lnTo>
                    <a:pt x="366649" y="133350"/>
                  </a:lnTo>
                  <a:lnTo>
                    <a:pt x="365505" y="130810"/>
                  </a:lnTo>
                  <a:lnTo>
                    <a:pt x="365125" y="128270"/>
                  </a:lnTo>
                  <a:lnTo>
                    <a:pt x="365251" y="125730"/>
                  </a:lnTo>
                  <a:lnTo>
                    <a:pt x="365505" y="123189"/>
                  </a:lnTo>
                  <a:lnTo>
                    <a:pt x="366140" y="119380"/>
                  </a:lnTo>
                  <a:lnTo>
                    <a:pt x="367156" y="118110"/>
                  </a:lnTo>
                  <a:lnTo>
                    <a:pt x="385572" y="118110"/>
                  </a:lnTo>
                  <a:lnTo>
                    <a:pt x="390905" y="116839"/>
                  </a:lnTo>
                  <a:lnTo>
                    <a:pt x="396112" y="114300"/>
                  </a:lnTo>
                  <a:lnTo>
                    <a:pt x="403605" y="111760"/>
                  </a:lnTo>
                  <a:lnTo>
                    <a:pt x="410082" y="107950"/>
                  </a:lnTo>
                  <a:lnTo>
                    <a:pt x="415416" y="102870"/>
                  </a:lnTo>
                  <a:lnTo>
                    <a:pt x="418888" y="100330"/>
                  </a:lnTo>
                  <a:lnTo>
                    <a:pt x="372363" y="100330"/>
                  </a:lnTo>
                  <a:lnTo>
                    <a:pt x="365632" y="96520"/>
                  </a:lnTo>
                  <a:lnTo>
                    <a:pt x="358775" y="93980"/>
                  </a:lnTo>
                  <a:lnTo>
                    <a:pt x="353695" y="87630"/>
                  </a:lnTo>
                  <a:lnTo>
                    <a:pt x="348741" y="76200"/>
                  </a:lnTo>
                  <a:lnTo>
                    <a:pt x="347852" y="72389"/>
                  </a:lnTo>
                  <a:lnTo>
                    <a:pt x="347472" y="68580"/>
                  </a:lnTo>
                  <a:lnTo>
                    <a:pt x="347281" y="64770"/>
                  </a:lnTo>
                  <a:lnTo>
                    <a:pt x="347344" y="62230"/>
                  </a:lnTo>
                  <a:lnTo>
                    <a:pt x="347599" y="59689"/>
                  </a:lnTo>
                  <a:lnTo>
                    <a:pt x="348868" y="57150"/>
                  </a:lnTo>
                  <a:lnTo>
                    <a:pt x="350011" y="53339"/>
                  </a:lnTo>
                  <a:lnTo>
                    <a:pt x="352043" y="49530"/>
                  </a:lnTo>
                  <a:lnTo>
                    <a:pt x="357631" y="44450"/>
                  </a:lnTo>
                  <a:lnTo>
                    <a:pt x="361314" y="41910"/>
                  </a:lnTo>
                  <a:lnTo>
                    <a:pt x="365886" y="40639"/>
                  </a:lnTo>
                  <a:lnTo>
                    <a:pt x="374776" y="36830"/>
                  </a:lnTo>
                  <a:lnTo>
                    <a:pt x="382650" y="35560"/>
                  </a:lnTo>
                  <a:lnTo>
                    <a:pt x="420497" y="35560"/>
                  </a:lnTo>
                  <a:lnTo>
                    <a:pt x="417449" y="31750"/>
                  </a:lnTo>
                  <a:lnTo>
                    <a:pt x="413638" y="29210"/>
                  </a:lnTo>
                  <a:lnTo>
                    <a:pt x="408939" y="26670"/>
                  </a:lnTo>
                  <a:lnTo>
                    <a:pt x="427481" y="19050"/>
                  </a:lnTo>
                  <a:lnTo>
                    <a:pt x="428878" y="19050"/>
                  </a:lnTo>
                  <a:lnTo>
                    <a:pt x="429767" y="17780"/>
                  </a:lnTo>
                  <a:lnTo>
                    <a:pt x="430149" y="15239"/>
                  </a:lnTo>
                  <a:lnTo>
                    <a:pt x="430402" y="13970"/>
                  </a:lnTo>
                  <a:lnTo>
                    <a:pt x="429895" y="11430"/>
                  </a:lnTo>
                  <a:lnTo>
                    <a:pt x="428625" y="7620"/>
                  </a:lnTo>
                  <a:lnTo>
                    <a:pt x="425830" y="2539"/>
                  </a:lnTo>
                  <a:lnTo>
                    <a:pt x="423036" y="0"/>
                  </a:lnTo>
                  <a:close/>
                </a:path>
                <a:path w="485140" h="295910">
                  <a:moveTo>
                    <a:pt x="305635" y="142239"/>
                  </a:moveTo>
                  <a:lnTo>
                    <a:pt x="278637" y="142239"/>
                  </a:lnTo>
                  <a:lnTo>
                    <a:pt x="289559" y="170180"/>
                  </a:lnTo>
                  <a:lnTo>
                    <a:pt x="286257" y="179070"/>
                  </a:lnTo>
                  <a:lnTo>
                    <a:pt x="255524" y="205739"/>
                  </a:lnTo>
                  <a:lnTo>
                    <a:pt x="248665" y="207010"/>
                  </a:lnTo>
                  <a:lnTo>
                    <a:pt x="288881" y="207010"/>
                  </a:lnTo>
                  <a:lnTo>
                    <a:pt x="290869" y="204470"/>
                  </a:lnTo>
                  <a:lnTo>
                    <a:pt x="294417" y="199389"/>
                  </a:lnTo>
                  <a:lnTo>
                    <a:pt x="297537" y="194310"/>
                  </a:lnTo>
                  <a:lnTo>
                    <a:pt x="300227" y="187960"/>
                  </a:lnTo>
                  <a:lnTo>
                    <a:pt x="323857" y="187960"/>
                  </a:lnTo>
                  <a:lnTo>
                    <a:pt x="305635" y="142239"/>
                  </a:lnTo>
                  <a:close/>
                </a:path>
                <a:path w="485140" h="295910">
                  <a:moveTo>
                    <a:pt x="312800" y="201930"/>
                  </a:moveTo>
                  <a:lnTo>
                    <a:pt x="306577" y="201930"/>
                  </a:lnTo>
                  <a:lnTo>
                    <a:pt x="307466" y="203200"/>
                  </a:lnTo>
                  <a:lnTo>
                    <a:pt x="311150" y="203200"/>
                  </a:lnTo>
                  <a:lnTo>
                    <a:pt x="312800" y="201930"/>
                  </a:lnTo>
                  <a:close/>
                </a:path>
                <a:path w="485140" h="295910">
                  <a:moveTo>
                    <a:pt x="323857" y="187960"/>
                  </a:moveTo>
                  <a:lnTo>
                    <a:pt x="300227" y="187960"/>
                  </a:lnTo>
                  <a:lnTo>
                    <a:pt x="305434" y="200660"/>
                  </a:lnTo>
                  <a:lnTo>
                    <a:pt x="305815" y="201930"/>
                  </a:lnTo>
                  <a:lnTo>
                    <a:pt x="314832" y="201930"/>
                  </a:lnTo>
                  <a:lnTo>
                    <a:pt x="319912" y="199389"/>
                  </a:lnTo>
                  <a:lnTo>
                    <a:pt x="321817" y="199389"/>
                  </a:lnTo>
                  <a:lnTo>
                    <a:pt x="323087" y="198120"/>
                  </a:lnTo>
                  <a:lnTo>
                    <a:pt x="324230" y="196850"/>
                  </a:lnTo>
                  <a:lnTo>
                    <a:pt x="325120" y="196850"/>
                  </a:lnTo>
                  <a:lnTo>
                    <a:pt x="325754" y="195580"/>
                  </a:lnTo>
                  <a:lnTo>
                    <a:pt x="326262" y="194310"/>
                  </a:lnTo>
                  <a:lnTo>
                    <a:pt x="326262" y="193039"/>
                  </a:lnTo>
                  <a:lnTo>
                    <a:pt x="325881" y="193039"/>
                  </a:lnTo>
                  <a:lnTo>
                    <a:pt x="323857" y="187960"/>
                  </a:lnTo>
                  <a:close/>
                </a:path>
                <a:path w="485140" h="295910">
                  <a:moveTo>
                    <a:pt x="481005" y="143510"/>
                  </a:moveTo>
                  <a:lnTo>
                    <a:pt x="440181" y="143510"/>
                  </a:lnTo>
                  <a:lnTo>
                    <a:pt x="451738" y="146050"/>
                  </a:lnTo>
                  <a:lnTo>
                    <a:pt x="455802" y="148589"/>
                  </a:lnTo>
                  <a:lnTo>
                    <a:pt x="457961" y="154939"/>
                  </a:lnTo>
                  <a:lnTo>
                    <a:pt x="459231" y="157480"/>
                  </a:lnTo>
                  <a:lnTo>
                    <a:pt x="459655" y="160020"/>
                  </a:lnTo>
                  <a:lnTo>
                    <a:pt x="451357" y="181610"/>
                  </a:lnTo>
                  <a:lnTo>
                    <a:pt x="442722" y="189230"/>
                  </a:lnTo>
                  <a:lnTo>
                    <a:pt x="437006" y="191770"/>
                  </a:lnTo>
                  <a:lnTo>
                    <a:pt x="429767" y="194310"/>
                  </a:lnTo>
                  <a:lnTo>
                    <a:pt x="421626" y="198120"/>
                  </a:lnTo>
                  <a:lnTo>
                    <a:pt x="414162" y="199389"/>
                  </a:lnTo>
                  <a:lnTo>
                    <a:pt x="407390" y="200660"/>
                  </a:lnTo>
                  <a:lnTo>
                    <a:pt x="460789" y="200660"/>
                  </a:lnTo>
                  <a:lnTo>
                    <a:pt x="483870" y="168910"/>
                  </a:lnTo>
                  <a:lnTo>
                    <a:pt x="484631" y="156210"/>
                  </a:lnTo>
                  <a:lnTo>
                    <a:pt x="483615" y="149860"/>
                  </a:lnTo>
                  <a:lnTo>
                    <a:pt x="481005" y="143510"/>
                  </a:lnTo>
                  <a:close/>
                </a:path>
                <a:path w="485140" h="295910">
                  <a:moveTo>
                    <a:pt x="126110" y="106680"/>
                  </a:moveTo>
                  <a:lnTo>
                    <a:pt x="80645" y="106680"/>
                  </a:lnTo>
                  <a:lnTo>
                    <a:pt x="87629" y="107950"/>
                  </a:lnTo>
                  <a:lnTo>
                    <a:pt x="92836" y="111760"/>
                  </a:lnTo>
                  <a:lnTo>
                    <a:pt x="107950" y="146050"/>
                  </a:lnTo>
                  <a:lnTo>
                    <a:pt x="106933" y="151130"/>
                  </a:lnTo>
                  <a:lnTo>
                    <a:pt x="102870" y="158750"/>
                  </a:lnTo>
                  <a:lnTo>
                    <a:pt x="99822" y="162560"/>
                  </a:lnTo>
                  <a:lnTo>
                    <a:pt x="95630" y="166370"/>
                  </a:lnTo>
                  <a:lnTo>
                    <a:pt x="91566" y="168910"/>
                  </a:lnTo>
                  <a:lnTo>
                    <a:pt x="86232" y="172720"/>
                  </a:lnTo>
                  <a:lnTo>
                    <a:pt x="79755" y="175260"/>
                  </a:lnTo>
                  <a:lnTo>
                    <a:pt x="55499" y="185420"/>
                  </a:lnTo>
                  <a:lnTo>
                    <a:pt x="136651" y="185420"/>
                  </a:lnTo>
                  <a:lnTo>
                    <a:pt x="133350" y="182880"/>
                  </a:lnTo>
                  <a:lnTo>
                    <a:pt x="130048" y="181610"/>
                  </a:lnTo>
                  <a:lnTo>
                    <a:pt x="126746" y="179070"/>
                  </a:lnTo>
                  <a:lnTo>
                    <a:pt x="123316" y="177800"/>
                  </a:lnTo>
                  <a:lnTo>
                    <a:pt x="120014" y="177800"/>
                  </a:lnTo>
                  <a:lnTo>
                    <a:pt x="116585" y="176530"/>
                  </a:lnTo>
                  <a:lnTo>
                    <a:pt x="113029" y="176530"/>
                  </a:lnTo>
                  <a:lnTo>
                    <a:pt x="117728" y="172720"/>
                  </a:lnTo>
                  <a:lnTo>
                    <a:pt x="121665" y="167639"/>
                  </a:lnTo>
                  <a:lnTo>
                    <a:pt x="128270" y="158750"/>
                  </a:lnTo>
                  <a:lnTo>
                    <a:pt x="130809" y="154939"/>
                  </a:lnTo>
                  <a:lnTo>
                    <a:pt x="132460" y="148589"/>
                  </a:lnTo>
                  <a:lnTo>
                    <a:pt x="134111" y="144780"/>
                  </a:lnTo>
                  <a:lnTo>
                    <a:pt x="134620" y="139700"/>
                  </a:lnTo>
                  <a:lnTo>
                    <a:pt x="134521" y="133350"/>
                  </a:lnTo>
                  <a:lnTo>
                    <a:pt x="134238" y="127000"/>
                  </a:lnTo>
                  <a:lnTo>
                    <a:pt x="132841" y="121920"/>
                  </a:lnTo>
                  <a:lnTo>
                    <a:pt x="127761" y="109220"/>
                  </a:lnTo>
                  <a:lnTo>
                    <a:pt x="126110" y="106680"/>
                  </a:lnTo>
                  <a:close/>
                </a:path>
                <a:path w="485140" h="295910">
                  <a:moveTo>
                    <a:pt x="453389" y="121920"/>
                  </a:moveTo>
                  <a:lnTo>
                    <a:pt x="441832" y="121920"/>
                  </a:lnTo>
                  <a:lnTo>
                    <a:pt x="429513" y="124460"/>
                  </a:lnTo>
                  <a:lnTo>
                    <a:pt x="423036" y="127000"/>
                  </a:lnTo>
                  <a:lnTo>
                    <a:pt x="388620" y="138430"/>
                  </a:lnTo>
                  <a:lnTo>
                    <a:pt x="383285" y="140970"/>
                  </a:lnTo>
                  <a:lnTo>
                    <a:pt x="479961" y="140970"/>
                  </a:lnTo>
                  <a:lnTo>
                    <a:pt x="478916" y="138430"/>
                  </a:lnTo>
                  <a:lnTo>
                    <a:pt x="475868" y="133350"/>
                  </a:lnTo>
                  <a:lnTo>
                    <a:pt x="471931" y="130810"/>
                  </a:lnTo>
                  <a:lnTo>
                    <a:pt x="467995" y="127000"/>
                  </a:lnTo>
                  <a:lnTo>
                    <a:pt x="463550" y="124460"/>
                  </a:lnTo>
                  <a:lnTo>
                    <a:pt x="453389" y="121920"/>
                  </a:lnTo>
                  <a:close/>
                </a:path>
                <a:path w="485140" h="295910">
                  <a:moveTo>
                    <a:pt x="252729" y="69850"/>
                  </a:moveTo>
                  <a:lnTo>
                    <a:pt x="245363" y="69850"/>
                  </a:lnTo>
                  <a:lnTo>
                    <a:pt x="239650" y="71120"/>
                  </a:lnTo>
                  <a:lnTo>
                    <a:pt x="233568" y="72389"/>
                  </a:lnTo>
                  <a:lnTo>
                    <a:pt x="197484" y="90170"/>
                  </a:lnTo>
                  <a:lnTo>
                    <a:pt x="190373" y="95250"/>
                  </a:lnTo>
                  <a:lnTo>
                    <a:pt x="187325" y="99060"/>
                  </a:lnTo>
                  <a:lnTo>
                    <a:pt x="182245" y="104139"/>
                  </a:lnTo>
                  <a:lnTo>
                    <a:pt x="180593" y="106680"/>
                  </a:lnTo>
                  <a:lnTo>
                    <a:pt x="179831" y="109220"/>
                  </a:lnTo>
                  <a:lnTo>
                    <a:pt x="179070" y="110489"/>
                  </a:lnTo>
                  <a:lnTo>
                    <a:pt x="178815" y="111760"/>
                  </a:lnTo>
                  <a:lnTo>
                    <a:pt x="178942" y="114300"/>
                  </a:lnTo>
                  <a:lnTo>
                    <a:pt x="179197" y="115570"/>
                  </a:lnTo>
                  <a:lnTo>
                    <a:pt x="179831" y="116839"/>
                  </a:lnTo>
                  <a:lnTo>
                    <a:pt x="180721" y="119380"/>
                  </a:lnTo>
                  <a:lnTo>
                    <a:pt x="183260" y="124460"/>
                  </a:lnTo>
                  <a:lnTo>
                    <a:pt x="184023" y="125730"/>
                  </a:lnTo>
                  <a:lnTo>
                    <a:pt x="184784" y="125730"/>
                  </a:lnTo>
                  <a:lnTo>
                    <a:pt x="185420" y="127000"/>
                  </a:lnTo>
                  <a:lnTo>
                    <a:pt x="190373" y="127000"/>
                  </a:lnTo>
                  <a:lnTo>
                    <a:pt x="191770" y="125730"/>
                  </a:lnTo>
                  <a:lnTo>
                    <a:pt x="193548" y="123189"/>
                  </a:lnTo>
                  <a:lnTo>
                    <a:pt x="195452" y="120650"/>
                  </a:lnTo>
                  <a:lnTo>
                    <a:pt x="197738" y="118110"/>
                  </a:lnTo>
                  <a:lnTo>
                    <a:pt x="200532" y="114300"/>
                  </a:lnTo>
                  <a:lnTo>
                    <a:pt x="203326" y="111760"/>
                  </a:lnTo>
                  <a:lnTo>
                    <a:pt x="206882" y="107950"/>
                  </a:lnTo>
                  <a:lnTo>
                    <a:pt x="210947" y="105410"/>
                  </a:lnTo>
                  <a:lnTo>
                    <a:pt x="215010" y="101600"/>
                  </a:lnTo>
                  <a:lnTo>
                    <a:pt x="219963" y="99060"/>
                  </a:lnTo>
                  <a:lnTo>
                    <a:pt x="225932" y="96520"/>
                  </a:lnTo>
                  <a:lnTo>
                    <a:pt x="231393" y="95250"/>
                  </a:lnTo>
                  <a:lnTo>
                    <a:pt x="236220" y="93980"/>
                  </a:lnTo>
                  <a:lnTo>
                    <a:pt x="240410" y="92710"/>
                  </a:lnTo>
                  <a:lnTo>
                    <a:pt x="285445" y="92710"/>
                  </a:lnTo>
                  <a:lnTo>
                    <a:pt x="283972" y="90170"/>
                  </a:lnTo>
                  <a:lnTo>
                    <a:pt x="275462" y="80010"/>
                  </a:lnTo>
                  <a:lnTo>
                    <a:pt x="270509" y="76200"/>
                  </a:lnTo>
                  <a:lnTo>
                    <a:pt x="264922" y="73660"/>
                  </a:lnTo>
                  <a:lnTo>
                    <a:pt x="259206" y="71120"/>
                  </a:lnTo>
                  <a:lnTo>
                    <a:pt x="252729" y="69850"/>
                  </a:lnTo>
                  <a:close/>
                </a:path>
                <a:path w="485140" h="295910">
                  <a:moveTo>
                    <a:pt x="385572" y="118110"/>
                  </a:moveTo>
                  <a:lnTo>
                    <a:pt x="370585" y="118110"/>
                  </a:lnTo>
                  <a:lnTo>
                    <a:pt x="375030" y="119380"/>
                  </a:lnTo>
                  <a:lnTo>
                    <a:pt x="385572" y="118110"/>
                  </a:lnTo>
                  <a:close/>
                </a:path>
                <a:path w="485140" h="295910">
                  <a:moveTo>
                    <a:pt x="420497" y="35560"/>
                  </a:moveTo>
                  <a:lnTo>
                    <a:pt x="382650" y="35560"/>
                  </a:lnTo>
                  <a:lnTo>
                    <a:pt x="396366" y="41910"/>
                  </a:lnTo>
                  <a:lnTo>
                    <a:pt x="401574" y="48260"/>
                  </a:lnTo>
                  <a:lnTo>
                    <a:pt x="405002" y="57150"/>
                  </a:lnTo>
                  <a:lnTo>
                    <a:pt x="406526" y="60960"/>
                  </a:lnTo>
                  <a:lnTo>
                    <a:pt x="407415" y="64770"/>
                  </a:lnTo>
                  <a:lnTo>
                    <a:pt x="407670" y="68580"/>
                  </a:lnTo>
                  <a:lnTo>
                    <a:pt x="407797" y="73660"/>
                  </a:lnTo>
                  <a:lnTo>
                    <a:pt x="407542" y="76200"/>
                  </a:lnTo>
                  <a:lnTo>
                    <a:pt x="372363" y="100330"/>
                  </a:lnTo>
                  <a:lnTo>
                    <a:pt x="418888" y="100330"/>
                  </a:lnTo>
                  <a:lnTo>
                    <a:pt x="432180" y="62230"/>
                  </a:lnTo>
                  <a:lnTo>
                    <a:pt x="430783" y="54610"/>
                  </a:lnTo>
                  <a:lnTo>
                    <a:pt x="427735" y="46989"/>
                  </a:lnTo>
                  <a:lnTo>
                    <a:pt x="425957" y="43180"/>
                  </a:lnTo>
                  <a:lnTo>
                    <a:pt x="423545" y="39370"/>
                  </a:lnTo>
                  <a:lnTo>
                    <a:pt x="420497" y="355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72279" y="2501900"/>
              <a:ext cx="769620" cy="391160"/>
            </a:xfrm>
            <a:custGeom>
              <a:avLst/>
              <a:gdLst/>
              <a:ahLst/>
              <a:cxnLst/>
              <a:rect l="l" t="t" r="r" b="b"/>
              <a:pathLst>
                <a:path w="769620" h="391160">
                  <a:moveTo>
                    <a:pt x="574040" y="0"/>
                  </a:moveTo>
                  <a:lnTo>
                    <a:pt x="574040" y="97789"/>
                  </a:lnTo>
                  <a:lnTo>
                    <a:pt x="0" y="97789"/>
                  </a:lnTo>
                  <a:lnTo>
                    <a:pt x="0" y="293370"/>
                  </a:lnTo>
                  <a:lnTo>
                    <a:pt x="574040" y="293370"/>
                  </a:lnTo>
                  <a:lnTo>
                    <a:pt x="574040" y="391160"/>
                  </a:lnTo>
                  <a:lnTo>
                    <a:pt x="769620" y="195579"/>
                  </a:lnTo>
                  <a:lnTo>
                    <a:pt x="57404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72279" y="2501900"/>
              <a:ext cx="769620" cy="391160"/>
            </a:xfrm>
            <a:custGeom>
              <a:avLst/>
              <a:gdLst/>
              <a:ahLst/>
              <a:cxnLst/>
              <a:rect l="l" t="t" r="r" b="b"/>
              <a:pathLst>
                <a:path w="769620" h="391160">
                  <a:moveTo>
                    <a:pt x="0" y="97789"/>
                  </a:moveTo>
                  <a:lnTo>
                    <a:pt x="574040" y="97789"/>
                  </a:lnTo>
                  <a:lnTo>
                    <a:pt x="574040" y="0"/>
                  </a:lnTo>
                  <a:lnTo>
                    <a:pt x="769620" y="195579"/>
                  </a:lnTo>
                  <a:lnTo>
                    <a:pt x="574040" y="391160"/>
                  </a:lnTo>
                  <a:lnTo>
                    <a:pt x="574040" y="293370"/>
                  </a:lnTo>
                  <a:lnTo>
                    <a:pt x="0" y="293370"/>
                  </a:lnTo>
                  <a:lnTo>
                    <a:pt x="0" y="9778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22879" y="2029460"/>
              <a:ext cx="1318259" cy="99568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88361" y="2370490"/>
              <a:ext cx="236059" cy="19542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388361" y="2370490"/>
              <a:ext cx="236220" cy="195580"/>
            </a:xfrm>
            <a:custGeom>
              <a:avLst/>
              <a:gdLst/>
              <a:ahLst/>
              <a:cxnLst/>
              <a:rect l="l" t="t" r="r" b="b"/>
              <a:pathLst>
                <a:path w="236220" h="195580">
                  <a:moveTo>
                    <a:pt x="21334" y="64353"/>
                  </a:moveTo>
                  <a:lnTo>
                    <a:pt x="39104" y="22955"/>
                  </a:lnTo>
                  <a:lnTo>
                    <a:pt x="61085" y="16347"/>
                  </a:lnTo>
                  <a:lnTo>
                    <a:pt x="69467" y="18125"/>
                  </a:lnTo>
                  <a:lnTo>
                    <a:pt x="76579" y="22824"/>
                  </a:lnTo>
                  <a:lnTo>
                    <a:pt x="83909" y="12753"/>
                  </a:lnTo>
                  <a:lnTo>
                    <a:pt x="93787" y="6838"/>
                  </a:lnTo>
                  <a:lnTo>
                    <a:pt x="104903" y="5518"/>
                  </a:lnTo>
                  <a:lnTo>
                    <a:pt x="115949" y="9235"/>
                  </a:lnTo>
                  <a:lnTo>
                    <a:pt x="118489" y="10759"/>
                  </a:lnTo>
                  <a:lnTo>
                    <a:pt x="120775" y="12664"/>
                  </a:lnTo>
                  <a:lnTo>
                    <a:pt x="122807" y="14823"/>
                  </a:lnTo>
                  <a:lnTo>
                    <a:pt x="128611" y="6437"/>
                  </a:lnTo>
                  <a:lnTo>
                    <a:pt x="136570" y="1361"/>
                  </a:lnTo>
                  <a:lnTo>
                    <a:pt x="145649" y="0"/>
                  </a:lnTo>
                  <a:lnTo>
                    <a:pt x="154811" y="2758"/>
                  </a:lnTo>
                  <a:lnTo>
                    <a:pt x="158113" y="4663"/>
                  </a:lnTo>
                  <a:lnTo>
                    <a:pt x="160907" y="7330"/>
                  </a:lnTo>
                  <a:lnTo>
                    <a:pt x="163066" y="10505"/>
                  </a:lnTo>
                  <a:lnTo>
                    <a:pt x="171366" y="3165"/>
                  </a:lnTo>
                  <a:lnTo>
                    <a:pt x="181179" y="75"/>
                  </a:lnTo>
                  <a:lnTo>
                    <a:pt x="191301" y="1343"/>
                  </a:lnTo>
                  <a:lnTo>
                    <a:pt x="200531" y="7076"/>
                  </a:lnTo>
                  <a:lnTo>
                    <a:pt x="205230" y="11521"/>
                  </a:lnTo>
                  <a:lnTo>
                    <a:pt x="208405" y="17744"/>
                  </a:lnTo>
                  <a:lnTo>
                    <a:pt x="209548" y="24602"/>
                  </a:lnTo>
                  <a:lnTo>
                    <a:pt x="219868" y="30430"/>
                  </a:lnTo>
                  <a:lnTo>
                    <a:pt x="227153" y="39985"/>
                  </a:lnTo>
                  <a:lnTo>
                    <a:pt x="230747" y="51944"/>
                  </a:lnTo>
                  <a:lnTo>
                    <a:pt x="229995" y="64988"/>
                  </a:lnTo>
                  <a:lnTo>
                    <a:pt x="229614" y="66512"/>
                  </a:lnTo>
                  <a:lnTo>
                    <a:pt x="229233" y="67909"/>
                  </a:lnTo>
                  <a:lnTo>
                    <a:pt x="228725" y="69306"/>
                  </a:lnTo>
                  <a:lnTo>
                    <a:pt x="235190" y="84187"/>
                  </a:lnTo>
                  <a:lnTo>
                    <a:pt x="221867" y="127853"/>
                  </a:lnTo>
                  <a:lnTo>
                    <a:pt x="204468" y="136108"/>
                  </a:lnTo>
                  <a:lnTo>
                    <a:pt x="201898" y="149947"/>
                  </a:lnTo>
                  <a:lnTo>
                    <a:pt x="195054" y="161190"/>
                  </a:lnTo>
                  <a:lnTo>
                    <a:pt x="184947" y="168719"/>
                  </a:lnTo>
                  <a:lnTo>
                    <a:pt x="172591" y="171414"/>
                  </a:lnTo>
                  <a:lnTo>
                    <a:pt x="166749" y="171287"/>
                  </a:lnTo>
                  <a:lnTo>
                    <a:pt x="161034" y="169509"/>
                  </a:lnTo>
                  <a:lnTo>
                    <a:pt x="156081" y="165953"/>
                  </a:lnTo>
                  <a:lnTo>
                    <a:pt x="149183" y="180570"/>
                  </a:lnTo>
                  <a:lnTo>
                    <a:pt x="138237" y="190686"/>
                  </a:lnTo>
                  <a:lnTo>
                    <a:pt x="124719" y="195421"/>
                  </a:lnTo>
                  <a:lnTo>
                    <a:pt x="110107" y="193893"/>
                  </a:lnTo>
                  <a:lnTo>
                    <a:pt x="104223" y="191220"/>
                  </a:lnTo>
                  <a:lnTo>
                    <a:pt x="98851" y="187463"/>
                  </a:lnTo>
                  <a:lnTo>
                    <a:pt x="94122" y="182731"/>
                  </a:lnTo>
                  <a:lnTo>
                    <a:pt x="90168" y="177129"/>
                  </a:lnTo>
                  <a:lnTo>
                    <a:pt x="74330" y="183481"/>
                  </a:lnTo>
                  <a:lnTo>
                    <a:pt x="32129" y="160746"/>
                  </a:lnTo>
                  <a:lnTo>
                    <a:pt x="31748" y="159857"/>
                  </a:lnTo>
                  <a:lnTo>
                    <a:pt x="22316" y="159009"/>
                  </a:lnTo>
                  <a:lnTo>
                    <a:pt x="14206" y="154316"/>
                  </a:lnTo>
                  <a:lnTo>
                    <a:pt x="8262" y="146552"/>
                  </a:lnTo>
                  <a:lnTo>
                    <a:pt x="5332" y="136489"/>
                  </a:lnTo>
                  <a:lnTo>
                    <a:pt x="4443" y="128615"/>
                  </a:lnTo>
                  <a:lnTo>
                    <a:pt x="6729" y="120741"/>
                  </a:lnTo>
                  <a:lnTo>
                    <a:pt x="11555" y="115026"/>
                  </a:lnTo>
                  <a:lnTo>
                    <a:pt x="4528" y="107914"/>
                  </a:lnTo>
                  <a:lnTo>
                    <a:pt x="585" y="98611"/>
                  </a:lnTo>
                  <a:lnTo>
                    <a:pt x="0" y="88308"/>
                  </a:lnTo>
                  <a:lnTo>
                    <a:pt x="3046" y="78196"/>
                  </a:lnTo>
                  <a:lnTo>
                    <a:pt x="6856" y="70830"/>
                  </a:lnTo>
                  <a:lnTo>
                    <a:pt x="13587" y="65877"/>
                  </a:lnTo>
                  <a:lnTo>
                    <a:pt x="21080" y="64988"/>
                  </a:lnTo>
                  <a:lnTo>
                    <a:pt x="21334" y="64353"/>
                  </a:lnTo>
                  <a:close/>
                </a:path>
                <a:path w="236220" h="195580">
                  <a:moveTo>
                    <a:pt x="25652" y="117820"/>
                  </a:moveTo>
                  <a:lnTo>
                    <a:pt x="20826" y="118328"/>
                  </a:lnTo>
                  <a:lnTo>
                    <a:pt x="16000" y="117058"/>
                  </a:lnTo>
                  <a:lnTo>
                    <a:pt x="11809" y="114264"/>
                  </a:lnTo>
                </a:path>
                <a:path w="236220" h="195580">
                  <a:moveTo>
                    <a:pt x="37844" y="157317"/>
                  </a:moveTo>
                  <a:lnTo>
                    <a:pt x="35939" y="158206"/>
                  </a:lnTo>
                  <a:lnTo>
                    <a:pt x="33907" y="158841"/>
                  </a:lnTo>
                  <a:lnTo>
                    <a:pt x="31875" y="159095"/>
                  </a:lnTo>
                </a:path>
                <a:path w="236220" h="195580">
                  <a:moveTo>
                    <a:pt x="90041" y="176240"/>
                  </a:moveTo>
                  <a:lnTo>
                    <a:pt x="88644" y="173827"/>
                  </a:lnTo>
                  <a:lnTo>
                    <a:pt x="87374" y="171160"/>
                  </a:lnTo>
                  <a:lnTo>
                    <a:pt x="86485" y="168366"/>
                  </a:lnTo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52240" y="2367661"/>
              <a:ext cx="177419" cy="18084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409695" y="2434844"/>
              <a:ext cx="1270" cy="6985"/>
            </a:xfrm>
            <a:custGeom>
              <a:avLst/>
              <a:gdLst/>
              <a:ahLst/>
              <a:cxnLst/>
              <a:rect l="l" t="t" r="r" b="b"/>
              <a:pathLst>
                <a:path w="1270" h="6985">
                  <a:moveTo>
                    <a:pt x="1269" y="6476"/>
                  </a:moveTo>
                  <a:lnTo>
                    <a:pt x="634" y="4317"/>
                  </a:lnTo>
                  <a:lnTo>
                    <a:pt x="253" y="2158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28179" y="2509519"/>
              <a:ext cx="769620" cy="391160"/>
            </a:xfrm>
            <a:custGeom>
              <a:avLst/>
              <a:gdLst/>
              <a:ahLst/>
              <a:cxnLst/>
              <a:rect l="l" t="t" r="r" b="b"/>
              <a:pathLst>
                <a:path w="769620" h="391160">
                  <a:moveTo>
                    <a:pt x="574040" y="0"/>
                  </a:moveTo>
                  <a:lnTo>
                    <a:pt x="574040" y="97789"/>
                  </a:lnTo>
                  <a:lnTo>
                    <a:pt x="0" y="97789"/>
                  </a:lnTo>
                  <a:lnTo>
                    <a:pt x="0" y="293369"/>
                  </a:lnTo>
                  <a:lnTo>
                    <a:pt x="574040" y="293369"/>
                  </a:lnTo>
                  <a:lnTo>
                    <a:pt x="574040" y="391159"/>
                  </a:lnTo>
                  <a:lnTo>
                    <a:pt x="769620" y="195579"/>
                  </a:lnTo>
                  <a:lnTo>
                    <a:pt x="57404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28179" y="2509519"/>
              <a:ext cx="769620" cy="391160"/>
            </a:xfrm>
            <a:custGeom>
              <a:avLst/>
              <a:gdLst/>
              <a:ahLst/>
              <a:cxnLst/>
              <a:rect l="l" t="t" r="r" b="b"/>
              <a:pathLst>
                <a:path w="769620" h="391160">
                  <a:moveTo>
                    <a:pt x="0" y="97789"/>
                  </a:moveTo>
                  <a:lnTo>
                    <a:pt x="574040" y="97789"/>
                  </a:lnTo>
                  <a:lnTo>
                    <a:pt x="574040" y="0"/>
                  </a:lnTo>
                  <a:lnTo>
                    <a:pt x="769620" y="195579"/>
                  </a:lnTo>
                  <a:lnTo>
                    <a:pt x="574040" y="391159"/>
                  </a:lnTo>
                  <a:lnTo>
                    <a:pt x="574040" y="293369"/>
                  </a:lnTo>
                  <a:lnTo>
                    <a:pt x="0" y="293369"/>
                  </a:lnTo>
                  <a:lnTo>
                    <a:pt x="0" y="9778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978139" y="3931920"/>
              <a:ext cx="833119" cy="1127760"/>
            </a:xfrm>
            <a:custGeom>
              <a:avLst/>
              <a:gdLst/>
              <a:ahLst/>
              <a:cxnLst/>
              <a:rect l="l" t="t" r="r" b="b"/>
              <a:pathLst>
                <a:path w="833120" h="1127760">
                  <a:moveTo>
                    <a:pt x="833119" y="0"/>
                  </a:moveTo>
                  <a:lnTo>
                    <a:pt x="624839" y="0"/>
                  </a:lnTo>
                  <a:lnTo>
                    <a:pt x="624839" y="659129"/>
                  </a:lnTo>
                  <a:lnTo>
                    <a:pt x="616872" y="708489"/>
                  </a:lnTo>
                  <a:lnTo>
                    <a:pt x="594689" y="751368"/>
                  </a:lnTo>
                  <a:lnTo>
                    <a:pt x="560868" y="785189"/>
                  </a:lnTo>
                  <a:lnTo>
                    <a:pt x="517989" y="807372"/>
                  </a:lnTo>
                  <a:lnTo>
                    <a:pt x="468629" y="815339"/>
                  </a:lnTo>
                  <a:lnTo>
                    <a:pt x="208279" y="815339"/>
                  </a:lnTo>
                  <a:lnTo>
                    <a:pt x="208279" y="711199"/>
                  </a:lnTo>
                  <a:lnTo>
                    <a:pt x="0" y="919479"/>
                  </a:lnTo>
                  <a:lnTo>
                    <a:pt x="208279" y="1127759"/>
                  </a:lnTo>
                  <a:lnTo>
                    <a:pt x="208279" y="1023619"/>
                  </a:lnTo>
                  <a:lnTo>
                    <a:pt x="468629" y="1023619"/>
                  </a:lnTo>
                  <a:lnTo>
                    <a:pt x="518087" y="1020292"/>
                  </a:lnTo>
                  <a:lnTo>
                    <a:pt x="565523" y="1010599"/>
                  </a:lnTo>
                  <a:lnTo>
                    <a:pt x="610502" y="994975"/>
                  </a:lnTo>
                  <a:lnTo>
                    <a:pt x="652591" y="973854"/>
                  </a:lnTo>
                  <a:lnTo>
                    <a:pt x="691355" y="947671"/>
                  </a:lnTo>
                  <a:lnTo>
                    <a:pt x="726360" y="916860"/>
                  </a:lnTo>
                  <a:lnTo>
                    <a:pt x="757171" y="881855"/>
                  </a:lnTo>
                  <a:lnTo>
                    <a:pt x="783354" y="843091"/>
                  </a:lnTo>
                  <a:lnTo>
                    <a:pt x="804475" y="801002"/>
                  </a:lnTo>
                  <a:lnTo>
                    <a:pt x="820099" y="756023"/>
                  </a:lnTo>
                  <a:lnTo>
                    <a:pt x="829792" y="708587"/>
                  </a:lnTo>
                  <a:lnTo>
                    <a:pt x="833119" y="659129"/>
                  </a:lnTo>
                  <a:lnTo>
                    <a:pt x="83311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978139" y="3931920"/>
              <a:ext cx="833119" cy="1127760"/>
            </a:xfrm>
            <a:custGeom>
              <a:avLst/>
              <a:gdLst/>
              <a:ahLst/>
              <a:cxnLst/>
              <a:rect l="l" t="t" r="r" b="b"/>
              <a:pathLst>
                <a:path w="833120" h="1127760">
                  <a:moveTo>
                    <a:pt x="833119" y="0"/>
                  </a:moveTo>
                  <a:lnTo>
                    <a:pt x="833119" y="659129"/>
                  </a:lnTo>
                  <a:lnTo>
                    <a:pt x="829792" y="708587"/>
                  </a:lnTo>
                  <a:lnTo>
                    <a:pt x="820099" y="756023"/>
                  </a:lnTo>
                  <a:lnTo>
                    <a:pt x="804475" y="801002"/>
                  </a:lnTo>
                  <a:lnTo>
                    <a:pt x="783354" y="843091"/>
                  </a:lnTo>
                  <a:lnTo>
                    <a:pt x="757171" y="881855"/>
                  </a:lnTo>
                  <a:lnTo>
                    <a:pt x="726360" y="916860"/>
                  </a:lnTo>
                  <a:lnTo>
                    <a:pt x="691355" y="947671"/>
                  </a:lnTo>
                  <a:lnTo>
                    <a:pt x="652591" y="973854"/>
                  </a:lnTo>
                  <a:lnTo>
                    <a:pt x="610502" y="994975"/>
                  </a:lnTo>
                  <a:lnTo>
                    <a:pt x="565523" y="1010599"/>
                  </a:lnTo>
                  <a:lnTo>
                    <a:pt x="518087" y="1020292"/>
                  </a:lnTo>
                  <a:lnTo>
                    <a:pt x="468629" y="1023619"/>
                  </a:lnTo>
                  <a:lnTo>
                    <a:pt x="208279" y="1023619"/>
                  </a:lnTo>
                  <a:lnTo>
                    <a:pt x="208279" y="1127759"/>
                  </a:lnTo>
                  <a:lnTo>
                    <a:pt x="0" y="919479"/>
                  </a:lnTo>
                  <a:lnTo>
                    <a:pt x="208279" y="711199"/>
                  </a:lnTo>
                  <a:lnTo>
                    <a:pt x="208279" y="815339"/>
                  </a:lnTo>
                  <a:lnTo>
                    <a:pt x="468629" y="815339"/>
                  </a:lnTo>
                  <a:lnTo>
                    <a:pt x="517989" y="807372"/>
                  </a:lnTo>
                  <a:lnTo>
                    <a:pt x="560868" y="785189"/>
                  </a:lnTo>
                  <a:lnTo>
                    <a:pt x="594689" y="751368"/>
                  </a:lnTo>
                  <a:lnTo>
                    <a:pt x="616872" y="708489"/>
                  </a:lnTo>
                  <a:lnTo>
                    <a:pt x="624839" y="659129"/>
                  </a:lnTo>
                  <a:lnTo>
                    <a:pt x="624839" y="0"/>
                  </a:lnTo>
                  <a:lnTo>
                    <a:pt x="833119" y="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382640" y="3157220"/>
            <a:ext cx="1101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Weight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rag-</a:t>
            </a:r>
            <a:endParaRPr sz="1800">
              <a:latin typeface="Calibri"/>
              <a:cs typeface="Calibri"/>
            </a:endParaRPr>
          </a:p>
          <a:p>
            <a:pPr marL="68580">
              <a:lnSpc>
                <a:spcPct val="100000"/>
              </a:lnSpc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able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items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64104" y="3160140"/>
            <a:ext cx="20358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Sort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between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sellable</a:t>
            </a:r>
            <a:endParaRPr sz="1800">
              <a:latin typeface="Calibri"/>
              <a:cs typeface="Calibri"/>
            </a:endParaRPr>
          </a:p>
          <a:p>
            <a:pPr marL="123825">
              <a:lnSpc>
                <a:spcPct val="100000"/>
              </a:lnSpc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rag-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able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items.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63458" y="3170809"/>
            <a:ext cx="17183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Log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place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into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rag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bag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085079" y="1920239"/>
            <a:ext cx="2829560" cy="3517900"/>
            <a:chOff x="5085079" y="1920239"/>
            <a:chExt cx="2829560" cy="3517900"/>
          </a:xfrm>
        </p:grpSpPr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85079" y="1920239"/>
              <a:ext cx="899160" cy="68072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27075" y="2141708"/>
              <a:ext cx="187797" cy="15984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66459" y="2278379"/>
              <a:ext cx="764539" cy="76453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343903" y="4740910"/>
              <a:ext cx="485140" cy="295910"/>
            </a:xfrm>
            <a:custGeom>
              <a:avLst/>
              <a:gdLst/>
              <a:ahLst/>
              <a:cxnLst/>
              <a:rect l="l" t="t" r="r" b="b"/>
              <a:pathLst>
                <a:path w="485140" h="295910">
                  <a:moveTo>
                    <a:pt x="81787" y="82550"/>
                  </a:moveTo>
                  <a:lnTo>
                    <a:pt x="74675" y="83820"/>
                  </a:lnTo>
                  <a:lnTo>
                    <a:pt x="66929" y="85090"/>
                  </a:lnTo>
                  <a:lnTo>
                    <a:pt x="64388" y="86360"/>
                  </a:lnTo>
                  <a:lnTo>
                    <a:pt x="61468" y="86360"/>
                  </a:lnTo>
                  <a:lnTo>
                    <a:pt x="58293" y="87630"/>
                  </a:lnTo>
                  <a:lnTo>
                    <a:pt x="54991" y="88900"/>
                  </a:lnTo>
                  <a:lnTo>
                    <a:pt x="51054" y="90170"/>
                  </a:lnTo>
                  <a:lnTo>
                    <a:pt x="46355" y="92710"/>
                  </a:lnTo>
                  <a:lnTo>
                    <a:pt x="6731" y="107950"/>
                  </a:lnTo>
                  <a:lnTo>
                    <a:pt x="4572" y="109220"/>
                  </a:lnTo>
                  <a:lnTo>
                    <a:pt x="2794" y="110490"/>
                  </a:lnTo>
                  <a:lnTo>
                    <a:pt x="0" y="115570"/>
                  </a:lnTo>
                  <a:lnTo>
                    <a:pt x="126" y="118110"/>
                  </a:lnTo>
                  <a:lnTo>
                    <a:pt x="70485" y="294640"/>
                  </a:lnTo>
                  <a:lnTo>
                    <a:pt x="70738" y="294640"/>
                  </a:lnTo>
                  <a:lnTo>
                    <a:pt x="71247" y="295910"/>
                  </a:lnTo>
                  <a:lnTo>
                    <a:pt x="80263" y="295910"/>
                  </a:lnTo>
                  <a:lnTo>
                    <a:pt x="82296" y="294640"/>
                  </a:lnTo>
                  <a:lnTo>
                    <a:pt x="84709" y="293370"/>
                  </a:lnTo>
                  <a:lnTo>
                    <a:pt x="87122" y="293370"/>
                  </a:lnTo>
                  <a:lnTo>
                    <a:pt x="89026" y="292100"/>
                  </a:lnTo>
                  <a:lnTo>
                    <a:pt x="90550" y="290830"/>
                  </a:lnTo>
                  <a:lnTo>
                    <a:pt x="91948" y="289560"/>
                  </a:lnTo>
                  <a:lnTo>
                    <a:pt x="93091" y="289560"/>
                  </a:lnTo>
                  <a:lnTo>
                    <a:pt x="93853" y="288290"/>
                  </a:lnTo>
                  <a:lnTo>
                    <a:pt x="94742" y="288290"/>
                  </a:lnTo>
                  <a:lnTo>
                    <a:pt x="95123" y="287020"/>
                  </a:lnTo>
                  <a:lnTo>
                    <a:pt x="95631" y="285750"/>
                  </a:lnTo>
                  <a:lnTo>
                    <a:pt x="95504" y="284480"/>
                  </a:lnTo>
                  <a:lnTo>
                    <a:pt x="95250" y="284480"/>
                  </a:lnTo>
                  <a:lnTo>
                    <a:pt x="63500" y="204470"/>
                  </a:lnTo>
                  <a:lnTo>
                    <a:pt x="80137" y="198120"/>
                  </a:lnTo>
                  <a:lnTo>
                    <a:pt x="85725" y="195580"/>
                  </a:lnTo>
                  <a:lnTo>
                    <a:pt x="90932" y="194310"/>
                  </a:lnTo>
                  <a:lnTo>
                    <a:pt x="148039" y="194310"/>
                  </a:lnTo>
                  <a:lnTo>
                    <a:pt x="146812" y="193040"/>
                  </a:lnTo>
                  <a:lnTo>
                    <a:pt x="140081" y="187960"/>
                  </a:lnTo>
                  <a:lnTo>
                    <a:pt x="136651" y="185420"/>
                  </a:lnTo>
                  <a:lnTo>
                    <a:pt x="55499" y="185420"/>
                  </a:lnTo>
                  <a:lnTo>
                    <a:pt x="30480" y="121920"/>
                  </a:lnTo>
                  <a:lnTo>
                    <a:pt x="51308" y="114300"/>
                  </a:lnTo>
                  <a:lnTo>
                    <a:pt x="56261" y="111760"/>
                  </a:lnTo>
                  <a:lnTo>
                    <a:pt x="60325" y="110490"/>
                  </a:lnTo>
                  <a:lnTo>
                    <a:pt x="63373" y="109220"/>
                  </a:lnTo>
                  <a:lnTo>
                    <a:pt x="66548" y="109220"/>
                  </a:lnTo>
                  <a:lnTo>
                    <a:pt x="69469" y="107950"/>
                  </a:lnTo>
                  <a:lnTo>
                    <a:pt x="72136" y="107950"/>
                  </a:lnTo>
                  <a:lnTo>
                    <a:pt x="80645" y="106680"/>
                  </a:lnTo>
                  <a:lnTo>
                    <a:pt x="126111" y="106680"/>
                  </a:lnTo>
                  <a:lnTo>
                    <a:pt x="124460" y="104140"/>
                  </a:lnTo>
                  <a:lnTo>
                    <a:pt x="120523" y="99060"/>
                  </a:lnTo>
                  <a:lnTo>
                    <a:pt x="116459" y="93980"/>
                  </a:lnTo>
                  <a:lnTo>
                    <a:pt x="111760" y="91440"/>
                  </a:lnTo>
                  <a:lnTo>
                    <a:pt x="106425" y="87630"/>
                  </a:lnTo>
                  <a:lnTo>
                    <a:pt x="100965" y="85090"/>
                  </a:lnTo>
                  <a:lnTo>
                    <a:pt x="94996" y="83820"/>
                  </a:lnTo>
                  <a:lnTo>
                    <a:pt x="81787" y="82550"/>
                  </a:lnTo>
                  <a:close/>
                </a:path>
                <a:path w="485140" h="295910">
                  <a:moveTo>
                    <a:pt x="175387" y="256540"/>
                  </a:moveTo>
                  <a:lnTo>
                    <a:pt x="171703" y="256540"/>
                  </a:lnTo>
                  <a:lnTo>
                    <a:pt x="172847" y="257810"/>
                  </a:lnTo>
                  <a:lnTo>
                    <a:pt x="173990" y="257810"/>
                  </a:lnTo>
                  <a:lnTo>
                    <a:pt x="175387" y="256540"/>
                  </a:lnTo>
                  <a:close/>
                </a:path>
                <a:path w="485140" h="295910">
                  <a:moveTo>
                    <a:pt x="148039" y="194310"/>
                  </a:moveTo>
                  <a:lnTo>
                    <a:pt x="95631" y="194310"/>
                  </a:lnTo>
                  <a:lnTo>
                    <a:pt x="100330" y="195580"/>
                  </a:lnTo>
                  <a:lnTo>
                    <a:pt x="104775" y="195580"/>
                  </a:lnTo>
                  <a:lnTo>
                    <a:pt x="113157" y="199390"/>
                  </a:lnTo>
                  <a:lnTo>
                    <a:pt x="167386" y="254000"/>
                  </a:lnTo>
                  <a:lnTo>
                    <a:pt x="168275" y="255270"/>
                  </a:lnTo>
                  <a:lnTo>
                    <a:pt x="169037" y="255270"/>
                  </a:lnTo>
                  <a:lnTo>
                    <a:pt x="169925" y="256540"/>
                  </a:lnTo>
                  <a:lnTo>
                    <a:pt x="178689" y="256540"/>
                  </a:lnTo>
                  <a:lnTo>
                    <a:pt x="180848" y="255270"/>
                  </a:lnTo>
                  <a:lnTo>
                    <a:pt x="183261" y="254000"/>
                  </a:lnTo>
                  <a:lnTo>
                    <a:pt x="186181" y="252730"/>
                  </a:lnTo>
                  <a:lnTo>
                    <a:pt x="188468" y="252730"/>
                  </a:lnTo>
                  <a:lnTo>
                    <a:pt x="191770" y="250190"/>
                  </a:lnTo>
                  <a:lnTo>
                    <a:pt x="193040" y="250190"/>
                  </a:lnTo>
                  <a:lnTo>
                    <a:pt x="194564" y="247650"/>
                  </a:lnTo>
                  <a:lnTo>
                    <a:pt x="195072" y="247650"/>
                  </a:lnTo>
                  <a:lnTo>
                    <a:pt x="195199" y="246380"/>
                  </a:lnTo>
                  <a:lnTo>
                    <a:pt x="195072" y="245110"/>
                  </a:lnTo>
                  <a:lnTo>
                    <a:pt x="194691" y="245110"/>
                  </a:lnTo>
                  <a:lnTo>
                    <a:pt x="194437" y="243840"/>
                  </a:lnTo>
                  <a:lnTo>
                    <a:pt x="193801" y="242570"/>
                  </a:lnTo>
                  <a:lnTo>
                    <a:pt x="192786" y="241300"/>
                  </a:lnTo>
                  <a:lnTo>
                    <a:pt x="191897" y="240030"/>
                  </a:lnTo>
                  <a:lnTo>
                    <a:pt x="190119" y="238760"/>
                  </a:lnTo>
                  <a:lnTo>
                    <a:pt x="187325" y="234950"/>
                  </a:lnTo>
                  <a:lnTo>
                    <a:pt x="148039" y="194310"/>
                  </a:lnTo>
                  <a:close/>
                </a:path>
                <a:path w="485140" h="295910">
                  <a:moveTo>
                    <a:pt x="285496" y="92710"/>
                  </a:moveTo>
                  <a:lnTo>
                    <a:pt x="244728" y="92710"/>
                  </a:lnTo>
                  <a:lnTo>
                    <a:pt x="248539" y="93980"/>
                  </a:lnTo>
                  <a:lnTo>
                    <a:pt x="251968" y="95250"/>
                  </a:lnTo>
                  <a:lnTo>
                    <a:pt x="255270" y="96520"/>
                  </a:lnTo>
                  <a:lnTo>
                    <a:pt x="258318" y="99060"/>
                  </a:lnTo>
                  <a:lnTo>
                    <a:pt x="260857" y="102870"/>
                  </a:lnTo>
                  <a:lnTo>
                    <a:pt x="263525" y="106680"/>
                  </a:lnTo>
                  <a:lnTo>
                    <a:pt x="265811" y="110490"/>
                  </a:lnTo>
                  <a:lnTo>
                    <a:pt x="267716" y="115570"/>
                  </a:lnTo>
                  <a:lnTo>
                    <a:pt x="271779" y="125730"/>
                  </a:lnTo>
                  <a:lnTo>
                    <a:pt x="253873" y="132080"/>
                  </a:lnTo>
                  <a:lnTo>
                    <a:pt x="246590" y="135890"/>
                  </a:lnTo>
                  <a:lnTo>
                    <a:pt x="239807" y="139700"/>
                  </a:lnTo>
                  <a:lnTo>
                    <a:pt x="233549" y="142240"/>
                  </a:lnTo>
                  <a:lnTo>
                    <a:pt x="227838" y="146050"/>
                  </a:lnTo>
                  <a:lnTo>
                    <a:pt x="220472" y="151130"/>
                  </a:lnTo>
                  <a:lnTo>
                    <a:pt x="214629" y="156210"/>
                  </a:lnTo>
                  <a:lnTo>
                    <a:pt x="210566" y="162560"/>
                  </a:lnTo>
                  <a:lnTo>
                    <a:pt x="206375" y="167640"/>
                  </a:lnTo>
                  <a:lnTo>
                    <a:pt x="203835" y="173990"/>
                  </a:lnTo>
                  <a:lnTo>
                    <a:pt x="203073" y="181610"/>
                  </a:lnTo>
                  <a:lnTo>
                    <a:pt x="202184" y="187960"/>
                  </a:lnTo>
                  <a:lnTo>
                    <a:pt x="224917" y="223520"/>
                  </a:lnTo>
                  <a:lnTo>
                    <a:pt x="241046" y="228600"/>
                  </a:lnTo>
                  <a:lnTo>
                    <a:pt x="247269" y="227330"/>
                  </a:lnTo>
                  <a:lnTo>
                    <a:pt x="253492" y="227330"/>
                  </a:lnTo>
                  <a:lnTo>
                    <a:pt x="286893" y="209550"/>
                  </a:lnTo>
                  <a:lnTo>
                    <a:pt x="289178" y="207010"/>
                  </a:lnTo>
                  <a:lnTo>
                    <a:pt x="248793" y="207010"/>
                  </a:lnTo>
                  <a:lnTo>
                    <a:pt x="236981" y="201930"/>
                  </a:lnTo>
                  <a:lnTo>
                    <a:pt x="232791" y="198120"/>
                  </a:lnTo>
                  <a:lnTo>
                    <a:pt x="229997" y="190500"/>
                  </a:lnTo>
                  <a:lnTo>
                    <a:pt x="228473" y="186690"/>
                  </a:lnTo>
                  <a:lnTo>
                    <a:pt x="227838" y="182880"/>
                  </a:lnTo>
                  <a:lnTo>
                    <a:pt x="228346" y="175260"/>
                  </a:lnTo>
                  <a:lnTo>
                    <a:pt x="229743" y="172720"/>
                  </a:lnTo>
                  <a:lnTo>
                    <a:pt x="234315" y="165100"/>
                  </a:lnTo>
                  <a:lnTo>
                    <a:pt x="237617" y="162560"/>
                  </a:lnTo>
                  <a:lnTo>
                    <a:pt x="241935" y="158750"/>
                  </a:lnTo>
                  <a:lnTo>
                    <a:pt x="246379" y="156210"/>
                  </a:lnTo>
                  <a:lnTo>
                    <a:pt x="251841" y="153670"/>
                  </a:lnTo>
                  <a:lnTo>
                    <a:pt x="258318" y="151130"/>
                  </a:lnTo>
                  <a:lnTo>
                    <a:pt x="278638" y="142240"/>
                  </a:lnTo>
                  <a:lnTo>
                    <a:pt x="305635" y="142240"/>
                  </a:lnTo>
                  <a:lnTo>
                    <a:pt x="290956" y="105410"/>
                  </a:lnTo>
                  <a:lnTo>
                    <a:pt x="287781" y="96520"/>
                  </a:lnTo>
                  <a:lnTo>
                    <a:pt x="285496" y="92710"/>
                  </a:lnTo>
                  <a:close/>
                </a:path>
                <a:path w="485140" h="295910">
                  <a:moveTo>
                    <a:pt x="423037" y="0"/>
                  </a:moveTo>
                  <a:lnTo>
                    <a:pt x="419862" y="0"/>
                  </a:lnTo>
                  <a:lnTo>
                    <a:pt x="380746" y="16510"/>
                  </a:lnTo>
                  <a:lnTo>
                    <a:pt x="374015" y="16510"/>
                  </a:lnTo>
                  <a:lnTo>
                    <a:pt x="370459" y="17780"/>
                  </a:lnTo>
                  <a:lnTo>
                    <a:pt x="363093" y="20320"/>
                  </a:lnTo>
                  <a:lnTo>
                    <a:pt x="359155" y="21590"/>
                  </a:lnTo>
                  <a:lnTo>
                    <a:pt x="351790" y="24130"/>
                  </a:lnTo>
                  <a:lnTo>
                    <a:pt x="325247" y="54610"/>
                  </a:lnTo>
                  <a:lnTo>
                    <a:pt x="323596" y="67310"/>
                  </a:lnTo>
                  <a:lnTo>
                    <a:pt x="323342" y="74930"/>
                  </a:lnTo>
                  <a:lnTo>
                    <a:pt x="344297" y="110490"/>
                  </a:lnTo>
                  <a:lnTo>
                    <a:pt x="348615" y="113030"/>
                  </a:lnTo>
                  <a:lnTo>
                    <a:pt x="346582" y="118110"/>
                  </a:lnTo>
                  <a:lnTo>
                    <a:pt x="345186" y="123190"/>
                  </a:lnTo>
                  <a:lnTo>
                    <a:pt x="344170" y="134620"/>
                  </a:lnTo>
                  <a:lnTo>
                    <a:pt x="345059" y="140970"/>
                  </a:lnTo>
                  <a:lnTo>
                    <a:pt x="347345" y="146050"/>
                  </a:lnTo>
                  <a:lnTo>
                    <a:pt x="348996" y="151130"/>
                  </a:lnTo>
                  <a:lnTo>
                    <a:pt x="351790" y="153670"/>
                  </a:lnTo>
                  <a:lnTo>
                    <a:pt x="355473" y="156210"/>
                  </a:lnTo>
                  <a:lnTo>
                    <a:pt x="359155" y="160020"/>
                  </a:lnTo>
                  <a:lnTo>
                    <a:pt x="363854" y="161290"/>
                  </a:lnTo>
                  <a:lnTo>
                    <a:pt x="369443" y="161290"/>
                  </a:lnTo>
                  <a:lnTo>
                    <a:pt x="367411" y="165100"/>
                  </a:lnTo>
                  <a:lnTo>
                    <a:pt x="365632" y="168910"/>
                  </a:lnTo>
                  <a:lnTo>
                    <a:pt x="362839" y="175260"/>
                  </a:lnTo>
                  <a:lnTo>
                    <a:pt x="361950" y="179070"/>
                  </a:lnTo>
                  <a:lnTo>
                    <a:pt x="360934" y="185420"/>
                  </a:lnTo>
                  <a:lnTo>
                    <a:pt x="360934" y="189230"/>
                  </a:lnTo>
                  <a:lnTo>
                    <a:pt x="393065" y="222250"/>
                  </a:lnTo>
                  <a:lnTo>
                    <a:pt x="400050" y="222250"/>
                  </a:lnTo>
                  <a:lnTo>
                    <a:pt x="408177" y="220980"/>
                  </a:lnTo>
                  <a:lnTo>
                    <a:pt x="414414" y="219710"/>
                  </a:lnTo>
                  <a:lnTo>
                    <a:pt x="421116" y="218440"/>
                  </a:lnTo>
                  <a:lnTo>
                    <a:pt x="428269" y="215900"/>
                  </a:lnTo>
                  <a:lnTo>
                    <a:pt x="435864" y="213360"/>
                  </a:lnTo>
                  <a:lnTo>
                    <a:pt x="443676" y="209550"/>
                  </a:lnTo>
                  <a:lnTo>
                    <a:pt x="450738" y="207010"/>
                  </a:lnTo>
                  <a:lnTo>
                    <a:pt x="457063" y="203200"/>
                  </a:lnTo>
                  <a:lnTo>
                    <a:pt x="459862" y="200660"/>
                  </a:lnTo>
                  <a:lnTo>
                    <a:pt x="401447" y="200660"/>
                  </a:lnTo>
                  <a:lnTo>
                    <a:pt x="393826" y="199390"/>
                  </a:lnTo>
                  <a:lnTo>
                    <a:pt x="388747" y="196850"/>
                  </a:lnTo>
                  <a:lnTo>
                    <a:pt x="386206" y="190500"/>
                  </a:lnTo>
                  <a:lnTo>
                    <a:pt x="385445" y="187960"/>
                  </a:lnTo>
                  <a:lnTo>
                    <a:pt x="384810" y="186690"/>
                  </a:lnTo>
                  <a:lnTo>
                    <a:pt x="384555" y="184150"/>
                  </a:lnTo>
                  <a:lnTo>
                    <a:pt x="384175" y="181610"/>
                  </a:lnTo>
                  <a:lnTo>
                    <a:pt x="384175" y="180340"/>
                  </a:lnTo>
                  <a:lnTo>
                    <a:pt x="425576" y="147320"/>
                  </a:lnTo>
                  <a:lnTo>
                    <a:pt x="440309" y="143510"/>
                  </a:lnTo>
                  <a:lnTo>
                    <a:pt x="481329" y="143510"/>
                  </a:lnTo>
                  <a:lnTo>
                    <a:pt x="480187" y="140970"/>
                  </a:lnTo>
                  <a:lnTo>
                    <a:pt x="378714" y="140970"/>
                  </a:lnTo>
                  <a:lnTo>
                    <a:pt x="374776" y="139700"/>
                  </a:lnTo>
                  <a:lnTo>
                    <a:pt x="370713" y="138430"/>
                  </a:lnTo>
                  <a:lnTo>
                    <a:pt x="368046" y="137160"/>
                  </a:lnTo>
                  <a:lnTo>
                    <a:pt x="365632" y="130810"/>
                  </a:lnTo>
                  <a:lnTo>
                    <a:pt x="365125" y="128270"/>
                  </a:lnTo>
                  <a:lnTo>
                    <a:pt x="365378" y="124460"/>
                  </a:lnTo>
                  <a:lnTo>
                    <a:pt x="365505" y="121920"/>
                  </a:lnTo>
                  <a:lnTo>
                    <a:pt x="366141" y="119380"/>
                  </a:lnTo>
                  <a:lnTo>
                    <a:pt x="367284" y="118110"/>
                  </a:lnTo>
                  <a:lnTo>
                    <a:pt x="385699" y="118110"/>
                  </a:lnTo>
                  <a:lnTo>
                    <a:pt x="390905" y="116840"/>
                  </a:lnTo>
                  <a:lnTo>
                    <a:pt x="396240" y="114300"/>
                  </a:lnTo>
                  <a:lnTo>
                    <a:pt x="403732" y="111760"/>
                  </a:lnTo>
                  <a:lnTo>
                    <a:pt x="410082" y="107950"/>
                  </a:lnTo>
                  <a:lnTo>
                    <a:pt x="419226" y="100330"/>
                  </a:lnTo>
                  <a:lnTo>
                    <a:pt x="372364" y="100330"/>
                  </a:lnTo>
                  <a:lnTo>
                    <a:pt x="365632" y="96520"/>
                  </a:lnTo>
                  <a:lnTo>
                    <a:pt x="347599" y="68580"/>
                  </a:lnTo>
                  <a:lnTo>
                    <a:pt x="347218" y="64770"/>
                  </a:lnTo>
                  <a:lnTo>
                    <a:pt x="374903" y="36830"/>
                  </a:lnTo>
                  <a:lnTo>
                    <a:pt x="382777" y="35560"/>
                  </a:lnTo>
                  <a:lnTo>
                    <a:pt x="420560" y="35560"/>
                  </a:lnTo>
                  <a:lnTo>
                    <a:pt x="417575" y="31750"/>
                  </a:lnTo>
                  <a:lnTo>
                    <a:pt x="413639" y="29210"/>
                  </a:lnTo>
                  <a:lnTo>
                    <a:pt x="408940" y="26670"/>
                  </a:lnTo>
                  <a:lnTo>
                    <a:pt x="427481" y="19050"/>
                  </a:lnTo>
                  <a:lnTo>
                    <a:pt x="429005" y="19050"/>
                  </a:lnTo>
                  <a:lnTo>
                    <a:pt x="429768" y="17780"/>
                  </a:lnTo>
                  <a:lnTo>
                    <a:pt x="430149" y="15240"/>
                  </a:lnTo>
                  <a:lnTo>
                    <a:pt x="430402" y="13970"/>
                  </a:lnTo>
                  <a:lnTo>
                    <a:pt x="424434" y="1270"/>
                  </a:lnTo>
                  <a:lnTo>
                    <a:pt x="423037" y="0"/>
                  </a:lnTo>
                  <a:close/>
                </a:path>
                <a:path w="485140" h="295910">
                  <a:moveTo>
                    <a:pt x="305635" y="142240"/>
                  </a:moveTo>
                  <a:lnTo>
                    <a:pt x="278638" y="142240"/>
                  </a:lnTo>
                  <a:lnTo>
                    <a:pt x="289560" y="170180"/>
                  </a:lnTo>
                  <a:lnTo>
                    <a:pt x="286385" y="179070"/>
                  </a:lnTo>
                  <a:lnTo>
                    <a:pt x="255524" y="205740"/>
                  </a:lnTo>
                  <a:lnTo>
                    <a:pt x="248793" y="207010"/>
                  </a:lnTo>
                  <a:lnTo>
                    <a:pt x="289178" y="207010"/>
                  </a:lnTo>
                  <a:lnTo>
                    <a:pt x="292607" y="203200"/>
                  </a:lnTo>
                  <a:lnTo>
                    <a:pt x="297052" y="195580"/>
                  </a:lnTo>
                  <a:lnTo>
                    <a:pt x="300227" y="187960"/>
                  </a:lnTo>
                  <a:lnTo>
                    <a:pt x="323857" y="187960"/>
                  </a:lnTo>
                  <a:lnTo>
                    <a:pt x="305635" y="142240"/>
                  </a:lnTo>
                  <a:close/>
                </a:path>
                <a:path w="485140" h="295910">
                  <a:moveTo>
                    <a:pt x="312800" y="201930"/>
                  </a:moveTo>
                  <a:lnTo>
                    <a:pt x="306577" y="201930"/>
                  </a:lnTo>
                  <a:lnTo>
                    <a:pt x="307467" y="203200"/>
                  </a:lnTo>
                  <a:lnTo>
                    <a:pt x="311276" y="203200"/>
                  </a:lnTo>
                  <a:lnTo>
                    <a:pt x="312800" y="201930"/>
                  </a:lnTo>
                  <a:close/>
                </a:path>
                <a:path w="485140" h="295910">
                  <a:moveTo>
                    <a:pt x="323857" y="187960"/>
                  </a:moveTo>
                  <a:lnTo>
                    <a:pt x="300227" y="187960"/>
                  </a:lnTo>
                  <a:lnTo>
                    <a:pt x="305435" y="200660"/>
                  </a:lnTo>
                  <a:lnTo>
                    <a:pt x="305816" y="201930"/>
                  </a:lnTo>
                  <a:lnTo>
                    <a:pt x="314832" y="201930"/>
                  </a:lnTo>
                  <a:lnTo>
                    <a:pt x="319913" y="199390"/>
                  </a:lnTo>
                  <a:lnTo>
                    <a:pt x="321818" y="199390"/>
                  </a:lnTo>
                  <a:lnTo>
                    <a:pt x="324357" y="196850"/>
                  </a:lnTo>
                  <a:lnTo>
                    <a:pt x="325247" y="196850"/>
                  </a:lnTo>
                  <a:lnTo>
                    <a:pt x="326263" y="194310"/>
                  </a:lnTo>
                  <a:lnTo>
                    <a:pt x="325881" y="193040"/>
                  </a:lnTo>
                  <a:lnTo>
                    <a:pt x="323857" y="187960"/>
                  </a:lnTo>
                  <a:close/>
                </a:path>
                <a:path w="485140" h="295910">
                  <a:moveTo>
                    <a:pt x="481329" y="143510"/>
                  </a:moveTo>
                  <a:lnTo>
                    <a:pt x="440309" y="143510"/>
                  </a:lnTo>
                  <a:lnTo>
                    <a:pt x="451866" y="146050"/>
                  </a:lnTo>
                  <a:lnTo>
                    <a:pt x="455802" y="149860"/>
                  </a:lnTo>
                  <a:lnTo>
                    <a:pt x="458089" y="154940"/>
                  </a:lnTo>
                  <a:lnTo>
                    <a:pt x="459359" y="157480"/>
                  </a:lnTo>
                  <a:lnTo>
                    <a:pt x="459697" y="160020"/>
                  </a:lnTo>
                  <a:lnTo>
                    <a:pt x="459740" y="168910"/>
                  </a:lnTo>
                  <a:lnTo>
                    <a:pt x="458597" y="171450"/>
                  </a:lnTo>
                  <a:lnTo>
                    <a:pt x="454532" y="179070"/>
                  </a:lnTo>
                  <a:lnTo>
                    <a:pt x="451357" y="181610"/>
                  </a:lnTo>
                  <a:lnTo>
                    <a:pt x="442722" y="189230"/>
                  </a:lnTo>
                  <a:lnTo>
                    <a:pt x="437006" y="191770"/>
                  </a:lnTo>
                  <a:lnTo>
                    <a:pt x="429768" y="194310"/>
                  </a:lnTo>
                  <a:lnTo>
                    <a:pt x="421645" y="198120"/>
                  </a:lnTo>
                  <a:lnTo>
                    <a:pt x="414226" y="199390"/>
                  </a:lnTo>
                  <a:lnTo>
                    <a:pt x="407497" y="200660"/>
                  </a:lnTo>
                  <a:lnTo>
                    <a:pt x="459862" y="200660"/>
                  </a:lnTo>
                  <a:lnTo>
                    <a:pt x="462661" y="198120"/>
                  </a:lnTo>
                  <a:lnTo>
                    <a:pt x="469773" y="193040"/>
                  </a:lnTo>
                  <a:lnTo>
                    <a:pt x="474979" y="187960"/>
                  </a:lnTo>
                  <a:lnTo>
                    <a:pt x="482092" y="175260"/>
                  </a:lnTo>
                  <a:lnTo>
                    <a:pt x="483997" y="168910"/>
                  </a:lnTo>
                  <a:lnTo>
                    <a:pt x="484200" y="163830"/>
                  </a:lnTo>
                  <a:lnTo>
                    <a:pt x="484631" y="156210"/>
                  </a:lnTo>
                  <a:lnTo>
                    <a:pt x="483616" y="149860"/>
                  </a:lnTo>
                  <a:lnTo>
                    <a:pt x="481329" y="143510"/>
                  </a:lnTo>
                  <a:close/>
                </a:path>
                <a:path w="485140" h="295910">
                  <a:moveTo>
                    <a:pt x="126111" y="106680"/>
                  </a:moveTo>
                  <a:lnTo>
                    <a:pt x="80645" y="106680"/>
                  </a:lnTo>
                  <a:lnTo>
                    <a:pt x="87630" y="107950"/>
                  </a:lnTo>
                  <a:lnTo>
                    <a:pt x="92837" y="111760"/>
                  </a:lnTo>
                  <a:lnTo>
                    <a:pt x="107950" y="137160"/>
                  </a:lnTo>
                  <a:lnTo>
                    <a:pt x="107950" y="146050"/>
                  </a:lnTo>
                  <a:lnTo>
                    <a:pt x="91567" y="168910"/>
                  </a:lnTo>
                  <a:lnTo>
                    <a:pt x="86233" y="172720"/>
                  </a:lnTo>
                  <a:lnTo>
                    <a:pt x="79756" y="175260"/>
                  </a:lnTo>
                  <a:lnTo>
                    <a:pt x="55499" y="185420"/>
                  </a:lnTo>
                  <a:lnTo>
                    <a:pt x="136651" y="185420"/>
                  </a:lnTo>
                  <a:lnTo>
                    <a:pt x="130048" y="181610"/>
                  </a:lnTo>
                  <a:lnTo>
                    <a:pt x="126746" y="179070"/>
                  </a:lnTo>
                  <a:lnTo>
                    <a:pt x="123444" y="179070"/>
                  </a:lnTo>
                  <a:lnTo>
                    <a:pt x="120142" y="177800"/>
                  </a:lnTo>
                  <a:lnTo>
                    <a:pt x="116586" y="176530"/>
                  </a:lnTo>
                  <a:lnTo>
                    <a:pt x="113030" y="176530"/>
                  </a:lnTo>
                  <a:lnTo>
                    <a:pt x="117729" y="172720"/>
                  </a:lnTo>
                  <a:lnTo>
                    <a:pt x="121793" y="167640"/>
                  </a:lnTo>
                  <a:lnTo>
                    <a:pt x="134747" y="138430"/>
                  </a:lnTo>
                  <a:lnTo>
                    <a:pt x="134238" y="128270"/>
                  </a:lnTo>
                  <a:lnTo>
                    <a:pt x="132842" y="121920"/>
                  </a:lnTo>
                  <a:lnTo>
                    <a:pt x="127762" y="109220"/>
                  </a:lnTo>
                  <a:lnTo>
                    <a:pt x="126111" y="106680"/>
                  </a:lnTo>
                  <a:close/>
                </a:path>
                <a:path w="485140" h="295910">
                  <a:moveTo>
                    <a:pt x="453390" y="121920"/>
                  </a:moveTo>
                  <a:lnTo>
                    <a:pt x="441832" y="121920"/>
                  </a:lnTo>
                  <a:lnTo>
                    <a:pt x="435864" y="123190"/>
                  </a:lnTo>
                  <a:lnTo>
                    <a:pt x="429514" y="124460"/>
                  </a:lnTo>
                  <a:lnTo>
                    <a:pt x="423037" y="127000"/>
                  </a:lnTo>
                  <a:lnTo>
                    <a:pt x="388620" y="138430"/>
                  </a:lnTo>
                  <a:lnTo>
                    <a:pt x="383413" y="140970"/>
                  </a:lnTo>
                  <a:lnTo>
                    <a:pt x="480187" y="140970"/>
                  </a:lnTo>
                  <a:lnTo>
                    <a:pt x="479044" y="138430"/>
                  </a:lnTo>
                  <a:lnTo>
                    <a:pt x="475869" y="133350"/>
                  </a:lnTo>
                  <a:lnTo>
                    <a:pt x="468122" y="127000"/>
                  </a:lnTo>
                  <a:lnTo>
                    <a:pt x="463550" y="124460"/>
                  </a:lnTo>
                  <a:lnTo>
                    <a:pt x="453390" y="121920"/>
                  </a:lnTo>
                  <a:close/>
                </a:path>
                <a:path w="485140" h="295910">
                  <a:moveTo>
                    <a:pt x="252729" y="69850"/>
                  </a:moveTo>
                  <a:lnTo>
                    <a:pt x="245364" y="69850"/>
                  </a:lnTo>
                  <a:lnTo>
                    <a:pt x="239650" y="71120"/>
                  </a:lnTo>
                  <a:lnTo>
                    <a:pt x="233568" y="72390"/>
                  </a:lnTo>
                  <a:lnTo>
                    <a:pt x="206121" y="83820"/>
                  </a:lnTo>
                  <a:lnTo>
                    <a:pt x="201549" y="86360"/>
                  </a:lnTo>
                  <a:lnTo>
                    <a:pt x="197485" y="90170"/>
                  </a:lnTo>
                  <a:lnTo>
                    <a:pt x="190373" y="96520"/>
                  </a:lnTo>
                  <a:lnTo>
                    <a:pt x="187325" y="99060"/>
                  </a:lnTo>
                  <a:lnTo>
                    <a:pt x="182372" y="105410"/>
                  </a:lnTo>
                  <a:lnTo>
                    <a:pt x="180721" y="106680"/>
                  </a:lnTo>
                  <a:lnTo>
                    <a:pt x="179831" y="109220"/>
                  </a:lnTo>
                  <a:lnTo>
                    <a:pt x="179070" y="110490"/>
                  </a:lnTo>
                  <a:lnTo>
                    <a:pt x="178943" y="113030"/>
                  </a:lnTo>
                  <a:lnTo>
                    <a:pt x="179197" y="115570"/>
                  </a:lnTo>
                  <a:lnTo>
                    <a:pt x="179831" y="116840"/>
                  </a:lnTo>
                  <a:lnTo>
                    <a:pt x="181355" y="120650"/>
                  </a:lnTo>
                  <a:lnTo>
                    <a:pt x="182625" y="123190"/>
                  </a:lnTo>
                  <a:lnTo>
                    <a:pt x="183388" y="124460"/>
                  </a:lnTo>
                  <a:lnTo>
                    <a:pt x="184023" y="125730"/>
                  </a:lnTo>
                  <a:lnTo>
                    <a:pt x="185547" y="127000"/>
                  </a:lnTo>
                  <a:lnTo>
                    <a:pt x="190373" y="127000"/>
                  </a:lnTo>
                  <a:lnTo>
                    <a:pt x="191897" y="125730"/>
                  </a:lnTo>
                  <a:lnTo>
                    <a:pt x="195452" y="120650"/>
                  </a:lnTo>
                  <a:lnTo>
                    <a:pt x="197739" y="118110"/>
                  </a:lnTo>
                  <a:lnTo>
                    <a:pt x="200532" y="114300"/>
                  </a:lnTo>
                  <a:lnTo>
                    <a:pt x="203453" y="111760"/>
                  </a:lnTo>
                  <a:lnTo>
                    <a:pt x="206882" y="107950"/>
                  </a:lnTo>
                  <a:lnTo>
                    <a:pt x="215138" y="101600"/>
                  </a:lnTo>
                  <a:lnTo>
                    <a:pt x="220091" y="99060"/>
                  </a:lnTo>
                  <a:lnTo>
                    <a:pt x="225932" y="96520"/>
                  </a:lnTo>
                  <a:lnTo>
                    <a:pt x="231394" y="93980"/>
                  </a:lnTo>
                  <a:lnTo>
                    <a:pt x="236220" y="93980"/>
                  </a:lnTo>
                  <a:lnTo>
                    <a:pt x="240538" y="92710"/>
                  </a:lnTo>
                  <a:lnTo>
                    <a:pt x="285496" y="92710"/>
                  </a:lnTo>
                  <a:lnTo>
                    <a:pt x="283972" y="90170"/>
                  </a:lnTo>
                  <a:lnTo>
                    <a:pt x="275590" y="80010"/>
                  </a:lnTo>
                  <a:lnTo>
                    <a:pt x="270637" y="76200"/>
                  </a:lnTo>
                  <a:lnTo>
                    <a:pt x="264922" y="73660"/>
                  </a:lnTo>
                  <a:lnTo>
                    <a:pt x="259334" y="71120"/>
                  </a:lnTo>
                  <a:lnTo>
                    <a:pt x="252729" y="69850"/>
                  </a:lnTo>
                  <a:close/>
                </a:path>
                <a:path w="485140" h="295910">
                  <a:moveTo>
                    <a:pt x="385699" y="118110"/>
                  </a:moveTo>
                  <a:lnTo>
                    <a:pt x="370713" y="118110"/>
                  </a:lnTo>
                  <a:lnTo>
                    <a:pt x="375030" y="119380"/>
                  </a:lnTo>
                  <a:lnTo>
                    <a:pt x="385699" y="118110"/>
                  </a:lnTo>
                  <a:close/>
                </a:path>
                <a:path w="485140" h="295910">
                  <a:moveTo>
                    <a:pt x="420560" y="35560"/>
                  </a:moveTo>
                  <a:lnTo>
                    <a:pt x="382777" y="35560"/>
                  </a:lnTo>
                  <a:lnTo>
                    <a:pt x="389509" y="39370"/>
                  </a:lnTo>
                  <a:lnTo>
                    <a:pt x="396367" y="41910"/>
                  </a:lnTo>
                  <a:lnTo>
                    <a:pt x="401574" y="48260"/>
                  </a:lnTo>
                  <a:lnTo>
                    <a:pt x="408050" y="72390"/>
                  </a:lnTo>
                  <a:lnTo>
                    <a:pt x="407543" y="76200"/>
                  </a:lnTo>
                  <a:lnTo>
                    <a:pt x="372364" y="100330"/>
                  </a:lnTo>
                  <a:lnTo>
                    <a:pt x="419226" y="100330"/>
                  </a:lnTo>
                  <a:lnTo>
                    <a:pt x="420750" y="99060"/>
                  </a:lnTo>
                  <a:lnTo>
                    <a:pt x="424815" y="93980"/>
                  </a:lnTo>
                  <a:lnTo>
                    <a:pt x="427609" y="87630"/>
                  </a:lnTo>
                  <a:lnTo>
                    <a:pt x="430529" y="81280"/>
                  </a:lnTo>
                  <a:lnTo>
                    <a:pt x="432053" y="76200"/>
                  </a:lnTo>
                  <a:lnTo>
                    <a:pt x="432180" y="62230"/>
                  </a:lnTo>
                  <a:lnTo>
                    <a:pt x="430784" y="54610"/>
                  </a:lnTo>
                  <a:lnTo>
                    <a:pt x="427736" y="48260"/>
                  </a:lnTo>
                  <a:lnTo>
                    <a:pt x="425957" y="43180"/>
                  </a:lnTo>
                  <a:lnTo>
                    <a:pt x="423545" y="39370"/>
                  </a:lnTo>
                  <a:lnTo>
                    <a:pt x="420560" y="355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23939" y="4114800"/>
              <a:ext cx="1790700" cy="1323340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9171940" y="1879600"/>
            <a:ext cx="627380" cy="71882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208915" marR="167640" indent="-33020">
              <a:lnSpc>
                <a:spcPct val="100000"/>
              </a:lnSpc>
              <a:spcBef>
                <a:spcPts val="320"/>
              </a:spcBef>
            </a:pPr>
            <a:r>
              <a:rPr sz="700" b="1" spc="-10" dirty="0">
                <a:solidFill>
                  <a:srgbClr val="1F487C"/>
                </a:solidFill>
                <a:latin typeface="Calibri"/>
                <a:cs typeface="Calibri"/>
              </a:rPr>
              <a:t>Control</a:t>
            </a:r>
            <a:r>
              <a:rPr sz="700" b="1" spc="5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700" b="1" spc="-10" dirty="0">
                <a:solidFill>
                  <a:srgbClr val="1F487C"/>
                </a:solidFill>
                <a:latin typeface="Calibri"/>
                <a:cs typeface="Calibri"/>
              </a:rPr>
              <a:t>Sheet</a:t>
            </a:r>
            <a:endParaRPr sz="700">
              <a:latin typeface="Calibri"/>
              <a:cs typeface="Calibri"/>
            </a:endParaRPr>
          </a:p>
          <a:p>
            <a:pPr marL="120014">
              <a:lnSpc>
                <a:spcPct val="100000"/>
              </a:lnSpc>
              <a:spcBef>
                <a:spcPts val="840"/>
              </a:spcBef>
            </a:pPr>
            <a:r>
              <a:rPr sz="700" b="1" spc="-10" dirty="0">
                <a:solidFill>
                  <a:srgbClr val="1F487C"/>
                </a:solidFill>
                <a:latin typeface="Calibri"/>
                <a:cs typeface="Calibri"/>
              </a:rPr>
              <a:t>~~~~~~~~~</a:t>
            </a:r>
            <a:endParaRPr sz="700">
              <a:latin typeface="Calibri"/>
              <a:cs typeface="Calibri"/>
            </a:endParaRPr>
          </a:p>
          <a:p>
            <a:pPr marL="120014">
              <a:lnSpc>
                <a:spcPct val="100000"/>
              </a:lnSpc>
              <a:spcBef>
                <a:spcPts val="5"/>
              </a:spcBef>
            </a:pPr>
            <a:r>
              <a:rPr sz="700" b="1" spc="-10" dirty="0">
                <a:solidFill>
                  <a:srgbClr val="1F487C"/>
                </a:solidFill>
                <a:latin typeface="Calibri"/>
                <a:cs typeface="Calibri"/>
              </a:rPr>
              <a:t>~~~~~~~~~</a:t>
            </a:r>
            <a:endParaRPr sz="700">
              <a:latin typeface="Calibri"/>
              <a:cs typeface="Calibri"/>
            </a:endParaRPr>
          </a:p>
          <a:p>
            <a:pPr marL="120014">
              <a:lnSpc>
                <a:spcPct val="100000"/>
              </a:lnSpc>
            </a:pPr>
            <a:r>
              <a:rPr sz="700" b="1" spc="-10" dirty="0">
                <a:solidFill>
                  <a:srgbClr val="1F487C"/>
                </a:solidFill>
                <a:latin typeface="Calibri"/>
                <a:cs typeface="Calibri"/>
              </a:rPr>
              <a:t>~~~~~~~~~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004814" y="5456237"/>
            <a:ext cx="19653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When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full,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seal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bag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attach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sheet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205980" y="4292600"/>
            <a:ext cx="330200" cy="292100"/>
          </a:xfrm>
          <a:custGeom>
            <a:avLst/>
            <a:gdLst/>
            <a:ahLst/>
            <a:cxnLst/>
            <a:rect l="l" t="t" r="r" b="b"/>
            <a:pathLst>
              <a:path w="330200" h="292100">
                <a:moveTo>
                  <a:pt x="0" y="292100"/>
                </a:moveTo>
                <a:lnTo>
                  <a:pt x="330200" y="292100"/>
                </a:lnTo>
                <a:lnTo>
                  <a:pt x="330200" y="0"/>
                </a:lnTo>
                <a:lnTo>
                  <a:pt x="0" y="0"/>
                </a:lnTo>
                <a:lnTo>
                  <a:pt x="0" y="2921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272401" y="4274820"/>
            <a:ext cx="2266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5080" indent="-762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Con</a:t>
            </a:r>
            <a:r>
              <a:rPr sz="1000" spc="5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1F487C"/>
                </a:solidFill>
                <a:latin typeface="Calibri"/>
                <a:cs typeface="Calibri"/>
              </a:rPr>
              <a:t>She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832100" y="4160520"/>
            <a:ext cx="3164840" cy="1008380"/>
            <a:chOff x="2832100" y="4160520"/>
            <a:chExt cx="3164840" cy="1008380"/>
          </a:xfrm>
        </p:grpSpPr>
        <p:sp>
          <p:nvSpPr>
            <p:cNvPr id="36" name="object 36"/>
            <p:cNvSpPr/>
            <p:nvPr/>
          </p:nvSpPr>
          <p:spPr>
            <a:xfrm>
              <a:off x="5234939" y="4665980"/>
              <a:ext cx="749300" cy="393700"/>
            </a:xfrm>
            <a:custGeom>
              <a:avLst/>
              <a:gdLst/>
              <a:ahLst/>
              <a:cxnLst/>
              <a:rect l="l" t="t" r="r" b="b"/>
              <a:pathLst>
                <a:path w="749300" h="393700">
                  <a:moveTo>
                    <a:pt x="196850" y="0"/>
                  </a:moveTo>
                  <a:lnTo>
                    <a:pt x="0" y="196850"/>
                  </a:lnTo>
                  <a:lnTo>
                    <a:pt x="196850" y="393700"/>
                  </a:lnTo>
                  <a:lnTo>
                    <a:pt x="196850" y="295275"/>
                  </a:lnTo>
                  <a:lnTo>
                    <a:pt x="749300" y="295275"/>
                  </a:lnTo>
                  <a:lnTo>
                    <a:pt x="749300" y="98425"/>
                  </a:lnTo>
                  <a:lnTo>
                    <a:pt x="196850" y="98425"/>
                  </a:lnTo>
                  <a:lnTo>
                    <a:pt x="1968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234939" y="4665980"/>
              <a:ext cx="749300" cy="393700"/>
            </a:xfrm>
            <a:custGeom>
              <a:avLst/>
              <a:gdLst/>
              <a:ahLst/>
              <a:cxnLst/>
              <a:rect l="l" t="t" r="r" b="b"/>
              <a:pathLst>
                <a:path w="749300" h="393700">
                  <a:moveTo>
                    <a:pt x="0" y="196850"/>
                  </a:moveTo>
                  <a:lnTo>
                    <a:pt x="196850" y="0"/>
                  </a:lnTo>
                  <a:lnTo>
                    <a:pt x="196850" y="98425"/>
                  </a:lnTo>
                  <a:lnTo>
                    <a:pt x="749300" y="98425"/>
                  </a:lnTo>
                  <a:lnTo>
                    <a:pt x="749300" y="295275"/>
                  </a:lnTo>
                  <a:lnTo>
                    <a:pt x="196850" y="295275"/>
                  </a:lnTo>
                  <a:lnTo>
                    <a:pt x="196850" y="393700"/>
                  </a:lnTo>
                  <a:lnTo>
                    <a:pt x="0" y="19685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32100" y="4160520"/>
              <a:ext cx="1209039" cy="1008380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4198620" y="4338320"/>
            <a:ext cx="624840" cy="72136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207010" marR="167005" indent="-33020">
              <a:lnSpc>
                <a:spcPct val="100000"/>
              </a:lnSpc>
              <a:spcBef>
                <a:spcPts val="340"/>
              </a:spcBef>
            </a:pPr>
            <a:r>
              <a:rPr sz="700" b="1" spc="-10" dirty="0">
                <a:solidFill>
                  <a:srgbClr val="1F487C"/>
                </a:solidFill>
                <a:latin typeface="Calibri"/>
                <a:cs typeface="Calibri"/>
              </a:rPr>
              <a:t>Control</a:t>
            </a:r>
            <a:r>
              <a:rPr sz="700" b="1" spc="5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700" b="1" spc="-10" dirty="0">
                <a:solidFill>
                  <a:srgbClr val="1F487C"/>
                </a:solidFill>
                <a:latin typeface="Calibri"/>
                <a:cs typeface="Calibri"/>
              </a:rPr>
              <a:t>Sheet</a:t>
            </a:r>
            <a:endParaRPr sz="700">
              <a:latin typeface="Calibri"/>
              <a:cs typeface="Calibri"/>
            </a:endParaRPr>
          </a:p>
          <a:p>
            <a:pPr marL="118110">
              <a:lnSpc>
                <a:spcPct val="100000"/>
              </a:lnSpc>
              <a:spcBef>
                <a:spcPts val="840"/>
              </a:spcBef>
            </a:pPr>
            <a:r>
              <a:rPr sz="700" b="1" spc="-10" dirty="0">
                <a:solidFill>
                  <a:srgbClr val="1F487C"/>
                </a:solidFill>
                <a:latin typeface="Calibri"/>
                <a:cs typeface="Calibri"/>
              </a:rPr>
              <a:t>~~~~~~~~~</a:t>
            </a:r>
            <a:endParaRPr sz="700">
              <a:latin typeface="Calibri"/>
              <a:cs typeface="Calibri"/>
            </a:endParaRPr>
          </a:p>
          <a:p>
            <a:pPr marL="118110">
              <a:lnSpc>
                <a:spcPct val="100000"/>
              </a:lnSpc>
            </a:pPr>
            <a:r>
              <a:rPr sz="700" b="1" spc="-10" dirty="0">
                <a:solidFill>
                  <a:srgbClr val="1F487C"/>
                </a:solidFill>
                <a:latin typeface="Calibri"/>
                <a:cs typeface="Calibri"/>
              </a:rPr>
              <a:t>~~~~~~~~~</a:t>
            </a:r>
            <a:endParaRPr sz="700">
              <a:latin typeface="Calibri"/>
              <a:cs typeface="Calibri"/>
            </a:endParaRPr>
          </a:p>
          <a:p>
            <a:pPr marL="118110">
              <a:lnSpc>
                <a:spcPct val="100000"/>
              </a:lnSpc>
            </a:pPr>
            <a:r>
              <a:rPr sz="700" b="1" spc="-10" dirty="0">
                <a:solidFill>
                  <a:srgbClr val="1F487C"/>
                </a:solidFill>
                <a:latin typeface="Calibri"/>
                <a:cs typeface="Calibri"/>
              </a:rPr>
              <a:t>~~~~~~~~~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653410" y="5456237"/>
            <a:ext cx="22644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When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merchant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arrives,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Obtain</a:t>
            </a:r>
            <a:r>
              <a:rPr sz="18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sheet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sell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62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58414" y="1871090"/>
            <a:ext cx="6918325" cy="1903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 algn="ctr">
              <a:lnSpc>
                <a:spcPct val="100000"/>
              </a:lnSpc>
              <a:spcBef>
                <a:spcPts val="100"/>
              </a:spcBef>
            </a:pP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Control</a:t>
            </a:r>
            <a:r>
              <a:rPr sz="2300" b="1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Sheet</a:t>
            </a:r>
            <a:r>
              <a:rPr sz="2300" b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2300" b="1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spc="-10" dirty="0">
                <a:solidFill>
                  <a:srgbClr val="1F487C"/>
                </a:solidFill>
                <a:latin typeface="Calibri"/>
                <a:cs typeface="Calibri"/>
              </a:rPr>
              <a:t>Auditing</a:t>
            </a:r>
            <a:endParaRPr sz="23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2420"/>
              </a:spcBef>
              <a:buFont typeface="Wingdings"/>
              <a:buChar char=""/>
              <a:tabLst>
                <a:tab pos="299085" algn="l"/>
              </a:tabLst>
            </a:pP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2000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must</a:t>
            </a:r>
            <a:r>
              <a:rPr sz="20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have</a:t>
            </a:r>
            <a:r>
              <a:rPr sz="20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an</a:t>
            </a:r>
            <a:r>
              <a:rPr sz="20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auditable</a:t>
            </a:r>
            <a:r>
              <a:rPr sz="2000" spc="-9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control</a:t>
            </a:r>
            <a:r>
              <a:rPr sz="20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sheet.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control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sheet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should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include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Donor</a:t>
            </a:r>
            <a:r>
              <a:rPr sz="2000" spc="-9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ID/Barcode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weight.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Your</a:t>
            </a:r>
            <a:r>
              <a:rPr sz="2000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EPoS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system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control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sheet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should</a:t>
            </a:r>
            <a:r>
              <a:rPr sz="20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record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sales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value.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Keep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records</a:t>
            </a:r>
            <a:r>
              <a:rPr sz="20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20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4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years.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SHOP</a:t>
            </a:r>
            <a:r>
              <a:rPr spc="-40" dirty="0"/>
              <a:t> </a:t>
            </a:r>
            <a:r>
              <a:rPr spc="-20" dirty="0"/>
              <a:t>FLOOR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Gift</a:t>
            </a:r>
            <a:r>
              <a:rPr sz="2500" spc="-45" dirty="0"/>
              <a:t> </a:t>
            </a:r>
            <a:r>
              <a:rPr sz="2500" dirty="0"/>
              <a:t>Aid</a:t>
            </a:r>
            <a:r>
              <a:rPr sz="2500" spc="-40" dirty="0"/>
              <a:t> </a:t>
            </a:r>
            <a:r>
              <a:rPr sz="2500" dirty="0"/>
              <a:t>On</a:t>
            </a:r>
            <a:r>
              <a:rPr sz="2500" spc="-40" dirty="0"/>
              <a:t> </a:t>
            </a:r>
            <a:r>
              <a:rPr sz="2500" dirty="0"/>
              <a:t>Rags</a:t>
            </a:r>
            <a:r>
              <a:rPr sz="2500" spc="20" dirty="0"/>
              <a:t> </a:t>
            </a:r>
            <a:r>
              <a:rPr sz="2500" dirty="0"/>
              <a:t>–</a:t>
            </a:r>
            <a:r>
              <a:rPr sz="2500" spc="-5" dirty="0"/>
              <a:t> </a:t>
            </a:r>
            <a:r>
              <a:rPr sz="2500" dirty="0"/>
              <a:t>3</a:t>
            </a:r>
            <a:r>
              <a:rPr sz="2500" spc="-20" dirty="0"/>
              <a:t> </a:t>
            </a:r>
            <a:r>
              <a:rPr sz="2500" dirty="0"/>
              <a:t>of</a:t>
            </a:r>
            <a:r>
              <a:rPr sz="2500" spc="-5" dirty="0"/>
              <a:t> </a:t>
            </a:r>
            <a:r>
              <a:rPr sz="2500" spc="-50" dirty="0"/>
              <a:t>3</a:t>
            </a:r>
            <a:endParaRPr sz="2500"/>
          </a:p>
        </p:txBody>
      </p:sp>
      <p:grpSp>
        <p:nvGrpSpPr>
          <p:cNvPr id="8" name="object 8"/>
          <p:cNvGrpSpPr/>
          <p:nvPr/>
        </p:nvGrpSpPr>
        <p:grpSpPr>
          <a:xfrm>
            <a:off x="4805679" y="4005579"/>
            <a:ext cx="2580640" cy="1871980"/>
            <a:chOff x="4805679" y="4005579"/>
            <a:chExt cx="2580640" cy="187198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05679" y="4005579"/>
              <a:ext cx="2580639" cy="187198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823838" y="5051424"/>
              <a:ext cx="485140" cy="295910"/>
            </a:xfrm>
            <a:custGeom>
              <a:avLst/>
              <a:gdLst/>
              <a:ahLst/>
              <a:cxnLst/>
              <a:rect l="l" t="t" r="r" b="b"/>
              <a:pathLst>
                <a:path w="485139" h="295910">
                  <a:moveTo>
                    <a:pt x="81787" y="82550"/>
                  </a:moveTo>
                  <a:lnTo>
                    <a:pt x="74675" y="83819"/>
                  </a:lnTo>
                  <a:lnTo>
                    <a:pt x="66928" y="85089"/>
                  </a:lnTo>
                  <a:lnTo>
                    <a:pt x="64388" y="86360"/>
                  </a:lnTo>
                  <a:lnTo>
                    <a:pt x="58165" y="87630"/>
                  </a:lnTo>
                  <a:lnTo>
                    <a:pt x="54990" y="88900"/>
                  </a:lnTo>
                  <a:lnTo>
                    <a:pt x="51053" y="90169"/>
                  </a:lnTo>
                  <a:lnTo>
                    <a:pt x="6731" y="107950"/>
                  </a:lnTo>
                  <a:lnTo>
                    <a:pt x="0" y="115569"/>
                  </a:lnTo>
                  <a:lnTo>
                    <a:pt x="126" y="118110"/>
                  </a:lnTo>
                  <a:lnTo>
                    <a:pt x="1524" y="121919"/>
                  </a:lnTo>
                  <a:lnTo>
                    <a:pt x="70485" y="294640"/>
                  </a:lnTo>
                  <a:lnTo>
                    <a:pt x="70738" y="294640"/>
                  </a:lnTo>
                  <a:lnTo>
                    <a:pt x="71247" y="295909"/>
                  </a:lnTo>
                  <a:lnTo>
                    <a:pt x="80263" y="295909"/>
                  </a:lnTo>
                  <a:lnTo>
                    <a:pt x="82296" y="294640"/>
                  </a:lnTo>
                  <a:lnTo>
                    <a:pt x="84709" y="293369"/>
                  </a:lnTo>
                  <a:lnTo>
                    <a:pt x="86995" y="293369"/>
                  </a:lnTo>
                  <a:lnTo>
                    <a:pt x="89026" y="292100"/>
                  </a:lnTo>
                  <a:lnTo>
                    <a:pt x="90424" y="290829"/>
                  </a:lnTo>
                  <a:lnTo>
                    <a:pt x="91948" y="289559"/>
                  </a:lnTo>
                  <a:lnTo>
                    <a:pt x="93090" y="289559"/>
                  </a:lnTo>
                  <a:lnTo>
                    <a:pt x="93852" y="288290"/>
                  </a:lnTo>
                  <a:lnTo>
                    <a:pt x="94614" y="288290"/>
                  </a:lnTo>
                  <a:lnTo>
                    <a:pt x="95123" y="287019"/>
                  </a:lnTo>
                  <a:lnTo>
                    <a:pt x="95376" y="287019"/>
                  </a:lnTo>
                  <a:lnTo>
                    <a:pt x="95503" y="284479"/>
                  </a:lnTo>
                  <a:lnTo>
                    <a:pt x="95250" y="284479"/>
                  </a:lnTo>
                  <a:lnTo>
                    <a:pt x="63500" y="204469"/>
                  </a:lnTo>
                  <a:lnTo>
                    <a:pt x="80137" y="198119"/>
                  </a:lnTo>
                  <a:lnTo>
                    <a:pt x="85725" y="195579"/>
                  </a:lnTo>
                  <a:lnTo>
                    <a:pt x="90932" y="194309"/>
                  </a:lnTo>
                  <a:lnTo>
                    <a:pt x="148039" y="194309"/>
                  </a:lnTo>
                  <a:lnTo>
                    <a:pt x="146812" y="193040"/>
                  </a:lnTo>
                  <a:lnTo>
                    <a:pt x="139953" y="187959"/>
                  </a:lnTo>
                  <a:lnTo>
                    <a:pt x="136651" y="185419"/>
                  </a:lnTo>
                  <a:lnTo>
                    <a:pt x="55499" y="185419"/>
                  </a:lnTo>
                  <a:lnTo>
                    <a:pt x="30480" y="121919"/>
                  </a:lnTo>
                  <a:lnTo>
                    <a:pt x="51308" y="114300"/>
                  </a:lnTo>
                  <a:lnTo>
                    <a:pt x="60198" y="110489"/>
                  </a:lnTo>
                  <a:lnTo>
                    <a:pt x="66548" y="109219"/>
                  </a:lnTo>
                  <a:lnTo>
                    <a:pt x="69469" y="107950"/>
                  </a:lnTo>
                  <a:lnTo>
                    <a:pt x="72136" y="107950"/>
                  </a:lnTo>
                  <a:lnTo>
                    <a:pt x="80645" y="106680"/>
                  </a:lnTo>
                  <a:lnTo>
                    <a:pt x="126441" y="106680"/>
                  </a:lnTo>
                  <a:lnTo>
                    <a:pt x="124460" y="102869"/>
                  </a:lnTo>
                  <a:lnTo>
                    <a:pt x="120396" y="99060"/>
                  </a:lnTo>
                  <a:lnTo>
                    <a:pt x="116459" y="93980"/>
                  </a:lnTo>
                  <a:lnTo>
                    <a:pt x="111760" y="90169"/>
                  </a:lnTo>
                  <a:lnTo>
                    <a:pt x="106425" y="87630"/>
                  </a:lnTo>
                  <a:lnTo>
                    <a:pt x="100964" y="85089"/>
                  </a:lnTo>
                  <a:lnTo>
                    <a:pt x="94996" y="83819"/>
                  </a:lnTo>
                  <a:lnTo>
                    <a:pt x="81787" y="82550"/>
                  </a:lnTo>
                  <a:close/>
                </a:path>
                <a:path w="485139" h="295910">
                  <a:moveTo>
                    <a:pt x="175387" y="256540"/>
                  </a:moveTo>
                  <a:lnTo>
                    <a:pt x="171703" y="256540"/>
                  </a:lnTo>
                  <a:lnTo>
                    <a:pt x="172847" y="257809"/>
                  </a:lnTo>
                  <a:lnTo>
                    <a:pt x="173989" y="257809"/>
                  </a:lnTo>
                  <a:lnTo>
                    <a:pt x="175387" y="256540"/>
                  </a:lnTo>
                  <a:close/>
                </a:path>
                <a:path w="485139" h="295910">
                  <a:moveTo>
                    <a:pt x="148039" y="194309"/>
                  </a:moveTo>
                  <a:lnTo>
                    <a:pt x="95631" y="194309"/>
                  </a:lnTo>
                  <a:lnTo>
                    <a:pt x="100330" y="195579"/>
                  </a:lnTo>
                  <a:lnTo>
                    <a:pt x="104775" y="195579"/>
                  </a:lnTo>
                  <a:lnTo>
                    <a:pt x="113157" y="199390"/>
                  </a:lnTo>
                  <a:lnTo>
                    <a:pt x="117094" y="201929"/>
                  </a:lnTo>
                  <a:lnTo>
                    <a:pt x="120903" y="205740"/>
                  </a:lnTo>
                  <a:lnTo>
                    <a:pt x="124840" y="209550"/>
                  </a:lnTo>
                  <a:lnTo>
                    <a:pt x="128650" y="212090"/>
                  </a:lnTo>
                  <a:lnTo>
                    <a:pt x="132714" y="217169"/>
                  </a:lnTo>
                  <a:lnTo>
                    <a:pt x="167386" y="254000"/>
                  </a:lnTo>
                  <a:lnTo>
                    <a:pt x="168275" y="255269"/>
                  </a:lnTo>
                  <a:lnTo>
                    <a:pt x="169037" y="255269"/>
                  </a:lnTo>
                  <a:lnTo>
                    <a:pt x="169925" y="256540"/>
                  </a:lnTo>
                  <a:lnTo>
                    <a:pt x="178688" y="256540"/>
                  </a:lnTo>
                  <a:lnTo>
                    <a:pt x="180721" y="255269"/>
                  </a:lnTo>
                  <a:lnTo>
                    <a:pt x="186182" y="252729"/>
                  </a:lnTo>
                  <a:lnTo>
                    <a:pt x="188468" y="252729"/>
                  </a:lnTo>
                  <a:lnTo>
                    <a:pt x="191770" y="250190"/>
                  </a:lnTo>
                  <a:lnTo>
                    <a:pt x="192912" y="250190"/>
                  </a:lnTo>
                  <a:lnTo>
                    <a:pt x="193801" y="248919"/>
                  </a:lnTo>
                  <a:lnTo>
                    <a:pt x="194563" y="247650"/>
                  </a:lnTo>
                  <a:lnTo>
                    <a:pt x="194945" y="247650"/>
                  </a:lnTo>
                  <a:lnTo>
                    <a:pt x="194945" y="245109"/>
                  </a:lnTo>
                  <a:lnTo>
                    <a:pt x="194690" y="245109"/>
                  </a:lnTo>
                  <a:lnTo>
                    <a:pt x="194437" y="243840"/>
                  </a:lnTo>
                  <a:lnTo>
                    <a:pt x="193801" y="242569"/>
                  </a:lnTo>
                  <a:lnTo>
                    <a:pt x="192786" y="241300"/>
                  </a:lnTo>
                  <a:lnTo>
                    <a:pt x="191897" y="240029"/>
                  </a:lnTo>
                  <a:lnTo>
                    <a:pt x="189991" y="238759"/>
                  </a:lnTo>
                  <a:lnTo>
                    <a:pt x="187325" y="234950"/>
                  </a:lnTo>
                  <a:lnTo>
                    <a:pt x="148039" y="194309"/>
                  </a:lnTo>
                  <a:close/>
                </a:path>
                <a:path w="485139" h="295910">
                  <a:moveTo>
                    <a:pt x="285496" y="92710"/>
                  </a:moveTo>
                  <a:lnTo>
                    <a:pt x="244728" y="92710"/>
                  </a:lnTo>
                  <a:lnTo>
                    <a:pt x="248538" y="93980"/>
                  </a:lnTo>
                  <a:lnTo>
                    <a:pt x="251968" y="95250"/>
                  </a:lnTo>
                  <a:lnTo>
                    <a:pt x="271780" y="125730"/>
                  </a:lnTo>
                  <a:lnTo>
                    <a:pt x="253873" y="133350"/>
                  </a:lnTo>
                  <a:lnTo>
                    <a:pt x="246588" y="135889"/>
                  </a:lnTo>
                  <a:lnTo>
                    <a:pt x="239791" y="139700"/>
                  </a:lnTo>
                  <a:lnTo>
                    <a:pt x="210438" y="162560"/>
                  </a:lnTo>
                  <a:lnTo>
                    <a:pt x="206375" y="167639"/>
                  </a:lnTo>
                  <a:lnTo>
                    <a:pt x="203835" y="173989"/>
                  </a:lnTo>
                  <a:lnTo>
                    <a:pt x="202184" y="187959"/>
                  </a:lnTo>
                  <a:lnTo>
                    <a:pt x="203200" y="194309"/>
                  </a:lnTo>
                  <a:lnTo>
                    <a:pt x="230124" y="226059"/>
                  </a:lnTo>
                  <a:lnTo>
                    <a:pt x="241046" y="228600"/>
                  </a:lnTo>
                  <a:lnTo>
                    <a:pt x="247269" y="228600"/>
                  </a:lnTo>
                  <a:lnTo>
                    <a:pt x="289128" y="207009"/>
                  </a:lnTo>
                  <a:lnTo>
                    <a:pt x="248665" y="207009"/>
                  </a:lnTo>
                  <a:lnTo>
                    <a:pt x="236982" y="201929"/>
                  </a:lnTo>
                  <a:lnTo>
                    <a:pt x="232663" y="198119"/>
                  </a:lnTo>
                  <a:lnTo>
                    <a:pt x="229997" y="190500"/>
                  </a:lnTo>
                  <a:lnTo>
                    <a:pt x="228473" y="186690"/>
                  </a:lnTo>
                  <a:lnTo>
                    <a:pt x="227837" y="182879"/>
                  </a:lnTo>
                  <a:lnTo>
                    <a:pt x="228346" y="176530"/>
                  </a:lnTo>
                  <a:lnTo>
                    <a:pt x="229615" y="172719"/>
                  </a:lnTo>
                  <a:lnTo>
                    <a:pt x="232028" y="168910"/>
                  </a:lnTo>
                  <a:lnTo>
                    <a:pt x="234314" y="165100"/>
                  </a:lnTo>
                  <a:lnTo>
                    <a:pt x="237616" y="162560"/>
                  </a:lnTo>
                  <a:lnTo>
                    <a:pt x="241935" y="158750"/>
                  </a:lnTo>
                  <a:lnTo>
                    <a:pt x="246380" y="156210"/>
                  </a:lnTo>
                  <a:lnTo>
                    <a:pt x="251713" y="153669"/>
                  </a:lnTo>
                  <a:lnTo>
                    <a:pt x="258318" y="151130"/>
                  </a:lnTo>
                  <a:lnTo>
                    <a:pt x="278638" y="142239"/>
                  </a:lnTo>
                  <a:lnTo>
                    <a:pt x="305635" y="142239"/>
                  </a:lnTo>
                  <a:lnTo>
                    <a:pt x="290957" y="105410"/>
                  </a:lnTo>
                  <a:lnTo>
                    <a:pt x="287782" y="96519"/>
                  </a:lnTo>
                  <a:lnTo>
                    <a:pt x="285496" y="92710"/>
                  </a:lnTo>
                  <a:close/>
                </a:path>
                <a:path w="485139" h="295910">
                  <a:moveTo>
                    <a:pt x="423037" y="0"/>
                  </a:moveTo>
                  <a:lnTo>
                    <a:pt x="419862" y="0"/>
                  </a:lnTo>
                  <a:lnTo>
                    <a:pt x="380619" y="15239"/>
                  </a:lnTo>
                  <a:lnTo>
                    <a:pt x="377444" y="16510"/>
                  </a:lnTo>
                  <a:lnTo>
                    <a:pt x="374014" y="16510"/>
                  </a:lnTo>
                  <a:lnTo>
                    <a:pt x="370332" y="17780"/>
                  </a:lnTo>
                  <a:lnTo>
                    <a:pt x="366775" y="19050"/>
                  </a:lnTo>
                  <a:lnTo>
                    <a:pt x="363093" y="20319"/>
                  </a:lnTo>
                  <a:lnTo>
                    <a:pt x="330835" y="43180"/>
                  </a:lnTo>
                  <a:lnTo>
                    <a:pt x="323341" y="74930"/>
                  </a:lnTo>
                  <a:lnTo>
                    <a:pt x="324738" y="81280"/>
                  </a:lnTo>
                  <a:lnTo>
                    <a:pt x="330200" y="95250"/>
                  </a:lnTo>
                  <a:lnTo>
                    <a:pt x="333248" y="100330"/>
                  </a:lnTo>
                  <a:lnTo>
                    <a:pt x="336803" y="104139"/>
                  </a:lnTo>
                  <a:lnTo>
                    <a:pt x="340233" y="107950"/>
                  </a:lnTo>
                  <a:lnTo>
                    <a:pt x="344297" y="110489"/>
                  </a:lnTo>
                  <a:lnTo>
                    <a:pt x="348614" y="113030"/>
                  </a:lnTo>
                  <a:lnTo>
                    <a:pt x="346583" y="118110"/>
                  </a:lnTo>
                  <a:lnTo>
                    <a:pt x="345186" y="123189"/>
                  </a:lnTo>
                  <a:lnTo>
                    <a:pt x="344677" y="129539"/>
                  </a:lnTo>
                  <a:lnTo>
                    <a:pt x="344043" y="134619"/>
                  </a:lnTo>
                  <a:lnTo>
                    <a:pt x="344932" y="140969"/>
                  </a:lnTo>
                  <a:lnTo>
                    <a:pt x="347345" y="146050"/>
                  </a:lnTo>
                  <a:lnTo>
                    <a:pt x="348996" y="151130"/>
                  </a:lnTo>
                  <a:lnTo>
                    <a:pt x="351663" y="153669"/>
                  </a:lnTo>
                  <a:lnTo>
                    <a:pt x="355473" y="157480"/>
                  </a:lnTo>
                  <a:lnTo>
                    <a:pt x="359156" y="160019"/>
                  </a:lnTo>
                  <a:lnTo>
                    <a:pt x="363855" y="161289"/>
                  </a:lnTo>
                  <a:lnTo>
                    <a:pt x="369443" y="161289"/>
                  </a:lnTo>
                  <a:lnTo>
                    <a:pt x="367411" y="165100"/>
                  </a:lnTo>
                  <a:lnTo>
                    <a:pt x="360807" y="189229"/>
                  </a:lnTo>
                  <a:lnTo>
                    <a:pt x="361314" y="191769"/>
                  </a:lnTo>
                  <a:lnTo>
                    <a:pt x="361696" y="195579"/>
                  </a:lnTo>
                  <a:lnTo>
                    <a:pt x="362585" y="198119"/>
                  </a:lnTo>
                  <a:lnTo>
                    <a:pt x="363855" y="201929"/>
                  </a:lnTo>
                  <a:lnTo>
                    <a:pt x="365760" y="207009"/>
                  </a:lnTo>
                  <a:lnTo>
                    <a:pt x="368681" y="210819"/>
                  </a:lnTo>
                  <a:lnTo>
                    <a:pt x="376300" y="218440"/>
                  </a:lnTo>
                  <a:lnTo>
                    <a:pt x="381253" y="219709"/>
                  </a:lnTo>
                  <a:lnTo>
                    <a:pt x="393064" y="222250"/>
                  </a:lnTo>
                  <a:lnTo>
                    <a:pt x="400050" y="222250"/>
                  </a:lnTo>
                  <a:lnTo>
                    <a:pt x="408050" y="220979"/>
                  </a:lnTo>
                  <a:lnTo>
                    <a:pt x="414361" y="219709"/>
                  </a:lnTo>
                  <a:lnTo>
                    <a:pt x="421100" y="218440"/>
                  </a:lnTo>
                  <a:lnTo>
                    <a:pt x="428267" y="215900"/>
                  </a:lnTo>
                  <a:lnTo>
                    <a:pt x="435863" y="213359"/>
                  </a:lnTo>
                  <a:lnTo>
                    <a:pt x="443676" y="209550"/>
                  </a:lnTo>
                  <a:lnTo>
                    <a:pt x="450738" y="207009"/>
                  </a:lnTo>
                  <a:lnTo>
                    <a:pt x="457063" y="203200"/>
                  </a:lnTo>
                  <a:lnTo>
                    <a:pt x="459862" y="200659"/>
                  </a:lnTo>
                  <a:lnTo>
                    <a:pt x="401320" y="200659"/>
                  </a:lnTo>
                  <a:lnTo>
                    <a:pt x="393700" y="199390"/>
                  </a:lnTo>
                  <a:lnTo>
                    <a:pt x="388747" y="196850"/>
                  </a:lnTo>
                  <a:lnTo>
                    <a:pt x="386207" y="190500"/>
                  </a:lnTo>
                  <a:lnTo>
                    <a:pt x="385445" y="187959"/>
                  </a:lnTo>
                  <a:lnTo>
                    <a:pt x="384810" y="186690"/>
                  </a:lnTo>
                  <a:lnTo>
                    <a:pt x="384556" y="184150"/>
                  </a:lnTo>
                  <a:lnTo>
                    <a:pt x="384175" y="181609"/>
                  </a:lnTo>
                  <a:lnTo>
                    <a:pt x="384175" y="179069"/>
                  </a:lnTo>
                  <a:lnTo>
                    <a:pt x="384937" y="175260"/>
                  </a:lnTo>
                  <a:lnTo>
                    <a:pt x="385699" y="172719"/>
                  </a:lnTo>
                  <a:lnTo>
                    <a:pt x="386714" y="168910"/>
                  </a:lnTo>
                  <a:lnTo>
                    <a:pt x="387858" y="166369"/>
                  </a:lnTo>
                  <a:lnTo>
                    <a:pt x="389509" y="162560"/>
                  </a:lnTo>
                  <a:lnTo>
                    <a:pt x="391540" y="160019"/>
                  </a:lnTo>
                  <a:lnTo>
                    <a:pt x="425576" y="147319"/>
                  </a:lnTo>
                  <a:lnTo>
                    <a:pt x="433450" y="144780"/>
                  </a:lnTo>
                  <a:lnTo>
                    <a:pt x="440309" y="143510"/>
                  </a:lnTo>
                  <a:lnTo>
                    <a:pt x="481202" y="143510"/>
                  </a:lnTo>
                  <a:lnTo>
                    <a:pt x="480059" y="140969"/>
                  </a:lnTo>
                  <a:lnTo>
                    <a:pt x="378713" y="140969"/>
                  </a:lnTo>
                  <a:lnTo>
                    <a:pt x="374650" y="139700"/>
                  </a:lnTo>
                  <a:lnTo>
                    <a:pt x="370713" y="138430"/>
                  </a:lnTo>
                  <a:lnTo>
                    <a:pt x="368046" y="137160"/>
                  </a:lnTo>
                  <a:lnTo>
                    <a:pt x="366649" y="133350"/>
                  </a:lnTo>
                  <a:lnTo>
                    <a:pt x="365506" y="130810"/>
                  </a:lnTo>
                  <a:lnTo>
                    <a:pt x="365125" y="128269"/>
                  </a:lnTo>
                  <a:lnTo>
                    <a:pt x="365251" y="125730"/>
                  </a:lnTo>
                  <a:lnTo>
                    <a:pt x="365506" y="121919"/>
                  </a:lnTo>
                  <a:lnTo>
                    <a:pt x="366140" y="120650"/>
                  </a:lnTo>
                  <a:lnTo>
                    <a:pt x="367157" y="118110"/>
                  </a:lnTo>
                  <a:lnTo>
                    <a:pt x="385572" y="118110"/>
                  </a:lnTo>
                  <a:lnTo>
                    <a:pt x="390906" y="116839"/>
                  </a:lnTo>
                  <a:lnTo>
                    <a:pt x="396239" y="114300"/>
                  </a:lnTo>
                  <a:lnTo>
                    <a:pt x="403733" y="111760"/>
                  </a:lnTo>
                  <a:lnTo>
                    <a:pt x="410083" y="107950"/>
                  </a:lnTo>
                  <a:lnTo>
                    <a:pt x="415416" y="102869"/>
                  </a:lnTo>
                  <a:lnTo>
                    <a:pt x="418888" y="100330"/>
                  </a:lnTo>
                  <a:lnTo>
                    <a:pt x="372363" y="100330"/>
                  </a:lnTo>
                  <a:lnTo>
                    <a:pt x="365633" y="96519"/>
                  </a:lnTo>
                  <a:lnTo>
                    <a:pt x="358775" y="93980"/>
                  </a:lnTo>
                  <a:lnTo>
                    <a:pt x="347218" y="64769"/>
                  </a:lnTo>
                  <a:lnTo>
                    <a:pt x="347725" y="59689"/>
                  </a:lnTo>
                  <a:lnTo>
                    <a:pt x="382777" y="35560"/>
                  </a:lnTo>
                  <a:lnTo>
                    <a:pt x="420497" y="35560"/>
                  </a:lnTo>
                  <a:lnTo>
                    <a:pt x="417575" y="31750"/>
                  </a:lnTo>
                  <a:lnTo>
                    <a:pt x="413638" y="29210"/>
                  </a:lnTo>
                  <a:lnTo>
                    <a:pt x="408939" y="26669"/>
                  </a:lnTo>
                  <a:lnTo>
                    <a:pt x="427482" y="19050"/>
                  </a:lnTo>
                  <a:lnTo>
                    <a:pt x="428878" y="19050"/>
                  </a:lnTo>
                  <a:lnTo>
                    <a:pt x="429768" y="17780"/>
                  </a:lnTo>
                  <a:lnTo>
                    <a:pt x="430149" y="15239"/>
                  </a:lnTo>
                  <a:lnTo>
                    <a:pt x="430402" y="13969"/>
                  </a:lnTo>
                  <a:lnTo>
                    <a:pt x="429895" y="11430"/>
                  </a:lnTo>
                  <a:lnTo>
                    <a:pt x="428625" y="7619"/>
                  </a:lnTo>
                  <a:lnTo>
                    <a:pt x="427227" y="5080"/>
                  </a:lnTo>
                  <a:lnTo>
                    <a:pt x="425958" y="2539"/>
                  </a:lnTo>
                  <a:lnTo>
                    <a:pt x="424434" y="1269"/>
                  </a:lnTo>
                  <a:lnTo>
                    <a:pt x="423037" y="0"/>
                  </a:lnTo>
                  <a:close/>
                </a:path>
                <a:path w="485139" h="295910">
                  <a:moveTo>
                    <a:pt x="305635" y="142239"/>
                  </a:moveTo>
                  <a:lnTo>
                    <a:pt x="278638" y="142239"/>
                  </a:lnTo>
                  <a:lnTo>
                    <a:pt x="289560" y="170180"/>
                  </a:lnTo>
                  <a:lnTo>
                    <a:pt x="286385" y="179069"/>
                  </a:lnTo>
                  <a:lnTo>
                    <a:pt x="255524" y="205740"/>
                  </a:lnTo>
                  <a:lnTo>
                    <a:pt x="248665" y="207009"/>
                  </a:lnTo>
                  <a:lnTo>
                    <a:pt x="289128" y="207009"/>
                  </a:lnTo>
                  <a:lnTo>
                    <a:pt x="292481" y="203200"/>
                  </a:lnTo>
                  <a:lnTo>
                    <a:pt x="296925" y="195579"/>
                  </a:lnTo>
                  <a:lnTo>
                    <a:pt x="300227" y="187959"/>
                  </a:lnTo>
                  <a:lnTo>
                    <a:pt x="323857" y="187959"/>
                  </a:lnTo>
                  <a:lnTo>
                    <a:pt x="305635" y="142239"/>
                  </a:lnTo>
                  <a:close/>
                </a:path>
                <a:path w="485139" h="295910">
                  <a:moveTo>
                    <a:pt x="323857" y="187959"/>
                  </a:moveTo>
                  <a:lnTo>
                    <a:pt x="300227" y="187959"/>
                  </a:lnTo>
                  <a:lnTo>
                    <a:pt x="305435" y="200659"/>
                  </a:lnTo>
                  <a:lnTo>
                    <a:pt x="305815" y="201929"/>
                  </a:lnTo>
                  <a:lnTo>
                    <a:pt x="306577" y="203200"/>
                  </a:lnTo>
                  <a:lnTo>
                    <a:pt x="312800" y="203200"/>
                  </a:lnTo>
                  <a:lnTo>
                    <a:pt x="314833" y="201929"/>
                  </a:lnTo>
                  <a:lnTo>
                    <a:pt x="319913" y="199390"/>
                  </a:lnTo>
                  <a:lnTo>
                    <a:pt x="321818" y="199390"/>
                  </a:lnTo>
                  <a:lnTo>
                    <a:pt x="324358" y="196850"/>
                  </a:lnTo>
                  <a:lnTo>
                    <a:pt x="325120" y="196850"/>
                  </a:lnTo>
                  <a:lnTo>
                    <a:pt x="325755" y="195579"/>
                  </a:lnTo>
                  <a:lnTo>
                    <a:pt x="326263" y="194309"/>
                  </a:lnTo>
                  <a:lnTo>
                    <a:pt x="325882" y="193040"/>
                  </a:lnTo>
                  <a:lnTo>
                    <a:pt x="323857" y="187959"/>
                  </a:lnTo>
                  <a:close/>
                </a:path>
                <a:path w="485139" h="295910">
                  <a:moveTo>
                    <a:pt x="481202" y="143510"/>
                  </a:moveTo>
                  <a:lnTo>
                    <a:pt x="440309" y="143510"/>
                  </a:lnTo>
                  <a:lnTo>
                    <a:pt x="451738" y="146050"/>
                  </a:lnTo>
                  <a:lnTo>
                    <a:pt x="455802" y="148589"/>
                  </a:lnTo>
                  <a:lnTo>
                    <a:pt x="457962" y="154939"/>
                  </a:lnTo>
                  <a:lnTo>
                    <a:pt x="459359" y="157480"/>
                  </a:lnTo>
                  <a:lnTo>
                    <a:pt x="459697" y="160019"/>
                  </a:lnTo>
                  <a:lnTo>
                    <a:pt x="459739" y="168910"/>
                  </a:lnTo>
                  <a:lnTo>
                    <a:pt x="458597" y="171450"/>
                  </a:lnTo>
                  <a:lnTo>
                    <a:pt x="454533" y="179069"/>
                  </a:lnTo>
                  <a:lnTo>
                    <a:pt x="451358" y="181609"/>
                  </a:lnTo>
                  <a:lnTo>
                    <a:pt x="442722" y="189229"/>
                  </a:lnTo>
                  <a:lnTo>
                    <a:pt x="437007" y="191769"/>
                  </a:lnTo>
                  <a:lnTo>
                    <a:pt x="429768" y="194309"/>
                  </a:lnTo>
                  <a:lnTo>
                    <a:pt x="421626" y="198119"/>
                  </a:lnTo>
                  <a:lnTo>
                    <a:pt x="414162" y="199390"/>
                  </a:lnTo>
                  <a:lnTo>
                    <a:pt x="407390" y="200659"/>
                  </a:lnTo>
                  <a:lnTo>
                    <a:pt x="459862" y="200659"/>
                  </a:lnTo>
                  <a:lnTo>
                    <a:pt x="462661" y="198119"/>
                  </a:lnTo>
                  <a:lnTo>
                    <a:pt x="469773" y="193040"/>
                  </a:lnTo>
                  <a:lnTo>
                    <a:pt x="484632" y="156210"/>
                  </a:lnTo>
                  <a:lnTo>
                    <a:pt x="483615" y="149860"/>
                  </a:lnTo>
                  <a:lnTo>
                    <a:pt x="481202" y="143510"/>
                  </a:lnTo>
                  <a:close/>
                </a:path>
                <a:path w="485139" h="295910">
                  <a:moveTo>
                    <a:pt x="126441" y="106680"/>
                  </a:moveTo>
                  <a:lnTo>
                    <a:pt x="80645" y="106680"/>
                  </a:lnTo>
                  <a:lnTo>
                    <a:pt x="87630" y="107950"/>
                  </a:lnTo>
                  <a:lnTo>
                    <a:pt x="92837" y="111760"/>
                  </a:lnTo>
                  <a:lnTo>
                    <a:pt x="107950" y="146050"/>
                  </a:lnTo>
                  <a:lnTo>
                    <a:pt x="106934" y="151130"/>
                  </a:lnTo>
                  <a:lnTo>
                    <a:pt x="79756" y="175260"/>
                  </a:lnTo>
                  <a:lnTo>
                    <a:pt x="55499" y="185419"/>
                  </a:lnTo>
                  <a:lnTo>
                    <a:pt x="136651" y="185419"/>
                  </a:lnTo>
                  <a:lnTo>
                    <a:pt x="130048" y="180339"/>
                  </a:lnTo>
                  <a:lnTo>
                    <a:pt x="126746" y="179069"/>
                  </a:lnTo>
                  <a:lnTo>
                    <a:pt x="123444" y="179069"/>
                  </a:lnTo>
                  <a:lnTo>
                    <a:pt x="116586" y="176530"/>
                  </a:lnTo>
                  <a:lnTo>
                    <a:pt x="113030" y="176530"/>
                  </a:lnTo>
                  <a:lnTo>
                    <a:pt x="117728" y="172719"/>
                  </a:lnTo>
                  <a:lnTo>
                    <a:pt x="121665" y="167639"/>
                  </a:lnTo>
                  <a:lnTo>
                    <a:pt x="134620" y="139700"/>
                  </a:lnTo>
                  <a:lnTo>
                    <a:pt x="134556" y="134619"/>
                  </a:lnTo>
                  <a:lnTo>
                    <a:pt x="134238" y="128269"/>
                  </a:lnTo>
                  <a:lnTo>
                    <a:pt x="132841" y="121919"/>
                  </a:lnTo>
                  <a:lnTo>
                    <a:pt x="127762" y="109219"/>
                  </a:lnTo>
                  <a:lnTo>
                    <a:pt x="126441" y="106680"/>
                  </a:lnTo>
                  <a:close/>
                </a:path>
                <a:path w="485139" h="295910">
                  <a:moveTo>
                    <a:pt x="453389" y="121919"/>
                  </a:moveTo>
                  <a:lnTo>
                    <a:pt x="441833" y="121919"/>
                  </a:lnTo>
                  <a:lnTo>
                    <a:pt x="429513" y="124460"/>
                  </a:lnTo>
                  <a:lnTo>
                    <a:pt x="423037" y="127000"/>
                  </a:lnTo>
                  <a:lnTo>
                    <a:pt x="388620" y="138430"/>
                  </a:lnTo>
                  <a:lnTo>
                    <a:pt x="383286" y="140969"/>
                  </a:lnTo>
                  <a:lnTo>
                    <a:pt x="480059" y="140969"/>
                  </a:lnTo>
                  <a:lnTo>
                    <a:pt x="478916" y="138430"/>
                  </a:lnTo>
                  <a:lnTo>
                    <a:pt x="475869" y="133350"/>
                  </a:lnTo>
                  <a:lnTo>
                    <a:pt x="471932" y="130810"/>
                  </a:lnTo>
                  <a:lnTo>
                    <a:pt x="468122" y="127000"/>
                  </a:lnTo>
                  <a:lnTo>
                    <a:pt x="463550" y="124460"/>
                  </a:lnTo>
                  <a:lnTo>
                    <a:pt x="453389" y="121919"/>
                  </a:lnTo>
                  <a:close/>
                </a:path>
                <a:path w="485139" h="295910">
                  <a:moveTo>
                    <a:pt x="252730" y="69850"/>
                  </a:moveTo>
                  <a:lnTo>
                    <a:pt x="245363" y="69850"/>
                  </a:lnTo>
                  <a:lnTo>
                    <a:pt x="239650" y="71119"/>
                  </a:lnTo>
                  <a:lnTo>
                    <a:pt x="233568" y="72389"/>
                  </a:lnTo>
                  <a:lnTo>
                    <a:pt x="197485" y="90169"/>
                  </a:lnTo>
                  <a:lnTo>
                    <a:pt x="190373" y="96519"/>
                  </a:lnTo>
                  <a:lnTo>
                    <a:pt x="178815" y="111760"/>
                  </a:lnTo>
                  <a:lnTo>
                    <a:pt x="178943" y="114300"/>
                  </a:lnTo>
                  <a:lnTo>
                    <a:pt x="179197" y="115569"/>
                  </a:lnTo>
                  <a:lnTo>
                    <a:pt x="179832" y="116839"/>
                  </a:lnTo>
                  <a:lnTo>
                    <a:pt x="180721" y="119380"/>
                  </a:lnTo>
                  <a:lnTo>
                    <a:pt x="183261" y="124460"/>
                  </a:lnTo>
                  <a:lnTo>
                    <a:pt x="184023" y="125730"/>
                  </a:lnTo>
                  <a:lnTo>
                    <a:pt x="184785" y="125730"/>
                  </a:lnTo>
                  <a:lnTo>
                    <a:pt x="185420" y="127000"/>
                  </a:lnTo>
                  <a:lnTo>
                    <a:pt x="190373" y="127000"/>
                  </a:lnTo>
                  <a:lnTo>
                    <a:pt x="191770" y="125730"/>
                  </a:lnTo>
                  <a:lnTo>
                    <a:pt x="193548" y="123189"/>
                  </a:lnTo>
                  <a:lnTo>
                    <a:pt x="195452" y="120650"/>
                  </a:lnTo>
                  <a:lnTo>
                    <a:pt x="197738" y="118110"/>
                  </a:lnTo>
                  <a:lnTo>
                    <a:pt x="200533" y="114300"/>
                  </a:lnTo>
                  <a:lnTo>
                    <a:pt x="203326" y="111760"/>
                  </a:lnTo>
                  <a:lnTo>
                    <a:pt x="206883" y="107950"/>
                  </a:lnTo>
                  <a:lnTo>
                    <a:pt x="210947" y="105410"/>
                  </a:lnTo>
                  <a:lnTo>
                    <a:pt x="215011" y="101600"/>
                  </a:lnTo>
                  <a:lnTo>
                    <a:pt x="220090" y="99060"/>
                  </a:lnTo>
                  <a:lnTo>
                    <a:pt x="225933" y="96519"/>
                  </a:lnTo>
                  <a:lnTo>
                    <a:pt x="231394" y="95250"/>
                  </a:lnTo>
                  <a:lnTo>
                    <a:pt x="236220" y="93980"/>
                  </a:lnTo>
                  <a:lnTo>
                    <a:pt x="240537" y="92710"/>
                  </a:lnTo>
                  <a:lnTo>
                    <a:pt x="285496" y="92710"/>
                  </a:lnTo>
                  <a:lnTo>
                    <a:pt x="283972" y="90169"/>
                  </a:lnTo>
                  <a:lnTo>
                    <a:pt x="259207" y="71119"/>
                  </a:lnTo>
                  <a:lnTo>
                    <a:pt x="252730" y="69850"/>
                  </a:lnTo>
                  <a:close/>
                </a:path>
                <a:path w="485139" h="295910">
                  <a:moveTo>
                    <a:pt x="385572" y="118110"/>
                  </a:moveTo>
                  <a:lnTo>
                    <a:pt x="370586" y="118110"/>
                  </a:lnTo>
                  <a:lnTo>
                    <a:pt x="375031" y="119380"/>
                  </a:lnTo>
                  <a:lnTo>
                    <a:pt x="385572" y="118110"/>
                  </a:lnTo>
                  <a:close/>
                </a:path>
                <a:path w="485139" h="295910">
                  <a:moveTo>
                    <a:pt x="420497" y="35560"/>
                  </a:moveTo>
                  <a:lnTo>
                    <a:pt x="382777" y="35560"/>
                  </a:lnTo>
                  <a:lnTo>
                    <a:pt x="389509" y="39369"/>
                  </a:lnTo>
                  <a:lnTo>
                    <a:pt x="396366" y="41910"/>
                  </a:lnTo>
                  <a:lnTo>
                    <a:pt x="401574" y="48260"/>
                  </a:lnTo>
                  <a:lnTo>
                    <a:pt x="405002" y="57150"/>
                  </a:lnTo>
                  <a:lnTo>
                    <a:pt x="406526" y="60960"/>
                  </a:lnTo>
                  <a:lnTo>
                    <a:pt x="407415" y="64769"/>
                  </a:lnTo>
                  <a:lnTo>
                    <a:pt x="407670" y="68580"/>
                  </a:lnTo>
                  <a:lnTo>
                    <a:pt x="408050" y="72389"/>
                  </a:lnTo>
                  <a:lnTo>
                    <a:pt x="407543" y="76200"/>
                  </a:lnTo>
                  <a:lnTo>
                    <a:pt x="406273" y="80010"/>
                  </a:lnTo>
                  <a:lnTo>
                    <a:pt x="405130" y="82550"/>
                  </a:lnTo>
                  <a:lnTo>
                    <a:pt x="403098" y="86360"/>
                  </a:lnTo>
                  <a:lnTo>
                    <a:pt x="400176" y="88900"/>
                  </a:lnTo>
                  <a:lnTo>
                    <a:pt x="397383" y="91439"/>
                  </a:lnTo>
                  <a:lnTo>
                    <a:pt x="393573" y="93980"/>
                  </a:lnTo>
                  <a:lnTo>
                    <a:pt x="388874" y="96519"/>
                  </a:lnTo>
                  <a:lnTo>
                    <a:pt x="380111" y="100330"/>
                  </a:lnTo>
                  <a:lnTo>
                    <a:pt x="418888" y="100330"/>
                  </a:lnTo>
                  <a:lnTo>
                    <a:pt x="420624" y="99060"/>
                  </a:lnTo>
                  <a:lnTo>
                    <a:pt x="424814" y="93980"/>
                  </a:lnTo>
                  <a:lnTo>
                    <a:pt x="427609" y="87630"/>
                  </a:lnTo>
                  <a:lnTo>
                    <a:pt x="430530" y="82550"/>
                  </a:lnTo>
                  <a:lnTo>
                    <a:pt x="431926" y="76200"/>
                  </a:lnTo>
                  <a:lnTo>
                    <a:pt x="432181" y="62230"/>
                  </a:lnTo>
                  <a:lnTo>
                    <a:pt x="430784" y="54610"/>
                  </a:lnTo>
                  <a:lnTo>
                    <a:pt x="427736" y="46989"/>
                  </a:lnTo>
                  <a:lnTo>
                    <a:pt x="425958" y="43180"/>
                  </a:lnTo>
                  <a:lnTo>
                    <a:pt x="423545" y="39369"/>
                  </a:lnTo>
                  <a:lnTo>
                    <a:pt x="420497" y="355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63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774569" y="1520190"/>
            <a:ext cx="664654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300" i="1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300" i="1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23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only</a:t>
            </a:r>
            <a:r>
              <a:rPr sz="23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300" i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claimed</a:t>
            </a:r>
            <a:r>
              <a:rPr sz="2300" i="1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on</a:t>
            </a:r>
            <a:r>
              <a:rPr sz="2300" i="1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300" i="1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amount</a:t>
            </a:r>
            <a:r>
              <a:rPr sz="2300" i="1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i="1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2300" b="1" i="1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i="1" spc="-10" dirty="0">
                <a:solidFill>
                  <a:srgbClr val="1F487C"/>
                </a:solidFill>
                <a:latin typeface="Calibri"/>
                <a:cs typeface="Calibri"/>
              </a:rPr>
              <a:t>receive</a:t>
            </a:r>
            <a:r>
              <a:rPr sz="2300" i="1" spc="-10" dirty="0">
                <a:solidFill>
                  <a:srgbClr val="1F487C"/>
                </a:solidFill>
                <a:latin typeface="Calibri"/>
                <a:cs typeface="Calibri"/>
              </a:rPr>
              <a:t>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38550" y="4554220"/>
            <a:ext cx="491109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Don’t</a:t>
            </a:r>
            <a:r>
              <a:rPr sz="23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forget</a:t>
            </a:r>
            <a:r>
              <a:rPr sz="23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300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include</a:t>
            </a:r>
            <a:r>
              <a:rPr sz="23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your</a:t>
            </a:r>
            <a:r>
              <a:rPr sz="23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“Shop</a:t>
            </a:r>
            <a:r>
              <a:rPr sz="23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Floor”</a:t>
            </a:r>
            <a:endParaRPr sz="2300">
              <a:latin typeface="Calibri"/>
              <a:cs typeface="Calibri"/>
            </a:endParaRPr>
          </a:p>
          <a:p>
            <a:pPr marL="3175" algn="ctr">
              <a:lnSpc>
                <a:spcPct val="100000"/>
              </a:lnSpc>
            </a:pP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disclosure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notice</a:t>
            </a:r>
            <a:r>
              <a:rPr sz="23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23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your</a:t>
            </a:r>
            <a:r>
              <a:rPr sz="23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20" dirty="0">
                <a:solidFill>
                  <a:srgbClr val="1F487C"/>
                </a:solidFill>
                <a:latin typeface="Calibri"/>
                <a:cs typeface="Calibri"/>
              </a:rPr>
              <a:t>ads.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SHOP</a:t>
            </a:r>
            <a:r>
              <a:rPr spc="-40" dirty="0"/>
              <a:t> </a:t>
            </a:r>
            <a:r>
              <a:rPr spc="-20" dirty="0"/>
              <a:t>FLOOR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spc="-20" dirty="0"/>
              <a:t>e-</a:t>
            </a:r>
            <a:r>
              <a:rPr sz="2500" spc="-10" dirty="0"/>
              <a:t>commerce</a:t>
            </a:r>
            <a:endParaRPr sz="250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558540" y="2293633"/>
          <a:ext cx="5064125" cy="1862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0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915"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900" spc="-2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Selling</a:t>
                      </a:r>
                      <a:r>
                        <a:rPr sz="2900" spc="-15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900" spc="-1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Price</a:t>
                      </a:r>
                      <a:endParaRPr sz="2900">
                        <a:latin typeface="Arial MT"/>
                        <a:cs typeface="Arial MT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900" spc="-1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£100.00</a:t>
                      </a:r>
                      <a:endParaRPr sz="2900">
                        <a:latin typeface="Arial MT"/>
                        <a:cs typeface="Arial MT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900" spc="-2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Selling</a:t>
                      </a:r>
                      <a:r>
                        <a:rPr sz="2900" spc="-15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900" spc="-2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Fee</a:t>
                      </a:r>
                      <a:endParaRPr sz="2900">
                        <a:latin typeface="Arial MT"/>
                        <a:cs typeface="Arial MT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900" spc="-1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£8.00</a:t>
                      </a:r>
                      <a:endParaRPr sz="2900">
                        <a:latin typeface="Arial MT"/>
                        <a:cs typeface="Arial MT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900" spc="-1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Transaction</a:t>
                      </a:r>
                      <a:r>
                        <a:rPr sz="2900" spc="-16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900" spc="-25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Fee</a:t>
                      </a:r>
                      <a:endParaRPr sz="2900">
                        <a:latin typeface="Arial MT"/>
                        <a:cs typeface="Arial MT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900" spc="-1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£2.00</a:t>
                      </a:r>
                      <a:endParaRPr sz="2900">
                        <a:latin typeface="Arial MT"/>
                        <a:cs typeface="Arial MT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709"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90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Amount</a:t>
                      </a:r>
                      <a:r>
                        <a:rPr sz="2900" spc="-12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900" spc="-10" dirty="0">
                          <a:solidFill>
                            <a:srgbClr val="1F487C"/>
                          </a:solidFill>
                          <a:latin typeface="Arial MT"/>
                          <a:cs typeface="Arial MT"/>
                        </a:rPr>
                        <a:t>Received</a:t>
                      </a:r>
                      <a:endParaRPr sz="2900">
                        <a:latin typeface="Arial MT"/>
                        <a:cs typeface="Arial MT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900" b="1" spc="-10" dirty="0">
                          <a:solidFill>
                            <a:srgbClr val="1F487C"/>
                          </a:solidFill>
                          <a:latin typeface="Arial"/>
                          <a:cs typeface="Arial"/>
                        </a:rPr>
                        <a:t>£90.00</a:t>
                      </a:r>
                      <a:endParaRPr sz="2900" dirty="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2928620" y="5331459"/>
            <a:ext cx="6840220" cy="660400"/>
            <a:chOff x="2928620" y="5331459"/>
            <a:chExt cx="6840220" cy="6604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8620" y="5331459"/>
              <a:ext cx="1656080" cy="6604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68360" y="5331459"/>
              <a:ext cx="1300479" cy="6502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64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58414" y="1522729"/>
            <a:ext cx="7016750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834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2000" b="1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2000" b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r>
              <a:rPr sz="2000" b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1F487C"/>
                </a:solidFill>
                <a:latin typeface="Calibri"/>
                <a:cs typeface="Calibri"/>
              </a:rPr>
              <a:t>involved</a:t>
            </a:r>
            <a:r>
              <a:rPr sz="2000" b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F487C"/>
                </a:solidFill>
                <a:latin typeface="Calibri"/>
                <a:cs typeface="Calibri"/>
              </a:rPr>
              <a:t>with</a:t>
            </a:r>
            <a:r>
              <a:rPr sz="2000" b="1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000" b="1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000" b="1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2000" b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F487C"/>
                </a:solidFill>
                <a:latin typeface="Calibri"/>
                <a:cs typeface="Calibri"/>
              </a:rPr>
              <a:t>should</a:t>
            </a:r>
            <a:r>
              <a:rPr sz="2000" b="1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000" b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1F487C"/>
                </a:solidFill>
                <a:latin typeface="Calibri"/>
                <a:cs typeface="Calibri"/>
              </a:rPr>
              <a:t>trained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2400"/>
              </a:spcBef>
              <a:buFont typeface="Wingdings"/>
              <a:buChar char=""/>
              <a:tabLst>
                <a:tab pos="299085" algn="l"/>
              </a:tabLst>
            </a:pP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Training</a:t>
            </a:r>
            <a:r>
              <a:rPr sz="20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shouldn’t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just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Head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Office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staff,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it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should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include</a:t>
            </a:r>
            <a:endParaRPr sz="20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store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managers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2000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volunteers.</a:t>
            </a:r>
            <a:endParaRPr sz="2000">
              <a:latin typeface="Calibri"/>
              <a:cs typeface="Calibri"/>
            </a:endParaRPr>
          </a:p>
          <a:p>
            <a:pPr marL="299720" marR="9334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720" algn="l"/>
              </a:tabLst>
            </a:pP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Everyone</a:t>
            </a:r>
            <a:r>
              <a:rPr sz="2000" spc="-8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should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understand</a:t>
            </a:r>
            <a:r>
              <a:rPr sz="20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works.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This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includes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a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donor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does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not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pay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enough</a:t>
            </a:r>
            <a:r>
              <a:rPr sz="20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tax,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donor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maybe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liable</a:t>
            </a:r>
            <a:r>
              <a:rPr sz="2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pay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it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back.</a:t>
            </a:r>
            <a:endParaRPr sz="2000">
              <a:latin typeface="Calibri"/>
              <a:cs typeface="Calibri"/>
            </a:endParaRPr>
          </a:p>
          <a:p>
            <a:pPr marL="299720" marR="5080" indent="-287020">
              <a:lnSpc>
                <a:spcPct val="100000"/>
              </a:lnSpc>
              <a:buFont typeface="Wingdings"/>
              <a:buChar char=""/>
              <a:tabLst>
                <a:tab pos="299720" algn="l"/>
              </a:tabLst>
            </a:pP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Records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evidence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should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kept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who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how</a:t>
            </a:r>
            <a:r>
              <a:rPr sz="20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individuals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where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trained.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54929" y="5639117"/>
            <a:ext cx="1882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HMRC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Ref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3.42.29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SHOP</a:t>
            </a:r>
            <a:r>
              <a:rPr spc="-40" dirty="0"/>
              <a:t> </a:t>
            </a:r>
            <a:r>
              <a:rPr spc="-20" dirty="0"/>
              <a:t>FLOOR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spc="-20" dirty="0"/>
              <a:t>Training</a:t>
            </a:r>
            <a:r>
              <a:rPr sz="2500" spc="-50" dirty="0"/>
              <a:t> </a:t>
            </a:r>
            <a:r>
              <a:rPr sz="2500" dirty="0"/>
              <a:t>–</a:t>
            </a:r>
            <a:r>
              <a:rPr sz="2500" spc="-20" dirty="0"/>
              <a:t> </a:t>
            </a:r>
            <a:r>
              <a:rPr sz="2500" dirty="0"/>
              <a:t>1</a:t>
            </a:r>
            <a:r>
              <a:rPr sz="2500" spc="-35" dirty="0"/>
              <a:t> </a:t>
            </a:r>
            <a:r>
              <a:rPr sz="2500" dirty="0"/>
              <a:t>of</a:t>
            </a:r>
            <a:r>
              <a:rPr sz="2500" spc="-15" dirty="0"/>
              <a:t> </a:t>
            </a:r>
            <a:r>
              <a:rPr sz="2500" spc="-50" dirty="0"/>
              <a:t>2</a:t>
            </a:r>
            <a:endParaRPr sz="2500"/>
          </a:p>
        </p:txBody>
      </p:sp>
      <p:grpSp>
        <p:nvGrpSpPr>
          <p:cNvPr id="9" name="object 9"/>
          <p:cNvGrpSpPr/>
          <p:nvPr/>
        </p:nvGrpSpPr>
        <p:grpSpPr>
          <a:xfrm>
            <a:off x="2712720" y="4335779"/>
            <a:ext cx="6751320" cy="1120140"/>
            <a:chOff x="2712720" y="4335779"/>
            <a:chExt cx="6751320" cy="112014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43900" y="4335779"/>
              <a:ext cx="1120140" cy="112014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2720" y="4457699"/>
              <a:ext cx="1978659" cy="9982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10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65722"/>
            <a:ext cx="2627630" cy="88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GIFT</a:t>
            </a:r>
            <a:r>
              <a:rPr spc="-15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What</a:t>
            </a:r>
            <a:r>
              <a:rPr sz="2500" spc="-65" dirty="0"/>
              <a:t> </a:t>
            </a:r>
            <a:r>
              <a:rPr sz="2500" dirty="0"/>
              <a:t>Counts</a:t>
            </a:r>
            <a:r>
              <a:rPr sz="2500" spc="-40" dirty="0"/>
              <a:t> </a:t>
            </a:r>
            <a:r>
              <a:rPr sz="2500" dirty="0"/>
              <a:t>As</a:t>
            </a:r>
            <a:r>
              <a:rPr sz="2500" spc="-65" dirty="0"/>
              <a:t> </a:t>
            </a:r>
            <a:r>
              <a:rPr sz="2500" spc="-25" dirty="0"/>
              <a:t>Tax</a:t>
            </a:r>
            <a:endParaRPr sz="2500"/>
          </a:p>
        </p:txBody>
      </p:sp>
      <p:sp>
        <p:nvSpPr>
          <p:cNvPr id="7" name="object 7"/>
          <p:cNvSpPr txBox="1"/>
          <p:nvPr/>
        </p:nvSpPr>
        <p:spPr>
          <a:xfrm>
            <a:off x="3065779" y="3330828"/>
            <a:ext cx="1064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Council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12484" y="3330828"/>
            <a:ext cx="370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solidFill>
                  <a:srgbClr val="1F487C"/>
                </a:solidFill>
                <a:latin typeface="Calibri"/>
                <a:cs typeface="Calibri"/>
              </a:rPr>
              <a:t>VAT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52383" y="3330828"/>
            <a:ext cx="688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Car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788920" y="1940560"/>
            <a:ext cx="6390640" cy="1351280"/>
            <a:chOff x="2788920" y="1940560"/>
            <a:chExt cx="6390640" cy="135128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88920" y="1940560"/>
              <a:ext cx="1615440" cy="135128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3420" y="2252980"/>
              <a:ext cx="726440" cy="72643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35600" y="2100580"/>
              <a:ext cx="1320800" cy="105663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32780" y="2334260"/>
              <a:ext cx="726439" cy="72643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37500" y="2138680"/>
              <a:ext cx="1242059" cy="98043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96579" y="2265680"/>
              <a:ext cx="726440" cy="72643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2901695" y="5259704"/>
            <a:ext cx="1391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on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Salary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948939" y="3959859"/>
            <a:ext cx="6106160" cy="1262380"/>
            <a:chOff x="2948939" y="3959859"/>
            <a:chExt cx="6106160" cy="1262380"/>
          </a:xfrm>
        </p:grpSpPr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40679" y="3959859"/>
              <a:ext cx="1323340" cy="117855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48939" y="3959859"/>
              <a:ext cx="1264919" cy="126238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92779" y="4190999"/>
              <a:ext cx="822959" cy="8001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84519" y="4190999"/>
              <a:ext cx="822959" cy="8001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37499" y="3959859"/>
              <a:ext cx="1117600" cy="11176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29599" y="4190999"/>
              <a:ext cx="825500" cy="800100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5261609" y="5259704"/>
            <a:ext cx="1562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on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Pension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37475" y="5266944"/>
            <a:ext cx="1584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Capital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Gains</a:t>
            </a:r>
            <a:r>
              <a:rPr sz="18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65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170170" y="1520190"/>
            <a:ext cx="184912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i="1" dirty="0">
                <a:solidFill>
                  <a:srgbClr val="1F487C"/>
                </a:solidFill>
                <a:latin typeface="Calibri"/>
                <a:cs typeface="Calibri"/>
              </a:rPr>
              <a:t>It’s</a:t>
            </a:r>
            <a:r>
              <a:rPr sz="2300" b="1" i="1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i="1" dirty="0">
                <a:solidFill>
                  <a:srgbClr val="1F487C"/>
                </a:solidFill>
                <a:latin typeface="Calibri"/>
                <a:cs typeface="Calibri"/>
              </a:rPr>
              <a:t>time</a:t>
            </a:r>
            <a:r>
              <a:rPr sz="2300" b="1" i="1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i="1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2300" b="1" i="1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i="1" spc="-25" dirty="0">
                <a:solidFill>
                  <a:srgbClr val="1F487C"/>
                </a:solidFill>
                <a:latin typeface="Calibri"/>
                <a:cs typeface="Calibri"/>
              </a:rPr>
              <a:t>a…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51476" y="5225033"/>
            <a:ext cx="229108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i="1" dirty="0">
                <a:solidFill>
                  <a:srgbClr val="1F487C"/>
                </a:solidFill>
                <a:latin typeface="Calibri"/>
                <a:cs typeface="Calibri"/>
              </a:rPr>
              <a:t>…</a:t>
            </a:r>
            <a:r>
              <a:rPr sz="2300" b="1" i="1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i="1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2300" b="1" i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i="1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300" b="1" i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b="1" i="1" spc="-10" dirty="0">
                <a:solidFill>
                  <a:srgbClr val="1F487C"/>
                </a:solidFill>
                <a:latin typeface="Calibri"/>
                <a:cs typeface="Calibri"/>
              </a:rPr>
              <a:t>answers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SHOP</a:t>
            </a:r>
            <a:r>
              <a:rPr spc="-40" dirty="0"/>
              <a:t> </a:t>
            </a:r>
            <a:r>
              <a:rPr spc="-20" dirty="0"/>
              <a:t>FLOOR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spc="-20" dirty="0"/>
              <a:t>Training</a:t>
            </a:r>
            <a:r>
              <a:rPr sz="2500" spc="-50" dirty="0"/>
              <a:t> </a:t>
            </a:r>
            <a:r>
              <a:rPr sz="2500" dirty="0"/>
              <a:t>–</a:t>
            </a:r>
            <a:r>
              <a:rPr sz="2500" spc="-20" dirty="0"/>
              <a:t> </a:t>
            </a:r>
            <a:r>
              <a:rPr sz="2500" dirty="0"/>
              <a:t>2</a:t>
            </a:r>
            <a:r>
              <a:rPr sz="2500" spc="-35" dirty="0"/>
              <a:t> </a:t>
            </a:r>
            <a:r>
              <a:rPr sz="2500" dirty="0"/>
              <a:t>of</a:t>
            </a:r>
            <a:r>
              <a:rPr sz="2500" spc="-15" dirty="0"/>
              <a:t> </a:t>
            </a:r>
            <a:r>
              <a:rPr sz="2500" spc="-50" dirty="0"/>
              <a:t>2</a:t>
            </a:r>
            <a:endParaRPr sz="250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68979" y="2565400"/>
            <a:ext cx="5654039" cy="240792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13145" y="1261681"/>
            <a:ext cx="343027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0" b="0" spc="-10" dirty="0">
                <a:solidFill>
                  <a:srgbClr val="FFFFFF"/>
                </a:solidFill>
                <a:latin typeface="Calibri"/>
                <a:cs typeface="Calibri"/>
              </a:rPr>
              <a:t>Admin confidence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87810" y="6444932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FFFFFF"/>
                </a:solidFill>
                <a:latin typeface="Calibri"/>
                <a:cs typeface="Calibri"/>
              </a:rPr>
              <a:t>67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68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ADMIN</a:t>
            </a:r>
            <a:r>
              <a:rPr spc="-15" dirty="0"/>
              <a:t> </a:t>
            </a:r>
            <a:r>
              <a:rPr spc="-10" dirty="0"/>
              <a:t>CONFIDENCE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spc="-10" dirty="0"/>
              <a:t>Notifications</a:t>
            </a:r>
            <a:endParaRPr sz="2500"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sz="2000" i="0" dirty="0">
                <a:latin typeface="Calibri"/>
                <a:cs typeface="Calibri"/>
              </a:rPr>
              <a:t>Gift</a:t>
            </a:r>
            <a:r>
              <a:rPr sz="2000" i="0" spc="-50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Aid</a:t>
            </a:r>
            <a:r>
              <a:rPr sz="2000" i="0" spc="-50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notification</a:t>
            </a:r>
            <a:r>
              <a:rPr sz="2000" i="0" spc="-65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are</a:t>
            </a:r>
            <a:r>
              <a:rPr sz="2000" i="0" spc="-35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compulsory</a:t>
            </a:r>
            <a:r>
              <a:rPr sz="2000" i="0" spc="-80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and</a:t>
            </a:r>
            <a:r>
              <a:rPr sz="2000" i="0" spc="-65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not</a:t>
            </a:r>
            <a:r>
              <a:rPr sz="2000" i="0" spc="-50" dirty="0">
                <a:latin typeface="Calibri"/>
                <a:cs typeface="Calibri"/>
              </a:rPr>
              <a:t> </a:t>
            </a:r>
            <a:r>
              <a:rPr sz="2000" i="0" spc="-10" dirty="0">
                <a:latin typeface="Calibri"/>
                <a:cs typeface="Calibri"/>
              </a:rPr>
              <a:t>optional.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000" i="0" dirty="0">
                <a:latin typeface="Calibri"/>
                <a:cs typeface="Calibri"/>
              </a:rPr>
              <a:t>Depending</a:t>
            </a:r>
            <a:r>
              <a:rPr sz="2000" i="0" spc="-90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on</a:t>
            </a:r>
            <a:r>
              <a:rPr sz="2000" i="0" spc="-50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your</a:t>
            </a:r>
            <a:r>
              <a:rPr sz="2000" i="0" spc="-45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donor</a:t>
            </a:r>
            <a:r>
              <a:rPr sz="2000" i="0" spc="-75" dirty="0">
                <a:latin typeface="Calibri"/>
                <a:cs typeface="Calibri"/>
              </a:rPr>
              <a:t> </a:t>
            </a:r>
            <a:r>
              <a:rPr sz="2000" i="0" spc="-10" dirty="0">
                <a:latin typeface="Calibri"/>
                <a:cs typeface="Calibri"/>
              </a:rPr>
              <a:t>marketing</a:t>
            </a:r>
            <a:r>
              <a:rPr sz="2000" i="0" spc="-30" dirty="0">
                <a:latin typeface="Calibri"/>
                <a:cs typeface="Calibri"/>
              </a:rPr>
              <a:t> </a:t>
            </a:r>
            <a:r>
              <a:rPr sz="2000" i="0" spc="-10" dirty="0">
                <a:latin typeface="Calibri"/>
                <a:cs typeface="Calibri"/>
              </a:rPr>
              <a:t>preferences,</a:t>
            </a:r>
            <a:endParaRPr sz="20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2000" i="0" spc="-10" dirty="0">
                <a:latin typeface="Calibri"/>
                <a:cs typeface="Calibri"/>
              </a:rPr>
              <a:t>promotional/marketing</a:t>
            </a:r>
            <a:r>
              <a:rPr sz="2000" i="0" spc="-65" dirty="0">
                <a:latin typeface="Calibri"/>
                <a:cs typeface="Calibri"/>
              </a:rPr>
              <a:t> </a:t>
            </a:r>
            <a:r>
              <a:rPr sz="2000" i="0" spc="-10" dirty="0">
                <a:latin typeface="Calibri"/>
                <a:cs typeface="Calibri"/>
              </a:rPr>
              <a:t>information</a:t>
            </a:r>
            <a:r>
              <a:rPr sz="2000" i="0" spc="-70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should</a:t>
            </a:r>
            <a:r>
              <a:rPr sz="2000" i="0" spc="-50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be</a:t>
            </a:r>
            <a:r>
              <a:rPr sz="2000" i="0" spc="-40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sent</a:t>
            </a:r>
            <a:r>
              <a:rPr sz="2000" i="0" spc="-30" dirty="0">
                <a:latin typeface="Calibri"/>
                <a:cs typeface="Calibri"/>
              </a:rPr>
              <a:t> </a:t>
            </a:r>
            <a:r>
              <a:rPr sz="2000" i="0" spc="-10" dirty="0">
                <a:latin typeface="Calibri"/>
                <a:cs typeface="Calibri"/>
              </a:rPr>
              <a:t>separately.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000" i="0" dirty="0">
                <a:latin typeface="Calibri"/>
                <a:cs typeface="Calibri"/>
              </a:rPr>
              <a:t>Specific</a:t>
            </a:r>
            <a:r>
              <a:rPr sz="2000" i="0" spc="-45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wording</a:t>
            </a:r>
            <a:r>
              <a:rPr sz="2000" i="0" spc="-75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must</a:t>
            </a:r>
            <a:r>
              <a:rPr sz="2000" i="0" spc="-50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be</a:t>
            </a:r>
            <a:r>
              <a:rPr sz="2000" i="0" spc="-50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used</a:t>
            </a:r>
            <a:r>
              <a:rPr sz="2000" i="0" spc="-15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–</a:t>
            </a:r>
            <a:r>
              <a:rPr sz="2000" i="0" spc="-50" dirty="0">
                <a:latin typeface="Calibri"/>
                <a:cs typeface="Calibri"/>
              </a:rPr>
              <a:t> </a:t>
            </a:r>
            <a:r>
              <a:rPr sz="2000" i="0" spc="-25" dirty="0">
                <a:latin typeface="Calibri"/>
                <a:cs typeface="Calibri"/>
              </a:rPr>
              <a:t>Templates</a:t>
            </a:r>
            <a:r>
              <a:rPr sz="2000" i="0" spc="-40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can</a:t>
            </a:r>
            <a:r>
              <a:rPr sz="2000" i="0" spc="-30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be</a:t>
            </a:r>
            <a:r>
              <a:rPr sz="2000" i="0" spc="-50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found</a:t>
            </a:r>
            <a:r>
              <a:rPr sz="2000" i="0" spc="-85" dirty="0">
                <a:latin typeface="Calibri"/>
                <a:cs typeface="Calibri"/>
              </a:rPr>
              <a:t> </a:t>
            </a:r>
            <a:r>
              <a:rPr sz="2000" i="0" spc="-10" dirty="0">
                <a:latin typeface="Calibri"/>
                <a:cs typeface="Calibri"/>
              </a:rPr>
              <a:t>online.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</a:tabLst>
            </a:pPr>
            <a:r>
              <a:rPr sz="2000" i="0" spc="-30" dirty="0">
                <a:latin typeface="Calibri"/>
                <a:cs typeface="Calibri"/>
              </a:rPr>
              <a:t>Template</a:t>
            </a:r>
            <a:r>
              <a:rPr sz="2000" i="0" spc="-55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wording</a:t>
            </a:r>
            <a:r>
              <a:rPr sz="2000" i="0" spc="-75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in</a:t>
            </a:r>
            <a:r>
              <a:rPr sz="2000" i="0" spc="-50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italics</a:t>
            </a:r>
            <a:r>
              <a:rPr sz="2000" i="0" spc="-45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is</a:t>
            </a:r>
            <a:r>
              <a:rPr sz="2000" i="0" spc="-45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compulsory</a:t>
            </a:r>
            <a:r>
              <a:rPr sz="2000" i="0" spc="-60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and</a:t>
            </a:r>
            <a:r>
              <a:rPr sz="2000" i="0" spc="-65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cannot</a:t>
            </a:r>
            <a:r>
              <a:rPr sz="2000" i="0" spc="-50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be</a:t>
            </a:r>
            <a:r>
              <a:rPr sz="2000" i="0" spc="-50" dirty="0">
                <a:latin typeface="Calibri"/>
                <a:cs typeface="Calibri"/>
              </a:rPr>
              <a:t> </a:t>
            </a:r>
            <a:r>
              <a:rPr sz="2000" i="0" spc="-10" dirty="0">
                <a:latin typeface="Calibri"/>
                <a:cs typeface="Calibri"/>
              </a:rPr>
              <a:t>changed.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000" i="0" spc="-10" dirty="0">
                <a:latin typeface="Calibri"/>
                <a:cs typeface="Calibri"/>
              </a:rPr>
              <a:t>Notifications</a:t>
            </a:r>
            <a:r>
              <a:rPr sz="2000" i="0" spc="-50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can be</a:t>
            </a:r>
            <a:r>
              <a:rPr sz="2000" i="0" spc="-25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sent</a:t>
            </a:r>
            <a:r>
              <a:rPr sz="2000" i="0" spc="-20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by</a:t>
            </a:r>
            <a:r>
              <a:rPr sz="2000" i="0" spc="-15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post</a:t>
            </a:r>
            <a:r>
              <a:rPr sz="2000" i="0" spc="-40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or</a:t>
            </a:r>
            <a:r>
              <a:rPr sz="2000" i="0" spc="-25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e-</a:t>
            </a:r>
            <a:r>
              <a:rPr sz="2000" i="0" spc="-10" dirty="0">
                <a:latin typeface="Calibri"/>
                <a:cs typeface="Calibri"/>
              </a:rPr>
              <a:t>mail.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000" i="0" dirty="0">
                <a:latin typeface="Calibri"/>
                <a:cs typeface="Calibri"/>
              </a:rPr>
              <a:t>Logs</a:t>
            </a:r>
            <a:r>
              <a:rPr sz="2000" i="0" spc="-55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should</a:t>
            </a:r>
            <a:r>
              <a:rPr sz="2000" i="0" spc="-65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be</a:t>
            </a:r>
            <a:r>
              <a:rPr sz="2000" i="0" spc="-45" dirty="0">
                <a:latin typeface="Calibri"/>
                <a:cs typeface="Calibri"/>
              </a:rPr>
              <a:t> </a:t>
            </a:r>
            <a:r>
              <a:rPr sz="2000" i="0" spc="-10" dirty="0">
                <a:latin typeface="Calibri"/>
                <a:cs typeface="Calibri"/>
              </a:rPr>
              <a:t>kept</a:t>
            </a:r>
            <a:r>
              <a:rPr sz="2000" i="0" spc="-40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when</a:t>
            </a:r>
            <a:r>
              <a:rPr sz="2000" i="0" spc="-40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a</a:t>
            </a:r>
            <a:r>
              <a:rPr sz="2000" i="0" spc="-50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notification</a:t>
            </a:r>
            <a:r>
              <a:rPr sz="2000" i="0" spc="-60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has</a:t>
            </a:r>
            <a:r>
              <a:rPr sz="2000" i="0" spc="-35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been</a:t>
            </a:r>
            <a:r>
              <a:rPr sz="2000" i="0" spc="-55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sent</a:t>
            </a:r>
            <a:r>
              <a:rPr sz="2000" i="0" spc="-40" dirty="0">
                <a:latin typeface="Calibri"/>
                <a:cs typeface="Calibri"/>
              </a:rPr>
              <a:t> </a:t>
            </a:r>
            <a:r>
              <a:rPr sz="2000" i="0" spc="-20" dirty="0">
                <a:latin typeface="Calibri"/>
                <a:cs typeface="Calibri"/>
              </a:rPr>
              <a:t>out.</a:t>
            </a:r>
            <a:endParaRPr sz="2000">
              <a:latin typeface="Calibri"/>
              <a:cs typeface="Calibri"/>
            </a:endParaRPr>
          </a:p>
          <a:p>
            <a:pPr marL="299720" marR="1113790" indent="-287020">
              <a:lnSpc>
                <a:spcPct val="100000"/>
              </a:lnSpc>
              <a:buFont typeface="Wingdings"/>
              <a:buChar char=""/>
              <a:tabLst>
                <a:tab pos="299720" algn="l"/>
              </a:tabLst>
            </a:pPr>
            <a:r>
              <a:rPr sz="2000" i="0" dirty="0">
                <a:latin typeface="Calibri"/>
                <a:cs typeface="Calibri"/>
              </a:rPr>
              <a:t>Logs</a:t>
            </a:r>
            <a:r>
              <a:rPr sz="2000" i="0" spc="-55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should</a:t>
            </a:r>
            <a:r>
              <a:rPr sz="2000" i="0" spc="-55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be</a:t>
            </a:r>
            <a:r>
              <a:rPr sz="2000" i="0" spc="-40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kept</a:t>
            </a:r>
            <a:r>
              <a:rPr sz="2000" i="0" spc="-40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of</a:t>
            </a:r>
            <a:r>
              <a:rPr sz="2000" i="0" spc="-55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the</a:t>
            </a:r>
            <a:r>
              <a:rPr sz="2000" i="0" spc="-45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wording</a:t>
            </a:r>
            <a:r>
              <a:rPr sz="2000" i="0" spc="-65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used</a:t>
            </a:r>
            <a:r>
              <a:rPr sz="2000" i="0" spc="-35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on</a:t>
            </a:r>
            <a:r>
              <a:rPr sz="2000" i="0" spc="-40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each</a:t>
            </a:r>
            <a:r>
              <a:rPr sz="2000" i="0" spc="-35" dirty="0">
                <a:latin typeface="Calibri"/>
                <a:cs typeface="Calibri"/>
              </a:rPr>
              <a:t> </a:t>
            </a:r>
            <a:r>
              <a:rPr sz="2000" i="0" spc="-10" dirty="0">
                <a:latin typeface="Calibri"/>
                <a:cs typeface="Calibri"/>
              </a:rPr>
              <a:t>letter generation</a:t>
            </a:r>
            <a:r>
              <a:rPr sz="2000" i="0" spc="-65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(Keep</a:t>
            </a:r>
            <a:r>
              <a:rPr sz="2000" i="0" spc="-35" dirty="0">
                <a:latin typeface="Calibri"/>
                <a:cs typeface="Calibri"/>
              </a:rPr>
              <a:t> </a:t>
            </a:r>
            <a:r>
              <a:rPr sz="2000" i="0" dirty="0">
                <a:latin typeface="Calibri"/>
                <a:cs typeface="Calibri"/>
              </a:rPr>
              <a:t>a</a:t>
            </a:r>
            <a:r>
              <a:rPr sz="2000" i="0" spc="-50" dirty="0">
                <a:latin typeface="Calibri"/>
                <a:cs typeface="Calibri"/>
              </a:rPr>
              <a:t> </a:t>
            </a:r>
            <a:r>
              <a:rPr sz="2000" i="0" spc="-10" dirty="0">
                <a:latin typeface="Calibri"/>
                <a:cs typeface="Calibri"/>
              </a:rPr>
              <a:t>sample).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282180" y="4688840"/>
            <a:ext cx="991235" cy="1207135"/>
            <a:chOff x="7282180" y="4688840"/>
            <a:chExt cx="991235" cy="120713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82180" y="4688840"/>
              <a:ext cx="990942" cy="120680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82180" y="5163820"/>
              <a:ext cx="985837" cy="681037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7320280" y="4726940"/>
            <a:ext cx="863600" cy="107950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800">
              <a:latin typeface="Times New Roman"/>
              <a:cs typeface="Times New Roman"/>
            </a:endParaRPr>
          </a:p>
          <a:p>
            <a:pPr marL="190500" marR="182245" indent="-635" algn="ctr">
              <a:lnSpc>
                <a:spcPct val="100000"/>
              </a:lnSpc>
            </a:pPr>
            <a:r>
              <a:rPr sz="8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800" spc="-25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800" spc="5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1F487C"/>
                </a:solidFill>
                <a:latin typeface="Calibri"/>
                <a:cs typeface="Calibri"/>
              </a:rPr>
              <a:t>Notification</a:t>
            </a:r>
            <a:endParaRPr sz="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800" spc="-10" dirty="0">
                <a:solidFill>
                  <a:srgbClr val="1F487C"/>
                </a:solidFill>
                <a:latin typeface="Calibri"/>
                <a:cs typeface="Calibri"/>
              </a:rPr>
              <a:t>~~~~~~~~~~~~~~~</a:t>
            </a:r>
            <a:endParaRPr sz="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800" spc="-10" dirty="0">
                <a:solidFill>
                  <a:srgbClr val="1F487C"/>
                </a:solidFill>
                <a:latin typeface="Calibri"/>
                <a:cs typeface="Calibri"/>
              </a:rPr>
              <a:t>~~~~~~~~~~~~~~~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987800" y="4653279"/>
            <a:ext cx="3949700" cy="1153160"/>
            <a:chOff x="3987800" y="4653279"/>
            <a:chExt cx="3949700" cy="115316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2059" y="4841239"/>
              <a:ext cx="345440" cy="4064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87800" y="4653279"/>
              <a:ext cx="977900" cy="11531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69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58414" y="1522729"/>
            <a:ext cx="7058025" cy="1732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sure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monitor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inbox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failed/bounced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back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e-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mails.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an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e-mail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fails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0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sent,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print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letter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(Ask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correct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e-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mail?).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letter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fails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delivered,</a:t>
            </a:r>
            <a:r>
              <a:rPr sz="20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update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donors</a:t>
            </a:r>
            <a:r>
              <a:rPr sz="20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record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“status”</a:t>
            </a:r>
            <a:r>
              <a:rPr sz="20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do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not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claim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(On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re-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donation</a:t>
            </a:r>
            <a:r>
              <a:rPr sz="20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ask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correct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address?).</a:t>
            </a:r>
            <a:endParaRPr sz="2000">
              <a:latin typeface="Calibri"/>
              <a:cs typeface="Calibri"/>
            </a:endParaRPr>
          </a:p>
          <a:p>
            <a:pPr marL="15875" algn="ctr">
              <a:lnSpc>
                <a:spcPct val="100000"/>
              </a:lnSpc>
              <a:spcBef>
                <a:spcPts val="1445"/>
              </a:spcBef>
            </a:pP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Did</a:t>
            </a:r>
            <a:r>
              <a:rPr sz="2000" i="1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i="1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e-mail</a:t>
            </a:r>
            <a:r>
              <a:rPr sz="2000" i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get</a:t>
            </a:r>
            <a:r>
              <a:rPr sz="20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sent</a:t>
            </a:r>
            <a:r>
              <a:rPr sz="20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1F487C"/>
                </a:solidFill>
                <a:latin typeface="Calibri"/>
                <a:cs typeface="Calibri"/>
              </a:rPr>
              <a:t>successfully?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83455" y="4511040"/>
            <a:ext cx="36226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Did</a:t>
            </a:r>
            <a:r>
              <a:rPr sz="2000" i="1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i="1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letter</a:t>
            </a:r>
            <a:r>
              <a:rPr sz="2000" i="1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get</a:t>
            </a:r>
            <a:r>
              <a:rPr sz="2000" i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sent</a:t>
            </a:r>
            <a:r>
              <a:rPr sz="2000" i="1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1F487C"/>
                </a:solidFill>
                <a:latin typeface="Calibri"/>
                <a:cs typeface="Calibri"/>
              </a:rPr>
              <a:t>successfully?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ADMIN</a:t>
            </a:r>
            <a:r>
              <a:rPr spc="-15" dirty="0"/>
              <a:t> </a:t>
            </a:r>
            <a:r>
              <a:rPr spc="-10" dirty="0"/>
              <a:t>CONFIDENCE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Failed</a:t>
            </a:r>
            <a:r>
              <a:rPr sz="2500" spc="-114" dirty="0"/>
              <a:t> </a:t>
            </a:r>
            <a:r>
              <a:rPr sz="2500" spc="-10" dirty="0"/>
              <a:t>Notification</a:t>
            </a:r>
            <a:endParaRPr sz="2500"/>
          </a:p>
        </p:txBody>
      </p:sp>
      <p:sp>
        <p:nvSpPr>
          <p:cNvPr id="9" name="object 9"/>
          <p:cNvSpPr/>
          <p:nvPr/>
        </p:nvSpPr>
        <p:spPr>
          <a:xfrm>
            <a:off x="5430520" y="3203701"/>
            <a:ext cx="668655" cy="276860"/>
          </a:xfrm>
          <a:custGeom>
            <a:avLst/>
            <a:gdLst/>
            <a:ahLst/>
            <a:cxnLst/>
            <a:rect l="l" t="t" r="r" b="b"/>
            <a:pathLst>
              <a:path w="668654" h="276860">
                <a:moveTo>
                  <a:pt x="82422" y="165226"/>
                </a:moveTo>
                <a:lnTo>
                  <a:pt x="74421" y="165988"/>
                </a:lnTo>
                <a:lnTo>
                  <a:pt x="69976" y="171450"/>
                </a:lnTo>
                <a:lnTo>
                  <a:pt x="0" y="256286"/>
                </a:lnTo>
                <a:lnTo>
                  <a:pt x="115188" y="276733"/>
                </a:lnTo>
                <a:lnTo>
                  <a:pt x="121792" y="272034"/>
                </a:lnTo>
                <a:lnTo>
                  <a:pt x="122935" y="265175"/>
                </a:lnTo>
                <a:lnTo>
                  <a:pt x="123994" y="259461"/>
                </a:lnTo>
                <a:lnTo>
                  <a:pt x="27939" y="259461"/>
                </a:lnTo>
                <a:lnTo>
                  <a:pt x="19176" y="235585"/>
                </a:lnTo>
                <a:lnTo>
                  <a:pt x="63337" y="219347"/>
                </a:lnTo>
                <a:lnTo>
                  <a:pt x="89534" y="187578"/>
                </a:lnTo>
                <a:lnTo>
                  <a:pt x="93979" y="182245"/>
                </a:lnTo>
                <a:lnTo>
                  <a:pt x="93217" y="174244"/>
                </a:lnTo>
                <a:lnTo>
                  <a:pt x="82422" y="165226"/>
                </a:lnTo>
                <a:close/>
              </a:path>
              <a:path w="668654" h="276860">
                <a:moveTo>
                  <a:pt x="63337" y="219347"/>
                </a:moveTo>
                <a:lnTo>
                  <a:pt x="19176" y="235585"/>
                </a:lnTo>
                <a:lnTo>
                  <a:pt x="27939" y="259461"/>
                </a:lnTo>
                <a:lnTo>
                  <a:pt x="38301" y="255650"/>
                </a:lnTo>
                <a:lnTo>
                  <a:pt x="33400" y="255650"/>
                </a:lnTo>
                <a:lnTo>
                  <a:pt x="25780" y="235076"/>
                </a:lnTo>
                <a:lnTo>
                  <a:pt x="50366" y="235076"/>
                </a:lnTo>
                <a:lnTo>
                  <a:pt x="63337" y="219347"/>
                </a:lnTo>
                <a:close/>
              </a:path>
              <a:path w="668654" h="276860">
                <a:moveTo>
                  <a:pt x="72013" y="243255"/>
                </a:moveTo>
                <a:lnTo>
                  <a:pt x="27939" y="259461"/>
                </a:lnTo>
                <a:lnTo>
                  <a:pt x="123994" y="259461"/>
                </a:lnTo>
                <a:lnTo>
                  <a:pt x="124205" y="258318"/>
                </a:lnTo>
                <a:lnTo>
                  <a:pt x="119633" y="251713"/>
                </a:lnTo>
                <a:lnTo>
                  <a:pt x="72013" y="243255"/>
                </a:lnTo>
                <a:close/>
              </a:path>
              <a:path w="668654" h="276860">
                <a:moveTo>
                  <a:pt x="25780" y="235076"/>
                </a:moveTo>
                <a:lnTo>
                  <a:pt x="33400" y="255650"/>
                </a:lnTo>
                <a:lnTo>
                  <a:pt x="47236" y="238872"/>
                </a:lnTo>
                <a:lnTo>
                  <a:pt x="25780" y="235076"/>
                </a:lnTo>
                <a:close/>
              </a:path>
              <a:path w="668654" h="276860">
                <a:moveTo>
                  <a:pt x="47236" y="238872"/>
                </a:moveTo>
                <a:lnTo>
                  <a:pt x="33400" y="255650"/>
                </a:lnTo>
                <a:lnTo>
                  <a:pt x="38301" y="255650"/>
                </a:lnTo>
                <a:lnTo>
                  <a:pt x="72013" y="243255"/>
                </a:lnTo>
                <a:lnTo>
                  <a:pt x="47236" y="238872"/>
                </a:lnTo>
                <a:close/>
              </a:path>
              <a:path w="668654" h="276860">
                <a:moveTo>
                  <a:pt x="659891" y="0"/>
                </a:moveTo>
                <a:lnTo>
                  <a:pt x="63337" y="219347"/>
                </a:lnTo>
                <a:lnTo>
                  <a:pt x="47236" y="238872"/>
                </a:lnTo>
                <a:lnTo>
                  <a:pt x="72013" y="243255"/>
                </a:lnTo>
                <a:lnTo>
                  <a:pt x="668654" y="23875"/>
                </a:lnTo>
                <a:lnTo>
                  <a:pt x="659891" y="0"/>
                </a:lnTo>
                <a:close/>
              </a:path>
              <a:path w="668654" h="276860">
                <a:moveTo>
                  <a:pt x="50366" y="235076"/>
                </a:moveTo>
                <a:lnTo>
                  <a:pt x="25780" y="235076"/>
                </a:lnTo>
                <a:lnTo>
                  <a:pt x="47236" y="238872"/>
                </a:lnTo>
                <a:lnTo>
                  <a:pt x="50366" y="235076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97980" y="3440112"/>
            <a:ext cx="2927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No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115559" y="3624579"/>
            <a:ext cx="1978660" cy="2108200"/>
            <a:chOff x="5115559" y="3624579"/>
            <a:chExt cx="1978660" cy="210820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15559" y="3736339"/>
              <a:ext cx="492760" cy="47751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45579" y="5300979"/>
              <a:ext cx="431800" cy="431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91299" y="3624579"/>
              <a:ext cx="502920" cy="54356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6617716" y="4995291"/>
            <a:ext cx="292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No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024880" y="3203955"/>
            <a:ext cx="1451610" cy="1408430"/>
          </a:xfrm>
          <a:custGeom>
            <a:avLst/>
            <a:gdLst/>
            <a:ahLst/>
            <a:cxnLst/>
            <a:rect l="l" t="t" r="r" b="b"/>
            <a:pathLst>
              <a:path w="1451609" h="1408429">
                <a:moveTo>
                  <a:pt x="651256" y="254889"/>
                </a:moveTo>
                <a:lnTo>
                  <a:pt x="585089" y="167005"/>
                </a:lnTo>
                <a:lnTo>
                  <a:pt x="580771" y="161417"/>
                </a:lnTo>
                <a:lnTo>
                  <a:pt x="572897" y="160274"/>
                </a:lnTo>
                <a:lnTo>
                  <a:pt x="567309" y="164592"/>
                </a:lnTo>
                <a:lnTo>
                  <a:pt x="561594" y="168783"/>
                </a:lnTo>
                <a:lnTo>
                  <a:pt x="560565" y="176784"/>
                </a:lnTo>
                <a:lnTo>
                  <a:pt x="589610" y="215315"/>
                </a:lnTo>
                <a:lnTo>
                  <a:pt x="76073" y="0"/>
                </a:lnTo>
                <a:lnTo>
                  <a:pt x="66167" y="23368"/>
                </a:lnTo>
                <a:lnTo>
                  <a:pt x="579628" y="238709"/>
                </a:lnTo>
                <a:lnTo>
                  <a:pt x="531876" y="244983"/>
                </a:lnTo>
                <a:lnTo>
                  <a:pt x="527050" y="251333"/>
                </a:lnTo>
                <a:lnTo>
                  <a:pt x="528815" y="265303"/>
                </a:lnTo>
                <a:lnTo>
                  <a:pt x="535165" y="270129"/>
                </a:lnTo>
                <a:lnTo>
                  <a:pt x="635800" y="256921"/>
                </a:lnTo>
                <a:lnTo>
                  <a:pt x="651256" y="254889"/>
                </a:lnTo>
                <a:close/>
              </a:path>
              <a:path w="1451609" h="1408429">
                <a:moveTo>
                  <a:pt x="1398270" y="1022223"/>
                </a:moveTo>
                <a:lnTo>
                  <a:pt x="1391793" y="997585"/>
                </a:lnTo>
                <a:lnTo>
                  <a:pt x="66471" y="1345958"/>
                </a:lnTo>
                <a:lnTo>
                  <a:pt x="100711" y="1311783"/>
                </a:lnTo>
                <a:lnTo>
                  <a:pt x="100711" y="1303782"/>
                </a:lnTo>
                <a:lnTo>
                  <a:pt x="90805" y="1293876"/>
                </a:lnTo>
                <a:lnTo>
                  <a:pt x="82677" y="1293876"/>
                </a:lnTo>
                <a:lnTo>
                  <a:pt x="0" y="1376553"/>
                </a:lnTo>
                <a:lnTo>
                  <a:pt x="112649" y="1407922"/>
                </a:lnTo>
                <a:lnTo>
                  <a:pt x="119634" y="1403985"/>
                </a:lnTo>
                <a:lnTo>
                  <a:pt x="121539" y="1397127"/>
                </a:lnTo>
                <a:lnTo>
                  <a:pt x="123444" y="1390396"/>
                </a:lnTo>
                <a:lnTo>
                  <a:pt x="119507" y="1383411"/>
                </a:lnTo>
                <a:lnTo>
                  <a:pt x="115912" y="1382395"/>
                </a:lnTo>
                <a:lnTo>
                  <a:pt x="72974" y="1370469"/>
                </a:lnTo>
                <a:lnTo>
                  <a:pt x="27559" y="1382395"/>
                </a:lnTo>
                <a:lnTo>
                  <a:pt x="40119" y="1379093"/>
                </a:lnTo>
                <a:lnTo>
                  <a:pt x="72974" y="1370469"/>
                </a:lnTo>
                <a:lnTo>
                  <a:pt x="1398270" y="1022223"/>
                </a:lnTo>
                <a:close/>
              </a:path>
              <a:path w="1451609" h="1408429">
                <a:moveTo>
                  <a:pt x="1451483" y="693547"/>
                </a:moveTo>
                <a:lnTo>
                  <a:pt x="1384935" y="597408"/>
                </a:lnTo>
                <a:lnTo>
                  <a:pt x="1376934" y="596011"/>
                </a:lnTo>
                <a:lnTo>
                  <a:pt x="1371219" y="599948"/>
                </a:lnTo>
                <a:lnTo>
                  <a:pt x="1365504" y="604012"/>
                </a:lnTo>
                <a:lnTo>
                  <a:pt x="1363980" y="611886"/>
                </a:lnTo>
                <a:lnTo>
                  <a:pt x="1368044" y="617601"/>
                </a:lnTo>
                <a:lnTo>
                  <a:pt x="1391539" y="651586"/>
                </a:lnTo>
                <a:lnTo>
                  <a:pt x="1051814" y="492887"/>
                </a:lnTo>
                <a:lnTo>
                  <a:pt x="1041146" y="516001"/>
                </a:lnTo>
                <a:lnTo>
                  <a:pt x="1380731" y="674573"/>
                </a:lnTo>
                <a:lnTo>
                  <a:pt x="1332738" y="678942"/>
                </a:lnTo>
                <a:lnTo>
                  <a:pt x="1327531" y="685165"/>
                </a:lnTo>
                <a:lnTo>
                  <a:pt x="1328801" y="699135"/>
                </a:lnTo>
                <a:lnTo>
                  <a:pt x="1335024" y="704215"/>
                </a:lnTo>
                <a:lnTo>
                  <a:pt x="1441767" y="694436"/>
                </a:lnTo>
                <a:lnTo>
                  <a:pt x="1451483" y="693547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199760" y="3387725"/>
            <a:ext cx="325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Yes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91178" y="3916298"/>
            <a:ext cx="1055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Do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nothing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02500" y="3872547"/>
            <a:ext cx="10471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Send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letter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40247" y="4768595"/>
            <a:ext cx="1517650" cy="712470"/>
          </a:xfrm>
          <a:custGeom>
            <a:avLst/>
            <a:gdLst/>
            <a:ahLst/>
            <a:cxnLst/>
            <a:rect l="l" t="t" r="r" b="b"/>
            <a:pathLst>
              <a:path w="1517650" h="712470">
                <a:moveTo>
                  <a:pt x="585076" y="254889"/>
                </a:moveTo>
                <a:lnTo>
                  <a:pt x="518922" y="167005"/>
                </a:lnTo>
                <a:lnTo>
                  <a:pt x="514604" y="161417"/>
                </a:lnTo>
                <a:lnTo>
                  <a:pt x="506730" y="160274"/>
                </a:lnTo>
                <a:lnTo>
                  <a:pt x="501142" y="164592"/>
                </a:lnTo>
                <a:lnTo>
                  <a:pt x="495427" y="168783"/>
                </a:lnTo>
                <a:lnTo>
                  <a:pt x="494398" y="176784"/>
                </a:lnTo>
                <a:lnTo>
                  <a:pt x="523443" y="215315"/>
                </a:lnTo>
                <a:lnTo>
                  <a:pt x="9906" y="0"/>
                </a:lnTo>
                <a:lnTo>
                  <a:pt x="0" y="23368"/>
                </a:lnTo>
                <a:lnTo>
                  <a:pt x="513461" y="238709"/>
                </a:lnTo>
                <a:lnTo>
                  <a:pt x="465709" y="244983"/>
                </a:lnTo>
                <a:lnTo>
                  <a:pt x="460883" y="251333"/>
                </a:lnTo>
                <a:lnTo>
                  <a:pt x="462648" y="265303"/>
                </a:lnTo>
                <a:lnTo>
                  <a:pt x="468998" y="270129"/>
                </a:lnTo>
                <a:lnTo>
                  <a:pt x="569633" y="256921"/>
                </a:lnTo>
                <a:lnTo>
                  <a:pt x="585076" y="254889"/>
                </a:lnTo>
                <a:close/>
              </a:path>
              <a:path w="1517650" h="712470">
                <a:moveTo>
                  <a:pt x="1517269" y="696849"/>
                </a:moveTo>
                <a:lnTo>
                  <a:pt x="1451102" y="608965"/>
                </a:lnTo>
                <a:lnTo>
                  <a:pt x="1446784" y="603377"/>
                </a:lnTo>
                <a:lnTo>
                  <a:pt x="1438910" y="602234"/>
                </a:lnTo>
                <a:lnTo>
                  <a:pt x="1427607" y="610743"/>
                </a:lnTo>
                <a:lnTo>
                  <a:pt x="1426591" y="618744"/>
                </a:lnTo>
                <a:lnTo>
                  <a:pt x="1455623" y="657275"/>
                </a:lnTo>
                <a:lnTo>
                  <a:pt x="942086" y="441960"/>
                </a:lnTo>
                <a:lnTo>
                  <a:pt x="932180" y="465328"/>
                </a:lnTo>
                <a:lnTo>
                  <a:pt x="1445641" y="680669"/>
                </a:lnTo>
                <a:lnTo>
                  <a:pt x="1397889" y="686943"/>
                </a:lnTo>
                <a:lnTo>
                  <a:pt x="1393063" y="693293"/>
                </a:lnTo>
                <a:lnTo>
                  <a:pt x="1394841" y="707263"/>
                </a:lnTo>
                <a:lnTo>
                  <a:pt x="1401191" y="712089"/>
                </a:lnTo>
                <a:lnTo>
                  <a:pt x="1501813" y="698881"/>
                </a:lnTo>
                <a:lnTo>
                  <a:pt x="1517269" y="696849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177151" y="5491797"/>
            <a:ext cx="2028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Remove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from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8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064759" y="4768341"/>
            <a:ext cx="983615" cy="1010285"/>
            <a:chOff x="5064759" y="4768341"/>
            <a:chExt cx="983615" cy="1010285"/>
          </a:xfrm>
        </p:grpSpPr>
        <p:sp>
          <p:nvSpPr>
            <p:cNvPr id="23" name="object 23"/>
            <p:cNvSpPr/>
            <p:nvPr/>
          </p:nvSpPr>
          <p:spPr>
            <a:xfrm>
              <a:off x="5379719" y="4768341"/>
              <a:ext cx="668655" cy="276860"/>
            </a:xfrm>
            <a:custGeom>
              <a:avLst/>
              <a:gdLst/>
              <a:ahLst/>
              <a:cxnLst/>
              <a:rect l="l" t="t" r="r" b="b"/>
              <a:pathLst>
                <a:path w="668654" h="276860">
                  <a:moveTo>
                    <a:pt x="82422" y="165226"/>
                  </a:moveTo>
                  <a:lnTo>
                    <a:pt x="74421" y="165988"/>
                  </a:lnTo>
                  <a:lnTo>
                    <a:pt x="69976" y="171449"/>
                  </a:lnTo>
                  <a:lnTo>
                    <a:pt x="0" y="256285"/>
                  </a:lnTo>
                  <a:lnTo>
                    <a:pt x="115188" y="276732"/>
                  </a:lnTo>
                  <a:lnTo>
                    <a:pt x="121792" y="272033"/>
                  </a:lnTo>
                  <a:lnTo>
                    <a:pt x="122935" y="265175"/>
                  </a:lnTo>
                  <a:lnTo>
                    <a:pt x="123994" y="259460"/>
                  </a:lnTo>
                  <a:lnTo>
                    <a:pt x="27939" y="259460"/>
                  </a:lnTo>
                  <a:lnTo>
                    <a:pt x="19176" y="235584"/>
                  </a:lnTo>
                  <a:lnTo>
                    <a:pt x="63337" y="219347"/>
                  </a:lnTo>
                  <a:lnTo>
                    <a:pt x="89534" y="187578"/>
                  </a:lnTo>
                  <a:lnTo>
                    <a:pt x="93979" y="182244"/>
                  </a:lnTo>
                  <a:lnTo>
                    <a:pt x="93217" y="174243"/>
                  </a:lnTo>
                  <a:lnTo>
                    <a:pt x="82422" y="165226"/>
                  </a:lnTo>
                  <a:close/>
                </a:path>
                <a:path w="668654" h="276860">
                  <a:moveTo>
                    <a:pt x="63337" y="219347"/>
                  </a:moveTo>
                  <a:lnTo>
                    <a:pt x="19176" y="235584"/>
                  </a:lnTo>
                  <a:lnTo>
                    <a:pt x="27939" y="259460"/>
                  </a:lnTo>
                  <a:lnTo>
                    <a:pt x="38301" y="255650"/>
                  </a:lnTo>
                  <a:lnTo>
                    <a:pt x="33400" y="255650"/>
                  </a:lnTo>
                  <a:lnTo>
                    <a:pt x="25780" y="235076"/>
                  </a:lnTo>
                  <a:lnTo>
                    <a:pt x="50366" y="235076"/>
                  </a:lnTo>
                  <a:lnTo>
                    <a:pt x="63337" y="219347"/>
                  </a:lnTo>
                  <a:close/>
                </a:path>
                <a:path w="668654" h="276860">
                  <a:moveTo>
                    <a:pt x="72013" y="243255"/>
                  </a:moveTo>
                  <a:lnTo>
                    <a:pt x="27939" y="259460"/>
                  </a:lnTo>
                  <a:lnTo>
                    <a:pt x="123994" y="259460"/>
                  </a:lnTo>
                  <a:lnTo>
                    <a:pt x="124205" y="258317"/>
                  </a:lnTo>
                  <a:lnTo>
                    <a:pt x="119633" y="251713"/>
                  </a:lnTo>
                  <a:lnTo>
                    <a:pt x="72013" y="243255"/>
                  </a:lnTo>
                  <a:close/>
                </a:path>
                <a:path w="668654" h="276860">
                  <a:moveTo>
                    <a:pt x="25780" y="235076"/>
                  </a:moveTo>
                  <a:lnTo>
                    <a:pt x="33400" y="255650"/>
                  </a:lnTo>
                  <a:lnTo>
                    <a:pt x="47236" y="238872"/>
                  </a:lnTo>
                  <a:lnTo>
                    <a:pt x="25780" y="235076"/>
                  </a:lnTo>
                  <a:close/>
                </a:path>
                <a:path w="668654" h="276860">
                  <a:moveTo>
                    <a:pt x="47236" y="238872"/>
                  </a:moveTo>
                  <a:lnTo>
                    <a:pt x="33400" y="255650"/>
                  </a:lnTo>
                  <a:lnTo>
                    <a:pt x="38301" y="255650"/>
                  </a:lnTo>
                  <a:lnTo>
                    <a:pt x="72013" y="243255"/>
                  </a:lnTo>
                  <a:lnTo>
                    <a:pt x="47236" y="238872"/>
                  </a:lnTo>
                  <a:close/>
                </a:path>
                <a:path w="668654" h="276860">
                  <a:moveTo>
                    <a:pt x="659891" y="0"/>
                  </a:moveTo>
                  <a:lnTo>
                    <a:pt x="63337" y="219347"/>
                  </a:lnTo>
                  <a:lnTo>
                    <a:pt x="47236" y="238872"/>
                  </a:lnTo>
                  <a:lnTo>
                    <a:pt x="72013" y="243255"/>
                  </a:lnTo>
                  <a:lnTo>
                    <a:pt x="668654" y="23875"/>
                  </a:lnTo>
                  <a:lnTo>
                    <a:pt x="659891" y="0"/>
                  </a:lnTo>
                  <a:close/>
                </a:path>
                <a:path w="668654" h="276860">
                  <a:moveTo>
                    <a:pt x="50366" y="235076"/>
                  </a:moveTo>
                  <a:lnTo>
                    <a:pt x="25780" y="235076"/>
                  </a:lnTo>
                  <a:lnTo>
                    <a:pt x="47236" y="238872"/>
                  </a:lnTo>
                  <a:lnTo>
                    <a:pt x="50366" y="235076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64759" y="5298439"/>
              <a:ext cx="492760" cy="480059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5148579" y="4951729"/>
            <a:ext cx="325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Yes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05784" y="5511800"/>
            <a:ext cx="1055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Do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nothing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429760" y="3574541"/>
            <a:ext cx="694055" cy="1846580"/>
          </a:xfrm>
          <a:custGeom>
            <a:avLst/>
            <a:gdLst/>
            <a:ahLst/>
            <a:cxnLst/>
            <a:rect l="l" t="t" r="r" b="b"/>
            <a:pathLst>
              <a:path w="694054" h="1846579">
                <a:moveTo>
                  <a:pt x="668655" y="1593596"/>
                </a:moveTo>
                <a:lnTo>
                  <a:pt x="659892" y="1569720"/>
                </a:lnTo>
                <a:lnTo>
                  <a:pt x="63334" y="1789074"/>
                </a:lnTo>
                <a:lnTo>
                  <a:pt x="89535" y="1757299"/>
                </a:lnTo>
                <a:lnTo>
                  <a:pt x="93980" y="1751965"/>
                </a:lnTo>
                <a:lnTo>
                  <a:pt x="93218" y="1743964"/>
                </a:lnTo>
                <a:lnTo>
                  <a:pt x="82423" y="1734947"/>
                </a:lnTo>
                <a:lnTo>
                  <a:pt x="74422" y="1735709"/>
                </a:lnTo>
                <a:lnTo>
                  <a:pt x="69977" y="1741170"/>
                </a:lnTo>
                <a:lnTo>
                  <a:pt x="0" y="1826006"/>
                </a:lnTo>
                <a:lnTo>
                  <a:pt x="115189" y="1846453"/>
                </a:lnTo>
                <a:lnTo>
                  <a:pt x="121793" y="1841754"/>
                </a:lnTo>
                <a:lnTo>
                  <a:pt x="122936" y="1834896"/>
                </a:lnTo>
                <a:lnTo>
                  <a:pt x="123990" y="1829181"/>
                </a:lnTo>
                <a:lnTo>
                  <a:pt x="124206" y="1828038"/>
                </a:lnTo>
                <a:lnTo>
                  <a:pt x="119634" y="1821434"/>
                </a:lnTo>
                <a:lnTo>
                  <a:pt x="72009" y="1812975"/>
                </a:lnTo>
                <a:lnTo>
                  <a:pt x="668655" y="1593596"/>
                </a:lnTo>
                <a:close/>
              </a:path>
              <a:path w="694054" h="1846579">
                <a:moveTo>
                  <a:pt x="694055" y="23876"/>
                </a:moveTo>
                <a:lnTo>
                  <a:pt x="685292" y="0"/>
                </a:lnTo>
                <a:lnTo>
                  <a:pt x="88734" y="219354"/>
                </a:lnTo>
                <a:lnTo>
                  <a:pt x="114935" y="187579"/>
                </a:lnTo>
                <a:lnTo>
                  <a:pt x="119380" y="182245"/>
                </a:lnTo>
                <a:lnTo>
                  <a:pt x="118618" y="174244"/>
                </a:lnTo>
                <a:lnTo>
                  <a:pt x="107823" y="165227"/>
                </a:lnTo>
                <a:lnTo>
                  <a:pt x="99822" y="165989"/>
                </a:lnTo>
                <a:lnTo>
                  <a:pt x="95377" y="171450"/>
                </a:lnTo>
                <a:lnTo>
                  <a:pt x="25400" y="256286"/>
                </a:lnTo>
                <a:lnTo>
                  <a:pt x="140589" y="276733"/>
                </a:lnTo>
                <a:lnTo>
                  <a:pt x="147193" y="272034"/>
                </a:lnTo>
                <a:lnTo>
                  <a:pt x="148336" y="265176"/>
                </a:lnTo>
                <a:lnTo>
                  <a:pt x="149390" y="259461"/>
                </a:lnTo>
                <a:lnTo>
                  <a:pt x="149606" y="258318"/>
                </a:lnTo>
                <a:lnTo>
                  <a:pt x="145034" y="251714"/>
                </a:lnTo>
                <a:lnTo>
                  <a:pt x="97409" y="243255"/>
                </a:lnTo>
                <a:lnTo>
                  <a:pt x="694055" y="23876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70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6000" y="1270000"/>
              <a:ext cx="0" cy="4824730"/>
            </a:xfrm>
            <a:custGeom>
              <a:avLst/>
              <a:gdLst/>
              <a:ahLst/>
              <a:cxnLst/>
              <a:rect l="l" t="t" r="r" b="b"/>
              <a:pathLst>
                <a:path h="4824730">
                  <a:moveTo>
                    <a:pt x="0" y="4824539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28079" y="1549400"/>
              <a:ext cx="3454400" cy="426212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17520" y="1341119"/>
              <a:ext cx="2303780" cy="802640"/>
            </a:xfrm>
            <a:custGeom>
              <a:avLst/>
              <a:gdLst/>
              <a:ahLst/>
              <a:cxnLst/>
              <a:rect l="l" t="t" r="r" b="b"/>
              <a:pathLst>
                <a:path w="2303779" h="802639">
                  <a:moveTo>
                    <a:pt x="1151890" y="0"/>
                  </a:moveTo>
                  <a:lnTo>
                    <a:pt x="1084210" y="681"/>
                  </a:lnTo>
                  <a:lnTo>
                    <a:pt x="1017560" y="2700"/>
                  </a:lnTo>
                  <a:lnTo>
                    <a:pt x="952048" y="6019"/>
                  </a:lnTo>
                  <a:lnTo>
                    <a:pt x="887781" y="10600"/>
                  </a:lnTo>
                  <a:lnTo>
                    <a:pt x="824867" y="16406"/>
                  </a:lnTo>
                  <a:lnTo>
                    <a:pt x="763416" y="23399"/>
                  </a:lnTo>
                  <a:lnTo>
                    <a:pt x="703534" y="31541"/>
                  </a:lnTo>
                  <a:lnTo>
                    <a:pt x="645330" y="40795"/>
                  </a:lnTo>
                  <a:lnTo>
                    <a:pt x="588912" y="51123"/>
                  </a:lnTo>
                  <a:lnTo>
                    <a:pt x="534387" y="62487"/>
                  </a:lnTo>
                  <a:lnTo>
                    <a:pt x="481865" y="74850"/>
                  </a:lnTo>
                  <a:lnTo>
                    <a:pt x="431453" y="88174"/>
                  </a:lnTo>
                  <a:lnTo>
                    <a:pt x="383259" y="102421"/>
                  </a:lnTo>
                  <a:lnTo>
                    <a:pt x="337391" y="117554"/>
                  </a:lnTo>
                  <a:lnTo>
                    <a:pt x="293957" y="133535"/>
                  </a:lnTo>
                  <a:lnTo>
                    <a:pt x="253066" y="150326"/>
                  </a:lnTo>
                  <a:lnTo>
                    <a:pt x="214825" y="167890"/>
                  </a:lnTo>
                  <a:lnTo>
                    <a:pt x="179342" y="186189"/>
                  </a:lnTo>
                  <a:lnTo>
                    <a:pt x="117084" y="224841"/>
                  </a:lnTo>
                  <a:lnTo>
                    <a:pt x="67156" y="265982"/>
                  </a:lnTo>
                  <a:lnTo>
                    <a:pt x="30423" y="309309"/>
                  </a:lnTo>
                  <a:lnTo>
                    <a:pt x="7750" y="354522"/>
                  </a:lnTo>
                  <a:lnTo>
                    <a:pt x="0" y="401319"/>
                  </a:lnTo>
                  <a:lnTo>
                    <a:pt x="1955" y="424897"/>
                  </a:lnTo>
                  <a:lnTo>
                    <a:pt x="17275" y="470940"/>
                  </a:lnTo>
                  <a:lnTo>
                    <a:pt x="47086" y="515248"/>
                  </a:lnTo>
                  <a:lnTo>
                    <a:pt x="90525" y="557520"/>
                  </a:lnTo>
                  <a:lnTo>
                    <a:pt x="146726" y="597454"/>
                  </a:lnTo>
                  <a:lnTo>
                    <a:pt x="214825" y="634749"/>
                  </a:lnTo>
                  <a:lnTo>
                    <a:pt x="253066" y="652313"/>
                  </a:lnTo>
                  <a:lnTo>
                    <a:pt x="293957" y="669104"/>
                  </a:lnTo>
                  <a:lnTo>
                    <a:pt x="337391" y="685085"/>
                  </a:lnTo>
                  <a:lnTo>
                    <a:pt x="383259" y="700218"/>
                  </a:lnTo>
                  <a:lnTo>
                    <a:pt x="431453" y="714465"/>
                  </a:lnTo>
                  <a:lnTo>
                    <a:pt x="481865" y="727789"/>
                  </a:lnTo>
                  <a:lnTo>
                    <a:pt x="534387" y="740152"/>
                  </a:lnTo>
                  <a:lnTo>
                    <a:pt x="588912" y="751516"/>
                  </a:lnTo>
                  <a:lnTo>
                    <a:pt x="645330" y="761844"/>
                  </a:lnTo>
                  <a:lnTo>
                    <a:pt x="703534" y="771098"/>
                  </a:lnTo>
                  <a:lnTo>
                    <a:pt x="763416" y="779240"/>
                  </a:lnTo>
                  <a:lnTo>
                    <a:pt x="824867" y="786233"/>
                  </a:lnTo>
                  <a:lnTo>
                    <a:pt x="887781" y="792039"/>
                  </a:lnTo>
                  <a:lnTo>
                    <a:pt x="952048" y="796620"/>
                  </a:lnTo>
                  <a:lnTo>
                    <a:pt x="1017560" y="799939"/>
                  </a:lnTo>
                  <a:lnTo>
                    <a:pt x="1084210" y="801958"/>
                  </a:lnTo>
                  <a:lnTo>
                    <a:pt x="1151890" y="802639"/>
                  </a:lnTo>
                  <a:lnTo>
                    <a:pt x="1219569" y="801958"/>
                  </a:lnTo>
                  <a:lnTo>
                    <a:pt x="1286219" y="799939"/>
                  </a:lnTo>
                  <a:lnTo>
                    <a:pt x="1351731" y="796620"/>
                  </a:lnTo>
                  <a:lnTo>
                    <a:pt x="1415998" y="792039"/>
                  </a:lnTo>
                  <a:lnTo>
                    <a:pt x="1478912" y="786233"/>
                  </a:lnTo>
                  <a:lnTo>
                    <a:pt x="1540363" y="779240"/>
                  </a:lnTo>
                  <a:lnTo>
                    <a:pt x="1600245" y="771098"/>
                  </a:lnTo>
                  <a:lnTo>
                    <a:pt x="1658449" y="761844"/>
                  </a:lnTo>
                  <a:lnTo>
                    <a:pt x="1714867" y="751516"/>
                  </a:lnTo>
                  <a:lnTo>
                    <a:pt x="1769392" y="740152"/>
                  </a:lnTo>
                  <a:lnTo>
                    <a:pt x="1821914" y="727789"/>
                  </a:lnTo>
                  <a:lnTo>
                    <a:pt x="1872326" y="714465"/>
                  </a:lnTo>
                  <a:lnTo>
                    <a:pt x="1920520" y="700218"/>
                  </a:lnTo>
                  <a:lnTo>
                    <a:pt x="1966388" y="685085"/>
                  </a:lnTo>
                  <a:lnTo>
                    <a:pt x="2009822" y="669104"/>
                  </a:lnTo>
                  <a:lnTo>
                    <a:pt x="2050713" y="652313"/>
                  </a:lnTo>
                  <a:lnTo>
                    <a:pt x="2088954" y="634749"/>
                  </a:lnTo>
                  <a:lnTo>
                    <a:pt x="2124437" y="616450"/>
                  </a:lnTo>
                  <a:lnTo>
                    <a:pt x="2186695" y="577798"/>
                  </a:lnTo>
                  <a:lnTo>
                    <a:pt x="2236623" y="536657"/>
                  </a:lnTo>
                  <a:lnTo>
                    <a:pt x="2273356" y="493330"/>
                  </a:lnTo>
                  <a:lnTo>
                    <a:pt x="2296029" y="448117"/>
                  </a:lnTo>
                  <a:lnTo>
                    <a:pt x="2303780" y="401319"/>
                  </a:lnTo>
                  <a:lnTo>
                    <a:pt x="2301824" y="377742"/>
                  </a:lnTo>
                  <a:lnTo>
                    <a:pt x="2286504" y="331699"/>
                  </a:lnTo>
                  <a:lnTo>
                    <a:pt x="2256693" y="287391"/>
                  </a:lnTo>
                  <a:lnTo>
                    <a:pt x="2213254" y="245119"/>
                  </a:lnTo>
                  <a:lnTo>
                    <a:pt x="2157053" y="205185"/>
                  </a:lnTo>
                  <a:lnTo>
                    <a:pt x="2088954" y="167890"/>
                  </a:lnTo>
                  <a:lnTo>
                    <a:pt x="2050713" y="150326"/>
                  </a:lnTo>
                  <a:lnTo>
                    <a:pt x="2009822" y="133535"/>
                  </a:lnTo>
                  <a:lnTo>
                    <a:pt x="1966388" y="117554"/>
                  </a:lnTo>
                  <a:lnTo>
                    <a:pt x="1920520" y="102421"/>
                  </a:lnTo>
                  <a:lnTo>
                    <a:pt x="1872326" y="88174"/>
                  </a:lnTo>
                  <a:lnTo>
                    <a:pt x="1821914" y="74850"/>
                  </a:lnTo>
                  <a:lnTo>
                    <a:pt x="1769392" y="62487"/>
                  </a:lnTo>
                  <a:lnTo>
                    <a:pt x="1714867" y="51123"/>
                  </a:lnTo>
                  <a:lnTo>
                    <a:pt x="1658449" y="40795"/>
                  </a:lnTo>
                  <a:lnTo>
                    <a:pt x="1600245" y="31541"/>
                  </a:lnTo>
                  <a:lnTo>
                    <a:pt x="1540363" y="23399"/>
                  </a:lnTo>
                  <a:lnTo>
                    <a:pt x="1478912" y="16406"/>
                  </a:lnTo>
                  <a:lnTo>
                    <a:pt x="1415998" y="10600"/>
                  </a:lnTo>
                  <a:lnTo>
                    <a:pt x="1351731" y="6019"/>
                  </a:lnTo>
                  <a:lnTo>
                    <a:pt x="1286219" y="2700"/>
                  </a:lnTo>
                  <a:lnTo>
                    <a:pt x="1219569" y="681"/>
                  </a:lnTo>
                  <a:lnTo>
                    <a:pt x="115189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17520" y="1341119"/>
              <a:ext cx="2303780" cy="802640"/>
            </a:xfrm>
            <a:custGeom>
              <a:avLst/>
              <a:gdLst/>
              <a:ahLst/>
              <a:cxnLst/>
              <a:rect l="l" t="t" r="r" b="b"/>
              <a:pathLst>
                <a:path w="2303779" h="802639">
                  <a:moveTo>
                    <a:pt x="0" y="401319"/>
                  </a:moveTo>
                  <a:lnTo>
                    <a:pt x="7750" y="354522"/>
                  </a:lnTo>
                  <a:lnTo>
                    <a:pt x="30423" y="309309"/>
                  </a:lnTo>
                  <a:lnTo>
                    <a:pt x="67156" y="265982"/>
                  </a:lnTo>
                  <a:lnTo>
                    <a:pt x="117084" y="224841"/>
                  </a:lnTo>
                  <a:lnTo>
                    <a:pt x="179342" y="186189"/>
                  </a:lnTo>
                  <a:lnTo>
                    <a:pt x="214825" y="167890"/>
                  </a:lnTo>
                  <a:lnTo>
                    <a:pt x="253066" y="150326"/>
                  </a:lnTo>
                  <a:lnTo>
                    <a:pt x="293957" y="133535"/>
                  </a:lnTo>
                  <a:lnTo>
                    <a:pt x="337391" y="117554"/>
                  </a:lnTo>
                  <a:lnTo>
                    <a:pt x="383259" y="102421"/>
                  </a:lnTo>
                  <a:lnTo>
                    <a:pt x="431453" y="88174"/>
                  </a:lnTo>
                  <a:lnTo>
                    <a:pt x="481865" y="74850"/>
                  </a:lnTo>
                  <a:lnTo>
                    <a:pt x="534387" y="62487"/>
                  </a:lnTo>
                  <a:lnTo>
                    <a:pt x="588912" y="51123"/>
                  </a:lnTo>
                  <a:lnTo>
                    <a:pt x="645330" y="40795"/>
                  </a:lnTo>
                  <a:lnTo>
                    <a:pt x="703534" y="31541"/>
                  </a:lnTo>
                  <a:lnTo>
                    <a:pt x="763416" y="23399"/>
                  </a:lnTo>
                  <a:lnTo>
                    <a:pt x="824867" y="16406"/>
                  </a:lnTo>
                  <a:lnTo>
                    <a:pt x="887781" y="10600"/>
                  </a:lnTo>
                  <a:lnTo>
                    <a:pt x="952048" y="6019"/>
                  </a:lnTo>
                  <a:lnTo>
                    <a:pt x="1017560" y="2700"/>
                  </a:lnTo>
                  <a:lnTo>
                    <a:pt x="1084210" y="681"/>
                  </a:lnTo>
                  <a:lnTo>
                    <a:pt x="1151890" y="0"/>
                  </a:lnTo>
                  <a:lnTo>
                    <a:pt x="1219569" y="681"/>
                  </a:lnTo>
                  <a:lnTo>
                    <a:pt x="1286219" y="2700"/>
                  </a:lnTo>
                  <a:lnTo>
                    <a:pt x="1351731" y="6019"/>
                  </a:lnTo>
                  <a:lnTo>
                    <a:pt x="1415998" y="10600"/>
                  </a:lnTo>
                  <a:lnTo>
                    <a:pt x="1478912" y="16406"/>
                  </a:lnTo>
                  <a:lnTo>
                    <a:pt x="1540363" y="23399"/>
                  </a:lnTo>
                  <a:lnTo>
                    <a:pt x="1600245" y="31541"/>
                  </a:lnTo>
                  <a:lnTo>
                    <a:pt x="1658449" y="40795"/>
                  </a:lnTo>
                  <a:lnTo>
                    <a:pt x="1714867" y="51123"/>
                  </a:lnTo>
                  <a:lnTo>
                    <a:pt x="1769392" y="62487"/>
                  </a:lnTo>
                  <a:lnTo>
                    <a:pt x="1821914" y="74850"/>
                  </a:lnTo>
                  <a:lnTo>
                    <a:pt x="1872326" y="88174"/>
                  </a:lnTo>
                  <a:lnTo>
                    <a:pt x="1920520" y="102421"/>
                  </a:lnTo>
                  <a:lnTo>
                    <a:pt x="1966388" y="117554"/>
                  </a:lnTo>
                  <a:lnTo>
                    <a:pt x="2009822" y="133535"/>
                  </a:lnTo>
                  <a:lnTo>
                    <a:pt x="2050713" y="150326"/>
                  </a:lnTo>
                  <a:lnTo>
                    <a:pt x="2088954" y="167890"/>
                  </a:lnTo>
                  <a:lnTo>
                    <a:pt x="2124437" y="186189"/>
                  </a:lnTo>
                  <a:lnTo>
                    <a:pt x="2186695" y="224841"/>
                  </a:lnTo>
                  <a:lnTo>
                    <a:pt x="2236623" y="265982"/>
                  </a:lnTo>
                  <a:lnTo>
                    <a:pt x="2273356" y="309309"/>
                  </a:lnTo>
                  <a:lnTo>
                    <a:pt x="2296029" y="354522"/>
                  </a:lnTo>
                  <a:lnTo>
                    <a:pt x="2303780" y="401319"/>
                  </a:lnTo>
                  <a:lnTo>
                    <a:pt x="2301824" y="424897"/>
                  </a:lnTo>
                  <a:lnTo>
                    <a:pt x="2286504" y="470940"/>
                  </a:lnTo>
                  <a:lnTo>
                    <a:pt x="2256693" y="515248"/>
                  </a:lnTo>
                  <a:lnTo>
                    <a:pt x="2213254" y="557520"/>
                  </a:lnTo>
                  <a:lnTo>
                    <a:pt x="2157053" y="597454"/>
                  </a:lnTo>
                  <a:lnTo>
                    <a:pt x="2088954" y="634749"/>
                  </a:lnTo>
                  <a:lnTo>
                    <a:pt x="2050713" y="652313"/>
                  </a:lnTo>
                  <a:lnTo>
                    <a:pt x="2009822" y="669104"/>
                  </a:lnTo>
                  <a:lnTo>
                    <a:pt x="1966388" y="685085"/>
                  </a:lnTo>
                  <a:lnTo>
                    <a:pt x="1920520" y="700218"/>
                  </a:lnTo>
                  <a:lnTo>
                    <a:pt x="1872326" y="714465"/>
                  </a:lnTo>
                  <a:lnTo>
                    <a:pt x="1821914" y="727789"/>
                  </a:lnTo>
                  <a:lnTo>
                    <a:pt x="1769392" y="740152"/>
                  </a:lnTo>
                  <a:lnTo>
                    <a:pt x="1714867" y="751516"/>
                  </a:lnTo>
                  <a:lnTo>
                    <a:pt x="1658449" y="761844"/>
                  </a:lnTo>
                  <a:lnTo>
                    <a:pt x="1600245" y="771098"/>
                  </a:lnTo>
                  <a:lnTo>
                    <a:pt x="1540363" y="779240"/>
                  </a:lnTo>
                  <a:lnTo>
                    <a:pt x="1478912" y="786233"/>
                  </a:lnTo>
                  <a:lnTo>
                    <a:pt x="1415998" y="792039"/>
                  </a:lnTo>
                  <a:lnTo>
                    <a:pt x="1351731" y="796620"/>
                  </a:lnTo>
                  <a:lnTo>
                    <a:pt x="1286219" y="799939"/>
                  </a:lnTo>
                  <a:lnTo>
                    <a:pt x="1219569" y="801958"/>
                  </a:lnTo>
                  <a:lnTo>
                    <a:pt x="1151890" y="802639"/>
                  </a:lnTo>
                  <a:lnTo>
                    <a:pt x="1084210" y="801958"/>
                  </a:lnTo>
                  <a:lnTo>
                    <a:pt x="1017560" y="799939"/>
                  </a:lnTo>
                  <a:lnTo>
                    <a:pt x="952048" y="796620"/>
                  </a:lnTo>
                  <a:lnTo>
                    <a:pt x="887781" y="792039"/>
                  </a:lnTo>
                  <a:lnTo>
                    <a:pt x="824867" y="786233"/>
                  </a:lnTo>
                  <a:lnTo>
                    <a:pt x="763416" y="779240"/>
                  </a:lnTo>
                  <a:lnTo>
                    <a:pt x="703534" y="771098"/>
                  </a:lnTo>
                  <a:lnTo>
                    <a:pt x="645330" y="761844"/>
                  </a:lnTo>
                  <a:lnTo>
                    <a:pt x="588912" y="751516"/>
                  </a:lnTo>
                  <a:lnTo>
                    <a:pt x="534387" y="740152"/>
                  </a:lnTo>
                  <a:lnTo>
                    <a:pt x="481865" y="727789"/>
                  </a:lnTo>
                  <a:lnTo>
                    <a:pt x="431453" y="714465"/>
                  </a:lnTo>
                  <a:lnTo>
                    <a:pt x="383259" y="700218"/>
                  </a:lnTo>
                  <a:lnTo>
                    <a:pt x="337391" y="685085"/>
                  </a:lnTo>
                  <a:lnTo>
                    <a:pt x="293957" y="669104"/>
                  </a:lnTo>
                  <a:lnTo>
                    <a:pt x="253066" y="652313"/>
                  </a:lnTo>
                  <a:lnTo>
                    <a:pt x="214825" y="634749"/>
                  </a:lnTo>
                  <a:lnTo>
                    <a:pt x="179342" y="616450"/>
                  </a:lnTo>
                  <a:lnTo>
                    <a:pt x="117084" y="577798"/>
                  </a:lnTo>
                  <a:lnTo>
                    <a:pt x="67156" y="536657"/>
                  </a:lnTo>
                  <a:lnTo>
                    <a:pt x="30423" y="493330"/>
                  </a:lnTo>
                  <a:lnTo>
                    <a:pt x="7750" y="448117"/>
                  </a:lnTo>
                  <a:lnTo>
                    <a:pt x="0" y="40131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ADMIN</a:t>
            </a:r>
            <a:r>
              <a:rPr spc="-15" dirty="0"/>
              <a:t> </a:t>
            </a:r>
            <a:r>
              <a:rPr spc="-10" dirty="0"/>
              <a:t>CONFIDENCE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spc="-10" dirty="0"/>
              <a:t>Notifications</a:t>
            </a:r>
            <a:r>
              <a:rPr sz="2500" spc="-35" dirty="0"/>
              <a:t> </a:t>
            </a:r>
            <a:r>
              <a:rPr sz="2500" dirty="0"/>
              <a:t>–</a:t>
            </a:r>
            <a:r>
              <a:rPr sz="2500" spc="-65" dirty="0"/>
              <a:t> </a:t>
            </a:r>
            <a:r>
              <a:rPr sz="2500" dirty="0"/>
              <a:t>Standard</a:t>
            </a:r>
            <a:r>
              <a:rPr sz="2500" spc="-45" dirty="0"/>
              <a:t> </a:t>
            </a:r>
            <a:r>
              <a:rPr sz="2500" spc="-10" dirty="0"/>
              <a:t>Method</a:t>
            </a:r>
            <a:endParaRPr sz="2500"/>
          </a:p>
        </p:txBody>
      </p:sp>
      <p:sp>
        <p:nvSpPr>
          <p:cNvPr id="11" name="object 11"/>
          <p:cNvSpPr txBox="1"/>
          <p:nvPr/>
        </p:nvSpPr>
        <p:spPr>
          <a:xfrm>
            <a:off x="2322829" y="1562036"/>
            <a:ext cx="3488690" cy="372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930" algn="ctr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Standard</a:t>
            </a:r>
            <a:endParaRPr sz="2000">
              <a:latin typeface="Calibri"/>
              <a:cs typeface="Calibri"/>
            </a:endParaRPr>
          </a:p>
          <a:p>
            <a:pPr marL="200025" algn="ctr">
              <a:lnSpc>
                <a:spcPct val="100000"/>
              </a:lnSpc>
              <a:spcBef>
                <a:spcPts val="2035"/>
              </a:spcBef>
            </a:pPr>
            <a:r>
              <a:rPr sz="1400" spc="-20" dirty="0">
                <a:solidFill>
                  <a:srgbClr val="1F487C"/>
                </a:solidFill>
                <a:latin typeface="Calibri"/>
                <a:cs typeface="Calibri"/>
              </a:rPr>
              <a:t>Template</a:t>
            </a:r>
            <a:r>
              <a:rPr sz="1400" dirty="0">
                <a:solidFill>
                  <a:srgbClr val="1F487C"/>
                </a:solidFill>
                <a:latin typeface="Calibri"/>
                <a:cs typeface="Calibri"/>
              </a:rPr>
              <a:t> -</a:t>
            </a:r>
            <a:r>
              <a:rPr sz="14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https://tinyurl.com/o8arwzz</a:t>
            </a:r>
            <a:endParaRPr sz="1400">
              <a:latin typeface="Calibri"/>
              <a:cs typeface="Calibri"/>
            </a:endParaRPr>
          </a:p>
          <a:p>
            <a:pPr marL="820419">
              <a:lnSpc>
                <a:spcPct val="100000"/>
              </a:lnSpc>
              <a:spcBef>
                <a:spcPts val="1400"/>
              </a:spcBef>
            </a:pP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Letter</a:t>
            </a:r>
            <a:r>
              <a:rPr sz="1800" i="1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should</a:t>
            </a:r>
            <a:r>
              <a:rPr sz="18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1F487C"/>
                </a:solidFill>
                <a:latin typeface="Calibri"/>
                <a:cs typeface="Calibri"/>
              </a:rPr>
              <a:t>include:-</a:t>
            </a:r>
            <a:endParaRPr sz="1800">
              <a:latin typeface="Calibri"/>
              <a:cs typeface="Calibri"/>
            </a:endParaRPr>
          </a:p>
          <a:p>
            <a:pPr marL="299085" marR="1841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value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(£XX.XX)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sales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value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minus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commission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VAT.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being claimed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(£YY.YY).</a:t>
            </a:r>
            <a:endParaRPr sz="1800">
              <a:latin typeface="Calibri"/>
              <a:cs typeface="Calibri"/>
            </a:endParaRPr>
          </a:p>
          <a:p>
            <a:pPr marL="299085" marR="17843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Total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amount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claimed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within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HMRC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financial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year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(£ZZ.ZZ)</a:t>
            </a:r>
            <a:endParaRPr sz="18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Donors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should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given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21</a:t>
            </a:r>
            <a:r>
              <a:rPr sz="18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days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to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claim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value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back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prior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Gift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being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claimed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by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charity.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71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50130"/>
            <a:chOff x="2230120" y="1257300"/>
            <a:chExt cx="7731759" cy="485013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6000" y="1270000"/>
              <a:ext cx="0" cy="4824730"/>
            </a:xfrm>
            <a:custGeom>
              <a:avLst/>
              <a:gdLst/>
              <a:ahLst/>
              <a:cxnLst/>
              <a:rect l="l" t="t" r="r" b="b"/>
              <a:pathLst>
                <a:path h="4824730">
                  <a:moveTo>
                    <a:pt x="0" y="4824539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17520" y="1341119"/>
              <a:ext cx="2303780" cy="802640"/>
            </a:xfrm>
            <a:custGeom>
              <a:avLst/>
              <a:gdLst/>
              <a:ahLst/>
              <a:cxnLst/>
              <a:rect l="l" t="t" r="r" b="b"/>
              <a:pathLst>
                <a:path w="2303779" h="802639">
                  <a:moveTo>
                    <a:pt x="1151890" y="0"/>
                  </a:moveTo>
                  <a:lnTo>
                    <a:pt x="1084210" y="681"/>
                  </a:lnTo>
                  <a:lnTo>
                    <a:pt x="1017560" y="2700"/>
                  </a:lnTo>
                  <a:lnTo>
                    <a:pt x="952048" y="6019"/>
                  </a:lnTo>
                  <a:lnTo>
                    <a:pt x="887781" y="10600"/>
                  </a:lnTo>
                  <a:lnTo>
                    <a:pt x="824867" y="16406"/>
                  </a:lnTo>
                  <a:lnTo>
                    <a:pt x="763416" y="23399"/>
                  </a:lnTo>
                  <a:lnTo>
                    <a:pt x="703534" y="31541"/>
                  </a:lnTo>
                  <a:lnTo>
                    <a:pt x="645330" y="40795"/>
                  </a:lnTo>
                  <a:lnTo>
                    <a:pt x="588912" y="51123"/>
                  </a:lnTo>
                  <a:lnTo>
                    <a:pt x="534387" y="62487"/>
                  </a:lnTo>
                  <a:lnTo>
                    <a:pt x="481865" y="74850"/>
                  </a:lnTo>
                  <a:lnTo>
                    <a:pt x="431453" y="88174"/>
                  </a:lnTo>
                  <a:lnTo>
                    <a:pt x="383259" y="102421"/>
                  </a:lnTo>
                  <a:lnTo>
                    <a:pt x="337391" y="117554"/>
                  </a:lnTo>
                  <a:lnTo>
                    <a:pt x="293957" y="133535"/>
                  </a:lnTo>
                  <a:lnTo>
                    <a:pt x="253066" y="150326"/>
                  </a:lnTo>
                  <a:lnTo>
                    <a:pt x="214825" y="167890"/>
                  </a:lnTo>
                  <a:lnTo>
                    <a:pt x="179342" y="186189"/>
                  </a:lnTo>
                  <a:lnTo>
                    <a:pt x="117084" y="224841"/>
                  </a:lnTo>
                  <a:lnTo>
                    <a:pt x="67156" y="265982"/>
                  </a:lnTo>
                  <a:lnTo>
                    <a:pt x="30423" y="309309"/>
                  </a:lnTo>
                  <a:lnTo>
                    <a:pt x="7750" y="354522"/>
                  </a:lnTo>
                  <a:lnTo>
                    <a:pt x="0" y="401319"/>
                  </a:lnTo>
                  <a:lnTo>
                    <a:pt x="1955" y="424897"/>
                  </a:lnTo>
                  <a:lnTo>
                    <a:pt x="17275" y="470940"/>
                  </a:lnTo>
                  <a:lnTo>
                    <a:pt x="47086" y="515248"/>
                  </a:lnTo>
                  <a:lnTo>
                    <a:pt x="90525" y="557520"/>
                  </a:lnTo>
                  <a:lnTo>
                    <a:pt x="146726" y="597454"/>
                  </a:lnTo>
                  <a:lnTo>
                    <a:pt x="214825" y="634749"/>
                  </a:lnTo>
                  <a:lnTo>
                    <a:pt x="253066" y="652313"/>
                  </a:lnTo>
                  <a:lnTo>
                    <a:pt x="293957" y="669104"/>
                  </a:lnTo>
                  <a:lnTo>
                    <a:pt x="337391" y="685085"/>
                  </a:lnTo>
                  <a:lnTo>
                    <a:pt x="383259" y="700218"/>
                  </a:lnTo>
                  <a:lnTo>
                    <a:pt x="431453" y="714465"/>
                  </a:lnTo>
                  <a:lnTo>
                    <a:pt x="481865" y="727789"/>
                  </a:lnTo>
                  <a:lnTo>
                    <a:pt x="534387" y="740152"/>
                  </a:lnTo>
                  <a:lnTo>
                    <a:pt x="588912" y="751516"/>
                  </a:lnTo>
                  <a:lnTo>
                    <a:pt x="645330" y="761844"/>
                  </a:lnTo>
                  <a:lnTo>
                    <a:pt x="703534" y="771098"/>
                  </a:lnTo>
                  <a:lnTo>
                    <a:pt x="763416" y="779240"/>
                  </a:lnTo>
                  <a:lnTo>
                    <a:pt x="824867" y="786233"/>
                  </a:lnTo>
                  <a:lnTo>
                    <a:pt x="887781" y="792039"/>
                  </a:lnTo>
                  <a:lnTo>
                    <a:pt x="952048" y="796620"/>
                  </a:lnTo>
                  <a:lnTo>
                    <a:pt x="1017560" y="799939"/>
                  </a:lnTo>
                  <a:lnTo>
                    <a:pt x="1084210" y="801958"/>
                  </a:lnTo>
                  <a:lnTo>
                    <a:pt x="1151890" y="802639"/>
                  </a:lnTo>
                  <a:lnTo>
                    <a:pt x="1219569" y="801958"/>
                  </a:lnTo>
                  <a:lnTo>
                    <a:pt x="1286219" y="799939"/>
                  </a:lnTo>
                  <a:lnTo>
                    <a:pt x="1351731" y="796620"/>
                  </a:lnTo>
                  <a:lnTo>
                    <a:pt x="1415998" y="792039"/>
                  </a:lnTo>
                  <a:lnTo>
                    <a:pt x="1478912" y="786233"/>
                  </a:lnTo>
                  <a:lnTo>
                    <a:pt x="1540363" y="779240"/>
                  </a:lnTo>
                  <a:lnTo>
                    <a:pt x="1600245" y="771098"/>
                  </a:lnTo>
                  <a:lnTo>
                    <a:pt x="1658449" y="761844"/>
                  </a:lnTo>
                  <a:lnTo>
                    <a:pt x="1714867" y="751516"/>
                  </a:lnTo>
                  <a:lnTo>
                    <a:pt x="1769392" y="740152"/>
                  </a:lnTo>
                  <a:lnTo>
                    <a:pt x="1821914" y="727789"/>
                  </a:lnTo>
                  <a:lnTo>
                    <a:pt x="1872326" y="714465"/>
                  </a:lnTo>
                  <a:lnTo>
                    <a:pt x="1920520" y="700218"/>
                  </a:lnTo>
                  <a:lnTo>
                    <a:pt x="1966388" y="685085"/>
                  </a:lnTo>
                  <a:lnTo>
                    <a:pt x="2009822" y="669104"/>
                  </a:lnTo>
                  <a:lnTo>
                    <a:pt x="2050713" y="652313"/>
                  </a:lnTo>
                  <a:lnTo>
                    <a:pt x="2088954" y="634749"/>
                  </a:lnTo>
                  <a:lnTo>
                    <a:pt x="2124437" y="616450"/>
                  </a:lnTo>
                  <a:lnTo>
                    <a:pt x="2186695" y="577798"/>
                  </a:lnTo>
                  <a:lnTo>
                    <a:pt x="2236623" y="536657"/>
                  </a:lnTo>
                  <a:lnTo>
                    <a:pt x="2273356" y="493330"/>
                  </a:lnTo>
                  <a:lnTo>
                    <a:pt x="2296029" y="448117"/>
                  </a:lnTo>
                  <a:lnTo>
                    <a:pt x="2303780" y="401319"/>
                  </a:lnTo>
                  <a:lnTo>
                    <a:pt x="2301824" y="377742"/>
                  </a:lnTo>
                  <a:lnTo>
                    <a:pt x="2286504" y="331699"/>
                  </a:lnTo>
                  <a:lnTo>
                    <a:pt x="2256693" y="287391"/>
                  </a:lnTo>
                  <a:lnTo>
                    <a:pt x="2213254" y="245119"/>
                  </a:lnTo>
                  <a:lnTo>
                    <a:pt x="2157053" y="205185"/>
                  </a:lnTo>
                  <a:lnTo>
                    <a:pt x="2088954" y="167890"/>
                  </a:lnTo>
                  <a:lnTo>
                    <a:pt x="2050713" y="150326"/>
                  </a:lnTo>
                  <a:lnTo>
                    <a:pt x="2009822" y="133535"/>
                  </a:lnTo>
                  <a:lnTo>
                    <a:pt x="1966388" y="117554"/>
                  </a:lnTo>
                  <a:lnTo>
                    <a:pt x="1920520" y="102421"/>
                  </a:lnTo>
                  <a:lnTo>
                    <a:pt x="1872326" y="88174"/>
                  </a:lnTo>
                  <a:lnTo>
                    <a:pt x="1821914" y="74850"/>
                  </a:lnTo>
                  <a:lnTo>
                    <a:pt x="1769392" y="62487"/>
                  </a:lnTo>
                  <a:lnTo>
                    <a:pt x="1714867" y="51123"/>
                  </a:lnTo>
                  <a:lnTo>
                    <a:pt x="1658449" y="40795"/>
                  </a:lnTo>
                  <a:lnTo>
                    <a:pt x="1600245" y="31541"/>
                  </a:lnTo>
                  <a:lnTo>
                    <a:pt x="1540363" y="23399"/>
                  </a:lnTo>
                  <a:lnTo>
                    <a:pt x="1478912" y="16406"/>
                  </a:lnTo>
                  <a:lnTo>
                    <a:pt x="1415998" y="10600"/>
                  </a:lnTo>
                  <a:lnTo>
                    <a:pt x="1351731" y="6019"/>
                  </a:lnTo>
                  <a:lnTo>
                    <a:pt x="1286219" y="2700"/>
                  </a:lnTo>
                  <a:lnTo>
                    <a:pt x="1219569" y="681"/>
                  </a:lnTo>
                  <a:lnTo>
                    <a:pt x="1151890" y="0"/>
                  </a:lnTo>
                  <a:close/>
                </a:path>
              </a:pathLst>
            </a:custGeom>
            <a:solidFill>
              <a:srgbClr val="E36C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17520" y="1341119"/>
              <a:ext cx="2303780" cy="802640"/>
            </a:xfrm>
            <a:custGeom>
              <a:avLst/>
              <a:gdLst/>
              <a:ahLst/>
              <a:cxnLst/>
              <a:rect l="l" t="t" r="r" b="b"/>
              <a:pathLst>
                <a:path w="2303779" h="802639">
                  <a:moveTo>
                    <a:pt x="0" y="401319"/>
                  </a:moveTo>
                  <a:lnTo>
                    <a:pt x="7750" y="354522"/>
                  </a:lnTo>
                  <a:lnTo>
                    <a:pt x="30423" y="309309"/>
                  </a:lnTo>
                  <a:lnTo>
                    <a:pt x="67156" y="265982"/>
                  </a:lnTo>
                  <a:lnTo>
                    <a:pt x="117084" y="224841"/>
                  </a:lnTo>
                  <a:lnTo>
                    <a:pt x="179342" y="186189"/>
                  </a:lnTo>
                  <a:lnTo>
                    <a:pt x="214825" y="167890"/>
                  </a:lnTo>
                  <a:lnTo>
                    <a:pt x="253066" y="150326"/>
                  </a:lnTo>
                  <a:lnTo>
                    <a:pt x="293957" y="133535"/>
                  </a:lnTo>
                  <a:lnTo>
                    <a:pt x="337391" y="117554"/>
                  </a:lnTo>
                  <a:lnTo>
                    <a:pt x="383259" y="102421"/>
                  </a:lnTo>
                  <a:lnTo>
                    <a:pt x="431453" y="88174"/>
                  </a:lnTo>
                  <a:lnTo>
                    <a:pt x="481865" y="74850"/>
                  </a:lnTo>
                  <a:lnTo>
                    <a:pt x="534387" y="62487"/>
                  </a:lnTo>
                  <a:lnTo>
                    <a:pt x="588912" y="51123"/>
                  </a:lnTo>
                  <a:lnTo>
                    <a:pt x="645330" y="40795"/>
                  </a:lnTo>
                  <a:lnTo>
                    <a:pt x="703534" y="31541"/>
                  </a:lnTo>
                  <a:lnTo>
                    <a:pt x="763416" y="23399"/>
                  </a:lnTo>
                  <a:lnTo>
                    <a:pt x="824867" y="16406"/>
                  </a:lnTo>
                  <a:lnTo>
                    <a:pt x="887781" y="10600"/>
                  </a:lnTo>
                  <a:lnTo>
                    <a:pt x="952048" y="6019"/>
                  </a:lnTo>
                  <a:lnTo>
                    <a:pt x="1017560" y="2700"/>
                  </a:lnTo>
                  <a:lnTo>
                    <a:pt x="1084210" y="681"/>
                  </a:lnTo>
                  <a:lnTo>
                    <a:pt x="1151890" y="0"/>
                  </a:lnTo>
                  <a:lnTo>
                    <a:pt x="1219569" y="681"/>
                  </a:lnTo>
                  <a:lnTo>
                    <a:pt x="1286219" y="2700"/>
                  </a:lnTo>
                  <a:lnTo>
                    <a:pt x="1351731" y="6019"/>
                  </a:lnTo>
                  <a:lnTo>
                    <a:pt x="1415998" y="10600"/>
                  </a:lnTo>
                  <a:lnTo>
                    <a:pt x="1478912" y="16406"/>
                  </a:lnTo>
                  <a:lnTo>
                    <a:pt x="1540363" y="23399"/>
                  </a:lnTo>
                  <a:lnTo>
                    <a:pt x="1600245" y="31541"/>
                  </a:lnTo>
                  <a:lnTo>
                    <a:pt x="1658449" y="40795"/>
                  </a:lnTo>
                  <a:lnTo>
                    <a:pt x="1714867" y="51123"/>
                  </a:lnTo>
                  <a:lnTo>
                    <a:pt x="1769392" y="62487"/>
                  </a:lnTo>
                  <a:lnTo>
                    <a:pt x="1821914" y="74850"/>
                  </a:lnTo>
                  <a:lnTo>
                    <a:pt x="1872326" y="88174"/>
                  </a:lnTo>
                  <a:lnTo>
                    <a:pt x="1920520" y="102421"/>
                  </a:lnTo>
                  <a:lnTo>
                    <a:pt x="1966388" y="117554"/>
                  </a:lnTo>
                  <a:lnTo>
                    <a:pt x="2009822" y="133535"/>
                  </a:lnTo>
                  <a:lnTo>
                    <a:pt x="2050713" y="150326"/>
                  </a:lnTo>
                  <a:lnTo>
                    <a:pt x="2088954" y="167890"/>
                  </a:lnTo>
                  <a:lnTo>
                    <a:pt x="2124437" y="186189"/>
                  </a:lnTo>
                  <a:lnTo>
                    <a:pt x="2186695" y="224841"/>
                  </a:lnTo>
                  <a:lnTo>
                    <a:pt x="2236623" y="265982"/>
                  </a:lnTo>
                  <a:lnTo>
                    <a:pt x="2273356" y="309309"/>
                  </a:lnTo>
                  <a:lnTo>
                    <a:pt x="2296029" y="354522"/>
                  </a:lnTo>
                  <a:lnTo>
                    <a:pt x="2303780" y="401319"/>
                  </a:lnTo>
                  <a:lnTo>
                    <a:pt x="2301824" y="424897"/>
                  </a:lnTo>
                  <a:lnTo>
                    <a:pt x="2286504" y="470940"/>
                  </a:lnTo>
                  <a:lnTo>
                    <a:pt x="2256693" y="515248"/>
                  </a:lnTo>
                  <a:lnTo>
                    <a:pt x="2213254" y="557520"/>
                  </a:lnTo>
                  <a:lnTo>
                    <a:pt x="2157053" y="597454"/>
                  </a:lnTo>
                  <a:lnTo>
                    <a:pt x="2088954" y="634749"/>
                  </a:lnTo>
                  <a:lnTo>
                    <a:pt x="2050713" y="652313"/>
                  </a:lnTo>
                  <a:lnTo>
                    <a:pt x="2009822" y="669104"/>
                  </a:lnTo>
                  <a:lnTo>
                    <a:pt x="1966388" y="685085"/>
                  </a:lnTo>
                  <a:lnTo>
                    <a:pt x="1920520" y="700218"/>
                  </a:lnTo>
                  <a:lnTo>
                    <a:pt x="1872326" y="714465"/>
                  </a:lnTo>
                  <a:lnTo>
                    <a:pt x="1821914" y="727789"/>
                  </a:lnTo>
                  <a:lnTo>
                    <a:pt x="1769392" y="740152"/>
                  </a:lnTo>
                  <a:lnTo>
                    <a:pt x="1714867" y="751516"/>
                  </a:lnTo>
                  <a:lnTo>
                    <a:pt x="1658449" y="761844"/>
                  </a:lnTo>
                  <a:lnTo>
                    <a:pt x="1600245" y="771098"/>
                  </a:lnTo>
                  <a:lnTo>
                    <a:pt x="1540363" y="779240"/>
                  </a:lnTo>
                  <a:lnTo>
                    <a:pt x="1478912" y="786233"/>
                  </a:lnTo>
                  <a:lnTo>
                    <a:pt x="1415998" y="792039"/>
                  </a:lnTo>
                  <a:lnTo>
                    <a:pt x="1351731" y="796620"/>
                  </a:lnTo>
                  <a:lnTo>
                    <a:pt x="1286219" y="799939"/>
                  </a:lnTo>
                  <a:lnTo>
                    <a:pt x="1219569" y="801958"/>
                  </a:lnTo>
                  <a:lnTo>
                    <a:pt x="1151890" y="802639"/>
                  </a:lnTo>
                  <a:lnTo>
                    <a:pt x="1084210" y="801958"/>
                  </a:lnTo>
                  <a:lnTo>
                    <a:pt x="1017560" y="799939"/>
                  </a:lnTo>
                  <a:lnTo>
                    <a:pt x="952048" y="796620"/>
                  </a:lnTo>
                  <a:lnTo>
                    <a:pt x="887781" y="792039"/>
                  </a:lnTo>
                  <a:lnTo>
                    <a:pt x="824867" y="786233"/>
                  </a:lnTo>
                  <a:lnTo>
                    <a:pt x="763416" y="779240"/>
                  </a:lnTo>
                  <a:lnTo>
                    <a:pt x="703534" y="771098"/>
                  </a:lnTo>
                  <a:lnTo>
                    <a:pt x="645330" y="761844"/>
                  </a:lnTo>
                  <a:lnTo>
                    <a:pt x="588912" y="751516"/>
                  </a:lnTo>
                  <a:lnTo>
                    <a:pt x="534387" y="740152"/>
                  </a:lnTo>
                  <a:lnTo>
                    <a:pt x="481865" y="727789"/>
                  </a:lnTo>
                  <a:lnTo>
                    <a:pt x="431453" y="714465"/>
                  </a:lnTo>
                  <a:lnTo>
                    <a:pt x="383259" y="700218"/>
                  </a:lnTo>
                  <a:lnTo>
                    <a:pt x="337391" y="685085"/>
                  </a:lnTo>
                  <a:lnTo>
                    <a:pt x="293957" y="669104"/>
                  </a:lnTo>
                  <a:lnTo>
                    <a:pt x="253066" y="652313"/>
                  </a:lnTo>
                  <a:lnTo>
                    <a:pt x="214825" y="634749"/>
                  </a:lnTo>
                  <a:lnTo>
                    <a:pt x="179342" y="616450"/>
                  </a:lnTo>
                  <a:lnTo>
                    <a:pt x="117084" y="577798"/>
                  </a:lnTo>
                  <a:lnTo>
                    <a:pt x="67156" y="536657"/>
                  </a:lnTo>
                  <a:lnTo>
                    <a:pt x="30423" y="493330"/>
                  </a:lnTo>
                  <a:lnTo>
                    <a:pt x="7750" y="448117"/>
                  </a:lnTo>
                  <a:lnTo>
                    <a:pt x="0" y="40131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ADMIN</a:t>
            </a:r>
            <a:r>
              <a:rPr spc="-15" dirty="0"/>
              <a:t> </a:t>
            </a:r>
            <a:r>
              <a:rPr spc="-10" dirty="0"/>
              <a:t>CONFIDENCE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spc="-10" dirty="0"/>
              <a:t>Notifications</a:t>
            </a:r>
            <a:r>
              <a:rPr sz="2500" spc="-5" dirty="0"/>
              <a:t> </a:t>
            </a:r>
            <a:r>
              <a:rPr sz="2500" dirty="0"/>
              <a:t>–</a:t>
            </a:r>
            <a:r>
              <a:rPr sz="2500" spc="-40" dirty="0"/>
              <a:t> </a:t>
            </a:r>
            <a:r>
              <a:rPr sz="2500" dirty="0"/>
              <a:t>Method</a:t>
            </a:r>
            <a:r>
              <a:rPr sz="2500" spc="-20" dirty="0"/>
              <a:t> </a:t>
            </a:r>
            <a:r>
              <a:rPr sz="2500" dirty="0"/>
              <a:t>A</a:t>
            </a:r>
            <a:r>
              <a:rPr sz="2500" spc="-30" dirty="0"/>
              <a:t> </a:t>
            </a:r>
            <a:r>
              <a:rPr sz="2500" dirty="0"/>
              <a:t>–</a:t>
            </a:r>
            <a:r>
              <a:rPr sz="2500" spc="-15" dirty="0"/>
              <a:t> </a:t>
            </a:r>
            <a:r>
              <a:rPr sz="2500" dirty="0"/>
              <a:t>In</a:t>
            </a:r>
            <a:r>
              <a:rPr sz="2500" spc="-40" dirty="0"/>
              <a:t> </a:t>
            </a:r>
            <a:r>
              <a:rPr sz="2500" spc="-20" dirty="0"/>
              <a:t>Year</a:t>
            </a:r>
            <a:endParaRPr sz="2500"/>
          </a:p>
        </p:txBody>
      </p:sp>
      <p:sp>
        <p:nvSpPr>
          <p:cNvPr id="10" name="object 10"/>
          <p:cNvSpPr txBox="1"/>
          <p:nvPr/>
        </p:nvSpPr>
        <p:spPr>
          <a:xfrm>
            <a:off x="2322829" y="1562036"/>
            <a:ext cx="3501390" cy="427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77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20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190500" algn="ctr">
              <a:lnSpc>
                <a:spcPct val="100000"/>
              </a:lnSpc>
              <a:spcBef>
                <a:spcPts val="2035"/>
              </a:spcBef>
            </a:pPr>
            <a:r>
              <a:rPr sz="1400" spc="-20" dirty="0">
                <a:solidFill>
                  <a:srgbClr val="1F487C"/>
                </a:solidFill>
                <a:latin typeface="Calibri"/>
                <a:cs typeface="Calibri"/>
              </a:rPr>
              <a:t>Template</a:t>
            </a:r>
            <a:r>
              <a:rPr sz="1400" dirty="0">
                <a:solidFill>
                  <a:srgbClr val="1F487C"/>
                </a:solidFill>
                <a:latin typeface="Calibri"/>
                <a:cs typeface="Calibri"/>
              </a:rPr>
              <a:t> -</a:t>
            </a:r>
            <a:r>
              <a:rPr sz="14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https://tinyurl.com/qbwo7qb</a:t>
            </a:r>
            <a:endParaRPr sz="1400">
              <a:latin typeface="Calibri"/>
              <a:cs typeface="Calibri"/>
            </a:endParaRPr>
          </a:p>
          <a:p>
            <a:pPr marL="820419">
              <a:lnSpc>
                <a:spcPct val="100000"/>
              </a:lnSpc>
              <a:spcBef>
                <a:spcPts val="1400"/>
              </a:spcBef>
            </a:pP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Letter</a:t>
            </a:r>
            <a:r>
              <a:rPr sz="1800" i="1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should</a:t>
            </a:r>
            <a:r>
              <a:rPr sz="18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1F487C"/>
                </a:solidFill>
                <a:latin typeface="Calibri"/>
                <a:cs typeface="Calibri"/>
              </a:rPr>
              <a:t>include:-</a:t>
            </a:r>
            <a:endParaRPr sz="1800">
              <a:latin typeface="Calibri"/>
              <a:cs typeface="Calibri"/>
            </a:endParaRPr>
          </a:p>
          <a:p>
            <a:pPr marL="299085" marR="3111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value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(£XX.XX)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sales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value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excess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£100,</a:t>
            </a:r>
            <a:r>
              <a:rPr sz="18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minus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commission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VAT.</a:t>
            </a:r>
            <a:endParaRPr sz="18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being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claimed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(£YY.YY)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in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excess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£100</a:t>
            </a:r>
            <a:r>
              <a:rPr sz="18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sales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value.</a:t>
            </a:r>
            <a:endParaRPr sz="1800">
              <a:latin typeface="Calibri"/>
              <a:cs typeface="Calibri"/>
            </a:endParaRPr>
          </a:p>
          <a:p>
            <a:pPr marL="299085" marR="190500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Total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amount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claimed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within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HMRC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financial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year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(£ZZ.ZZ)</a:t>
            </a:r>
            <a:endParaRPr sz="1800">
              <a:latin typeface="Calibri"/>
              <a:cs typeface="Calibri"/>
            </a:endParaRPr>
          </a:p>
          <a:p>
            <a:pPr marL="299085" marR="1714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Donors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should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given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21</a:t>
            </a:r>
            <a:r>
              <a:rPr sz="18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days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to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claim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value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back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prior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Gift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being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claimed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by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charity.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" name="object 11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67120" y="1640840"/>
            <a:ext cx="3528059" cy="4163059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72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50130"/>
            <a:chOff x="2230120" y="1257300"/>
            <a:chExt cx="7731759" cy="485013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6000" y="1270000"/>
              <a:ext cx="0" cy="4824730"/>
            </a:xfrm>
            <a:custGeom>
              <a:avLst/>
              <a:gdLst/>
              <a:ahLst/>
              <a:cxnLst/>
              <a:rect l="l" t="t" r="r" b="b"/>
              <a:pathLst>
                <a:path h="4824730">
                  <a:moveTo>
                    <a:pt x="0" y="4824539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17520" y="1341119"/>
              <a:ext cx="2303780" cy="802640"/>
            </a:xfrm>
            <a:custGeom>
              <a:avLst/>
              <a:gdLst/>
              <a:ahLst/>
              <a:cxnLst/>
              <a:rect l="l" t="t" r="r" b="b"/>
              <a:pathLst>
                <a:path w="2303779" h="802639">
                  <a:moveTo>
                    <a:pt x="1151890" y="0"/>
                  </a:moveTo>
                  <a:lnTo>
                    <a:pt x="1084210" y="681"/>
                  </a:lnTo>
                  <a:lnTo>
                    <a:pt x="1017560" y="2700"/>
                  </a:lnTo>
                  <a:lnTo>
                    <a:pt x="952048" y="6019"/>
                  </a:lnTo>
                  <a:lnTo>
                    <a:pt x="887781" y="10600"/>
                  </a:lnTo>
                  <a:lnTo>
                    <a:pt x="824867" y="16406"/>
                  </a:lnTo>
                  <a:lnTo>
                    <a:pt x="763416" y="23399"/>
                  </a:lnTo>
                  <a:lnTo>
                    <a:pt x="703534" y="31541"/>
                  </a:lnTo>
                  <a:lnTo>
                    <a:pt x="645330" y="40795"/>
                  </a:lnTo>
                  <a:lnTo>
                    <a:pt x="588912" y="51123"/>
                  </a:lnTo>
                  <a:lnTo>
                    <a:pt x="534387" y="62487"/>
                  </a:lnTo>
                  <a:lnTo>
                    <a:pt x="481865" y="74850"/>
                  </a:lnTo>
                  <a:lnTo>
                    <a:pt x="431453" y="88174"/>
                  </a:lnTo>
                  <a:lnTo>
                    <a:pt x="383259" y="102421"/>
                  </a:lnTo>
                  <a:lnTo>
                    <a:pt x="337391" y="117554"/>
                  </a:lnTo>
                  <a:lnTo>
                    <a:pt x="293957" y="133535"/>
                  </a:lnTo>
                  <a:lnTo>
                    <a:pt x="253066" y="150326"/>
                  </a:lnTo>
                  <a:lnTo>
                    <a:pt x="214825" y="167890"/>
                  </a:lnTo>
                  <a:lnTo>
                    <a:pt x="179342" y="186189"/>
                  </a:lnTo>
                  <a:lnTo>
                    <a:pt x="117084" y="224841"/>
                  </a:lnTo>
                  <a:lnTo>
                    <a:pt x="67156" y="265982"/>
                  </a:lnTo>
                  <a:lnTo>
                    <a:pt x="30423" y="309309"/>
                  </a:lnTo>
                  <a:lnTo>
                    <a:pt x="7750" y="354522"/>
                  </a:lnTo>
                  <a:lnTo>
                    <a:pt x="0" y="401319"/>
                  </a:lnTo>
                  <a:lnTo>
                    <a:pt x="1955" y="424897"/>
                  </a:lnTo>
                  <a:lnTo>
                    <a:pt x="17275" y="470940"/>
                  </a:lnTo>
                  <a:lnTo>
                    <a:pt x="47086" y="515248"/>
                  </a:lnTo>
                  <a:lnTo>
                    <a:pt x="90525" y="557520"/>
                  </a:lnTo>
                  <a:lnTo>
                    <a:pt x="146726" y="597454"/>
                  </a:lnTo>
                  <a:lnTo>
                    <a:pt x="214825" y="634749"/>
                  </a:lnTo>
                  <a:lnTo>
                    <a:pt x="253066" y="652313"/>
                  </a:lnTo>
                  <a:lnTo>
                    <a:pt x="293957" y="669104"/>
                  </a:lnTo>
                  <a:lnTo>
                    <a:pt x="337391" y="685085"/>
                  </a:lnTo>
                  <a:lnTo>
                    <a:pt x="383259" y="700218"/>
                  </a:lnTo>
                  <a:lnTo>
                    <a:pt x="431453" y="714465"/>
                  </a:lnTo>
                  <a:lnTo>
                    <a:pt x="481865" y="727789"/>
                  </a:lnTo>
                  <a:lnTo>
                    <a:pt x="534387" y="740152"/>
                  </a:lnTo>
                  <a:lnTo>
                    <a:pt x="588912" y="751516"/>
                  </a:lnTo>
                  <a:lnTo>
                    <a:pt x="645330" y="761844"/>
                  </a:lnTo>
                  <a:lnTo>
                    <a:pt x="703534" y="771098"/>
                  </a:lnTo>
                  <a:lnTo>
                    <a:pt x="763416" y="779240"/>
                  </a:lnTo>
                  <a:lnTo>
                    <a:pt x="824867" y="786233"/>
                  </a:lnTo>
                  <a:lnTo>
                    <a:pt x="887781" y="792039"/>
                  </a:lnTo>
                  <a:lnTo>
                    <a:pt x="952048" y="796620"/>
                  </a:lnTo>
                  <a:lnTo>
                    <a:pt x="1017560" y="799939"/>
                  </a:lnTo>
                  <a:lnTo>
                    <a:pt x="1084210" y="801958"/>
                  </a:lnTo>
                  <a:lnTo>
                    <a:pt x="1151890" y="802639"/>
                  </a:lnTo>
                  <a:lnTo>
                    <a:pt x="1219569" y="801958"/>
                  </a:lnTo>
                  <a:lnTo>
                    <a:pt x="1286219" y="799939"/>
                  </a:lnTo>
                  <a:lnTo>
                    <a:pt x="1351731" y="796620"/>
                  </a:lnTo>
                  <a:lnTo>
                    <a:pt x="1415998" y="792039"/>
                  </a:lnTo>
                  <a:lnTo>
                    <a:pt x="1478912" y="786233"/>
                  </a:lnTo>
                  <a:lnTo>
                    <a:pt x="1540363" y="779240"/>
                  </a:lnTo>
                  <a:lnTo>
                    <a:pt x="1600245" y="771098"/>
                  </a:lnTo>
                  <a:lnTo>
                    <a:pt x="1658449" y="761844"/>
                  </a:lnTo>
                  <a:lnTo>
                    <a:pt x="1714867" y="751516"/>
                  </a:lnTo>
                  <a:lnTo>
                    <a:pt x="1769392" y="740152"/>
                  </a:lnTo>
                  <a:lnTo>
                    <a:pt x="1821914" y="727789"/>
                  </a:lnTo>
                  <a:lnTo>
                    <a:pt x="1872326" y="714465"/>
                  </a:lnTo>
                  <a:lnTo>
                    <a:pt x="1920520" y="700218"/>
                  </a:lnTo>
                  <a:lnTo>
                    <a:pt x="1966388" y="685085"/>
                  </a:lnTo>
                  <a:lnTo>
                    <a:pt x="2009822" y="669104"/>
                  </a:lnTo>
                  <a:lnTo>
                    <a:pt x="2050713" y="652313"/>
                  </a:lnTo>
                  <a:lnTo>
                    <a:pt x="2088954" y="634749"/>
                  </a:lnTo>
                  <a:lnTo>
                    <a:pt x="2124437" y="616450"/>
                  </a:lnTo>
                  <a:lnTo>
                    <a:pt x="2186695" y="577798"/>
                  </a:lnTo>
                  <a:lnTo>
                    <a:pt x="2236623" y="536657"/>
                  </a:lnTo>
                  <a:lnTo>
                    <a:pt x="2273356" y="493330"/>
                  </a:lnTo>
                  <a:lnTo>
                    <a:pt x="2296029" y="448117"/>
                  </a:lnTo>
                  <a:lnTo>
                    <a:pt x="2303780" y="401319"/>
                  </a:lnTo>
                  <a:lnTo>
                    <a:pt x="2301824" y="377742"/>
                  </a:lnTo>
                  <a:lnTo>
                    <a:pt x="2286504" y="331699"/>
                  </a:lnTo>
                  <a:lnTo>
                    <a:pt x="2256693" y="287391"/>
                  </a:lnTo>
                  <a:lnTo>
                    <a:pt x="2213254" y="245119"/>
                  </a:lnTo>
                  <a:lnTo>
                    <a:pt x="2157053" y="205185"/>
                  </a:lnTo>
                  <a:lnTo>
                    <a:pt x="2088954" y="167890"/>
                  </a:lnTo>
                  <a:lnTo>
                    <a:pt x="2050713" y="150326"/>
                  </a:lnTo>
                  <a:lnTo>
                    <a:pt x="2009822" y="133535"/>
                  </a:lnTo>
                  <a:lnTo>
                    <a:pt x="1966388" y="117554"/>
                  </a:lnTo>
                  <a:lnTo>
                    <a:pt x="1920520" y="102421"/>
                  </a:lnTo>
                  <a:lnTo>
                    <a:pt x="1872326" y="88174"/>
                  </a:lnTo>
                  <a:lnTo>
                    <a:pt x="1821914" y="74850"/>
                  </a:lnTo>
                  <a:lnTo>
                    <a:pt x="1769392" y="62487"/>
                  </a:lnTo>
                  <a:lnTo>
                    <a:pt x="1714867" y="51123"/>
                  </a:lnTo>
                  <a:lnTo>
                    <a:pt x="1658449" y="40795"/>
                  </a:lnTo>
                  <a:lnTo>
                    <a:pt x="1600245" y="31541"/>
                  </a:lnTo>
                  <a:lnTo>
                    <a:pt x="1540363" y="23399"/>
                  </a:lnTo>
                  <a:lnTo>
                    <a:pt x="1478912" y="16406"/>
                  </a:lnTo>
                  <a:lnTo>
                    <a:pt x="1415998" y="10600"/>
                  </a:lnTo>
                  <a:lnTo>
                    <a:pt x="1351731" y="6019"/>
                  </a:lnTo>
                  <a:lnTo>
                    <a:pt x="1286219" y="2700"/>
                  </a:lnTo>
                  <a:lnTo>
                    <a:pt x="1219569" y="681"/>
                  </a:lnTo>
                  <a:lnTo>
                    <a:pt x="1151890" y="0"/>
                  </a:lnTo>
                  <a:close/>
                </a:path>
              </a:pathLst>
            </a:custGeom>
            <a:solidFill>
              <a:srgbClr val="E36C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17520" y="1341119"/>
              <a:ext cx="2303780" cy="802640"/>
            </a:xfrm>
            <a:custGeom>
              <a:avLst/>
              <a:gdLst/>
              <a:ahLst/>
              <a:cxnLst/>
              <a:rect l="l" t="t" r="r" b="b"/>
              <a:pathLst>
                <a:path w="2303779" h="802639">
                  <a:moveTo>
                    <a:pt x="0" y="401319"/>
                  </a:moveTo>
                  <a:lnTo>
                    <a:pt x="7750" y="354522"/>
                  </a:lnTo>
                  <a:lnTo>
                    <a:pt x="30423" y="309309"/>
                  </a:lnTo>
                  <a:lnTo>
                    <a:pt x="67156" y="265982"/>
                  </a:lnTo>
                  <a:lnTo>
                    <a:pt x="117084" y="224841"/>
                  </a:lnTo>
                  <a:lnTo>
                    <a:pt x="179342" y="186189"/>
                  </a:lnTo>
                  <a:lnTo>
                    <a:pt x="214825" y="167890"/>
                  </a:lnTo>
                  <a:lnTo>
                    <a:pt x="253066" y="150326"/>
                  </a:lnTo>
                  <a:lnTo>
                    <a:pt x="293957" y="133535"/>
                  </a:lnTo>
                  <a:lnTo>
                    <a:pt x="337391" y="117554"/>
                  </a:lnTo>
                  <a:lnTo>
                    <a:pt x="383259" y="102421"/>
                  </a:lnTo>
                  <a:lnTo>
                    <a:pt x="431453" y="88174"/>
                  </a:lnTo>
                  <a:lnTo>
                    <a:pt x="481865" y="74850"/>
                  </a:lnTo>
                  <a:lnTo>
                    <a:pt x="534387" y="62487"/>
                  </a:lnTo>
                  <a:lnTo>
                    <a:pt x="588912" y="51123"/>
                  </a:lnTo>
                  <a:lnTo>
                    <a:pt x="645330" y="40795"/>
                  </a:lnTo>
                  <a:lnTo>
                    <a:pt x="703534" y="31541"/>
                  </a:lnTo>
                  <a:lnTo>
                    <a:pt x="763416" y="23399"/>
                  </a:lnTo>
                  <a:lnTo>
                    <a:pt x="824867" y="16406"/>
                  </a:lnTo>
                  <a:lnTo>
                    <a:pt x="887781" y="10600"/>
                  </a:lnTo>
                  <a:lnTo>
                    <a:pt x="952048" y="6019"/>
                  </a:lnTo>
                  <a:lnTo>
                    <a:pt x="1017560" y="2700"/>
                  </a:lnTo>
                  <a:lnTo>
                    <a:pt x="1084210" y="681"/>
                  </a:lnTo>
                  <a:lnTo>
                    <a:pt x="1151890" y="0"/>
                  </a:lnTo>
                  <a:lnTo>
                    <a:pt x="1219569" y="681"/>
                  </a:lnTo>
                  <a:lnTo>
                    <a:pt x="1286219" y="2700"/>
                  </a:lnTo>
                  <a:lnTo>
                    <a:pt x="1351731" y="6019"/>
                  </a:lnTo>
                  <a:lnTo>
                    <a:pt x="1415998" y="10600"/>
                  </a:lnTo>
                  <a:lnTo>
                    <a:pt x="1478912" y="16406"/>
                  </a:lnTo>
                  <a:lnTo>
                    <a:pt x="1540363" y="23399"/>
                  </a:lnTo>
                  <a:lnTo>
                    <a:pt x="1600245" y="31541"/>
                  </a:lnTo>
                  <a:lnTo>
                    <a:pt x="1658449" y="40795"/>
                  </a:lnTo>
                  <a:lnTo>
                    <a:pt x="1714867" y="51123"/>
                  </a:lnTo>
                  <a:lnTo>
                    <a:pt x="1769392" y="62487"/>
                  </a:lnTo>
                  <a:lnTo>
                    <a:pt x="1821914" y="74850"/>
                  </a:lnTo>
                  <a:lnTo>
                    <a:pt x="1872326" y="88174"/>
                  </a:lnTo>
                  <a:lnTo>
                    <a:pt x="1920520" y="102421"/>
                  </a:lnTo>
                  <a:lnTo>
                    <a:pt x="1966388" y="117554"/>
                  </a:lnTo>
                  <a:lnTo>
                    <a:pt x="2009822" y="133535"/>
                  </a:lnTo>
                  <a:lnTo>
                    <a:pt x="2050713" y="150326"/>
                  </a:lnTo>
                  <a:lnTo>
                    <a:pt x="2088954" y="167890"/>
                  </a:lnTo>
                  <a:lnTo>
                    <a:pt x="2124437" y="186189"/>
                  </a:lnTo>
                  <a:lnTo>
                    <a:pt x="2186695" y="224841"/>
                  </a:lnTo>
                  <a:lnTo>
                    <a:pt x="2236623" y="265982"/>
                  </a:lnTo>
                  <a:lnTo>
                    <a:pt x="2273356" y="309309"/>
                  </a:lnTo>
                  <a:lnTo>
                    <a:pt x="2296029" y="354522"/>
                  </a:lnTo>
                  <a:lnTo>
                    <a:pt x="2303780" y="401319"/>
                  </a:lnTo>
                  <a:lnTo>
                    <a:pt x="2301824" y="424897"/>
                  </a:lnTo>
                  <a:lnTo>
                    <a:pt x="2286504" y="470940"/>
                  </a:lnTo>
                  <a:lnTo>
                    <a:pt x="2256693" y="515248"/>
                  </a:lnTo>
                  <a:lnTo>
                    <a:pt x="2213254" y="557520"/>
                  </a:lnTo>
                  <a:lnTo>
                    <a:pt x="2157053" y="597454"/>
                  </a:lnTo>
                  <a:lnTo>
                    <a:pt x="2088954" y="634749"/>
                  </a:lnTo>
                  <a:lnTo>
                    <a:pt x="2050713" y="652313"/>
                  </a:lnTo>
                  <a:lnTo>
                    <a:pt x="2009822" y="669104"/>
                  </a:lnTo>
                  <a:lnTo>
                    <a:pt x="1966388" y="685085"/>
                  </a:lnTo>
                  <a:lnTo>
                    <a:pt x="1920520" y="700218"/>
                  </a:lnTo>
                  <a:lnTo>
                    <a:pt x="1872326" y="714465"/>
                  </a:lnTo>
                  <a:lnTo>
                    <a:pt x="1821914" y="727789"/>
                  </a:lnTo>
                  <a:lnTo>
                    <a:pt x="1769392" y="740152"/>
                  </a:lnTo>
                  <a:lnTo>
                    <a:pt x="1714867" y="751516"/>
                  </a:lnTo>
                  <a:lnTo>
                    <a:pt x="1658449" y="761844"/>
                  </a:lnTo>
                  <a:lnTo>
                    <a:pt x="1600245" y="771098"/>
                  </a:lnTo>
                  <a:lnTo>
                    <a:pt x="1540363" y="779240"/>
                  </a:lnTo>
                  <a:lnTo>
                    <a:pt x="1478912" y="786233"/>
                  </a:lnTo>
                  <a:lnTo>
                    <a:pt x="1415998" y="792039"/>
                  </a:lnTo>
                  <a:lnTo>
                    <a:pt x="1351731" y="796620"/>
                  </a:lnTo>
                  <a:lnTo>
                    <a:pt x="1286219" y="799939"/>
                  </a:lnTo>
                  <a:lnTo>
                    <a:pt x="1219569" y="801958"/>
                  </a:lnTo>
                  <a:lnTo>
                    <a:pt x="1151890" y="802639"/>
                  </a:lnTo>
                  <a:lnTo>
                    <a:pt x="1084210" y="801958"/>
                  </a:lnTo>
                  <a:lnTo>
                    <a:pt x="1017560" y="799939"/>
                  </a:lnTo>
                  <a:lnTo>
                    <a:pt x="952048" y="796620"/>
                  </a:lnTo>
                  <a:lnTo>
                    <a:pt x="887781" y="792039"/>
                  </a:lnTo>
                  <a:lnTo>
                    <a:pt x="824867" y="786233"/>
                  </a:lnTo>
                  <a:lnTo>
                    <a:pt x="763416" y="779240"/>
                  </a:lnTo>
                  <a:lnTo>
                    <a:pt x="703534" y="771098"/>
                  </a:lnTo>
                  <a:lnTo>
                    <a:pt x="645330" y="761844"/>
                  </a:lnTo>
                  <a:lnTo>
                    <a:pt x="588912" y="751516"/>
                  </a:lnTo>
                  <a:lnTo>
                    <a:pt x="534387" y="740152"/>
                  </a:lnTo>
                  <a:lnTo>
                    <a:pt x="481865" y="727789"/>
                  </a:lnTo>
                  <a:lnTo>
                    <a:pt x="431453" y="714465"/>
                  </a:lnTo>
                  <a:lnTo>
                    <a:pt x="383259" y="700218"/>
                  </a:lnTo>
                  <a:lnTo>
                    <a:pt x="337391" y="685085"/>
                  </a:lnTo>
                  <a:lnTo>
                    <a:pt x="293957" y="669104"/>
                  </a:lnTo>
                  <a:lnTo>
                    <a:pt x="253066" y="652313"/>
                  </a:lnTo>
                  <a:lnTo>
                    <a:pt x="214825" y="634749"/>
                  </a:lnTo>
                  <a:lnTo>
                    <a:pt x="179342" y="616450"/>
                  </a:lnTo>
                  <a:lnTo>
                    <a:pt x="117084" y="577798"/>
                  </a:lnTo>
                  <a:lnTo>
                    <a:pt x="67156" y="536657"/>
                  </a:lnTo>
                  <a:lnTo>
                    <a:pt x="30423" y="493330"/>
                  </a:lnTo>
                  <a:lnTo>
                    <a:pt x="7750" y="448117"/>
                  </a:lnTo>
                  <a:lnTo>
                    <a:pt x="0" y="40131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ADMIN</a:t>
            </a:r>
            <a:r>
              <a:rPr spc="-15" dirty="0"/>
              <a:t> </a:t>
            </a:r>
            <a:r>
              <a:rPr spc="-10" dirty="0"/>
              <a:t>CONFIDENCE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spc="-10" dirty="0"/>
              <a:t>Notifications </a:t>
            </a:r>
            <a:r>
              <a:rPr sz="2500" dirty="0"/>
              <a:t>–</a:t>
            </a:r>
            <a:r>
              <a:rPr sz="2500" spc="-35" dirty="0"/>
              <a:t> </a:t>
            </a:r>
            <a:r>
              <a:rPr sz="2500" dirty="0"/>
              <a:t>Method</a:t>
            </a:r>
            <a:r>
              <a:rPr sz="2500" spc="-25" dirty="0"/>
              <a:t> </a:t>
            </a:r>
            <a:r>
              <a:rPr sz="2500" dirty="0"/>
              <a:t>A</a:t>
            </a:r>
            <a:r>
              <a:rPr sz="2500" spc="-30" dirty="0"/>
              <a:t> </a:t>
            </a:r>
            <a:r>
              <a:rPr sz="2500" dirty="0"/>
              <a:t>–</a:t>
            </a:r>
            <a:r>
              <a:rPr sz="2500" spc="-20" dirty="0"/>
              <a:t> </a:t>
            </a:r>
            <a:r>
              <a:rPr sz="2500" dirty="0"/>
              <a:t>End</a:t>
            </a:r>
            <a:r>
              <a:rPr sz="2500" spc="-40" dirty="0"/>
              <a:t> </a:t>
            </a:r>
            <a:r>
              <a:rPr sz="2500" dirty="0"/>
              <a:t>of</a:t>
            </a:r>
            <a:r>
              <a:rPr sz="2500" spc="-35" dirty="0"/>
              <a:t> Year </a:t>
            </a:r>
            <a:r>
              <a:rPr sz="2500" dirty="0"/>
              <a:t>–</a:t>
            </a:r>
            <a:r>
              <a:rPr sz="2500" spc="-25" dirty="0"/>
              <a:t> </a:t>
            </a:r>
            <a:r>
              <a:rPr sz="2500" dirty="0"/>
              <a:t>1</a:t>
            </a:r>
            <a:r>
              <a:rPr sz="2500" spc="-40" dirty="0"/>
              <a:t> </a:t>
            </a:r>
            <a:r>
              <a:rPr sz="2500" dirty="0"/>
              <a:t>of</a:t>
            </a:r>
            <a:r>
              <a:rPr sz="2500" spc="-25" dirty="0"/>
              <a:t> </a:t>
            </a:r>
            <a:r>
              <a:rPr sz="2500" spc="-50" dirty="0"/>
              <a:t>2</a:t>
            </a:r>
            <a:endParaRPr sz="2500"/>
          </a:p>
        </p:txBody>
      </p:sp>
      <p:sp>
        <p:nvSpPr>
          <p:cNvPr id="10" name="object 10"/>
          <p:cNvSpPr txBox="1"/>
          <p:nvPr/>
        </p:nvSpPr>
        <p:spPr>
          <a:xfrm>
            <a:off x="2322829" y="1562036"/>
            <a:ext cx="3622040" cy="290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12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20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69850" algn="ctr">
              <a:lnSpc>
                <a:spcPct val="100000"/>
              </a:lnSpc>
              <a:spcBef>
                <a:spcPts val="2035"/>
              </a:spcBef>
            </a:pPr>
            <a:r>
              <a:rPr sz="1400" spc="-20" dirty="0">
                <a:solidFill>
                  <a:srgbClr val="1F487C"/>
                </a:solidFill>
                <a:latin typeface="Calibri"/>
                <a:cs typeface="Calibri"/>
              </a:rPr>
              <a:t>Template</a:t>
            </a:r>
            <a:r>
              <a:rPr sz="1400" dirty="0">
                <a:solidFill>
                  <a:srgbClr val="1F487C"/>
                </a:solidFill>
                <a:latin typeface="Calibri"/>
                <a:cs typeface="Calibri"/>
              </a:rPr>
              <a:t> -</a:t>
            </a:r>
            <a:r>
              <a:rPr sz="14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https://tinyurl.com/ppytm9q</a:t>
            </a:r>
            <a:endParaRPr sz="1400">
              <a:latin typeface="Calibri"/>
              <a:cs typeface="Calibri"/>
            </a:endParaRPr>
          </a:p>
          <a:p>
            <a:pPr marL="139700">
              <a:lnSpc>
                <a:spcPct val="100000"/>
              </a:lnSpc>
              <a:spcBef>
                <a:spcPts val="1400"/>
              </a:spcBef>
            </a:pP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Letter</a:t>
            </a:r>
            <a:r>
              <a:rPr sz="1800" i="1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should</a:t>
            </a:r>
            <a:r>
              <a:rPr sz="1800" i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include</a:t>
            </a:r>
            <a:r>
              <a:rPr sz="1800" i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where</a:t>
            </a:r>
            <a:r>
              <a:rPr sz="1800" i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18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1F487C"/>
                </a:solidFill>
                <a:latin typeface="Calibri"/>
                <a:cs typeface="Calibri"/>
              </a:rPr>
              <a:t>sales</a:t>
            </a:r>
            <a:endParaRPr sz="1800">
              <a:latin typeface="Calibri"/>
              <a:cs typeface="Calibri"/>
            </a:endParaRPr>
          </a:p>
          <a:p>
            <a:pPr marL="81280">
              <a:lnSpc>
                <a:spcPct val="100000"/>
              </a:lnSpc>
            </a:pP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values</a:t>
            </a:r>
            <a:r>
              <a:rPr sz="1800" i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r>
              <a:rPr sz="1800" i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less</a:t>
            </a:r>
            <a:r>
              <a:rPr sz="18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than</a:t>
            </a:r>
            <a:r>
              <a:rPr sz="1800" i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1800" i="1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equal</a:t>
            </a:r>
            <a:r>
              <a:rPr sz="1800" i="1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i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1F487C"/>
                </a:solidFill>
                <a:latin typeface="Calibri"/>
                <a:cs typeface="Calibri"/>
              </a:rPr>
              <a:t>£100:-</a:t>
            </a:r>
            <a:endParaRPr sz="1800">
              <a:latin typeface="Calibri"/>
              <a:cs typeface="Calibri"/>
            </a:endParaRPr>
          </a:p>
          <a:p>
            <a:pPr marL="299085" marR="15176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value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(£XX.XX)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sales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values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within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HMRC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financial 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year,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minus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commission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VAT.</a:t>
            </a:r>
            <a:endParaRPr sz="1800">
              <a:latin typeface="Calibri"/>
              <a:cs typeface="Calibri"/>
            </a:endParaRPr>
          </a:p>
          <a:p>
            <a:pPr marL="299085" marR="7302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claimed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(£YY.YY)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within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the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HMRC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financial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year.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" name="object 11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72580" y="1341119"/>
            <a:ext cx="2600960" cy="467868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73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50130"/>
            <a:chOff x="2230120" y="1257300"/>
            <a:chExt cx="7731759" cy="485013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6000" y="1270000"/>
              <a:ext cx="0" cy="4824730"/>
            </a:xfrm>
            <a:custGeom>
              <a:avLst/>
              <a:gdLst/>
              <a:ahLst/>
              <a:cxnLst/>
              <a:rect l="l" t="t" r="r" b="b"/>
              <a:pathLst>
                <a:path h="4824730">
                  <a:moveTo>
                    <a:pt x="0" y="4824539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17520" y="1341119"/>
              <a:ext cx="2303780" cy="802640"/>
            </a:xfrm>
            <a:custGeom>
              <a:avLst/>
              <a:gdLst/>
              <a:ahLst/>
              <a:cxnLst/>
              <a:rect l="l" t="t" r="r" b="b"/>
              <a:pathLst>
                <a:path w="2303779" h="802639">
                  <a:moveTo>
                    <a:pt x="1151890" y="0"/>
                  </a:moveTo>
                  <a:lnTo>
                    <a:pt x="1084210" y="681"/>
                  </a:lnTo>
                  <a:lnTo>
                    <a:pt x="1017560" y="2700"/>
                  </a:lnTo>
                  <a:lnTo>
                    <a:pt x="952048" y="6019"/>
                  </a:lnTo>
                  <a:lnTo>
                    <a:pt x="887781" y="10600"/>
                  </a:lnTo>
                  <a:lnTo>
                    <a:pt x="824867" y="16406"/>
                  </a:lnTo>
                  <a:lnTo>
                    <a:pt x="763416" y="23399"/>
                  </a:lnTo>
                  <a:lnTo>
                    <a:pt x="703534" y="31541"/>
                  </a:lnTo>
                  <a:lnTo>
                    <a:pt x="645330" y="40795"/>
                  </a:lnTo>
                  <a:lnTo>
                    <a:pt x="588912" y="51123"/>
                  </a:lnTo>
                  <a:lnTo>
                    <a:pt x="534387" y="62487"/>
                  </a:lnTo>
                  <a:lnTo>
                    <a:pt x="481865" y="74850"/>
                  </a:lnTo>
                  <a:lnTo>
                    <a:pt x="431453" y="88174"/>
                  </a:lnTo>
                  <a:lnTo>
                    <a:pt x="383259" y="102421"/>
                  </a:lnTo>
                  <a:lnTo>
                    <a:pt x="337391" y="117554"/>
                  </a:lnTo>
                  <a:lnTo>
                    <a:pt x="293957" y="133535"/>
                  </a:lnTo>
                  <a:lnTo>
                    <a:pt x="253066" y="150326"/>
                  </a:lnTo>
                  <a:lnTo>
                    <a:pt x="214825" y="167890"/>
                  </a:lnTo>
                  <a:lnTo>
                    <a:pt x="179342" y="186189"/>
                  </a:lnTo>
                  <a:lnTo>
                    <a:pt x="117084" y="224841"/>
                  </a:lnTo>
                  <a:lnTo>
                    <a:pt x="67156" y="265982"/>
                  </a:lnTo>
                  <a:lnTo>
                    <a:pt x="30423" y="309309"/>
                  </a:lnTo>
                  <a:lnTo>
                    <a:pt x="7750" y="354522"/>
                  </a:lnTo>
                  <a:lnTo>
                    <a:pt x="0" y="401319"/>
                  </a:lnTo>
                  <a:lnTo>
                    <a:pt x="1955" y="424897"/>
                  </a:lnTo>
                  <a:lnTo>
                    <a:pt x="17275" y="470940"/>
                  </a:lnTo>
                  <a:lnTo>
                    <a:pt x="47086" y="515248"/>
                  </a:lnTo>
                  <a:lnTo>
                    <a:pt x="90525" y="557520"/>
                  </a:lnTo>
                  <a:lnTo>
                    <a:pt x="146726" y="597454"/>
                  </a:lnTo>
                  <a:lnTo>
                    <a:pt x="214825" y="634749"/>
                  </a:lnTo>
                  <a:lnTo>
                    <a:pt x="253066" y="652313"/>
                  </a:lnTo>
                  <a:lnTo>
                    <a:pt x="293957" y="669104"/>
                  </a:lnTo>
                  <a:lnTo>
                    <a:pt x="337391" y="685085"/>
                  </a:lnTo>
                  <a:lnTo>
                    <a:pt x="383259" y="700218"/>
                  </a:lnTo>
                  <a:lnTo>
                    <a:pt x="431453" y="714465"/>
                  </a:lnTo>
                  <a:lnTo>
                    <a:pt x="481865" y="727789"/>
                  </a:lnTo>
                  <a:lnTo>
                    <a:pt x="534387" y="740152"/>
                  </a:lnTo>
                  <a:lnTo>
                    <a:pt x="588912" y="751516"/>
                  </a:lnTo>
                  <a:lnTo>
                    <a:pt x="645330" y="761844"/>
                  </a:lnTo>
                  <a:lnTo>
                    <a:pt x="703534" y="771098"/>
                  </a:lnTo>
                  <a:lnTo>
                    <a:pt x="763416" y="779240"/>
                  </a:lnTo>
                  <a:lnTo>
                    <a:pt x="824867" y="786233"/>
                  </a:lnTo>
                  <a:lnTo>
                    <a:pt x="887781" y="792039"/>
                  </a:lnTo>
                  <a:lnTo>
                    <a:pt x="952048" y="796620"/>
                  </a:lnTo>
                  <a:lnTo>
                    <a:pt x="1017560" y="799939"/>
                  </a:lnTo>
                  <a:lnTo>
                    <a:pt x="1084210" y="801958"/>
                  </a:lnTo>
                  <a:lnTo>
                    <a:pt x="1151890" y="802639"/>
                  </a:lnTo>
                  <a:lnTo>
                    <a:pt x="1219569" y="801958"/>
                  </a:lnTo>
                  <a:lnTo>
                    <a:pt x="1286219" y="799939"/>
                  </a:lnTo>
                  <a:lnTo>
                    <a:pt x="1351731" y="796620"/>
                  </a:lnTo>
                  <a:lnTo>
                    <a:pt x="1415998" y="792039"/>
                  </a:lnTo>
                  <a:lnTo>
                    <a:pt x="1478912" y="786233"/>
                  </a:lnTo>
                  <a:lnTo>
                    <a:pt x="1540363" y="779240"/>
                  </a:lnTo>
                  <a:lnTo>
                    <a:pt x="1600245" y="771098"/>
                  </a:lnTo>
                  <a:lnTo>
                    <a:pt x="1658449" y="761844"/>
                  </a:lnTo>
                  <a:lnTo>
                    <a:pt x="1714867" y="751516"/>
                  </a:lnTo>
                  <a:lnTo>
                    <a:pt x="1769392" y="740152"/>
                  </a:lnTo>
                  <a:lnTo>
                    <a:pt x="1821914" y="727789"/>
                  </a:lnTo>
                  <a:lnTo>
                    <a:pt x="1872326" y="714465"/>
                  </a:lnTo>
                  <a:lnTo>
                    <a:pt x="1920520" y="700218"/>
                  </a:lnTo>
                  <a:lnTo>
                    <a:pt x="1966388" y="685085"/>
                  </a:lnTo>
                  <a:lnTo>
                    <a:pt x="2009822" y="669104"/>
                  </a:lnTo>
                  <a:lnTo>
                    <a:pt x="2050713" y="652313"/>
                  </a:lnTo>
                  <a:lnTo>
                    <a:pt x="2088954" y="634749"/>
                  </a:lnTo>
                  <a:lnTo>
                    <a:pt x="2124437" y="616450"/>
                  </a:lnTo>
                  <a:lnTo>
                    <a:pt x="2186695" y="577798"/>
                  </a:lnTo>
                  <a:lnTo>
                    <a:pt x="2236623" y="536657"/>
                  </a:lnTo>
                  <a:lnTo>
                    <a:pt x="2273356" y="493330"/>
                  </a:lnTo>
                  <a:lnTo>
                    <a:pt x="2296029" y="448117"/>
                  </a:lnTo>
                  <a:lnTo>
                    <a:pt x="2303780" y="401319"/>
                  </a:lnTo>
                  <a:lnTo>
                    <a:pt x="2301824" y="377742"/>
                  </a:lnTo>
                  <a:lnTo>
                    <a:pt x="2286504" y="331699"/>
                  </a:lnTo>
                  <a:lnTo>
                    <a:pt x="2256693" y="287391"/>
                  </a:lnTo>
                  <a:lnTo>
                    <a:pt x="2213254" y="245119"/>
                  </a:lnTo>
                  <a:lnTo>
                    <a:pt x="2157053" y="205185"/>
                  </a:lnTo>
                  <a:lnTo>
                    <a:pt x="2088954" y="167890"/>
                  </a:lnTo>
                  <a:lnTo>
                    <a:pt x="2050713" y="150326"/>
                  </a:lnTo>
                  <a:lnTo>
                    <a:pt x="2009822" y="133535"/>
                  </a:lnTo>
                  <a:lnTo>
                    <a:pt x="1966388" y="117554"/>
                  </a:lnTo>
                  <a:lnTo>
                    <a:pt x="1920520" y="102421"/>
                  </a:lnTo>
                  <a:lnTo>
                    <a:pt x="1872326" y="88174"/>
                  </a:lnTo>
                  <a:lnTo>
                    <a:pt x="1821914" y="74850"/>
                  </a:lnTo>
                  <a:lnTo>
                    <a:pt x="1769392" y="62487"/>
                  </a:lnTo>
                  <a:lnTo>
                    <a:pt x="1714867" y="51123"/>
                  </a:lnTo>
                  <a:lnTo>
                    <a:pt x="1658449" y="40795"/>
                  </a:lnTo>
                  <a:lnTo>
                    <a:pt x="1600245" y="31541"/>
                  </a:lnTo>
                  <a:lnTo>
                    <a:pt x="1540363" y="23399"/>
                  </a:lnTo>
                  <a:lnTo>
                    <a:pt x="1478912" y="16406"/>
                  </a:lnTo>
                  <a:lnTo>
                    <a:pt x="1415998" y="10600"/>
                  </a:lnTo>
                  <a:lnTo>
                    <a:pt x="1351731" y="6019"/>
                  </a:lnTo>
                  <a:lnTo>
                    <a:pt x="1286219" y="2700"/>
                  </a:lnTo>
                  <a:lnTo>
                    <a:pt x="1219569" y="681"/>
                  </a:lnTo>
                  <a:lnTo>
                    <a:pt x="1151890" y="0"/>
                  </a:lnTo>
                  <a:close/>
                </a:path>
              </a:pathLst>
            </a:custGeom>
            <a:solidFill>
              <a:srgbClr val="E36C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17520" y="1341119"/>
              <a:ext cx="2303780" cy="802640"/>
            </a:xfrm>
            <a:custGeom>
              <a:avLst/>
              <a:gdLst/>
              <a:ahLst/>
              <a:cxnLst/>
              <a:rect l="l" t="t" r="r" b="b"/>
              <a:pathLst>
                <a:path w="2303779" h="802639">
                  <a:moveTo>
                    <a:pt x="0" y="401319"/>
                  </a:moveTo>
                  <a:lnTo>
                    <a:pt x="7750" y="354522"/>
                  </a:lnTo>
                  <a:lnTo>
                    <a:pt x="30423" y="309309"/>
                  </a:lnTo>
                  <a:lnTo>
                    <a:pt x="67156" y="265982"/>
                  </a:lnTo>
                  <a:lnTo>
                    <a:pt x="117084" y="224841"/>
                  </a:lnTo>
                  <a:lnTo>
                    <a:pt x="179342" y="186189"/>
                  </a:lnTo>
                  <a:lnTo>
                    <a:pt x="214825" y="167890"/>
                  </a:lnTo>
                  <a:lnTo>
                    <a:pt x="253066" y="150326"/>
                  </a:lnTo>
                  <a:lnTo>
                    <a:pt x="293957" y="133535"/>
                  </a:lnTo>
                  <a:lnTo>
                    <a:pt x="337391" y="117554"/>
                  </a:lnTo>
                  <a:lnTo>
                    <a:pt x="383259" y="102421"/>
                  </a:lnTo>
                  <a:lnTo>
                    <a:pt x="431453" y="88174"/>
                  </a:lnTo>
                  <a:lnTo>
                    <a:pt x="481865" y="74850"/>
                  </a:lnTo>
                  <a:lnTo>
                    <a:pt x="534387" y="62487"/>
                  </a:lnTo>
                  <a:lnTo>
                    <a:pt x="588912" y="51123"/>
                  </a:lnTo>
                  <a:lnTo>
                    <a:pt x="645330" y="40795"/>
                  </a:lnTo>
                  <a:lnTo>
                    <a:pt x="703534" y="31541"/>
                  </a:lnTo>
                  <a:lnTo>
                    <a:pt x="763416" y="23399"/>
                  </a:lnTo>
                  <a:lnTo>
                    <a:pt x="824867" y="16406"/>
                  </a:lnTo>
                  <a:lnTo>
                    <a:pt x="887781" y="10600"/>
                  </a:lnTo>
                  <a:lnTo>
                    <a:pt x="952048" y="6019"/>
                  </a:lnTo>
                  <a:lnTo>
                    <a:pt x="1017560" y="2700"/>
                  </a:lnTo>
                  <a:lnTo>
                    <a:pt x="1084210" y="681"/>
                  </a:lnTo>
                  <a:lnTo>
                    <a:pt x="1151890" y="0"/>
                  </a:lnTo>
                  <a:lnTo>
                    <a:pt x="1219569" y="681"/>
                  </a:lnTo>
                  <a:lnTo>
                    <a:pt x="1286219" y="2700"/>
                  </a:lnTo>
                  <a:lnTo>
                    <a:pt x="1351731" y="6019"/>
                  </a:lnTo>
                  <a:lnTo>
                    <a:pt x="1415998" y="10600"/>
                  </a:lnTo>
                  <a:lnTo>
                    <a:pt x="1478912" y="16406"/>
                  </a:lnTo>
                  <a:lnTo>
                    <a:pt x="1540363" y="23399"/>
                  </a:lnTo>
                  <a:lnTo>
                    <a:pt x="1600245" y="31541"/>
                  </a:lnTo>
                  <a:lnTo>
                    <a:pt x="1658449" y="40795"/>
                  </a:lnTo>
                  <a:lnTo>
                    <a:pt x="1714867" y="51123"/>
                  </a:lnTo>
                  <a:lnTo>
                    <a:pt x="1769392" y="62487"/>
                  </a:lnTo>
                  <a:lnTo>
                    <a:pt x="1821914" y="74850"/>
                  </a:lnTo>
                  <a:lnTo>
                    <a:pt x="1872326" y="88174"/>
                  </a:lnTo>
                  <a:lnTo>
                    <a:pt x="1920520" y="102421"/>
                  </a:lnTo>
                  <a:lnTo>
                    <a:pt x="1966388" y="117554"/>
                  </a:lnTo>
                  <a:lnTo>
                    <a:pt x="2009822" y="133535"/>
                  </a:lnTo>
                  <a:lnTo>
                    <a:pt x="2050713" y="150326"/>
                  </a:lnTo>
                  <a:lnTo>
                    <a:pt x="2088954" y="167890"/>
                  </a:lnTo>
                  <a:lnTo>
                    <a:pt x="2124437" y="186189"/>
                  </a:lnTo>
                  <a:lnTo>
                    <a:pt x="2186695" y="224841"/>
                  </a:lnTo>
                  <a:lnTo>
                    <a:pt x="2236623" y="265982"/>
                  </a:lnTo>
                  <a:lnTo>
                    <a:pt x="2273356" y="309309"/>
                  </a:lnTo>
                  <a:lnTo>
                    <a:pt x="2296029" y="354522"/>
                  </a:lnTo>
                  <a:lnTo>
                    <a:pt x="2303780" y="401319"/>
                  </a:lnTo>
                  <a:lnTo>
                    <a:pt x="2301824" y="424897"/>
                  </a:lnTo>
                  <a:lnTo>
                    <a:pt x="2286504" y="470940"/>
                  </a:lnTo>
                  <a:lnTo>
                    <a:pt x="2256693" y="515248"/>
                  </a:lnTo>
                  <a:lnTo>
                    <a:pt x="2213254" y="557520"/>
                  </a:lnTo>
                  <a:lnTo>
                    <a:pt x="2157053" y="597454"/>
                  </a:lnTo>
                  <a:lnTo>
                    <a:pt x="2088954" y="634749"/>
                  </a:lnTo>
                  <a:lnTo>
                    <a:pt x="2050713" y="652313"/>
                  </a:lnTo>
                  <a:lnTo>
                    <a:pt x="2009822" y="669104"/>
                  </a:lnTo>
                  <a:lnTo>
                    <a:pt x="1966388" y="685085"/>
                  </a:lnTo>
                  <a:lnTo>
                    <a:pt x="1920520" y="700218"/>
                  </a:lnTo>
                  <a:lnTo>
                    <a:pt x="1872326" y="714465"/>
                  </a:lnTo>
                  <a:lnTo>
                    <a:pt x="1821914" y="727789"/>
                  </a:lnTo>
                  <a:lnTo>
                    <a:pt x="1769392" y="740152"/>
                  </a:lnTo>
                  <a:lnTo>
                    <a:pt x="1714867" y="751516"/>
                  </a:lnTo>
                  <a:lnTo>
                    <a:pt x="1658449" y="761844"/>
                  </a:lnTo>
                  <a:lnTo>
                    <a:pt x="1600245" y="771098"/>
                  </a:lnTo>
                  <a:lnTo>
                    <a:pt x="1540363" y="779240"/>
                  </a:lnTo>
                  <a:lnTo>
                    <a:pt x="1478912" y="786233"/>
                  </a:lnTo>
                  <a:lnTo>
                    <a:pt x="1415998" y="792039"/>
                  </a:lnTo>
                  <a:lnTo>
                    <a:pt x="1351731" y="796620"/>
                  </a:lnTo>
                  <a:lnTo>
                    <a:pt x="1286219" y="799939"/>
                  </a:lnTo>
                  <a:lnTo>
                    <a:pt x="1219569" y="801958"/>
                  </a:lnTo>
                  <a:lnTo>
                    <a:pt x="1151890" y="802639"/>
                  </a:lnTo>
                  <a:lnTo>
                    <a:pt x="1084210" y="801958"/>
                  </a:lnTo>
                  <a:lnTo>
                    <a:pt x="1017560" y="799939"/>
                  </a:lnTo>
                  <a:lnTo>
                    <a:pt x="952048" y="796620"/>
                  </a:lnTo>
                  <a:lnTo>
                    <a:pt x="887781" y="792039"/>
                  </a:lnTo>
                  <a:lnTo>
                    <a:pt x="824867" y="786233"/>
                  </a:lnTo>
                  <a:lnTo>
                    <a:pt x="763416" y="779240"/>
                  </a:lnTo>
                  <a:lnTo>
                    <a:pt x="703534" y="771098"/>
                  </a:lnTo>
                  <a:lnTo>
                    <a:pt x="645330" y="761844"/>
                  </a:lnTo>
                  <a:lnTo>
                    <a:pt x="588912" y="751516"/>
                  </a:lnTo>
                  <a:lnTo>
                    <a:pt x="534387" y="740152"/>
                  </a:lnTo>
                  <a:lnTo>
                    <a:pt x="481865" y="727789"/>
                  </a:lnTo>
                  <a:lnTo>
                    <a:pt x="431453" y="714465"/>
                  </a:lnTo>
                  <a:lnTo>
                    <a:pt x="383259" y="700218"/>
                  </a:lnTo>
                  <a:lnTo>
                    <a:pt x="337391" y="685085"/>
                  </a:lnTo>
                  <a:lnTo>
                    <a:pt x="293957" y="669104"/>
                  </a:lnTo>
                  <a:lnTo>
                    <a:pt x="253066" y="652313"/>
                  </a:lnTo>
                  <a:lnTo>
                    <a:pt x="214825" y="634749"/>
                  </a:lnTo>
                  <a:lnTo>
                    <a:pt x="179342" y="616450"/>
                  </a:lnTo>
                  <a:lnTo>
                    <a:pt x="117084" y="577798"/>
                  </a:lnTo>
                  <a:lnTo>
                    <a:pt x="67156" y="536657"/>
                  </a:lnTo>
                  <a:lnTo>
                    <a:pt x="30423" y="493330"/>
                  </a:lnTo>
                  <a:lnTo>
                    <a:pt x="7750" y="448117"/>
                  </a:lnTo>
                  <a:lnTo>
                    <a:pt x="0" y="40131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ADMIN</a:t>
            </a:r>
            <a:r>
              <a:rPr spc="-15" dirty="0"/>
              <a:t> </a:t>
            </a:r>
            <a:r>
              <a:rPr spc="-10" dirty="0"/>
              <a:t>CONFIDENCE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spc="-10" dirty="0"/>
              <a:t>Notifications </a:t>
            </a:r>
            <a:r>
              <a:rPr sz="2500" dirty="0"/>
              <a:t>–</a:t>
            </a:r>
            <a:r>
              <a:rPr sz="2500" spc="-35" dirty="0"/>
              <a:t> </a:t>
            </a:r>
            <a:r>
              <a:rPr sz="2500" dirty="0"/>
              <a:t>Method</a:t>
            </a:r>
            <a:r>
              <a:rPr sz="2500" spc="-25" dirty="0"/>
              <a:t> </a:t>
            </a:r>
            <a:r>
              <a:rPr sz="2500" dirty="0"/>
              <a:t>A</a:t>
            </a:r>
            <a:r>
              <a:rPr sz="2500" spc="-30" dirty="0"/>
              <a:t> </a:t>
            </a:r>
            <a:r>
              <a:rPr sz="2500" dirty="0"/>
              <a:t>–</a:t>
            </a:r>
            <a:r>
              <a:rPr sz="2500" spc="-20" dirty="0"/>
              <a:t> </a:t>
            </a:r>
            <a:r>
              <a:rPr sz="2500" dirty="0"/>
              <a:t>End</a:t>
            </a:r>
            <a:r>
              <a:rPr sz="2500" spc="-40" dirty="0"/>
              <a:t> </a:t>
            </a:r>
            <a:r>
              <a:rPr sz="2500" dirty="0"/>
              <a:t>of</a:t>
            </a:r>
            <a:r>
              <a:rPr sz="2500" spc="-35" dirty="0"/>
              <a:t> Year </a:t>
            </a:r>
            <a:r>
              <a:rPr sz="2500" dirty="0"/>
              <a:t>–</a:t>
            </a:r>
            <a:r>
              <a:rPr sz="2500" spc="-25" dirty="0"/>
              <a:t> </a:t>
            </a:r>
            <a:r>
              <a:rPr sz="2500" dirty="0"/>
              <a:t>2</a:t>
            </a:r>
            <a:r>
              <a:rPr sz="2500" spc="-40" dirty="0"/>
              <a:t> </a:t>
            </a:r>
            <a:r>
              <a:rPr sz="2500" dirty="0"/>
              <a:t>of</a:t>
            </a:r>
            <a:r>
              <a:rPr sz="2500" spc="-25" dirty="0"/>
              <a:t> </a:t>
            </a:r>
            <a:r>
              <a:rPr sz="2500" spc="-50" dirty="0"/>
              <a:t>2</a:t>
            </a:r>
            <a:endParaRPr sz="2500"/>
          </a:p>
        </p:txBody>
      </p:sp>
      <p:sp>
        <p:nvSpPr>
          <p:cNvPr id="10" name="object 10"/>
          <p:cNvSpPr txBox="1"/>
          <p:nvPr/>
        </p:nvSpPr>
        <p:spPr>
          <a:xfrm>
            <a:off x="2322829" y="1562036"/>
            <a:ext cx="3594100" cy="3999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425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20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97155" algn="ctr">
              <a:lnSpc>
                <a:spcPct val="100000"/>
              </a:lnSpc>
              <a:spcBef>
                <a:spcPts val="2035"/>
              </a:spcBef>
            </a:pPr>
            <a:r>
              <a:rPr sz="1400" spc="-20" dirty="0">
                <a:solidFill>
                  <a:srgbClr val="1F487C"/>
                </a:solidFill>
                <a:latin typeface="Calibri"/>
                <a:cs typeface="Calibri"/>
              </a:rPr>
              <a:t>Template</a:t>
            </a:r>
            <a:r>
              <a:rPr sz="1400" dirty="0">
                <a:solidFill>
                  <a:srgbClr val="1F487C"/>
                </a:solidFill>
                <a:latin typeface="Calibri"/>
                <a:cs typeface="Calibri"/>
              </a:rPr>
              <a:t> -</a:t>
            </a:r>
            <a:r>
              <a:rPr sz="14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https://tinyurl.com/ppytm9q</a:t>
            </a:r>
            <a:endParaRPr sz="1400">
              <a:latin typeface="Calibri"/>
              <a:cs typeface="Calibri"/>
            </a:endParaRPr>
          </a:p>
          <a:p>
            <a:pPr marL="97155" algn="ctr">
              <a:lnSpc>
                <a:spcPct val="100000"/>
              </a:lnSpc>
              <a:spcBef>
                <a:spcPts val="1400"/>
              </a:spcBef>
            </a:pP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Letter</a:t>
            </a:r>
            <a:r>
              <a:rPr sz="1800" i="1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should</a:t>
            </a:r>
            <a:r>
              <a:rPr sz="1800" i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include</a:t>
            </a:r>
            <a:r>
              <a:rPr sz="1800" i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where</a:t>
            </a:r>
            <a:r>
              <a:rPr sz="1800" i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18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1F487C"/>
                </a:solidFill>
                <a:latin typeface="Calibri"/>
                <a:cs typeface="Calibri"/>
              </a:rPr>
              <a:t>sales</a:t>
            </a:r>
            <a:endParaRPr sz="1800">
              <a:latin typeface="Calibri"/>
              <a:cs typeface="Calibri"/>
            </a:endParaRPr>
          </a:p>
          <a:p>
            <a:pPr marL="95885" algn="ctr">
              <a:lnSpc>
                <a:spcPct val="100000"/>
              </a:lnSpc>
            </a:pP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values</a:t>
            </a:r>
            <a:r>
              <a:rPr sz="1800" i="1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r>
              <a:rPr sz="1800" i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above</a:t>
            </a:r>
            <a:r>
              <a:rPr sz="1800" i="1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1F487C"/>
                </a:solidFill>
                <a:latin typeface="Calibri"/>
                <a:cs typeface="Calibri"/>
              </a:rPr>
              <a:t>£100:-</a:t>
            </a:r>
            <a:endParaRPr sz="18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value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(£XXX.XX)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sales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values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within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HMRC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financial 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year,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minus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commission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VAT.</a:t>
            </a:r>
            <a:endParaRPr sz="1800">
              <a:latin typeface="Calibri"/>
              <a:cs typeface="Calibri"/>
            </a:endParaRPr>
          </a:p>
          <a:p>
            <a:pPr marL="299085" marR="28384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Total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amount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claimed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within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HMRC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financial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year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(£ZZ.ZZ)</a:t>
            </a:r>
            <a:endParaRPr sz="1800">
              <a:latin typeface="Calibri"/>
              <a:cs typeface="Calibri"/>
            </a:endParaRPr>
          </a:p>
          <a:p>
            <a:pPr marL="299085" marR="110489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Donors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should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given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21</a:t>
            </a:r>
            <a:r>
              <a:rPr sz="18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days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to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claim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value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back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prior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Gift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being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claimed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by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charity.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" name="object 11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72580" y="1341119"/>
            <a:ext cx="2600960" cy="467868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74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50130"/>
            <a:chOff x="2230120" y="1257300"/>
            <a:chExt cx="7731759" cy="485013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6000" y="1270000"/>
              <a:ext cx="0" cy="4824730"/>
            </a:xfrm>
            <a:custGeom>
              <a:avLst/>
              <a:gdLst/>
              <a:ahLst/>
              <a:cxnLst/>
              <a:rect l="l" t="t" r="r" b="b"/>
              <a:pathLst>
                <a:path h="4824730">
                  <a:moveTo>
                    <a:pt x="0" y="4824539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ADMIN</a:t>
            </a:r>
            <a:r>
              <a:rPr spc="-15" dirty="0"/>
              <a:t> </a:t>
            </a:r>
            <a:r>
              <a:rPr spc="-10" dirty="0"/>
              <a:t>CONFIDENCE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spc="-10" dirty="0"/>
              <a:t>Notifications</a:t>
            </a:r>
            <a:r>
              <a:rPr sz="2500" spc="-5" dirty="0"/>
              <a:t> </a:t>
            </a:r>
            <a:r>
              <a:rPr sz="2500" dirty="0"/>
              <a:t>–</a:t>
            </a:r>
            <a:r>
              <a:rPr sz="2500" spc="-40" dirty="0"/>
              <a:t> </a:t>
            </a:r>
            <a:r>
              <a:rPr sz="2500" dirty="0"/>
              <a:t>Method</a:t>
            </a:r>
            <a:r>
              <a:rPr sz="2500" spc="-20" dirty="0"/>
              <a:t> </a:t>
            </a:r>
            <a:r>
              <a:rPr sz="2500" dirty="0"/>
              <a:t>B</a:t>
            </a:r>
            <a:r>
              <a:rPr sz="2500" spc="-35" dirty="0"/>
              <a:t> </a:t>
            </a:r>
            <a:r>
              <a:rPr sz="2500" dirty="0"/>
              <a:t>–</a:t>
            </a:r>
            <a:r>
              <a:rPr sz="2500" spc="-15" dirty="0"/>
              <a:t> </a:t>
            </a:r>
            <a:r>
              <a:rPr sz="2500" dirty="0"/>
              <a:t>In</a:t>
            </a:r>
            <a:r>
              <a:rPr sz="2500" spc="-40" dirty="0"/>
              <a:t> </a:t>
            </a:r>
            <a:r>
              <a:rPr sz="2500" spc="-20" dirty="0"/>
              <a:t>Year</a:t>
            </a:r>
            <a:endParaRPr sz="2500"/>
          </a:p>
        </p:txBody>
      </p:sp>
      <p:sp>
        <p:nvSpPr>
          <p:cNvPr id="8" name="object 8"/>
          <p:cNvSpPr txBox="1"/>
          <p:nvPr/>
        </p:nvSpPr>
        <p:spPr>
          <a:xfrm>
            <a:off x="2322829" y="2125345"/>
            <a:ext cx="3617595" cy="3709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930" algn="ctr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1F487C"/>
                </a:solidFill>
                <a:latin typeface="Calibri"/>
                <a:cs typeface="Calibri"/>
              </a:rPr>
              <a:t>Template</a:t>
            </a:r>
            <a:r>
              <a:rPr sz="1400" dirty="0">
                <a:solidFill>
                  <a:srgbClr val="1F487C"/>
                </a:solidFill>
                <a:latin typeface="Calibri"/>
                <a:cs typeface="Calibri"/>
              </a:rPr>
              <a:t> -</a:t>
            </a:r>
            <a:r>
              <a:rPr sz="14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https://tinyurl.com/qzlxdvs</a:t>
            </a:r>
            <a:endParaRPr sz="1400">
              <a:latin typeface="Calibri"/>
              <a:cs typeface="Calibri"/>
            </a:endParaRPr>
          </a:p>
          <a:p>
            <a:pPr marL="820419">
              <a:lnSpc>
                <a:spcPct val="100000"/>
              </a:lnSpc>
              <a:spcBef>
                <a:spcPts val="1400"/>
              </a:spcBef>
            </a:pP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Letter</a:t>
            </a:r>
            <a:r>
              <a:rPr sz="1800" i="1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should</a:t>
            </a:r>
            <a:r>
              <a:rPr sz="18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1F487C"/>
                </a:solidFill>
                <a:latin typeface="Calibri"/>
                <a:cs typeface="Calibri"/>
              </a:rPr>
              <a:t>include:-</a:t>
            </a:r>
            <a:endParaRPr sz="1800">
              <a:latin typeface="Calibri"/>
              <a:cs typeface="Calibri"/>
            </a:endParaRPr>
          </a:p>
          <a:p>
            <a:pPr marL="299085" marR="14795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value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(£XX.XX)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sales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value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excess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£1000,</a:t>
            </a:r>
            <a:r>
              <a:rPr sz="18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minus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commission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VAT.</a:t>
            </a:r>
            <a:endParaRPr sz="18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being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claimed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(£YY.YY)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in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excess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£1000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sales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value.</a:t>
            </a:r>
            <a:endParaRPr sz="1800">
              <a:latin typeface="Calibri"/>
              <a:cs typeface="Calibri"/>
            </a:endParaRPr>
          </a:p>
          <a:p>
            <a:pPr marL="299085" marR="307340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Total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amount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claimed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within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HMRC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financial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year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(£ZZ.ZZ)</a:t>
            </a:r>
            <a:endParaRPr sz="1800">
              <a:latin typeface="Calibri"/>
              <a:cs typeface="Calibri"/>
            </a:endParaRPr>
          </a:p>
          <a:p>
            <a:pPr marL="299085" marR="1339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Donors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should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given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21</a:t>
            </a:r>
            <a:r>
              <a:rPr sz="18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days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to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claim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value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back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prior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Gift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being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claimed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by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charity.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004820" y="1310639"/>
            <a:ext cx="2329180" cy="828040"/>
            <a:chOff x="3004820" y="1310639"/>
            <a:chExt cx="2329180" cy="828040"/>
          </a:xfrm>
        </p:grpSpPr>
        <p:sp>
          <p:nvSpPr>
            <p:cNvPr id="10" name="object 10"/>
            <p:cNvSpPr/>
            <p:nvPr/>
          </p:nvSpPr>
          <p:spPr>
            <a:xfrm>
              <a:off x="3017520" y="1323339"/>
              <a:ext cx="2303780" cy="802640"/>
            </a:xfrm>
            <a:custGeom>
              <a:avLst/>
              <a:gdLst/>
              <a:ahLst/>
              <a:cxnLst/>
              <a:rect l="l" t="t" r="r" b="b"/>
              <a:pathLst>
                <a:path w="2303779" h="802639">
                  <a:moveTo>
                    <a:pt x="1151890" y="0"/>
                  </a:moveTo>
                  <a:lnTo>
                    <a:pt x="1084210" y="681"/>
                  </a:lnTo>
                  <a:lnTo>
                    <a:pt x="1017560" y="2700"/>
                  </a:lnTo>
                  <a:lnTo>
                    <a:pt x="952048" y="6019"/>
                  </a:lnTo>
                  <a:lnTo>
                    <a:pt x="887781" y="10600"/>
                  </a:lnTo>
                  <a:lnTo>
                    <a:pt x="824867" y="16406"/>
                  </a:lnTo>
                  <a:lnTo>
                    <a:pt x="763416" y="23399"/>
                  </a:lnTo>
                  <a:lnTo>
                    <a:pt x="703534" y="31541"/>
                  </a:lnTo>
                  <a:lnTo>
                    <a:pt x="645330" y="40795"/>
                  </a:lnTo>
                  <a:lnTo>
                    <a:pt x="588912" y="51123"/>
                  </a:lnTo>
                  <a:lnTo>
                    <a:pt x="534387" y="62487"/>
                  </a:lnTo>
                  <a:lnTo>
                    <a:pt x="481865" y="74850"/>
                  </a:lnTo>
                  <a:lnTo>
                    <a:pt x="431453" y="88174"/>
                  </a:lnTo>
                  <a:lnTo>
                    <a:pt x="383259" y="102421"/>
                  </a:lnTo>
                  <a:lnTo>
                    <a:pt x="337391" y="117554"/>
                  </a:lnTo>
                  <a:lnTo>
                    <a:pt x="293957" y="133535"/>
                  </a:lnTo>
                  <a:lnTo>
                    <a:pt x="253066" y="150326"/>
                  </a:lnTo>
                  <a:lnTo>
                    <a:pt x="214825" y="167890"/>
                  </a:lnTo>
                  <a:lnTo>
                    <a:pt x="179342" y="186189"/>
                  </a:lnTo>
                  <a:lnTo>
                    <a:pt x="117084" y="224841"/>
                  </a:lnTo>
                  <a:lnTo>
                    <a:pt x="67156" y="265982"/>
                  </a:lnTo>
                  <a:lnTo>
                    <a:pt x="30423" y="309309"/>
                  </a:lnTo>
                  <a:lnTo>
                    <a:pt x="7750" y="354522"/>
                  </a:lnTo>
                  <a:lnTo>
                    <a:pt x="0" y="401320"/>
                  </a:lnTo>
                  <a:lnTo>
                    <a:pt x="1955" y="424897"/>
                  </a:lnTo>
                  <a:lnTo>
                    <a:pt x="17275" y="470940"/>
                  </a:lnTo>
                  <a:lnTo>
                    <a:pt x="47086" y="515248"/>
                  </a:lnTo>
                  <a:lnTo>
                    <a:pt x="90525" y="557520"/>
                  </a:lnTo>
                  <a:lnTo>
                    <a:pt x="146726" y="597454"/>
                  </a:lnTo>
                  <a:lnTo>
                    <a:pt x="214825" y="634749"/>
                  </a:lnTo>
                  <a:lnTo>
                    <a:pt x="253066" y="652313"/>
                  </a:lnTo>
                  <a:lnTo>
                    <a:pt x="293957" y="669104"/>
                  </a:lnTo>
                  <a:lnTo>
                    <a:pt x="337391" y="685085"/>
                  </a:lnTo>
                  <a:lnTo>
                    <a:pt x="383259" y="700218"/>
                  </a:lnTo>
                  <a:lnTo>
                    <a:pt x="431453" y="714465"/>
                  </a:lnTo>
                  <a:lnTo>
                    <a:pt x="481865" y="727789"/>
                  </a:lnTo>
                  <a:lnTo>
                    <a:pt x="534387" y="740152"/>
                  </a:lnTo>
                  <a:lnTo>
                    <a:pt x="588912" y="751516"/>
                  </a:lnTo>
                  <a:lnTo>
                    <a:pt x="645330" y="761844"/>
                  </a:lnTo>
                  <a:lnTo>
                    <a:pt x="703534" y="771098"/>
                  </a:lnTo>
                  <a:lnTo>
                    <a:pt x="763416" y="779240"/>
                  </a:lnTo>
                  <a:lnTo>
                    <a:pt x="824867" y="786233"/>
                  </a:lnTo>
                  <a:lnTo>
                    <a:pt x="887781" y="792039"/>
                  </a:lnTo>
                  <a:lnTo>
                    <a:pt x="952048" y="796620"/>
                  </a:lnTo>
                  <a:lnTo>
                    <a:pt x="1017560" y="799939"/>
                  </a:lnTo>
                  <a:lnTo>
                    <a:pt x="1084210" y="801958"/>
                  </a:lnTo>
                  <a:lnTo>
                    <a:pt x="1151890" y="802639"/>
                  </a:lnTo>
                  <a:lnTo>
                    <a:pt x="1219569" y="801958"/>
                  </a:lnTo>
                  <a:lnTo>
                    <a:pt x="1286219" y="799939"/>
                  </a:lnTo>
                  <a:lnTo>
                    <a:pt x="1351731" y="796620"/>
                  </a:lnTo>
                  <a:lnTo>
                    <a:pt x="1415998" y="792039"/>
                  </a:lnTo>
                  <a:lnTo>
                    <a:pt x="1478912" y="786233"/>
                  </a:lnTo>
                  <a:lnTo>
                    <a:pt x="1540363" y="779240"/>
                  </a:lnTo>
                  <a:lnTo>
                    <a:pt x="1600245" y="771098"/>
                  </a:lnTo>
                  <a:lnTo>
                    <a:pt x="1658449" y="761844"/>
                  </a:lnTo>
                  <a:lnTo>
                    <a:pt x="1714867" y="751516"/>
                  </a:lnTo>
                  <a:lnTo>
                    <a:pt x="1769392" y="740152"/>
                  </a:lnTo>
                  <a:lnTo>
                    <a:pt x="1821914" y="727789"/>
                  </a:lnTo>
                  <a:lnTo>
                    <a:pt x="1872326" y="714465"/>
                  </a:lnTo>
                  <a:lnTo>
                    <a:pt x="1920520" y="700218"/>
                  </a:lnTo>
                  <a:lnTo>
                    <a:pt x="1966388" y="685085"/>
                  </a:lnTo>
                  <a:lnTo>
                    <a:pt x="2009822" y="669104"/>
                  </a:lnTo>
                  <a:lnTo>
                    <a:pt x="2050713" y="652313"/>
                  </a:lnTo>
                  <a:lnTo>
                    <a:pt x="2088954" y="634749"/>
                  </a:lnTo>
                  <a:lnTo>
                    <a:pt x="2124437" y="616450"/>
                  </a:lnTo>
                  <a:lnTo>
                    <a:pt x="2186695" y="577798"/>
                  </a:lnTo>
                  <a:lnTo>
                    <a:pt x="2236623" y="536657"/>
                  </a:lnTo>
                  <a:lnTo>
                    <a:pt x="2273356" y="493330"/>
                  </a:lnTo>
                  <a:lnTo>
                    <a:pt x="2296029" y="448117"/>
                  </a:lnTo>
                  <a:lnTo>
                    <a:pt x="2303780" y="401320"/>
                  </a:lnTo>
                  <a:lnTo>
                    <a:pt x="2301824" y="377742"/>
                  </a:lnTo>
                  <a:lnTo>
                    <a:pt x="2286504" y="331699"/>
                  </a:lnTo>
                  <a:lnTo>
                    <a:pt x="2256693" y="287391"/>
                  </a:lnTo>
                  <a:lnTo>
                    <a:pt x="2213254" y="245119"/>
                  </a:lnTo>
                  <a:lnTo>
                    <a:pt x="2157053" y="205185"/>
                  </a:lnTo>
                  <a:lnTo>
                    <a:pt x="2088954" y="167890"/>
                  </a:lnTo>
                  <a:lnTo>
                    <a:pt x="2050713" y="150326"/>
                  </a:lnTo>
                  <a:lnTo>
                    <a:pt x="2009822" y="133535"/>
                  </a:lnTo>
                  <a:lnTo>
                    <a:pt x="1966388" y="117554"/>
                  </a:lnTo>
                  <a:lnTo>
                    <a:pt x="1920520" y="102421"/>
                  </a:lnTo>
                  <a:lnTo>
                    <a:pt x="1872326" y="88174"/>
                  </a:lnTo>
                  <a:lnTo>
                    <a:pt x="1821914" y="74850"/>
                  </a:lnTo>
                  <a:lnTo>
                    <a:pt x="1769392" y="62487"/>
                  </a:lnTo>
                  <a:lnTo>
                    <a:pt x="1714867" y="51123"/>
                  </a:lnTo>
                  <a:lnTo>
                    <a:pt x="1658449" y="40795"/>
                  </a:lnTo>
                  <a:lnTo>
                    <a:pt x="1600245" y="31541"/>
                  </a:lnTo>
                  <a:lnTo>
                    <a:pt x="1540363" y="23399"/>
                  </a:lnTo>
                  <a:lnTo>
                    <a:pt x="1478912" y="16406"/>
                  </a:lnTo>
                  <a:lnTo>
                    <a:pt x="1415998" y="10600"/>
                  </a:lnTo>
                  <a:lnTo>
                    <a:pt x="1351731" y="6019"/>
                  </a:lnTo>
                  <a:lnTo>
                    <a:pt x="1286219" y="2700"/>
                  </a:lnTo>
                  <a:lnTo>
                    <a:pt x="1219569" y="681"/>
                  </a:lnTo>
                  <a:lnTo>
                    <a:pt x="115189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17520" y="1323339"/>
              <a:ext cx="2303780" cy="802640"/>
            </a:xfrm>
            <a:custGeom>
              <a:avLst/>
              <a:gdLst/>
              <a:ahLst/>
              <a:cxnLst/>
              <a:rect l="l" t="t" r="r" b="b"/>
              <a:pathLst>
                <a:path w="2303779" h="802639">
                  <a:moveTo>
                    <a:pt x="0" y="401320"/>
                  </a:moveTo>
                  <a:lnTo>
                    <a:pt x="7750" y="354522"/>
                  </a:lnTo>
                  <a:lnTo>
                    <a:pt x="30423" y="309309"/>
                  </a:lnTo>
                  <a:lnTo>
                    <a:pt x="67156" y="265982"/>
                  </a:lnTo>
                  <a:lnTo>
                    <a:pt x="117084" y="224841"/>
                  </a:lnTo>
                  <a:lnTo>
                    <a:pt x="179342" y="186189"/>
                  </a:lnTo>
                  <a:lnTo>
                    <a:pt x="214825" y="167890"/>
                  </a:lnTo>
                  <a:lnTo>
                    <a:pt x="253066" y="150326"/>
                  </a:lnTo>
                  <a:lnTo>
                    <a:pt x="293957" y="133535"/>
                  </a:lnTo>
                  <a:lnTo>
                    <a:pt x="337391" y="117554"/>
                  </a:lnTo>
                  <a:lnTo>
                    <a:pt x="383259" y="102421"/>
                  </a:lnTo>
                  <a:lnTo>
                    <a:pt x="431453" y="88174"/>
                  </a:lnTo>
                  <a:lnTo>
                    <a:pt x="481865" y="74850"/>
                  </a:lnTo>
                  <a:lnTo>
                    <a:pt x="534387" y="62487"/>
                  </a:lnTo>
                  <a:lnTo>
                    <a:pt x="588912" y="51123"/>
                  </a:lnTo>
                  <a:lnTo>
                    <a:pt x="645330" y="40795"/>
                  </a:lnTo>
                  <a:lnTo>
                    <a:pt x="703534" y="31541"/>
                  </a:lnTo>
                  <a:lnTo>
                    <a:pt x="763416" y="23399"/>
                  </a:lnTo>
                  <a:lnTo>
                    <a:pt x="824867" y="16406"/>
                  </a:lnTo>
                  <a:lnTo>
                    <a:pt x="887781" y="10600"/>
                  </a:lnTo>
                  <a:lnTo>
                    <a:pt x="952048" y="6019"/>
                  </a:lnTo>
                  <a:lnTo>
                    <a:pt x="1017560" y="2700"/>
                  </a:lnTo>
                  <a:lnTo>
                    <a:pt x="1084210" y="681"/>
                  </a:lnTo>
                  <a:lnTo>
                    <a:pt x="1151890" y="0"/>
                  </a:lnTo>
                  <a:lnTo>
                    <a:pt x="1219569" y="681"/>
                  </a:lnTo>
                  <a:lnTo>
                    <a:pt x="1286219" y="2700"/>
                  </a:lnTo>
                  <a:lnTo>
                    <a:pt x="1351731" y="6019"/>
                  </a:lnTo>
                  <a:lnTo>
                    <a:pt x="1415998" y="10600"/>
                  </a:lnTo>
                  <a:lnTo>
                    <a:pt x="1478912" y="16406"/>
                  </a:lnTo>
                  <a:lnTo>
                    <a:pt x="1540363" y="23399"/>
                  </a:lnTo>
                  <a:lnTo>
                    <a:pt x="1600245" y="31541"/>
                  </a:lnTo>
                  <a:lnTo>
                    <a:pt x="1658449" y="40795"/>
                  </a:lnTo>
                  <a:lnTo>
                    <a:pt x="1714867" y="51123"/>
                  </a:lnTo>
                  <a:lnTo>
                    <a:pt x="1769392" y="62487"/>
                  </a:lnTo>
                  <a:lnTo>
                    <a:pt x="1821914" y="74850"/>
                  </a:lnTo>
                  <a:lnTo>
                    <a:pt x="1872326" y="88174"/>
                  </a:lnTo>
                  <a:lnTo>
                    <a:pt x="1920520" y="102421"/>
                  </a:lnTo>
                  <a:lnTo>
                    <a:pt x="1966388" y="117554"/>
                  </a:lnTo>
                  <a:lnTo>
                    <a:pt x="2009822" y="133535"/>
                  </a:lnTo>
                  <a:lnTo>
                    <a:pt x="2050713" y="150326"/>
                  </a:lnTo>
                  <a:lnTo>
                    <a:pt x="2088954" y="167890"/>
                  </a:lnTo>
                  <a:lnTo>
                    <a:pt x="2124437" y="186189"/>
                  </a:lnTo>
                  <a:lnTo>
                    <a:pt x="2186695" y="224841"/>
                  </a:lnTo>
                  <a:lnTo>
                    <a:pt x="2236623" y="265982"/>
                  </a:lnTo>
                  <a:lnTo>
                    <a:pt x="2273356" y="309309"/>
                  </a:lnTo>
                  <a:lnTo>
                    <a:pt x="2296029" y="354522"/>
                  </a:lnTo>
                  <a:lnTo>
                    <a:pt x="2303780" y="401320"/>
                  </a:lnTo>
                  <a:lnTo>
                    <a:pt x="2301824" y="424897"/>
                  </a:lnTo>
                  <a:lnTo>
                    <a:pt x="2286504" y="470940"/>
                  </a:lnTo>
                  <a:lnTo>
                    <a:pt x="2256693" y="515248"/>
                  </a:lnTo>
                  <a:lnTo>
                    <a:pt x="2213254" y="557520"/>
                  </a:lnTo>
                  <a:lnTo>
                    <a:pt x="2157053" y="597454"/>
                  </a:lnTo>
                  <a:lnTo>
                    <a:pt x="2088954" y="634749"/>
                  </a:lnTo>
                  <a:lnTo>
                    <a:pt x="2050713" y="652313"/>
                  </a:lnTo>
                  <a:lnTo>
                    <a:pt x="2009822" y="669104"/>
                  </a:lnTo>
                  <a:lnTo>
                    <a:pt x="1966388" y="685085"/>
                  </a:lnTo>
                  <a:lnTo>
                    <a:pt x="1920520" y="700218"/>
                  </a:lnTo>
                  <a:lnTo>
                    <a:pt x="1872326" y="714465"/>
                  </a:lnTo>
                  <a:lnTo>
                    <a:pt x="1821914" y="727789"/>
                  </a:lnTo>
                  <a:lnTo>
                    <a:pt x="1769392" y="740152"/>
                  </a:lnTo>
                  <a:lnTo>
                    <a:pt x="1714867" y="751516"/>
                  </a:lnTo>
                  <a:lnTo>
                    <a:pt x="1658449" y="761844"/>
                  </a:lnTo>
                  <a:lnTo>
                    <a:pt x="1600245" y="771098"/>
                  </a:lnTo>
                  <a:lnTo>
                    <a:pt x="1540363" y="779240"/>
                  </a:lnTo>
                  <a:lnTo>
                    <a:pt x="1478912" y="786233"/>
                  </a:lnTo>
                  <a:lnTo>
                    <a:pt x="1415998" y="792039"/>
                  </a:lnTo>
                  <a:lnTo>
                    <a:pt x="1351731" y="796620"/>
                  </a:lnTo>
                  <a:lnTo>
                    <a:pt x="1286219" y="799939"/>
                  </a:lnTo>
                  <a:lnTo>
                    <a:pt x="1219569" y="801958"/>
                  </a:lnTo>
                  <a:lnTo>
                    <a:pt x="1151890" y="802639"/>
                  </a:lnTo>
                  <a:lnTo>
                    <a:pt x="1084210" y="801958"/>
                  </a:lnTo>
                  <a:lnTo>
                    <a:pt x="1017560" y="799939"/>
                  </a:lnTo>
                  <a:lnTo>
                    <a:pt x="952048" y="796620"/>
                  </a:lnTo>
                  <a:lnTo>
                    <a:pt x="887781" y="792039"/>
                  </a:lnTo>
                  <a:lnTo>
                    <a:pt x="824867" y="786233"/>
                  </a:lnTo>
                  <a:lnTo>
                    <a:pt x="763416" y="779240"/>
                  </a:lnTo>
                  <a:lnTo>
                    <a:pt x="703534" y="771098"/>
                  </a:lnTo>
                  <a:lnTo>
                    <a:pt x="645330" y="761844"/>
                  </a:lnTo>
                  <a:lnTo>
                    <a:pt x="588912" y="751516"/>
                  </a:lnTo>
                  <a:lnTo>
                    <a:pt x="534387" y="740152"/>
                  </a:lnTo>
                  <a:lnTo>
                    <a:pt x="481865" y="727789"/>
                  </a:lnTo>
                  <a:lnTo>
                    <a:pt x="431453" y="714465"/>
                  </a:lnTo>
                  <a:lnTo>
                    <a:pt x="383259" y="700218"/>
                  </a:lnTo>
                  <a:lnTo>
                    <a:pt x="337391" y="685085"/>
                  </a:lnTo>
                  <a:lnTo>
                    <a:pt x="293957" y="669104"/>
                  </a:lnTo>
                  <a:lnTo>
                    <a:pt x="253066" y="652313"/>
                  </a:lnTo>
                  <a:lnTo>
                    <a:pt x="214825" y="634749"/>
                  </a:lnTo>
                  <a:lnTo>
                    <a:pt x="179342" y="616450"/>
                  </a:lnTo>
                  <a:lnTo>
                    <a:pt x="117084" y="577798"/>
                  </a:lnTo>
                  <a:lnTo>
                    <a:pt x="67156" y="536657"/>
                  </a:lnTo>
                  <a:lnTo>
                    <a:pt x="30423" y="493330"/>
                  </a:lnTo>
                  <a:lnTo>
                    <a:pt x="7750" y="448117"/>
                  </a:lnTo>
                  <a:lnTo>
                    <a:pt x="0" y="40132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632834" y="1544065"/>
            <a:ext cx="10718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20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3" name="object 13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67120" y="1635760"/>
            <a:ext cx="3528060" cy="409702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75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50130"/>
            <a:chOff x="2230120" y="1257300"/>
            <a:chExt cx="7731759" cy="485013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6000" y="1270000"/>
              <a:ext cx="0" cy="4824730"/>
            </a:xfrm>
            <a:custGeom>
              <a:avLst/>
              <a:gdLst/>
              <a:ahLst/>
              <a:cxnLst/>
              <a:rect l="l" t="t" r="r" b="b"/>
              <a:pathLst>
                <a:path h="4824730">
                  <a:moveTo>
                    <a:pt x="0" y="4824539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17520" y="1341119"/>
              <a:ext cx="2303780" cy="802640"/>
            </a:xfrm>
            <a:custGeom>
              <a:avLst/>
              <a:gdLst/>
              <a:ahLst/>
              <a:cxnLst/>
              <a:rect l="l" t="t" r="r" b="b"/>
              <a:pathLst>
                <a:path w="2303779" h="802639">
                  <a:moveTo>
                    <a:pt x="1151890" y="0"/>
                  </a:moveTo>
                  <a:lnTo>
                    <a:pt x="1084210" y="681"/>
                  </a:lnTo>
                  <a:lnTo>
                    <a:pt x="1017560" y="2700"/>
                  </a:lnTo>
                  <a:lnTo>
                    <a:pt x="952048" y="6019"/>
                  </a:lnTo>
                  <a:lnTo>
                    <a:pt x="887781" y="10600"/>
                  </a:lnTo>
                  <a:lnTo>
                    <a:pt x="824867" y="16406"/>
                  </a:lnTo>
                  <a:lnTo>
                    <a:pt x="763416" y="23399"/>
                  </a:lnTo>
                  <a:lnTo>
                    <a:pt x="703534" y="31541"/>
                  </a:lnTo>
                  <a:lnTo>
                    <a:pt x="645330" y="40795"/>
                  </a:lnTo>
                  <a:lnTo>
                    <a:pt x="588912" y="51123"/>
                  </a:lnTo>
                  <a:lnTo>
                    <a:pt x="534387" y="62487"/>
                  </a:lnTo>
                  <a:lnTo>
                    <a:pt x="481865" y="74850"/>
                  </a:lnTo>
                  <a:lnTo>
                    <a:pt x="431453" y="88174"/>
                  </a:lnTo>
                  <a:lnTo>
                    <a:pt x="383259" y="102421"/>
                  </a:lnTo>
                  <a:lnTo>
                    <a:pt x="337391" y="117554"/>
                  </a:lnTo>
                  <a:lnTo>
                    <a:pt x="293957" y="133535"/>
                  </a:lnTo>
                  <a:lnTo>
                    <a:pt x="253066" y="150326"/>
                  </a:lnTo>
                  <a:lnTo>
                    <a:pt x="214825" y="167890"/>
                  </a:lnTo>
                  <a:lnTo>
                    <a:pt x="179342" y="186189"/>
                  </a:lnTo>
                  <a:lnTo>
                    <a:pt x="117084" y="224841"/>
                  </a:lnTo>
                  <a:lnTo>
                    <a:pt x="67156" y="265982"/>
                  </a:lnTo>
                  <a:lnTo>
                    <a:pt x="30423" y="309309"/>
                  </a:lnTo>
                  <a:lnTo>
                    <a:pt x="7750" y="354522"/>
                  </a:lnTo>
                  <a:lnTo>
                    <a:pt x="0" y="401319"/>
                  </a:lnTo>
                  <a:lnTo>
                    <a:pt x="1955" y="424897"/>
                  </a:lnTo>
                  <a:lnTo>
                    <a:pt x="17275" y="470940"/>
                  </a:lnTo>
                  <a:lnTo>
                    <a:pt x="47086" y="515248"/>
                  </a:lnTo>
                  <a:lnTo>
                    <a:pt x="90525" y="557520"/>
                  </a:lnTo>
                  <a:lnTo>
                    <a:pt x="146726" y="597454"/>
                  </a:lnTo>
                  <a:lnTo>
                    <a:pt x="214825" y="634749"/>
                  </a:lnTo>
                  <a:lnTo>
                    <a:pt x="253066" y="652313"/>
                  </a:lnTo>
                  <a:lnTo>
                    <a:pt x="293957" y="669104"/>
                  </a:lnTo>
                  <a:lnTo>
                    <a:pt x="337391" y="685085"/>
                  </a:lnTo>
                  <a:lnTo>
                    <a:pt x="383259" y="700218"/>
                  </a:lnTo>
                  <a:lnTo>
                    <a:pt x="431453" y="714465"/>
                  </a:lnTo>
                  <a:lnTo>
                    <a:pt x="481865" y="727789"/>
                  </a:lnTo>
                  <a:lnTo>
                    <a:pt x="534387" y="740152"/>
                  </a:lnTo>
                  <a:lnTo>
                    <a:pt x="588912" y="751516"/>
                  </a:lnTo>
                  <a:lnTo>
                    <a:pt x="645330" y="761844"/>
                  </a:lnTo>
                  <a:lnTo>
                    <a:pt x="703534" y="771098"/>
                  </a:lnTo>
                  <a:lnTo>
                    <a:pt x="763416" y="779240"/>
                  </a:lnTo>
                  <a:lnTo>
                    <a:pt x="824867" y="786233"/>
                  </a:lnTo>
                  <a:lnTo>
                    <a:pt x="887781" y="792039"/>
                  </a:lnTo>
                  <a:lnTo>
                    <a:pt x="952048" y="796620"/>
                  </a:lnTo>
                  <a:lnTo>
                    <a:pt x="1017560" y="799939"/>
                  </a:lnTo>
                  <a:lnTo>
                    <a:pt x="1084210" y="801958"/>
                  </a:lnTo>
                  <a:lnTo>
                    <a:pt x="1151890" y="802639"/>
                  </a:lnTo>
                  <a:lnTo>
                    <a:pt x="1219569" y="801958"/>
                  </a:lnTo>
                  <a:lnTo>
                    <a:pt x="1286219" y="799939"/>
                  </a:lnTo>
                  <a:lnTo>
                    <a:pt x="1351731" y="796620"/>
                  </a:lnTo>
                  <a:lnTo>
                    <a:pt x="1415998" y="792039"/>
                  </a:lnTo>
                  <a:lnTo>
                    <a:pt x="1478912" y="786233"/>
                  </a:lnTo>
                  <a:lnTo>
                    <a:pt x="1540363" y="779240"/>
                  </a:lnTo>
                  <a:lnTo>
                    <a:pt x="1600245" y="771098"/>
                  </a:lnTo>
                  <a:lnTo>
                    <a:pt x="1658449" y="761844"/>
                  </a:lnTo>
                  <a:lnTo>
                    <a:pt x="1714867" y="751516"/>
                  </a:lnTo>
                  <a:lnTo>
                    <a:pt x="1769392" y="740152"/>
                  </a:lnTo>
                  <a:lnTo>
                    <a:pt x="1821914" y="727789"/>
                  </a:lnTo>
                  <a:lnTo>
                    <a:pt x="1872326" y="714465"/>
                  </a:lnTo>
                  <a:lnTo>
                    <a:pt x="1920520" y="700218"/>
                  </a:lnTo>
                  <a:lnTo>
                    <a:pt x="1966388" y="685085"/>
                  </a:lnTo>
                  <a:lnTo>
                    <a:pt x="2009822" y="669104"/>
                  </a:lnTo>
                  <a:lnTo>
                    <a:pt x="2050713" y="652313"/>
                  </a:lnTo>
                  <a:lnTo>
                    <a:pt x="2088954" y="634749"/>
                  </a:lnTo>
                  <a:lnTo>
                    <a:pt x="2124437" y="616450"/>
                  </a:lnTo>
                  <a:lnTo>
                    <a:pt x="2186695" y="577798"/>
                  </a:lnTo>
                  <a:lnTo>
                    <a:pt x="2236623" y="536657"/>
                  </a:lnTo>
                  <a:lnTo>
                    <a:pt x="2273356" y="493330"/>
                  </a:lnTo>
                  <a:lnTo>
                    <a:pt x="2296029" y="448117"/>
                  </a:lnTo>
                  <a:lnTo>
                    <a:pt x="2303780" y="401319"/>
                  </a:lnTo>
                  <a:lnTo>
                    <a:pt x="2301824" y="377742"/>
                  </a:lnTo>
                  <a:lnTo>
                    <a:pt x="2286504" y="331699"/>
                  </a:lnTo>
                  <a:lnTo>
                    <a:pt x="2256693" y="287391"/>
                  </a:lnTo>
                  <a:lnTo>
                    <a:pt x="2213254" y="245119"/>
                  </a:lnTo>
                  <a:lnTo>
                    <a:pt x="2157053" y="205185"/>
                  </a:lnTo>
                  <a:lnTo>
                    <a:pt x="2088954" y="167890"/>
                  </a:lnTo>
                  <a:lnTo>
                    <a:pt x="2050713" y="150326"/>
                  </a:lnTo>
                  <a:lnTo>
                    <a:pt x="2009822" y="133535"/>
                  </a:lnTo>
                  <a:lnTo>
                    <a:pt x="1966388" y="117554"/>
                  </a:lnTo>
                  <a:lnTo>
                    <a:pt x="1920520" y="102421"/>
                  </a:lnTo>
                  <a:lnTo>
                    <a:pt x="1872326" y="88174"/>
                  </a:lnTo>
                  <a:lnTo>
                    <a:pt x="1821914" y="74850"/>
                  </a:lnTo>
                  <a:lnTo>
                    <a:pt x="1769392" y="62487"/>
                  </a:lnTo>
                  <a:lnTo>
                    <a:pt x="1714867" y="51123"/>
                  </a:lnTo>
                  <a:lnTo>
                    <a:pt x="1658449" y="40795"/>
                  </a:lnTo>
                  <a:lnTo>
                    <a:pt x="1600245" y="31541"/>
                  </a:lnTo>
                  <a:lnTo>
                    <a:pt x="1540363" y="23399"/>
                  </a:lnTo>
                  <a:lnTo>
                    <a:pt x="1478912" y="16406"/>
                  </a:lnTo>
                  <a:lnTo>
                    <a:pt x="1415998" y="10600"/>
                  </a:lnTo>
                  <a:lnTo>
                    <a:pt x="1351731" y="6019"/>
                  </a:lnTo>
                  <a:lnTo>
                    <a:pt x="1286219" y="2700"/>
                  </a:lnTo>
                  <a:lnTo>
                    <a:pt x="1219569" y="681"/>
                  </a:lnTo>
                  <a:lnTo>
                    <a:pt x="115189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17520" y="1341119"/>
              <a:ext cx="2303780" cy="802640"/>
            </a:xfrm>
            <a:custGeom>
              <a:avLst/>
              <a:gdLst/>
              <a:ahLst/>
              <a:cxnLst/>
              <a:rect l="l" t="t" r="r" b="b"/>
              <a:pathLst>
                <a:path w="2303779" h="802639">
                  <a:moveTo>
                    <a:pt x="0" y="401319"/>
                  </a:moveTo>
                  <a:lnTo>
                    <a:pt x="7750" y="354522"/>
                  </a:lnTo>
                  <a:lnTo>
                    <a:pt x="30423" y="309309"/>
                  </a:lnTo>
                  <a:lnTo>
                    <a:pt x="67156" y="265982"/>
                  </a:lnTo>
                  <a:lnTo>
                    <a:pt x="117084" y="224841"/>
                  </a:lnTo>
                  <a:lnTo>
                    <a:pt x="179342" y="186189"/>
                  </a:lnTo>
                  <a:lnTo>
                    <a:pt x="214825" y="167890"/>
                  </a:lnTo>
                  <a:lnTo>
                    <a:pt x="253066" y="150326"/>
                  </a:lnTo>
                  <a:lnTo>
                    <a:pt x="293957" y="133535"/>
                  </a:lnTo>
                  <a:lnTo>
                    <a:pt x="337391" y="117554"/>
                  </a:lnTo>
                  <a:lnTo>
                    <a:pt x="383259" y="102421"/>
                  </a:lnTo>
                  <a:lnTo>
                    <a:pt x="431453" y="88174"/>
                  </a:lnTo>
                  <a:lnTo>
                    <a:pt x="481865" y="74850"/>
                  </a:lnTo>
                  <a:lnTo>
                    <a:pt x="534387" y="62487"/>
                  </a:lnTo>
                  <a:lnTo>
                    <a:pt x="588912" y="51123"/>
                  </a:lnTo>
                  <a:lnTo>
                    <a:pt x="645330" y="40795"/>
                  </a:lnTo>
                  <a:lnTo>
                    <a:pt x="703534" y="31541"/>
                  </a:lnTo>
                  <a:lnTo>
                    <a:pt x="763416" y="23399"/>
                  </a:lnTo>
                  <a:lnTo>
                    <a:pt x="824867" y="16406"/>
                  </a:lnTo>
                  <a:lnTo>
                    <a:pt x="887781" y="10600"/>
                  </a:lnTo>
                  <a:lnTo>
                    <a:pt x="952048" y="6019"/>
                  </a:lnTo>
                  <a:lnTo>
                    <a:pt x="1017560" y="2700"/>
                  </a:lnTo>
                  <a:lnTo>
                    <a:pt x="1084210" y="681"/>
                  </a:lnTo>
                  <a:lnTo>
                    <a:pt x="1151890" y="0"/>
                  </a:lnTo>
                  <a:lnTo>
                    <a:pt x="1219569" y="681"/>
                  </a:lnTo>
                  <a:lnTo>
                    <a:pt x="1286219" y="2700"/>
                  </a:lnTo>
                  <a:lnTo>
                    <a:pt x="1351731" y="6019"/>
                  </a:lnTo>
                  <a:lnTo>
                    <a:pt x="1415998" y="10600"/>
                  </a:lnTo>
                  <a:lnTo>
                    <a:pt x="1478912" y="16406"/>
                  </a:lnTo>
                  <a:lnTo>
                    <a:pt x="1540363" y="23399"/>
                  </a:lnTo>
                  <a:lnTo>
                    <a:pt x="1600245" y="31541"/>
                  </a:lnTo>
                  <a:lnTo>
                    <a:pt x="1658449" y="40795"/>
                  </a:lnTo>
                  <a:lnTo>
                    <a:pt x="1714867" y="51123"/>
                  </a:lnTo>
                  <a:lnTo>
                    <a:pt x="1769392" y="62487"/>
                  </a:lnTo>
                  <a:lnTo>
                    <a:pt x="1821914" y="74850"/>
                  </a:lnTo>
                  <a:lnTo>
                    <a:pt x="1872326" y="88174"/>
                  </a:lnTo>
                  <a:lnTo>
                    <a:pt x="1920520" y="102421"/>
                  </a:lnTo>
                  <a:lnTo>
                    <a:pt x="1966388" y="117554"/>
                  </a:lnTo>
                  <a:lnTo>
                    <a:pt x="2009822" y="133535"/>
                  </a:lnTo>
                  <a:lnTo>
                    <a:pt x="2050713" y="150326"/>
                  </a:lnTo>
                  <a:lnTo>
                    <a:pt x="2088954" y="167890"/>
                  </a:lnTo>
                  <a:lnTo>
                    <a:pt x="2124437" y="186189"/>
                  </a:lnTo>
                  <a:lnTo>
                    <a:pt x="2186695" y="224841"/>
                  </a:lnTo>
                  <a:lnTo>
                    <a:pt x="2236623" y="265982"/>
                  </a:lnTo>
                  <a:lnTo>
                    <a:pt x="2273356" y="309309"/>
                  </a:lnTo>
                  <a:lnTo>
                    <a:pt x="2296029" y="354522"/>
                  </a:lnTo>
                  <a:lnTo>
                    <a:pt x="2303780" y="401319"/>
                  </a:lnTo>
                  <a:lnTo>
                    <a:pt x="2301824" y="424897"/>
                  </a:lnTo>
                  <a:lnTo>
                    <a:pt x="2286504" y="470940"/>
                  </a:lnTo>
                  <a:lnTo>
                    <a:pt x="2256693" y="515248"/>
                  </a:lnTo>
                  <a:lnTo>
                    <a:pt x="2213254" y="557520"/>
                  </a:lnTo>
                  <a:lnTo>
                    <a:pt x="2157053" y="597454"/>
                  </a:lnTo>
                  <a:lnTo>
                    <a:pt x="2088954" y="634749"/>
                  </a:lnTo>
                  <a:lnTo>
                    <a:pt x="2050713" y="652313"/>
                  </a:lnTo>
                  <a:lnTo>
                    <a:pt x="2009822" y="669104"/>
                  </a:lnTo>
                  <a:lnTo>
                    <a:pt x="1966388" y="685085"/>
                  </a:lnTo>
                  <a:lnTo>
                    <a:pt x="1920520" y="700218"/>
                  </a:lnTo>
                  <a:lnTo>
                    <a:pt x="1872326" y="714465"/>
                  </a:lnTo>
                  <a:lnTo>
                    <a:pt x="1821914" y="727789"/>
                  </a:lnTo>
                  <a:lnTo>
                    <a:pt x="1769392" y="740152"/>
                  </a:lnTo>
                  <a:lnTo>
                    <a:pt x="1714867" y="751516"/>
                  </a:lnTo>
                  <a:lnTo>
                    <a:pt x="1658449" y="761844"/>
                  </a:lnTo>
                  <a:lnTo>
                    <a:pt x="1600245" y="771098"/>
                  </a:lnTo>
                  <a:lnTo>
                    <a:pt x="1540363" y="779240"/>
                  </a:lnTo>
                  <a:lnTo>
                    <a:pt x="1478912" y="786233"/>
                  </a:lnTo>
                  <a:lnTo>
                    <a:pt x="1415998" y="792039"/>
                  </a:lnTo>
                  <a:lnTo>
                    <a:pt x="1351731" y="796620"/>
                  </a:lnTo>
                  <a:lnTo>
                    <a:pt x="1286219" y="799939"/>
                  </a:lnTo>
                  <a:lnTo>
                    <a:pt x="1219569" y="801958"/>
                  </a:lnTo>
                  <a:lnTo>
                    <a:pt x="1151890" y="802639"/>
                  </a:lnTo>
                  <a:lnTo>
                    <a:pt x="1084210" y="801958"/>
                  </a:lnTo>
                  <a:lnTo>
                    <a:pt x="1017560" y="799939"/>
                  </a:lnTo>
                  <a:lnTo>
                    <a:pt x="952048" y="796620"/>
                  </a:lnTo>
                  <a:lnTo>
                    <a:pt x="887781" y="792039"/>
                  </a:lnTo>
                  <a:lnTo>
                    <a:pt x="824867" y="786233"/>
                  </a:lnTo>
                  <a:lnTo>
                    <a:pt x="763416" y="779240"/>
                  </a:lnTo>
                  <a:lnTo>
                    <a:pt x="703534" y="771098"/>
                  </a:lnTo>
                  <a:lnTo>
                    <a:pt x="645330" y="761844"/>
                  </a:lnTo>
                  <a:lnTo>
                    <a:pt x="588912" y="751516"/>
                  </a:lnTo>
                  <a:lnTo>
                    <a:pt x="534387" y="740152"/>
                  </a:lnTo>
                  <a:lnTo>
                    <a:pt x="481865" y="727789"/>
                  </a:lnTo>
                  <a:lnTo>
                    <a:pt x="431453" y="714465"/>
                  </a:lnTo>
                  <a:lnTo>
                    <a:pt x="383259" y="700218"/>
                  </a:lnTo>
                  <a:lnTo>
                    <a:pt x="337391" y="685085"/>
                  </a:lnTo>
                  <a:lnTo>
                    <a:pt x="293957" y="669104"/>
                  </a:lnTo>
                  <a:lnTo>
                    <a:pt x="253066" y="652313"/>
                  </a:lnTo>
                  <a:lnTo>
                    <a:pt x="214825" y="634749"/>
                  </a:lnTo>
                  <a:lnTo>
                    <a:pt x="179342" y="616450"/>
                  </a:lnTo>
                  <a:lnTo>
                    <a:pt x="117084" y="577798"/>
                  </a:lnTo>
                  <a:lnTo>
                    <a:pt x="67156" y="536657"/>
                  </a:lnTo>
                  <a:lnTo>
                    <a:pt x="30423" y="493330"/>
                  </a:lnTo>
                  <a:lnTo>
                    <a:pt x="7750" y="448117"/>
                  </a:lnTo>
                  <a:lnTo>
                    <a:pt x="0" y="40131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ADMIN</a:t>
            </a:r>
            <a:r>
              <a:rPr spc="-15" dirty="0"/>
              <a:t> </a:t>
            </a:r>
            <a:r>
              <a:rPr spc="-10" dirty="0"/>
              <a:t>CONFIDENCE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spc="-10" dirty="0"/>
              <a:t>Notifications </a:t>
            </a:r>
            <a:r>
              <a:rPr sz="2500" dirty="0"/>
              <a:t>–</a:t>
            </a:r>
            <a:r>
              <a:rPr sz="2500" spc="-40" dirty="0"/>
              <a:t> </a:t>
            </a:r>
            <a:r>
              <a:rPr sz="2500" dirty="0"/>
              <a:t>Method</a:t>
            </a:r>
            <a:r>
              <a:rPr sz="2500" spc="-30" dirty="0"/>
              <a:t> </a:t>
            </a:r>
            <a:r>
              <a:rPr sz="2500" dirty="0"/>
              <a:t>B</a:t>
            </a:r>
            <a:r>
              <a:rPr sz="2500" spc="-35" dirty="0"/>
              <a:t> </a:t>
            </a:r>
            <a:r>
              <a:rPr sz="2500" dirty="0"/>
              <a:t>–</a:t>
            </a:r>
            <a:r>
              <a:rPr sz="2500" spc="-20" dirty="0"/>
              <a:t> </a:t>
            </a:r>
            <a:r>
              <a:rPr sz="2500" dirty="0"/>
              <a:t>End</a:t>
            </a:r>
            <a:r>
              <a:rPr sz="2500" spc="-40" dirty="0"/>
              <a:t> </a:t>
            </a:r>
            <a:r>
              <a:rPr sz="2500" dirty="0"/>
              <a:t>of</a:t>
            </a:r>
            <a:r>
              <a:rPr sz="2500" spc="-40" dirty="0"/>
              <a:t> </a:t>
            </a:r>
            <a:r>
              <a:rPr sz="2500" spc="-30" dirty="0"/>
              <a:t>Year</a:t>
            </a:r>
            <a:r>
              <a:rPr sz="2500" spc="-20" dirty="0"/>
              <a:t> </a:t>
            </a:r>
            <a:r>
              <a:rPr sz="2500" dirty="0"/>
              <a:t>–</a:t>
            </a:r>
            <a:r>
              <a:rPr sz="2500" spc="-45" dirty="0"/>
              <a:t> </a:t>
            </a:r>
            <a:r>
              <a:rPr sz="2500" dirty="0"/>
              <a:t>1</a:t>
            </a:r>
            <a:r>
              <a:rPr sz="2500" spc="-25" dirty="0"/>
              <a:t> </a:t>
            </a:r>
            <a:r>
              <a:rPr sz="2500" dirty="0"/>
              <a:t>of</a:t>
            </a:r>
            <a:r>
              <a:rPr sz="2500" spc="-40" dirty="0"/>
              <a:t> </a:t>
            </a:r>
            <a:r>
              <a:rPr sz="2500" spc="-50" dirty="0"/>
              <a:t>2</a:t>
            </a:r>
            <a:endParaRPr sz="2500"/>
          </a:p>
        </p:txBody>
      </p:sp>
      <p:sp>
        <p:nvSpPr>
          <p:cNvPr id="10" name="object 10"/>
          <p:cNvSpPr txBox="1"/>
          <p:nvPr/>
        </p:nvSpPr>
        <p:spPr>
          <a:xfrm>
            <a:off x="2322829" y="1562036"/>
            <a:ext cx="3680460" cy="290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20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  <a:p>
            <a:pPr marL="11430" algn="ctr">
              <a:lnSpc>
                <a:spcPct val="100000"/>
              </a:lnSpc>
              <a:spcBef>
                <a:spcPts val="2035"/>
              </a:spcBef>
            </a:pPr>
            <a:r>
              <a:rPr sz="1400" spc="-20" dirty="0">
                <a:solidFill>
                  <a:srgbClr val="1F487C"/>
                </a:solidFill>
                <a:latin typeface="Calibri"/>
                <a:cs typeface="Calibri"/>
              </a:rPr>
              <a:t>Template</a:t>
            </a:r>
            <a:r>
              <a:rPr sz="1400" dirty="0">
                <a:solidFill>
                  <a:srgbClr val="1F487C"/>
                </a:solidFill>
                <a:latin typeface="Calibri"/>
                <a:cs typeface="Calibri"/>
              </a:rPr>
              <a:t> -</a:t>
            </a:r>
            <a:r>
              <a:rPr sz="14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https://tinyurl.com/q2be33e</a:t>
            </a:r>
            <a:endParaRPr sz="1400">
              <a:latin typeface="Calibri"/>
              <a:cs typeface="Calibri"/>
            </a:endParaRPr>
          </a:p>
          <a:p>
            <a:pPr marL="10795" algn="ctr">
              <a:lnSpc>
                <a:spcPct val="100000"/>
              </a:lnSpc>
              <a:spcBef>
                <a:spcPts val="1400"/>
              </a:spcBef>
            </a:pP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Letter</a:t>
            </a:r>
            <a:r>
              <a:rPr sz="1800" i="1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should</a:t>
            </a:r>
            <a:r>
              <a:rPr sz="1800" i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include</a:t>
            </a:r>
            <a:r>
              <a:rPr sz="1800" i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where</a:t>
            </a:r>
            <a:r>
              <a:rPr sz="1800" i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18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1F487C"/>
                </a:solidFill>
                <a:latin typeface="Calibri"/>
                <a:cs typeface="Calibri"/>
              </a:rPr>
              <a:t>sales</a:t>
            </a:r>
            <a:endParaRPr sz="1800">
              <a:latin typeface="Calibri"/>
              <a:cs typeface="Calibri"/>
            </a:endParaRPr>
          </a:p>
          <a:p>
            <a:pPr marL="9525" algn="ctr">
              <a:lnSpc>
                <a:spcPct val="100000"/>
              </a:lnSpc>
            </a:pP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values</a:t>
            </a:r>
            <a:r>
              <a:rPr sz="1800" i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r>
              <a:rPr sz="1800" i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less</a:t>
            </a:r>
            <a:r>
              <a:rPr sz="18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than</a:t>
            </a:r>
            <a:r>
              <a:rPr sz="1800" i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1800" i="1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equal</a:t>
            </a:r>
            <a:r>
              <a:rPr sz="1800" i="1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i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1F487C"/>
                </a:solidFill>
                <a:latin typeface="Calibri"/>
                <a:cs typeface="Calibri"/>
              </a:rPr>
              <a:t>£1000:-</a:t>
            </a:r>
            <a:endParaRPr sz="1800">
              <a:latin typeface="Calibri"/>
              <a:cs typeface="Calibri"/>
            </a:endParaRPr>
          </a:p>
          <a:p>
            <a:pPr marL="299085" marR="2101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value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(£XX.XX)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sales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values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within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HMRC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financial 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year,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minus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commission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VAT.</a:t>
            </a:r>
            <a:endParaRPr sz="1800">
              <a:latin typeface="Calibri"/>
              <a:cs typeface="Calibri"/>
            </a:endParaRPr>
          </a:p>
          <a:p>
            <a:pPr marL="299085" marR="13144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claimed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(£YY.YY)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within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the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HMRC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financial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year.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" name="object 11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37019" y="1323339"/>
            <a:ext cx="2616200" cy="4699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11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990850" y="1517650"/>
            <a:ext cx="620458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2005" marR="5080" indent="-78994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5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amount</a:t>
            </a:r>
            <a:r>
              <a:rPr sz="25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25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r>
              <a:rPr sz="25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paid</a:t>
            </a:r>
            <a:r>
              <a:rPr sz="25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should</a:t>
            </a:r>
            <a:r>
              <a:rPr sz="25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5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5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maximum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amount</a:t>
            </a:r>
            <a:r>
              <a:rPr sz="25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25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5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5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that</a:t>
            </a:r>
            <a:r>
              <a:rPr sz="25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25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reclaimed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GIFT</a:t>
            </a:r>
            <a:r>
              <a:rPr spc="-15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How</a:t>
            </a:r>
            <a:r>
              <a:rPr sz="2500" spc="-65" dirty="0"/>
              <a:t> </a:t>
            </a:r>
            <a:r>
              <a:rPr sz="2500" dirty="0"/>
              <a:t>Much</a:t>
            </a:r>
            <a:r>
              <a:rPr sz="2500" spc="-45" dirty="0"/>
              <a:t> Tax</a:t>
            </a:r>
            <a:r>
              <a:rPr sz="2500" spc="-55" dirty="0"/>
              <a:t> </a:t>
            </a:r>
            <a:r>
              <a:rPr sz="2500" dirty="0"/>
              <a:t>Must</a:t>
            </a:r>
            <a:r>
              <a:rPr sz="2500" spc="-65" dirty="0"/>
              <a:t> </a:t>
            </a:r>
            <a:r>
              <a:rPr sz="2500" dirty="0"/>
              <a:t>Be</a:t>
            </a:r>
            <a:r>
              <a:rPr sz="2500" spc="-55" dirty="0"/>
              <a:t> </a:t>
            </a:r>
            <a:r>
              <a:rPr sz="2500" spc="-20" dirty="0"/>
              <a:t>Paid</a:t>
            </a:r>
            <a:endParaRPr sz="2500"/>
          </a:p>
        </p:txBody>
      </p:sp>
      <p:grpSp>
        <p:nvGrpSpPr>
          <p:cNvPr id="8" name="object 8"/>
          <p:cNvGrpSpPr/>
          <p:nvPr/>
        </p:nvGrpSpPr>
        <p:grpSpPr>
          <a:xfrm>
            <a:off x="3853179" y="2595879"/>
            <a:ext cx="2446020" cy="1125220"/>
            <a:chOff x="3853179" y="2595879"/>
            <a:chExt cx="2446020" cy="1125220"/>
          </a:xfrm>
        </p:grpSpPr>
        <p:sp>
          <p:nvSpPr>
            <p:cNvPr id="9" name="object 9"/>
            <p:cNvSpPr/>
            <p:nvPr/>
          </p:nvSpPr>
          <p:spPr>
            <a:xfrm>
              <a:off x="5905627" y="3070859"/>
              <a:ext cx="381000" cy="246379"/>
            </a:xfrm>
            <a:custGeom>
              <a:avLst/>
              <a:gdLst/>
              <a:ahLst/>
              <a:cxnLst/>
              <a:rect l="l" t="t" r="r" b="b"/>
              <a:pathLst>
                <a:path w="381000" h="246379">
                  <a:moveTo>
                    <a:pt x="380746" y="147828"/>
                  </a:moveTo>
                  <a:lnTo>
                    <a:pt x="0" y="147828"/>
                  </a:lnTo>
                  <a:lnTo>
                    <a:pt x="0" y="246380"/>
                  </a:lnTo>
                  <a:lnTo>
                    <a:pt x="380746" y="246380"/>
                  </a:lnTo>
                  <a:lnTo>
                    <a:pt x="380746" y="147828"/>
                  </a:lnTo>
                  <a:close/>
                </a:path>
                <a:path w="381000" h="246379">
                  <a:moveTo>
                    <a:pt x="380746" y="0"/>
                  </a:moveTo>
                  <a:lnTo>
                    <a:pt x="0" y="0"/>
                  </a:lnTo>
                  <a:lnTo>
                    <a:pt x="0" y="98552"/>
                  </a:lnTo>
                  <a:lnTo>
                    <a:pt x="380746" y="98552"/>
                  </a:lnTo>
                  <a:lnTo>
                    <a:pt x="38074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05626" y="3070859"/>
              <a:ext cx="381000" cy="246379"/>
            </a:xfrm>
            <a:custGeom>
              <a:avLst/>
              <a:gdLst/>
              <a:ahLst/>
              <a:cxnLst/>
              <a:rect l="l" t="t" r="r" b="b"/>
              <a:pathLst>
                <a:path w="381000" h="246379">
                  <a:moveTo>
                    <a:pt x="0" y="0"/>
                  </a:moveTo>
                  <a:lnTo>
                    <a:pt x="380746" y="0"/>
                  </a:lnTo>
                  <a:lnTo>
                    <a:pt x="380746" y="98551"/>
                  </a:lnTo>
                  <a:lnTo>
                    <a:pt x="0" y="98551"/>
                  </a:lnTo>
                  <a:lnTo>
                    <a:pt x="0" y="0"/>
                  </a:lnTo>
                  <a:close/>
                </a:path>
                <a:path w="381000" h="246379">
                  <a:moveTo>
                    <a:pt x="0" y="147827"/>
                  </a:moveTo>
                  <a:lnTo>
                    <a:pt x="380746" y="147827"/>
                  </a:lnTo>
                  <a:lnTo>
                    <a:pt x="380746" y="246379"/>
                  </a:lnTo>
                  <a:lnTo>
                    <a:pt x="0" y="246379"/>
                  </a:lnTo>
                  <a:lnTo>
                    <a:pt x="0" y="147827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65879" y="2608579"/>
              <a:ext cx="1079500" cy="1099820"/>
            </a:xfrm>
            <a:custGeom>
              <a:avLst/>
              <a:gdLst/>
              <a:ahLst/>
              <a:cxnLst/>
              <a:rect l="l" t="t" r="r" b="b"/>
              <a:pathLst>
                <a:path w="1079500" h="1099820">
                  <a:moveTo>
                    <a:pt x="539750" y="0"/>
                  </a:moveTo>
                  <a:lnTo>
                    <a:pt x="493182" y="2018"/>
                  </a:lnTo>
                  <a:lnTo>
                    <a:pt x="447713" y="7965"/>
                  </a:lnTo>
                  <a:lnTo>
                    <a:pt x="403506" y="17674"/>
                  </a:lnTo>
                  <a:lnTo>
                    <a:pt x="360722" y="30980"/>
                  </a:lnTo>
                  <a:lnTo>
                    <a:pt x="319524" y="47718"/>
                  </a:lnTo>
                  <a:lnTo>
                    <a:pt x="280073" y="67724"/>
                  </a:lnTo>
                  <a:lnTo>
                    <a:pt x="242532" y="90830"/>
                  </a:lnTo>
                  <a:lnTo>
                    <a:pt x="207063" y="116874"/>
                  </a:lnTo>
                  <a:lnTo>
                    <a:pt x="173828" y="145688"/>
                  </a:lnTo>
                  <a:lnTo>
                    <a:pt x="142989" y="177109"/>
                  </a:lnTo>
                  <a:lnTo>
                    <a:pt x="114708" y="210970"/>
                  </a:lnTo>
                  <a:lnTo>
                    <a:pt x="89147" y="247107"/>
                  </a:lnTo>
                  <a:lnTo>
                    <a:pt x="66468" y="285355"/>
                  </a:lnTo>
                  <a:lnTo>
                    <a:pt x="46833" y="325548"/>
                  </a:lnTo>
                  <a:lnTo>
                    <a:pt x="30405" y="367521"/>
                  </a:lnTo>
                  <a:lnTo>
                    <a:pt x="17346" y="411109"/>
                  </a:lnTo>
                  <a:lnTo>
                    <a:pt x="7817" y="456146"/>
                  </a:lnTo>
                  <a:lnTo>
                    <a:pt x="1981" y="502468"/>
                  </a:lnTo>
                  <a:lnTo>
                    <a:pt x="0" y="549910"/>
                  </a:lnTo>
                  <a:lnTo>
                    <a:pt x="1981" y="597351"/>
                  </a:lnTo>
                  <a:lnTo>
                    <a:pt x="7817" y="643673"/>
                  </a:lnTo>
                  <a:lnTo>
                    <a:pt x="17346" y="688710"/>
                  </a:lnTo>
                  <a:lnTo>
                    <a:pt x="30405" y="732298"/>
                  </a:lnTo>
                  <a:lnTo>
                    <a:pt x="46833" y="774271"/>
                  </a:lnTo>
                  <a:lnTo>
                    <a:pt x="66468" y="814464"/>
                  </a:lnTo>
                  <a:lnTo>
                    <a:pt x="89147" y="852712"/>
                  </a:lnTo>
                  <a:lnTo>
                    <a:pt x="114708" y="888849"/>
                  </a:lnTo>
                  <a:lnTo>
                    <a:pt x="142989" y="922710"/>
                  </a:lnTo>
                  <a:lnTo>
                    <a:pt x="173828" y="954131"/>
                  </a:lnTo>
                  <a:lnTo>
                    <a:pt x="207063" y="982945"/>
                  </a:lnTo>
                  <a:lnTo>
                    <a:pt x="242532" y="1008989"/>
                  </a:lnTo>
                  <a:lnTo>
                    <a:pt x="280073" y="1032095"/>
                  </a:lnTo>
                  <a:lnTo>
                    <a:pt x="319524" y="1052101"/>
                  </a:lnTo>
                  <a:lnTo>
                    <a:pt x="360722" y="1068839"/>
                  </a:lnTo>
                  <a:lnTo>
                    <a:pt x="403506" y="1082145"/>
                  </a:lnTo>
                  <a:lnTo>
                    <a:pt x="447713" y="1091854"/>
                  </a:lnTo>
                  <a:lnTo>
                    <a:pt x="493182" y="1097801"/>
                  </a:lnTo>
                  <a:lnTo>
                    <a:pt x="539750" y="1099820"/>
                  </a:lnTo>
                  <a:lnTo>
                    <a:pt x="586317" y="1097801"/>
                  </a:lnTo>
                  <a:lnTo>
                    <a:pt x="631786" y="1091854"/>
                  </a:lnTo>
                  <a:lnTo>
                    <a:pt x="675993" y="1082145"/>
                  </a:lnTo>
                  <a:lnTo>
                    <a:pt x="718777" y="1068839"/>
                  </a:lnTo>
                  <a:lnTo>
                    <a:pt x="759975" y="1052101"/>
                  </a:lnTo>
                  <a:lnTo>
                    <a:pt x="799426" y="1032095"/>
                  </a:lnTo>
                  <a:lnTo>
                    <a:pt x="836967" y="1008989"/>
                  </a:lnTo>
                  <a:lnTo>
                    <a:pt x="872436" y="982945"/>
                  </a:lnTo>
                  <a:lnTo>
                    <a:pt x="905671" y="954131"/>
                  </a:lnTo>
                  <a:lnTo>
                    <a:pt x="936510" y="922710"/>
                  </a:lnTo>
                  <a:lnTo>
                    <a:pt x="964791" y="888849"/>
                  </a:lnTo>
                  <a:lnTo>
                    <a:pt x="990352" y="852712"/>
                  </a:lnTo>
                  <a:lnTo>
                    <a:pt x="1013031" y="814464"/>
                  </a:lnTo>
                  <a:lnTo>
                    <a:pt x="1032666" y="774271"/>
                  </a:lnTo>
                  <a:lnTo>
                    <a:pt x="1049094" y="732298"/>
                  </a:lnTo>
                  <a:lnTo>
                    <a:pt x="1062153" y="688710"/>
                  </a:lnTo>
                  <a:lnTo>
                    <a:pt x="1071682" y="643673"/>
                  </a:lnTo>
                  <a:lnTo>
                    <a:pt x="1077518" y="597351"/>
                  </a:lnTo>
                  <a:lnTo>
                    <a:pt x="1079500" y="549910"/>
                  </a:lnTo>
                  <a:lnTo>
                    <a:pt x="1077518" y="502468"/>
                  </a:lnTo>
                  <a:lnTo>
                    <a:pt x="1071682" y="456146"/>
                  </a:lnTo>
                  <a:lnTo>
                    <a:pt x="1062153" y="411109"/>
                  </a:lnTo>
                  <a:lnTo>
                    <a:pt x="1049094" y="367521"/>
                  </a:lnTo>
                  <a:lnTo>
                    <a:pt x="1032666" y="325548"/>
                  </a:lnTo>
                  <a:lnTo>
                    <a:pt x="1013031" y="285355"/>
                  </a:lnTo>
                  <a:lnTo>
                    <a:pt x="990352" y="247107"/>
                  </a:lnTo>
                  <a:lnTo>
                    <a:pt x="964791" y="210970"/>
                  </a:lnTo>
                  <a:lnTo>
                    <a:pt x="936510" y="177109"/>
                  </a:lnTo>
                  <a:lnTo>
                    <a:pt x="905671" y="145688"/>
                  </a:lnTo>
                  <a:lnTo>
                    <a:pt x="872436" y="116874"/>
                  </a:lnTo>
                  <a:lnTo>
                    <a:pt x="836967" y="90830"/>
                  </a:lnTo>
                  <a:lnTo>
                    <a:pt x="799426" y="67724"/>
                  </a:lnTo>
                  <a:lnTo>
                    <a:pt x="759975" y="47718"/>
                  </a:lnTo>
                  <a:lnTo>
                    <a:pt x="718777" y="30980"/>
                  </a:lnTo>
                  <a:lnTo>
                    <a:pt x="675993" y="17674"/>
                  </a:lnTo>
                  <a:lnTo>
                    <a:pt x="631786" y="7965"/>
                  </a:lnTo>
                  <a:lnTo>
                    <a:pt x="586317" y="2018"/>
                  </a:lnTo>
                  <a:lnTo>
                    <a:pt x="5397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65879" y="2608579"/>
              <a:ext cx="1079500" cy="1099820"/>
            </a:xfrm>
            <a:custGeom>
              <a:avLst/>
              <a:gdLst/>
              <a:ahLst/>
              <a:cxnLst/>
              <a:rect l="l" t="t" r="r" b="b"/>
              <a:pathLst>
                <a:path w="1079500" h="1099820">
                  <a:moveTo>
                    <a:pt x="0" y="549910"/>
                  </a:moveTo>
                  <a:lnTo>
                    <a:pt x="1981" y="502468"/>
                  </a:lnTo>
                  <a:lnTo>
                    <a:pt x="7817" y="456146"/>
                  </a:lnTo>
                  <a:lnTo>
                    <a:pt x="17346" y="411109"/>
                  </a:lnTo>
                  <a:lnTo>
                    <a:pt x="30405" y="367521"/>
                  </a:lnTo>
                  <a:lnTo>
                    <a:pt x="46833" y="325548"/>
                  </a:lnTo>
                  <a:lnTo>
                    <a:pt x="66468" y="285355"/>
                  </a:lnTo>
                  <a:lnTo>
                    <a:pt x="89147" y="247107"/>
                  </a:lnTo>
                  <a:lnTo>
                    <a:pt x="114708" y="210970"/>
                  </a:lnTo>
                  <a:lnTo>
                    <a:pt x="142989" y="177109"/>
                  </a:lnTo>
                  <a:lnTo>
                    <a:pt x="173828" y="145688"/>
                  </a:lnTo>
                  <a:lnTo>
                    <a:pt x="207063" y="116874"/>
                  </a:lnTo>
                  <a:lnTo>
                    <a:pt x="242532" y="90830"/>
                  </a:lnTo>
                  <a:lnTo>
                    <a:pt x="280073" y="67724"/>
                  </a:lnTo>
                  <a:lnTo>
                    <a:pt x="319524" y="47718"/>
                  </a:lnTo>
                  <a:lnTo>
                    <a:pt x="360722" y="30980"/>
                  </a:lnTo>
                  <a:lnTo>
                    <a:pt x="403506" y="17674"/>
                  </a:lnTo>
                  <a:lnTo>
                    <a:pt x="447713" y="7965"/>
                  </a:lnTo>
                  <a:lnTo>
                    <a:pt x="493182" y="2018"/>
                  </a:lnTo>
                  <a:lnTo>
                    <a:pt x="539750" y="0"/>
                  </a:lnTo>
                  <a:lnTo>
                    <a:pt x="586317" y="2018"/>
                  </a:lnTo>
                  <a:lnTo>
                    <a:pt x="631786" y="7965"/>
                  </a:lnTo>
                  <a:lnTo>
                    <a:pt x="675993" y="17674"/>
                  </a:lnTo>
                  <a:lnTo>
                    <a:pt x="718777" y="30980"/>
                  </a:lnTo>
                  <a:lnTo>
                    <a:pt x="759975" y="47718"/>
                  </a:lnTo>
                  <a:lnTo>
                    <a:pt x="799426" y="67724"/>
                  </a:lnTo>
                  <a:lnTo>
                    <a:pt x="836967" y="90830"/>
                  </a:lnTo>
                  <a:lnTo>
                    <a:pt x="872436" y="116874"/>
                  </a:lnTo>
                  <a:lnTo>
                    <a:pt x="905671" y="145688"/>
                  </a:lnTo>
                  <a:lnTo>
                    <a:pt x="936510" y="177109"/>
                  </a:lnTo>
                  <a:lnTo>
                    <a:pt x="964791" y="210970"/>
                  </a:lnTo>
                  <a:lnTo>
                    <a:pt x="990352" y="247107"/>
                  </a:lnTo>
                  <a:lnTo>
                    <a:pt x="1013031" y="285355"/>
                  </a:lnTo>
                  <a:lnTo>
                    <a:pt x="1032666" y="325548"/>
                  </a:lnTo>
                  <a:lnTo>
                    <a:pt x="1049094" y="367521"/>
                  </a:lnTo>
                  <a:lnTo>
                    <a:pt x="1062153" y="411109"/>
                  </a:lnTo>
                  <a:lnTo>
                    <a:pt x="1071682" y="456146"/>
                  </a:lnTo>
                  <a:lnTo>
                    <a:pt x="1077518" y="502468"/>
                  </a:lnTo>
                  <a:lnTo>
                    <a:pt x="1079500" y="549910"/>
                  </a:lnTo>
                  <a:lnTo>
                    <a:pt x="1077518" y="597351"/>
                  </a:lnTo>
                  <a:lnTo>
                    <a:pt x="1071682" y="643673"/>
                  </a:lnTo>
                  <a:lnTo>
                    <a:pt x="1062153" y="688710"/>
                  </a:lnTo>
                  <a:lnTo>
                    <a:pt x="1049094" y="732298"/>
                  </a:lnTo>
                  <a:lnTo>
                    <a:pt x="1032666" y="774271"/>
                  </a:lnTo>
                  <a:lnTo>
                    <a:pt x="1013031" y="814464"/>
                  </a:lnTo>
                  <a:lnTo>
                    <a:pt x="990352" y="852712"/>
                  </a:lnTo>
                  <a:lnTo>
                    <a:pt x="964791" y="888849"/>
                  </a:lnTo>
                  <a:lnTo>
                    <a:pt x="936510" y="922710"/>
                  </a:lnTo>
                  <a:lnTo>
                    <a:pt x="905671" y="954131"/>
                  </a:lnTo>
                  <a:lnTo>
                    <a:pt x="872436" y="982945"/>
                  </a:lnTo>
                  <a:lnTo>
                    <a:pt x="836967" y="1008989"/>
                  </a:lnTo>
                  <a:lnTo>
                    <a:pt x="799426" y="1032095"/>
                  </a:lnTo>
                  <a:lnTo>
                    <a:pt x="759975" y="1052101"/>
                  </a:lnTo>
                  <a:lnTo>
                    <a:pt x="718777" y="1068839"/>
                  </a:lnTo>
                  <a:lnTo>
                    <a:pt x="675993" y="1082145"/>
                  </a:lnTo>
                  <a:lnTo>
                    <a:pt x="631786" y="1091854"/>
                  </a:lnTo>
                  <a:lnTo>
                    <a:pt x="586317" y="1097801"/>
                  </a:lnTo>
                  <a:lnTo>
                    <a:pt x="539750" y="1099820"/>
                  </a:lnTo>
                  <a:lnTo>
                    <a:pt x="493182" y="1097801"/>
                  </a:lnTo>
                  <a:lnTo>
                    <a:pt x="447713" y="1091854"/>
                  </a:lnTo>
                  <a:lnTo>
                    <a:pt x="403506" y="1082145"/>
                  </a:lnTo>
                  <a:lnTo>
                    <a:pt x="360722" y="1068839"/>
                  </a:lnTo>
                  <a:lnTo>
                    <a:pt x="319524" y="1052101"/>
                  </a:lnTo>
                  <a:lnTo>
                    <a:pt x="280073" y="1032095"/>
                  </a:lnTo>
                  <a:lnTo>
                    <a:pt x="242532" y="1008989"/>
                  </a:lnTo>
                  <a:lnTo>
                    <a:pt x="207063" y="982945"/>
                  </a:lnTo>
                  <a:lnTo>
                    <a:pt x="173828" y="954131"/>
                  </a:lnTo>
                  <a:lnTo>
                    <a:pt x="142989" y="922710"/>
                  </a:lnTo>
                  <a:lnTo>
                    <a:pt x="114708" y="888849"/>
                  </a:lnTo>
                  <a:lnTo>
                    <a:pt x="89147" y="852712"/>
                  </a:lnTo>
                  <a:lnTo>
                    <a:pt x="66468" y="814464"/>
                  </a:lnTo>
                  <a:lnTo>
                    <a:pt x="46833" y="774271"/>
                  </a:lnTo>
                  <a:lnTo>
                    <a:pt x="30405" y="732298"/>
                  </a:lnTo>
                  <a:lnTo>
                    <a:pt x="17346" y="688710"/>
                  </a:lnTo>
                  <a:lnTo>
                    <a:pt x="7817" y="643673"/>
                  </a:lnTo>
                  <a:lnTo>
                    <a:pt x="1981" y="597351"/>
                  </a:lnTo>
                  <a:lnTo>
                    <a:pt x="0" y="549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167504" y="2853309"/>
            <a:ext cx="47752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25" dirty="0">
                <a:solidFill>
                  <a:srgbClr val="FFFFFF"/>
                </a:solidFill>
                <a:latin typeface="Calibri"/>
                <a:cs typeface="Calibri"/>
              </a:rPr>
              <a:t>£0</a:t>
            </a:r>
            <a:endParaRPr sz="35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277100" y="2573020"/>
            <a:ext cx="1153160" cy="1173480"/>
            <a:chOff x="7277100" y="2573020"/>
            <a:chExt cx="1153160" cy="1173480"/>
          </a:xfrm>
        </p:grpSpPr>
        <p:sp>
          <p:nvSpPr>
            <p:cNvPr id="15" name="object 15"/>
            <p:cNvSpPr/>
            <p:nvPr/>
          </p:nvSpPr>
          <p:spPr>
            <a:xfrm>
              <a:off x="7289800" y="2585720"/>
              <a:ext cx="1127760" cy="1148080"/>
            </a:xfrm>
            <a:custGeom>
              <a:avLst/>
              <a:gdLst/>
              <a:ahLst/>
              <a:cxnLst/>
              <a:rect l="l" t="t" r="r" b="b"/>
              <a:pathLst>
                <a:path w="1127759" h="1148079">
                  <a:moveTo>
                    <a:pt x="563879" y="0"/>
                  </a:moveTo>
                  <a:lnTo>
                    <a:pt x="515228" y="2107"/>
                  </a:lnTo>
                  <a:lnTo>
                    <a:pt x="467726" y="8314"/>
                  </a:lnTo>
                  <a:lnTo>
                    <a:pt x="421542" y="18449"/>
                  </a:lnTo>
                  <a:lnTo>
                    <a:pt x="376845" y="32338"/>
                  </a:lnTo>
                  <a:lnTo>
                    <a:pt x="333804" y="49811"/>
                  </a:lnTo>
                  <a:lnTo>
                    <a:pt x="292590" y="70693"/>
                  </a:lnTo>
                  <a:lnTo>
                    <a:pt x="253371" y="94813"/>
                  </a:lnTo>
                  <a:lnTo>
                    <a:pt x="216316" y="121999"/>
                  </a:lnTo>
                  <a:lnTo>
                    <a:pt x="181595" y="152077"/>
                  </a:lnTo>
                  <a:lnTo>
                    <a:pt x="149378" y="184876"/>
                  </a:lnTo>
                  <a:lnTo>
                    <a:pt x="119833" y="220223"/>
                  </a:lnTo>
                  <a:lnTo>
                    <a:pt x="93129" y="257946"/>
                  </a:lnTo>
                  <a:lnTo>
                    <a:pt x="69437" y="297872"/>
                  </a:lnTo>
                  <a:lnTo>
                    <a:pt x="48926" y="339828"/>
                  </a:lnTo>
                  <a:lnTo>
                    <a:pt x="31764" y="383644"/>
                  </a:lnTo>
                  <a:lnTo>
                    <a:pt x="18121" y="429145"/>
                  </a:lnTo>
                  <a:lnTo>
                    <a:pt x="8166" y="476159"/>
                  </a:lnTo>
                  <a:lnTo>
                    <a:pt x="2069" y="524515"/>
                  </a:lnTo>
                  <a:lnTo>
                    <a:pt x="0" y="574039"/>
                  </a:lnTo>
                  <a:lnTo>
                    <a:pt x="2069" y="623564"/>
                  </a:lnTo>
                  <a:lnTo>
                    <a:pt x="8166" y="671920"/>
                  </a:lnTo>
                  <a:lnTo>
                    <a:pt x="18121" y="718934"/>
                  </a:lnTo>
                  <a:lnTo>
                    <a:pt x="31764" y="764435"/>
                  </a:lnTo>
                  <a:lnTo>
                    <a:pt x="48926" y="808251"/>
                  </a:lnTo>
                  <a:lnTo>
                    <a:pt x="69437" y="850207"/>
                  </a:lnTo>
                  <a:lnTo>
                    <a:pt x="93129" y="890133"/>
                  </a:lnTo>
                  <a:lnTo>
                    <a:pt x="119833" y="927856"/>
                  </a:lnTo>
                  <a:lnTo>
                    <a:pt x="149378" y="963203"/>
                  </a:lnTo>
                  <a:lnTo>
                    <a:pt x="181595" y="996002"/>
                  </a:lnTo>
                  <a:lnTo>
                    <a:pt x="216316" y="1026080"/>
                  </a:lnTo>
                  <a:lnTo>
                    <a:pt x="253371" y="1053266"/>
                  </a:lnTo>
                  <a:lnTo>
                    <a:pt x="292590" y="1077386"/>
                  </a:lnTo>
                  <a:lnTo>
                    <a:pt x="333804" y="1098268"/>
                  </a:lnTo>
                  <a:lnTo>
                    <a:pt x="376845" y="1115741"/>
                  </a:lnTo>
                  <a:lnTo>
                    <a:pt x="421542" y="1129630"/>
                  </a:lnTo>
                  <a:lnTo>
                    <a:pt x="467726" y="1139765"/>
                  </a:lnTo>
                  <a:lnTo>
                    <a:pt x="515228" y="1145972"/>
                  </a:lnTo>
                  <a:lnTo>
                    <a:pt x="563879" y="1148079"/>
                  </a:lnTo>
                  <a:lnTo>
                    <a:pt x="612531" y="1145972"/>
                  </a:lnTo>
                  <a:lnTo>
                    <a:pt x="660033" y="1139765"/>
                  </a:lnTo>
                  <a:lnTo>
                    <a:pt x="706217" y="1129630"/>
                  </a:lnTo>
                  <a:lnTo>
                    <a:pt x="750914" y="1115741"/>
                  </a:lnTo>
                  <a:lnTo>
                    <a:pt x="793955" y="1098268"/>
                  </a:lnTo>
                  <a:lnTo>
                    <a:pt x="835169" y="1077386"/>
                  </a:lnTo>
                  <a:lnTo>
                    <a:pt x="874388" y="1053266"/>
                  </a:lnTo>
                  <a:lnTo>
                    <a:pt x="911443" y="1026080"/>
                  </a:lnTo>
                  <a:lnTo>
                    <a:pt x="946164" y="996002"/>
                  </a:lnTo>
                  <a:lnTo>
                    <a:pt x="978381" y="963203"/>
                  </a:lnTo>
                  <a:lnTo>
                    <a:pt x="1007926" y="927856"/>
                  </a:lnTo>
                  <a:lnTo>
                    <a:pt x="1034630" y="890133"/>
                  </a:lnTo>
                  <a:lnTo>
                    <a:pt x="1058322" y="850207"/>
                  </a:lnTo>
                  <a:lnTo>
                    <a:pt x="1078833" y="808251"/>
                  </a:lnTo>
                  <a:lnTo>
                    <a:pt x="1095995" y="764435"/>
                  </a:lnTo>
                  <a:lnTo>
                    <a:pt x="1109638" y="718934"/>
                  </a:lnTo>
                  <a:lnTo>
                    <a:pt x="1119593" y="671920"/>
                  </a:lnTo>
                  <a:lnTo>
                    <a:pt x="1125690" y="623564"/>
                  </a:lnTo>
                  <a:lnTo>
                    <a:pt x="1127759" y="574039"/>
                  </a:lnTo>
                  <a:lnTo>
                    <a:pt x="1125690" y="524515"/>
                  </a:lnTo>
                  <a:lnTo>
                    <a:pt x="1119593" y="476159"/>
                  </a:lnTo>
                  <a:lnTo>
                    <a:pt x="1109638" y="429145"/>
                  </a:lnTo>
                  <a:lnTo>
                    <a:pt x="1095995" y="383644"/>
                  </a:lnTo>
                  <a:lnTo>
                    <a:pt x="1078833" y="339828"/>
                  </a:lnTo>
                  <a:lnTo>
                    <a:pt x="1058322" y="297872"/>
                  </a:lnTo>
                  <a:lnTo>
                    <a:pt x="1034630" y="257946"/>
                  </a:lnTo>
                  <a:lnTo>
                    <a:pt x="1007926" y="220223"/>
                  </a:lnTo>
                  <a:lnTo>
                    <a:pt x="978381" y="184876"/>
                  </a:lnTo>
                  <a:lnTo>
                    <a:pt x="946164" y="152077"/>
                  </a:lnTo>
                  <a:lnTo>
                    <a:pt x="911443" y="121999"/>
                  </a:lnTo>
                  <a:lnTo>
                    <a:pt x="874388" y="94813"/>
                  </a:lnTo>
                  <a:lnTo>
                    <a:pt x="835169" y="70693"/>
                  </a:lnTo>
                  <a:lnTo>
                    <a:pt x="793955" y="49811"/>
                  </a:lnTo>
                  <a:lnTo>
                    <a:pt x="750914" y="32338"/>
                  </a:lnTo>
                  <a:lnTo>
                    <a:pt x="706217" y="18449"/>
                  </a:lnTo>
                  <a:lnTo>
                    <a:pt x="660033" y="8314"/>
                  </a:lnTo>
                  <a:lnTo>
                    <a:pt x="612531" y="2107"/>
                  </a:lnTo>
                  <a:lnTo>
                    <a:pt x="56387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9800" y="2585720"/>
              <a:ext cx="1127760" cy="1148080"/>
            </a:xfrm>
            <a:custGeom>
              <a:avLst/>
              <a:gdLst/>
              <a:ahLst/>
              <a:cxnLst/>
              <a:rect l="l" t="t" r="r" b="b"/>
              <a:pathLst>
                <a:path w="1127759" h="1148079">
                  <a:moveTo>
                    <a:pt x="0" y="574039"/>
                  </a:moveTo>
                  <a:lnTo>
                    <a:pt x="2069" y="524515"/>
                  </a:lnTo>
                  <a:lnTo>
                    <a:pt x="8166" y="476159"/>
                  </a:lnTo>
                  <a:lnTo>
                    <a:pt x="18121" y="429145"/>
                  </a:lnTo>
                  <a:lnTo>
                    <a:pt x="31764" y="383644"/>
                  </a:lnTo>
                  <a:lnTo>
                    <a:pt x="48926" y="339828"/>
                  </a:lnTo>
                  <a:lnTo>
                    <a:pt x="69437" y="297872"/>
                  </a:lnTo>
                  <a:lnTo>
                    <a:pt x="93129" y="257946"/>
                  </a:lnTo>
                  <a:lnTo>
                    <a:pt x="119833" y="220223"/>
                  </a:lnTo>
                  <a:lnTo>
                    <a:pt x="149378" y="184876"/>
                  </a:lnTo>
                  <a:lnTo>
                    <a:pt x="181595" y="152077"/>
                  </a:lnTo>
                  <a:lnTo>
                    <a:pt x="216316" y="121999"/>
                  </a:lnTo>
                  <a:lnTo>
                    <a:pt x="253371" y="94813"/>
                  </a:lnTo>
                  <a:lnTo>
                    <a:pt x="292590" y="70693"/>
                  </a:lnTo>
                  <a:lnTo>
                    <a:pt x="333804" y="49811"/>
                  </a:lnTo>
                  <a:lnTo>
                    <a:pt x="376845" y="32338"/>
                  </a:lnTo>
                  <a:lnTo>
                    <a:pt x="421542" y="18449"/>
                  </a:lnTo>
                  <a:lnTo>
                    <a:pt x="467726" y="8314"/>
                  </a:lnTo>
                  <a:lnTo>
                    <a:pt x="515228" y="2107"/>
                  </a:lnTo>
                  <a:lnTo>
                    <a:pt x="563879" y="0"/>
                  </a:lnTo>
                  <a:lnTo>
                    <a:pt x="612531" y="2107"/>
                  </a:lnTo>
                  <a:lnTo>
                    <a:pt x="660033" y="8314"/>
                  </a:lnTo>
                  <a:lnTo>
                    <a:pt x="706217" y="18449"/>
                  </a:lnTo>
                  <a:lnTo>
                    <a:pt x="750914" y="32338"/>
                  </a:lnTo>
                  <a:lnTo>
                    <a:pt x="793955" y="49811"/>
                  </a:lnTo>
                  <a:lnTo>
                    <a:pt x="835169" y="70693"/>
                  </a:lnTo>
                  <a:lnTo>
                    <a:pt x="874388" y="94813"/>
                  </a:lnTo>
                  <a:lnTo>
                    <a:pt x="911443" y="121999"/>
                  </a:lnTo>
                  <a:lnTo>
                    <a:pt x="946164" y="152077"/>
                  </a:lnTo>
                  <a:lnTo>
                    <a:pt x="978381" y="184876"/>
                  </a:lnTo>
                  <a:lnTo>
                    <a:pt x="1007926" y="220223"/>
                  </a:lnTo>
                  <a:lnTo>
                    <a:pt x="1034630" y="257946"/>
                  </a:lnTo>
                  <a:lnTo>
                    <a:pt x="1058322" y="297872"/>
                  </a:lnTo>
                  <a:lnTo>
                    <a:pt x="1078833" y="339828"/>
                  </a:lnTo>
                  <a:lnTo>
                    <a:pt x="1095995" y="383644"/>
                  </a:lnTo>
                  <a:lnTo>
                    <a:pt x="1109638" y="429145"/>
                  </a:lnTo>
                  <a:lnTo>
                    <a:pt x="1119593" y="476159"/>
                  </a:lnTo>
                  <a:lnTo>
                    <a:pt x="1125690" y="524515"/>
                  </a:lnTo>
                  <a:lnTo>
                    <a:pt x="1127759" y="574039"/>
                  </a:lnTo>
                  <a:lnTo>
                    <a:pt x="1125690" y="623564"/>
                  </a:lnTo>
                  <a:lnTo>
                    <a:pt x="1119593" y="671920"/>
                  </a:lnTo>
                  <a:lnTo>
                    <a:pt x="1109638" y="718934"/>
                  </a:lnTo>
                  <a:lnTo>
                    <a:pt x="1095995" y="764435"/>
                  </a:lnTo>
                  <a:lnTo>
                    <a:pt x="1078833" y="808251"/>
                  </a:lnTo>
                  <a:lnTo>
                    <a:pt x="1058322" y="850207"/>
                  </a:lnTo>
                  <a:lnTo>
                    <a:pt x="1034630" y="890133"/>
                  </a:lnTo>
                  <a:lnTo>
                    <a:pt x="1007926" y="927856"/>
                  </a:lnTo>
                  <a:lnTo>
                    <a:pt x="978381" y="963203"/>
                  </a:lnTo>
                  <a:lnTo>
                    <a:pt x="946164" y="996002"/>
                  </a:lnTo>
                  <a:lnTo>
                    <a:pt x="911443" y="1026080"/>
                  </a:lnTo>
                  <a:lnTo>
                    <a:pt x="874388" y="1053266"/>
                  </a:lnTo>
                  <a:lnTo>
                    <a:pt x="835169" y="1077386"/>
                  </a:lnTo>
                  <a:lnTo>
                    <a:pt x="793955" y="1098268"/>
                  </a:lnTo>
                  <a:lnTo>
                    <a:pt x="750914" y="1115741"/>
                  </a:lnTo>
                  <a:lnTo>
                    <a:pt x="706217" y="1129630"/>
                  </a:lnTo>
                  <a:lnTo>
                    <a:pt x="660033" y="1139765"/>
                  </a:lnTo>
                  <a:lnTo>
                    <a:pt x="612531" y="1145972"/>
                  </a:lnTo>
                  <a:lnTo>
                    <a:pt x="563879" y="1148079"/>
                  </a:lnTo>
                  <a:lnTo>
                    <a:pt x="515228" y="1145972"/>
                  </a:lnTo>
                  <a:lnTo>
                    <a:pt x="467726" y="1139765"/>
                  </a:lnTo>
                  <a:lnTo>
                    <a:pt x="421542" y="1129630"/>
                  </a:lnTo>
                  <a:lnTo>
                    <a:pt x="376845" y="1115741"/>
                  </a:lnTo>
                  <a:lnTo>
                    <a:pt x="333804" y="1098268"/>
                  </a:lnTo>
                  <a:lnTo>
                    <a:pt x="292590" y="1077386"/>
                  </a:lnTo>
                  <a:lnTo>
                    <a:pt x="253371" y="1053266"/>
                  </a:lnTo>
                  <a:lnTo>
                    <a:pt x="216316" y="1026080"/>
                  </a:lnTo>
                  <a:lnTo>
                    <a:pt x="181595" y="996002"/>
                  </a:lnTo>
                  <a:lnTo>
                    <a:pt x="149378" y="963203"/>
                  </a:lnTo>
                  <a:lnTo>
                    <a:pt x="119833" y="927856"/>
                  </a:lnTo>
                  <a:lnTo>
                    <a:pt x="93129" y="890133"/>
                  </a:lnTo>
                  <a:lnTo>
                    <a:pt x="69437" y="850207"/>
                  </a:lnTo>
                  <a:lnTo>
                    <a:pt x="48926" y="808251"/>
                  </a:lnTo>
                  <a:lnTo>
                    <a:pt x="31764" y="764435"/>
                  </a:lnTo>
                  <a:lnTo>
                    <a:pt x="18121" y="718934"/>
                  </a:lnTo>
                  <a:lnTo>
                    <a:pt x="8166" y="671920"/>
                  </a:lnTo>
                  <a:lnTo>
                    <a:pt x="2069" y="623564"/>
                  </a:lnTo>
                  <a:lnTo>
                    <a:pt x="0" y="57403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16800" y="3014980"/>
              <a:ext cx="871220" cy="30480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3865245" y="3754754"/>
            <a:ext cx="1079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No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paid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30693" y="3769105"/>
            <a:ext cx="10458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No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909059" y="2946400"/>
            <a:ext cx="4130040" cy="2504440"/>
            <a:chOff x="3909059" y="2946400"/>
            <a:chExt cx="4130040" cy="2504440"/>
          </a:xfrm>
        </p:grpSpPr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5719" y="2946400"/>
              <a:ext cx="373379" cy="37337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905627" y="4763007"/>
              <a:ext cx="381000" cy="248285"/>
            </a:xfrm>
            <a:custGeom>
              <a:avLst/>
              <a:gdLst/>
              <a:ahLst/>
              <a:cxnLst/>
              <a:rect l="l" t="t" r="r" b="b"/>
              <a:pathLst>
                <a:path w="381000" h="248285">
                  <a:moveTo>
                    <a:pt x="380746" y="148717"/>
                  </a:moveTo>
                  <a:lnTo>
                    <a:pt x="0" y="148717"/>
                  </a:lnTo>
                  <a:lnTo>
                    <a:pt x="0" y="247904"/>
                  </a:lnTo>
                  <a:lnTo>
                    <a:pt x="380746" y="247904"/>
                  </a:lnTo>
                  <a:lnTo>
                    <a:pt x="380746" y="148717"/>
                  </a:lnTo>
                  <a:close/>
                </a:path>
                <a:path w="381000" h="248285">
                  <a:moveTo>
                    <a:pt x="380746" y="0"/>
                  </a:moveTo>
                  <a:lnTo>
                    <a:pt x="0" y="0"/>
                  </a:lnTo>
                  <a:lnTo>
                    <a:pt x="0" y="99187"/>
                  </a:lnTo>
                  <a:lnTo>
                    <a:pt x="380746" y="99187"/>
                  </a:lnTo>
                  <a:lnTo>
                    <a:pt x="38074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905626" y="4763007"/>
              <a:ext cx="381000" cy="248285"/>
            </a:xfrm>
            <a:custGeom>
              <a:avLst/>
              <a:gdLst/>
              <a:ahLst/>
              <a:cxnLst/>
              <a:rect l="l" t="t" r="r" b="b"/>
              <a:pathLst>
                <a:path w="381000" h="248285">
                  <a:moveTo>
                    <a:pt x="0" y="0"/>
                  </a:moveTo>
                  <a:lnTo>
                    <a:pt x="380746" y="0"/>
                  </a:lnTo>
                  <a:lnTo>
                    <a:pt x="380746" y="99187"/>
                  </a:lnTo>
                  <a:lnTo>
                    <a:pt x="0" y="99187"/>
                  </a:lnTo>
                  <a:lnTo>
                    <a:pt x="0" y="0"/>
                  </a:lnTo>
                  <a:close/>
                </a:path>
                <a:path w="381000" h="248285">
                  <a:moveTo>
                    <a:pt x="0" y="148717"/>
                  </a:moveTo>
                  <a:lnTo>
                    <a:pt x="380746" y="148717"/>
                  </a:lnTo>
                  <a:lnTo>
                    <a:pt x="380746" y="247904"/>
                  </a:lnTo>
                  <a:lnTo>
                    <a:pt x="0" y="247904"/>
                  </a:lnTo>
                  <a:lnTo>
                    <a:pt x="0" y="148717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921759" y="4338319"/>
              <a:ext cx="1079500" cy="1099820"/>
            </a:xfrm>
            <a:custGeom>
              <a:avLst/>
              <a:gdLst/>
              <a:ahLst/>
              <a:cxnLst/>
              <a:rect l="l" t="t" r="r" b="b"/>
              <a:pathLst>
                <a:path w="1079500" h="1099820">
                  <a:moveTo>
                    <a:pt x="539750" y="0"/>
                  </a:moveTo>
                  <a:lnTo>
                    <a:pt x="493182" y="2018"/>
                  </a:lnTo>
                  <a:lnTo>
                    <a:pt x="447713" y="7965"/>
                  </a:lnTo>
                  <a:lnTo>
                    <a:pt x="403506" y="17674"/>
                  </a:lnTo>
                  <a:lnTo>
                    <a:pt x="360722" y="30980"/>
                  </a:lnTo>
                  <a:lnTo>
                    <a:pt x="319524" y="47718"/>
                  </a:lnTo>
                  <a:lnTo>
                    <a:pt x="280073" y="67724"/>
                  </a:lnTo>
                  <a:lnTo>
                    <a:pt x="242532" y="90830"/>
                  </a:lnTo>
                  <a:lnTo>
                    <a:pt x="207063" y="116874"/>
                  </a:lnTo>
                  <a:lnTo>
                    <a:pt x="173828" y="145688"/>
                  </a:lnTo>
                  <a:lnTo>
                    <a:pt x="142989" y="177109"/>
                  </a:lnTo>
                  <a:lnTo>
                    <a:pt x="114708" y="210970"/>
                  </a:lnTo>
                  <a:lnTo>
                    <a:pt x="89147" y="247107"/>
                  </a:lnTo>
                  <a:lnTo>
                    <a:pt x="66468" y="285355"/>
                  </a:lnTo>
                  <a:lnTo>
                    <a:pt x="46833" y="325548"/>
                  </a:lnTo>
                  <a:lnTo>
                    <a:pt x="30405" y="367521"/>
                  </a:lnTo>
                  <a:lnTo>
                    <a:pt x="17346" y="411109"/>
                  </a:lnTo>
                  <a:lnTo>
                    <a:pt x="7817" y="456146"/>
                  </a:lnTo>
                  <a:lnTo>
                    <a:pt x="1981" y="502468"/>
                  </a:lnTo>
                  <a:lnTo>
                    <a:pt x="0" y="549909"/>
                  </a:lnTo>
                  <a:lnTo>
                    <a:pt x="1981" y="597351"/>
                  </a:lnTo>
                  <a:lnTo>
                    <a:pt x="7817" y="643673"/>
                  </a:lnTo>
                  <a:lnTo>
                    <a:pt x="17346" y="688710"/>
                  </a:lnTo>
                  <a:lnTo>
                    <a:pt x="30405" y="732298"/>
                  </a:lnTo>
                  <a:lnTo>
                    <a:pt x="46833" y="774271"/>
                  </a:lnTo>
                  <a:lnTo>
                    <a:pt x="66468" y="814464"/>
                  </a:lnTo>
                  <a:lnTo>
                    <a:pt x="89147" y="852712"/>
                  </a:lnTo>
                  <a:lnTo>
                    <a:pt x="114708" y="888849"/>
                  </a:lnTo>
                  <a:lnTo>
                    <a:pt x="142989" y="922710"/>
                  </a:lnTo>
                  <a:lnTo>
                    <a:pt x="173828" y="954131"/>
                  </a:lnTo>
                  <a:lnTo>
                    <a:pt x="207063" y="982945"/>
                  </a:lnTo>
                  <a:lnTo>
                    <a:pt x="242532" y="1008989"/>
                  </a:lnTo>
                  <a:lnTo>
                    <a:pt x="280073" y="1032095"/>
                  </a:lnTo>
                  <a:lnTo>
                    <a:pt x="319524" y="1052101"/>
                  </a:lnTo>
                  <a:lnTo>
                    <a:pt x="360722" y="1068839"/>
                  </a:lnTo>
                  <a:lnTo>
                    <a:pt x="403506" y="1082145"/>
                  </a:lnTo>
                  <a:lnTo>
                    <a:pt x="447713" y="1091854"/>
                  </a:lnTo>
                  <a:lnTo>
                    <a:pt x="493182" y="1097801"/>
                  </a:lnTo>
                  <a:lnTo>
                    <a:pt x="539750" y="1099819"/>
                  </a:lnTo>
                  <a:lnTo>
                    <a:pt x="586317" y="1097801"/>
                  </a:lnTo>
                  <a:lnTo>
                    <a:pt x="631786" y="1091854"/>
                  </a:lnTo>
                  <a:lnTo>
                    <a:pt x="675993" y="1082145"/>
                  </a:lnTo>
                  <a:lnTo>
                    <a:pt x="718777" y="1068839"/>
                  </a:lnTo>
                  <a:lnTo>
                    <a:pt x="759975" y="1052101"/>
                  </a:lnTo>
                  <a:lnTo>
                    <a:pt x="799426" y="1032095"/>
                  </a:lnTo>
                  <a:lnTo>
                    <a:pt x="836967" y="1008989"/>
                  </a:lnTo>
                  <a:lnTo>
                    <a:pt x="872436" y="982945"/>
                  </a:lnTo>
                  <a:lnTo>
                    <a:pt x="905671" y="954131"/>
                  </a:lnTo>
                  <a:lnTo>
                    <a:pt x="936510" y="922710"/>
                  </a:lnTo>
                  <a:lnTo>
                    <a:pt x="964791" y="888849"/>
                  </a:lnTo>
                  <a:lnTo>
                    <a:pt x="990352" y="852712"/>
                  </a:lnTo>
                  <a:lnTo>
                    <a:pt x="1013031" y="814464"/>
                  </a:lnTo>
                  <a:lnTo>
                    <a:pt x="1032666" y="774271"/>
                  </a:lnTo>
                  <a:lnTo>
                    <a:pt x="1049094" y="732298"/>
                  </a:lnTo>
                  <a:lnTo>
                    <a:pt x="1062153" y="688710"/>
                  </a:lnTo>
                  <a:lnTo>
                    <a:pt x="1071682" y="643673"/>
                  </a:lnTo>
                  <a:lnTo>
                    <a:pt x="1077518" y="597351"/>
                  </a:lnTo>
                  <a:lnTo>
                    <a:pt x="1079500" y="549909"/>
                  </a:lnTo>
                  <a:lnTo>
                    <a:pt x="1077518" y="502468"/>
                  </a:lnTo>
                  <a:lnTo>
                    <a:pt x="1071682" y="456146"/>
                  </a:lnTo>
                  <a:lnTo>
                    <a:pt x="1062153" y="411109"/>
                  </a:lnTo>
                  <a:lnTo>
                    <a:pt x="1049094" y="367521"/>
                  </a:lnTo>
                  <a:lnTo>
                    <a:pt x="1032666" y="325548"/>
                  </a:lnTo>
                  <a:lnTo>
                    <a:pt x="1013031" y="285355"/>
                  </a:lnTo>
                  <a:lnTo>
                    <a:pt x="990352" y="247107"/>
                  </a:lnTo>
                  <a:lnTo>
                    <a:pt x="964791" y="210970"/>
                  </a:lnTo>
                  <a:lnTo>
                    <a:pt x="936510" y="177109"/>
                  </a:lnTo>
                  <a:lnTo>
                    <a:pt x="905671" y="145688"/>
                  </a:lnTo>
                  <a:lnTo>
                    <a:pt x="872436" y="116874"/>
                  </a:lnTo>
                  <a:lnTo>
                    <a:pt x="836967" y="90830"/>
                  </a:lnTo>
                  <a:lnTo>
                    <a:pt x="799426" y="67724"/>
                  </a:lnTo>
                  <a:lnTo>
                    <a:pt x="759975" y="47718"/>
                  </a:lnTo>
                  <a:lnTo>
                    <a:pt x="718777" y="30980"/>
                  </a:lnTo>
                  <a:lnTo>
                    <a:pt x="675993" y="17674"/>
                  </a:lnTo>
                  <a:lnTo>
                    <a:pt x="631786" y="7965"/>
                  </a:lnTo>
                  <a:lnTo>
                    <a:pt x="586317" y="2018"/>
                  </a:lnTo>
                  <a:lnTo>
                    <a:pt x="5397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21759" y="4338319"/>
              <a:ext cx="1079500" cy="1099820"/>
            </a:xfrm>
            <a:custGeom>
              <a:avLst/>
              <a:gdLst/>
              <a:ahLst/>
              <a:cxnLst/>
              <a:rect l="l" t="t" r="r" b="b"/>
              <a:pathLst>
                <a:path w="1079500" h="1099820">
                  <a:moveTo>
                    <a:pt x="0" y="549909"/>
                  </a:moveTo>
                  <a:lnTo>
                    <a:pt x="1981" y="502468"/>
                  </a:lnTo>
                  <a:lnTo>
                    <a:pt x="7817" y="456146"/>
                  </a:lnTo>
                  <a:lnTo>
                    <a:pt x="17346" y="411109"/>
                  </a:lnTo>
                  <a:lnTo>
                    <a:pt x="30405" y="367521"/>
                  </a:lnTo>
                  <a:lnTo>
                    <a:pt x="46833" y="325548"/>
                  </a:lnTo>
                  <a:lnTo>
                    <a:pt x="66468" y="285355"/>
                  </a:lnTo>
                  <a:lnTo>
                    <a:pt x="89147" y="247107"/>
                  </a:lnTo>
                  <a:lnTo>
                    <a:pt x="114708" y="210970"/>
                  </a:lnTo>
                  <a:lnTo>
                    <a:pt x="142989" y="177109"/>
                  </a:lnTo>
                  <a:lnTo>
                    <a:pt x="173828" y="145688"/>
                  </a:lnTo>
                  <a:lnTo>
                    <a:pt x="207063" y="116874"/>
                  </a:lnTo>
                  <a:lnTo>
                    <a:pt x="242532" y="90830"/>
                  </a:lnTo>
                  <a:lnTo>
                    <a:pt x="280073" y="67724"/>
                  </a:lnTo>
                  <a:lnTo>
                    <a:pt x="319524" y="47718"/>
                  </a:lnTo>
                  <a:lnTo>
                    <a:pt x="360722" y="30980"/>
                  </a:lnTo>
                  <a:lnTo>
                    <a:pt x="403506" y="17674"/>
                  </a:lnTo>
                  <a:lnTo>
                    <a:pt x="447713" y="7965"/>
                  </a:lnTo>
                  <a:lnTo>
                    <a:pt x="493182" y="2018"/>
                  </a:lnTo>
                  <a:lnTo>
                    <a:pt x="539750" y="0"/>
                  </a:lnTo>
                  <a:lnTo>
                    <a:pt x="586317" y="2018"/>
                  </a:lnTo>
                  <a:lnTo>
                    <a:pt x="631786" y="7965"/>
                  </a:lnTo>
                  <a:lnTo>
                    <a:pt x="675993" y="17674"/>
                  </a:lnTo>
                  <a:lnTo>
                    <a:pt x="718777" y="30980"/>
                  </a:lnTo>
                  <a:lnTo>
                    <a:pt x="759975" y="47718"/>
                  </a:lnTo>
                  <a:lnTo>
                    <a:pt x="799426" y="67724"/>
                  </a:lnTo>
                  <a:lnTo>
                    <a:pt x="836967" y="90830"/>
                  </a:lnTo>
                  <a:lnTo>
                    <a:pt x="872436" y="116874"/>
                  </a:lnTo>
                  <a:lnTo>
                    <a:pt x="905671" y="145688"/>
                  </a:lnTo>
                  <a:lnTo>
                    <a:pt x="936510" y="177109"/>
                  </a:lnTo>
                  <a:lnTo>
                    <a:pt x="964791" y="210970"/>
                  </a:lnTo>
                  <a:lnTo>
                    <a:pt x="990352" y="247107"/>
                  </a:lnTo>
                  <a:lnTo>
                    <a:pt x="1013031" y="285355"/>
                  </a:lnTo>
                  <a:lnTo>
                    <a:pt x="1032666" y="325548"/>
                  </a:lnTo>
                  <a:lnTo>
                    <a:pt x="1049094" y="367521"/>
                  </a:lnTo>
                  <a:lnTo>
                    <a:pt x="1062153" y="411109"/>
                  </a:lnTo>
                  <a:lnTo>
                    <a:pt x="1071682" y="456146"/>
                  </a:lnTo>
                  <a:lnTo>
                    <a:pt x="1077518" y="502468"/>
                  </a:lnTo>
                  <a:lnTo>
                    <a:pt x="1079500" y="549909"/>
                  </a:lnTo>
                  <a:lnTo>
                    <a:pt x="1077518" y="597351"/>
                  </a:lnTo>
                  <a:lnTo>
                    <a:pt x="1071682" y="643673"/>
                  </a:lnTo>
                  <a:lnTo>
                    <a:pt x="1062153" y="688710"/>
                  </a:lnTo>
                  <a:lnTo>
                    <a:pt x="1049094" y="732298"/>
                  </a:lnTo>
                  <a:lnTo>
                    <a:pt x="1032666" y="774271"/>
                  </a:lnTo>
                  <a:lnTo>
                    <a:pt x="1013031" y="814464"/>
                  </a:lnTo>
                  <a:lnTo>
                    <a:pt x="990352" y="852712"/>
                  </a:lnTo>
                  <a:lnTo>
                    <a:pt x="964791" y="888849"/>
                  </a:lnTo>
                  <a:lnTo>
                    <a:pt x="936510" y="922710"/>
                  </a:lnTo>
                  <a:lnTo>
                    <a:pt x="905671" y="954131"/>
                  </a:lnTo>
                  <a:lnTo>
                    <a:pt x="872436" y="982945"/>
                  </a:lnTo>
                  <a:lnTo>
                    <a:pt x="836967" y="1008989"/>
                  </a:lnTo>
                  <a:lnTo>
                    <a:pt x="799426" y="1032095"/>
                  </a:lnTo>
                  <a:lnTo>
                    <a:pt x="759975" y="1052101"/>
                  </a:lnTo>
                  <a:lnTo>
                    <a:pt x="718777" y="1068839"/>
                  </a:lnTo>
                  <a:lnTo>
                    <a:pt x="675993" y="1082145"/>
                  </a:lnTo>
                  <a:lnTo>
                    <a:pt x="631786" y="1091854"/>
                  </a:lnTo>
                  <a:lnTo>
                    <a:pt x="586317" y="1097801"/>
                  </a:lnTo>
                  <a:lnTo>
                    <a:pt x="539750" y="1099819"/>
                  </a:lnTo>
                  <a:lnTo>
                    <a:pt x="493182" y="1097801"/>
                  </a:lnTo>
                  <a:lnTo>
                    <a:pt x="447713" y="1091854"/>
                  </a:lnTo>
                  <a:lnTo>
                    <a:pt x="403506" y="1082145"/>
                  </a:lnTo>
                  <a:lnTo>
                    <a:pt x="360722" y="1068839"/>
                  </a:lnTo>
                  <a:lnTo>
                    <a:pt x="319524" y="1052101"/>
                  </a:lnTo>
                  <a:lnTo>
                    <a:pt x="280073" y="1032095"/>
                  </a:lnTo>
                  <a:lnTo>
                    <a:pt x="242532" y="1008989"/>
                  </a:lnTo>
                  <a:lnTo>
                    <a:pt x="207063" y="982945"/>
                  </a:lnTo>
                  <a:lnTo>
                    <a:pt x="173828" y="954131"/>
                  </a:lnTo>
                  <a:lnTo>
                    <a:pt x="142989" y="922710"/>
                  </a:lnTo>
                  <a:lnTo>
                    <a:pt x="114708" y="888849"/>
                  </a:lnTo>
                  <a:lnTo>
                    <a:pt x="89147" y="852712"/>
                  </a:lnTo>
                  <a:lnTo>
                    <a:pt x="66468" y="814464"/>
                  </a:lnTo>
                  <a:lnTo>
                    <a:pt x="46833" y="774271"/>
                  </a:lnTo>
                  <a:lnTo>
                    <a:pt x="30405" y="732298"/>
                  </a:lnTo>
                  <a:lnTo>
                    <a:pt x="17346" y="688710"/>
                  </a:lnTo>
                  <a:lnTo>
                    <a:pt x="7817" y="643673"/>
                  </a:lnTo>
                  <a:lnTo>
                    <a:pt x="1981" y="597351"/>
                  </a:lnTo>
                  <a:lnTo>
                    <a:pt x="0" y="54990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169155" y="4632007"/>
            <a:ext cx="58293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25" dirty="0">
                <a:solidFill>
                  <a:srgbClr val="FFFFFF"/>
                </a:solidFill>
                <a:latin typeface="Calibri"/>
                <a:cs typeface="Calibri"/>
              </a:rPr>
              <a:t>£10</a:t>
            </a:r>
            <a:endParaRPr sz="29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330440" y="4333240"/>
            <a:ext cx="1153160" cy="1173480"/>
            <a:chOff x="7330440" y="4333240"/>
            <a:chExt cx="1153160" cy="1173480"/>
          </a:xfrm>
        </p:grpSpPr>
        <p:sp>
          <p:nvSpPr>
            <p:cNvPr id="28" name="object 28"/>
            <p:cNvSpPr/>
            <p:nvPr/>
          </p:nvSpPr>
          <p:spPr>
            <a:xfrm>
              <a:off x="7343140" y="4345940"/>
              <a:ext cx="1127760" cy="1148080"/>
            </a:xfrm>
            <a:custGeom>
              <a:avLst/>
              <a:gdLst/>
              <a:ahLst/>
              <a:cxnLst/>
              <a:rect l="l" t="t" r="r" b="b"/>
              <a:pathLst>
                <a:path w="1127759" h="1148079">
                  <a:moveTo>
                    <a:pt x="563879" y="0"/>
                  </a:moveTo>
                  <a:lnTo>
                    <a:pt x="515228" y="2107"/>
                  </a:lnTo>
                  <a:lnTo>
                    <a:pt x="467726" y="8314"/>
                  </a:lnTo>
                  <a:lnTo>
                    <a:pt x="421542" y="18449"/>
                  </a:lnTo>
                  <a:lnTo>
                    <a:pt x="376845" y="32338"/>
                  </a:lnTo>
                  <a:lnTo>
                    <a:pt x="333804" y="49811"/>
                  </a:lnTo>
                  <a:lnTo>
                    <a:pt x="292590" y="70693"/>
                  </a:lnTo>
                  <a:lnTo>
                    <a:pt x="253371" y="94813"/>
                  </a:lnTo>
                  <a:lnTo>
                    <a:pt x="216316" y="121999"/>
                  </a:lnTo>
                  <a:lnTo>
                    <a:pt x="181595" y="152077"/>
                  </a:lnTo>
                  <a:lnTo>
                    <a:pt x="149378" y="184876"/>
                  </a:lnTo>
                  <a:lnTo>
                    <a:pt x="119833" y="220223"/>
                  </a:lnTo>
                  <a:lnTo>
                    <a:pt x="93129" y="257946"/>
                  </a:lnTo>
                  <a:lnTo>
                    <a:pt x="69437" y="297872"/>
                  </a:lnTo>
                  <a:lnTo>
                    <a:pt x="48926" y="339828"/>
                  </a:lnTo>
                  <a:lnTo>
                    <a:pt x="31764" y="383644"/>
                  </a:lnTo>
                  <a:lnTo>
                    <a:pt x="18121" y="429145"/>
                  </a:lnTo>
                  <a:lnTo>
                    <a:pt x="8166" y="476159"/>
                  </a:lnTo>
                  <a:lnTo>
                    <a:pt x="2069" y="524515"/>
                  </a:lnTo>
                  <a:lnTo>
                    <a:pt x="0" y="574040"/>
                  </a:lnTo>
                  <a:lnTo>
                    <a:pt x="2069" y="623564"/>
                  </a:lnTo>
                  <a:lnTo>
                    <a:pt x="8166" y="671920"/>
                  </a:lnTo>
                  <a:lnTo>
                    <a:pt x="18121" y="718934"/>
                  </a:lnTo>
                  <a:lnTo>
                    <a:pt x="31764" y="764435"/>
                  </a:lnTo>
                  <a:lnTo>
                    <a:pt x="48926" y="808251"/>
                  </a:lnTo>
                  <a:lnTo>
                    <a:pt x="69437" y="850207"/>
                  </a:lnTo>
                  <a:lnTo>
                    <a:pt x="93129" y="890133"/>
                  </a:lnTo>
                  <a:lnTo>
                    <a:pt x="119833" y="927856"/>
                  </a:lnTo>
                  <a:lnTo>
                    <a:pt x="149378" y="963203"/>
                  </a:lnTo>
                  <a:lnTo>
                    <a:pt x="181595" y="996002"/>
                  </a:lnTo>
                  <a:lnTo>
                    <a:pt x="216316" y="1026080"/>
                  </a:lnTo>
                  <a:lnTo>
                    <a:pt x="253371" y="1053266"/>
                  </a:lnTo>
                  <a:lnTo>
                    <a:pt x="292590" y="1077386"/>
                  </a:lnTo>
                  <a:lnTo>
                    <a:pt x="333804" y="1098268"/>
                  </a:lnTo>
                  <a:lnTo>
                    <a:pt x="376845" y="1115741"/>
                  </a:lnTo>
                  <a:lnTo>
                    <a:pt x="421542" y="1129630"/>
                  </a:lnTo>
                  <a:lnTo>
                    <a:pt x="467726" y="1139765"/>
                  </a:lnTo>
                  <a:lnTo>
                    <a:pt x="515228" y="1145972"/>
                  </a:lnTo>
                  <a:lnTo>
                    <a:pt x="563879" y="1148080"/>
                  </a:lnTo>
                  <a:lnTo>
                    <a:pt x="612531" y="1145972"/>
                  </a:lnTo>
                  <a:lnTo>
                    <a:pt x="660033" y="1139765"/>
                  </a:lnTo>
                  <a:lnTo>
                    <a:pt x="706217" y="1129630"/>
                  </a:lnTo>
                  <a:lnTo>
                    <a:pt x="750914" y="1115741"/>
                  </a:lnTo>
                  <a:lnTo>
                    <a:pt x="793955" y="1098268"/>
                  </a:lnTo>
                  <a:lnTo>
                    <a:pt x="835169" y="1077386"/>
                  </a:lnTo>
                  <a:lnTo>
                    <a:pt x="874388" y="1053266"/>
                  </a:lnTo>
                  <a:lnTo>
                    <a:pt x="911443" y="1026080"/>
                  </a:lnTo>
                  <a:lnTo>
                    <a:pt x="946164" y="996002"/>
                  </a:lnTo>
                  <a:lnTo>
                    <a:pt x="978381" y="963203"/>
                  </a:lnTo>
                  <a:lnTo>
                    <a:pt x="1007926" y="927856"/>
                  </a:lnTo>
                  <a:lnTo>
                    <a:pt x="1034630" y="890133"/>
                  </a:lnTo>
                  <a:lnTo>
                    <a:pt x="1058322" y="850207"/>
                  </a:lnTo>
                  <a:lnTo>
                    <a:pt x="1078833" y="808251"/>
                  </a:lnTo>
                  <a:lnTo>
                    <a:pt x="1095995" y="764435"/>
                  </a:lnTo>
                  <a:lnTo>
                    <a:pt x="1109638" y="718934"/>
                  </a:lnTo>
                  <a:lnTo>
                    <a:pt x="1119593" y="671920"/>
                  </a:lnTo>
                  <a:lnTo>
                    <a:pt x="1125690" y="623564"/>
                  </a:lnTo>
                  <a:lnTo>
                    <a:pt x="1127759" y="574040"/>
                  </a:lnTo>
                  <a:lnTo>
                    <a:pt x="1125690" y="524515"/>
                  </a:lnTo>
                  <a:lnTo>
                    <a:pt x="1119593" y="476159"/>
                  </a:lnTo>
                  <a:lnTo>
                    <a:pt x="1109638" y="429145"/>
                  </a:lnTo>
                  <a:lnTo>
                    <a:pt x="1095995" y="383644"/>
                  </a:lnTo>
                  <a:lnTo>
                    <a:pt x="1078833" y="339828"/>
                  </a:lnTo>
                  <a:lnTo>
                    <a:pt x="1058322" y="297872"/>
                  </a:lnTo>
                  <a:lnTo>
                    <a:pt x="1034630" y="257946"/>
                  </a:lnTo>
                  <a:lnTo>
                    <a:pt x="1007926" y="220223"/>
                  </a:lnTo>
                  <a:lnTo>
                    <a:pt x="978381" y="184876"/>
                  </a:lnTo>
                  <a:lnTo>
                    <a:pt x="946164" y="152077"/>
                  </a:lnTo>
                  <a:lnTo>
                    <a:pt x="911443" y="121999"/>
                  </a:lnTo>
                  <a:lnTo>
                    <a:pt x="874388" y="94813"/>
                  </a:lnTo>
                  <a:lnTo>
                    <a:pt x="835169" y="70693"/>
                  </a:lnTo>
                  <a:lnTo>
                    <a:pt x="793955" y="49811"/>
                  </a:lnTo>
                  <a:lnTo>
                    <a:pt x="750914" y="32338"/>
                  </a:lnTo>
                  <a:lnTo>
                    <a:pt x="706217" y="18449"/>
                  </a:lnTo>
                  <a:lnTo>
                    <a:pt x="660033" y="8314"/>
                  </a:lnTo>
                  <a:lnTo>
                    <a:pt x="612531" y="2107"/>
                  </a:lnTo>
                  <a:lnTo>
                    <a:pt x="56387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43140" y="4345940"/>
              <a:ext cx="1127760" cy="1148080"/>
            </a:xfrm>
            <a:custGeom>
              <a:avLst/>
              <a:gdLst/>
              <a:ahLst/>
              <a:cxnLst/>
              <a:rect l="l" t="t" r="r" b="b"/>
              <a:pathLst>
                <a:path w="1127759" h="1148079">
                  <a:moveTo>
                    <a:pt x="0" y="574040"/>
                  </a:moveTo>
                  <a:lnTo>
                    <a:pt x="2069" y="524515"/>
                  </a:lnTo>
                  <a:lnTo>
                    <a:pt x="8166" y="476159"/>
                  </a:lnTo>
                  <a:lnTo>
                    <a:pt x="18121" y="429145"/>
                  </a:lnTo>
                  <a:lnTo>
                    <a:pt x="31764" y="383644"/>
                  </a:lnTo>
                  <a:lnTo>
                    <a:pt x="48926" y="339828"/>
                  </a:lnTo>
                  <a:lnTo>
                    <a:pt x="69437" y="297872"/>
                  </a:lnTo>
                  <a:lnTo>
                    <a:pt x="93129" y="257946"/>
                  </a:lnTo>
                  <a:lnTo>
                    <a:pt x="119833" y="220223"/>
                  </a:lnTo>
                  <a:lnTo>
                    <a:pt x="149378" y="184876"/>
                  </a:lnTo>
                  <a:lnTo>
                    <a:pt x="181595" y="152077"/>
                  </a:lnTo>
                  <a:lnTo>
                    <a:pt x="216316" y="121999"/>
                  </a:lnTo>
                  <a:lnTo>
                    <a:pt x="253371" y="94813"/>
                  </a:lnTo>
                  <a:lnTo>
                    <a:pt x="292590" y="70693"/>
                  </a:lnTo>
                  <a:lnTo>
                    <a:pt x="333804" y="49811"/>
                  </a:lnTo>
                  <a:lnTo>
                    <a:pt x="376845" y="32338"/>
                  </a:lnTo>
                  <a:lnTo>
                    <a:pt x="421542" y="18449"/>
                  </a:lnTo>
                  <a:lnTo>
                    <a:pt x="467726" y="8314"/>
                  </a:lnTo>
                  <a:lnTo>
                    <a:pt x="515228" y="2107"/>
                  </a:lnTo>
                  <a:lnTo>
                    <a:pt x="563879" y="0"/>
                  </a:lnTo>
                  <a:lnTo>
                    <a:pt x="612531" y="2107"/>
                  </a:lnTo>
                  <a:lnTo>
                    <a:pt x="660033" y="8314"/>
                  </a:lnTo>
                  <a:lnTo>
                    <a:pt x="706217" y="18449"/>
                  </a:lnTo>
                  <a:lnTo>
                    <a:pt x="750914" y="32338"/>
                  </a:lnTo>
                  <a:lnTo>
                    <a:pt x="793955" y="49811"/>
                  </a:lnTo>
                  <a:lnTo>
                    <a:pt x="835169" y="70693"/>
                  </a:lnTo>
                  <a:lnTo>
                    <a:pt x="874388" y="94813"/>
                  </a:lnTo>
                  <a:lnTo>
                    <a:pt x="911443" y="121999"/>
                  </a:lnTo>
                  <a:lnTo>
                    <a:pt x="946164" y="152077"/>
                  </a:lnTo>
                  <a:lnTo>
                    <a:pt x="978381" y="184876"/>
                  </a:lnTo>
                  <a:lnTo>
                    <a:pt x="1007926" y="220223"/>
                  </a:lnTo>
                  <a:lnTo>
                    <a:pt x="1034630" y="257946"/>
                  </a:lnTo>
                  <a:lnTo>
                    <a:pt x="1058322" y="297872"/>
                  </a:lnTo>
                  <a:lnTo>
                    <a:pt x="1078833" y="339828"/>
                  </a:lnTo>
                  <a:lnTo>
                    <a:pt x="1095995" y="383644"/>
                  </a:lnTo>
                  <a:lnTo>
                    <a:pt x="1109638" y="429145"/>
                  </a:lnTo>
                  <a:lnTo>
                    <a:pt x="1119593" y="476159"/>
                  </a:lnTo>
                  <a:lnTo>
                    <a:pt x="1125690" y="524515"/>
                  </a:lnTo>
                  <a:lnTo>
                    <a:pt x="1127759" y="574040"/>
                  </a:lnTo>
                  <a:lnTo>
                    <a:pt x="1125690" y="623564"/>
                  </a:lnTo>
                  <a:lnTo>
                    <a:pt x="1119593" y="671920"/>
                  </a:lnTo>
                  <a:lnTo>
                    <a:pt x="1109638" y="718934"/>
                  </a:lnTo>
                  <a:lnTo>
                    <a:pt x="1095995" y="764435"/>
                  </a:lnTo>
                  <a:lnTo>
                    <a:pt x="1078833" y="808251"/>
                  </a:lnTo>
                  <a:lnTo>
                    <a:pt x="1058322" y="850207"/>
                  </a:lnTo>
                  <a:lnTo>
                    <a:pt x="1034630" y="890133"/>
                  </a:lnTo>
                  <a:lnTo>
                    <a:pt x="1007926" y="927856"/>
                  </a:lnTo>
                  <a:lnTo>
                    <a:pt x="978381" y="963203"/>
                  </a:lnTo>
                  <a:lnTo>
                    <a:pt x="946164" y="996002"/>
                  </a:lnTo>
                  <a:lnTo>
                    <a:pt x="911443" y="1026080"/>
                  </a:lnTo>
                  <a:lnTo>
                    <a:pt x="874388" y="1053266"/>
                  </a:lnTo>
                  <a:lnTo>
                    <a:pt x="835169" y="1077386"/>
                  </a:lnTo>
                  <a:lnTo>
                    <a:pt x="793955" y="1098268"/>
                  </a:lnTo>
                  <a:lnTo>
                    <a:pt x="750914" y="1115741"/>
                  </a:lnTo>
                  <a:lnTo>
                    <a:pt x="706217" y="1129630"/>
                  </a:lnTo>
                  <a:lnTo>
                    <a:pt x="660033" y="1139765"/>
                  </a:lnTo>
                  <a:lnTo>
                    <a:pt x="612531" y="1145972"/>
                  </a:lnTo>
                  <a:lnTo>
                    <a:pt x="563879" y="1148080"/>
                  </a:lnTo>
                  <a:lnTo>
                    <a:pt x="515228" y="1145972"/>
                  </a:lnTo>
                  <a:lnTo>
                    <a:pt x="467726" y="1139765"/>
                  </a:lnTo>
                  <a:lnTo>
                    <a:pt x="421542" y="1129630"/>
                  </a:lnTo>
                  <a:lnTo>
                    <a:pt x="376845" y="1115741"/>
                  </a:lnTo>
                  <a:lnTo>
                    <a:pt x="333804" y="1098268"/>
                  </a:lnTo>
                  <a:lnTo>
                    <a:pt x="292590" y="1077386"/>
                  </a:lnTo>
                  <a:lnTo>
                    <a:pt x="253371" y="1053266"/>
                  </a:lnTo>
                  <a:lnTo>
                    <a:pt x="216316" y="1026080"/>
                  </a:lnTo>
                  <a:lnTo>
                    <a:pt x="181595" y="996002"/>
                  </a:lnTo>
                  <a:lnTo>
                    <a:pt x="149378" y="963203"/>
                  </a:lnTo>
                  <a:lnTo>
                    <a:pt x="119833" y="927856"/>
                  </a:lnTo>
                  <a:lnTo>
                    <a:pt x="93129" y="890133"/>
                  </a:lnTo>
                  <a:lnTo>
                    <a:pt x="69437" y="850207"/>
                  </a:lnTo>
                  <a:lnTo>
                    <a:pt x="48926" y="808251"/>
                  </a:lnTo>
                  <a:lnTo>
                    <a:pt x="31764" y="764435"/>
                  </a:lnTo>
                  <a:lnTo>
                    <a:pt x="18121" y="718934"/>
                  </a:lnTo>
                  <a:lnTo>
                    <a:pt x="8166" y="671920"/>
                  </a:lnTo>
                  <a:lnTo>
                    <a:pt x="2069" y="623564"/>
                  </a:lnTo>
                  <a:lnTo>
                    <a:pt x="0" y="57404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607300" y="4478337"/>
            <a:ext cx="60452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5" dirty="0">
                <a:solidFill>
                  <a:srgbClr val="FFFFFF"/>
                </a:solidFill>
                <a:latin typeface="Calibri"/>
                <a:cs typeface="Calibri"/>
              </a:rPr>
              <a:t>£10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31" name="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05700" y="5001259"/>
            <a:ext cx="873759" cy="307339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3653790" y="5482590"/>
            <a:ext cx="16122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Max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£10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paid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743954" y="5497512"/>
            <a:ext cx="2327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Max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£10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Claimed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76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50130"/>
            <a:chOff x="2230120" y="1257300"/>
            <a:chExt cx="7731759" cy="485013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6000" y="1270000"/>
              <a:ext cx="0" cy="4824730"/>
            </a:xfrm>
            <a:custGeom>
              <a:avLst/>
              <a:gdLst/>
              <a:ahLst/>
              <a:cxnLst/>
              <a:rect l="l" t="t" r="r" b="b"/>
              <a:pathLst>
                <a:path h="4824730">
                  <a:moveTo>
                    <a:pt x="0" y="4824539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ADMIN</a:t>
            </a:r>
            <a:r>
              <a:rPr spc="-15" dirty="0"/>
              <a:t> </a:t>
            </a:r>
            <a:r>
              <a:rPr spc="-10" dirty="0"/>
              <a:t>CONFIDENCE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spc="-10" dirty="0"/>
              <a:t>Notifications </a:t>
            </a:r>
            <a:r>
              <a:rPr sz="2500" dirty="0"/>
              <a:t>–</a:t>
            </a:r>
            <a:r>
              <a:rPr sz="2500" spc="-40" dirty="0"/>
              <a:t> </a:t>
            </a:r>
            <a:r>
              <a:rPr sz="2500" dirty="0"/>
              <a:t>Method</a:t>
            </a:r>
            <a:r>
              <a:rPr sz="2500" spc="-30" dirty="0"/>
              <a:t> </a:t>
            </a:r>
            <a:r>
              <a:rPr sz="2500" dirty="0"/>
              <a:t>B</a:t>
            </a:r>
            <a:r>
              <a:rPr sz="2500" spc="-35" dirty="0"/>
              <a:t> </a:t>
            </a:r>
            <a:r>
              <a:rPr sz="2500" dirty="0"/>
              <a:t>–</a:t>
            </a:r>
            <a:r>
              <a:rPr sz="2500" spc="-20" dirty="0"/>
              <a:t> </a:t>
            </a:r>
            <a:r>
              <a:rPr sz="2500" dirty="0"/>
              <a:t>End</a:t>
            </a:r>
            <a:r>
              <a:rPr sz="2500" spc="-40" dirty="0"/>
              <a:t> </a:t>
            </a:r>
            <a:r>
              <a:rPr sz="2500" dirty="0"/>
              <a:t>of</a:t>
            </a:r>
            <a:r>
              <a:rPr sz="2500" spc="-40" dirty="0"/>
              <a:t> </a:t>
            </a:r>
            <a:r>
              <a:rPr sz="2500" spc="-30" dirty="0"/>
              <a:t>Year</a:t>
            </a:r>
            <a:r>
              <a:rPr sz="2500" spc="-20" dirty="0"/>
              <a:t> </a:t>
            </a:r>
            <a:r>
              <a:rPr sz="2500" dirty="0"/>
              <a:t>–</a:t>
            </a:r>
            <a:r>
              <a:rPr sz="2500" spc="-45" dirty="0"/>
              <a:t> </a:t>
            </a:r>
            <a:r>
              <a:rPr sz="2500" dirty="0"/>
              <a:t>2</a:t>
            </a:r>
            <a:r>
              <a:rPr sz="2500" spc="-25" dirty="0"/>
              <a:t> </a:t>
            </a:r>
            <a:r>
              <a:rPr sz="2500" dirty="0"/>
              <a:t>of</a:t>
            </a:r>
            <a:r>
              <a:rPr sz="2500" spc="-40" dirty="0"/>
              <a:t> </a:t>
            </a:r>
            <a:r>
              <a:rPr sz="2500" spc="-50" dirty="0"/>
              <a:t>2</a:t>
            </a:r>
            <a:endParaRPr sz="2500"/>
          </a:p>
        </p:txBody>
      </p:sp>
      <p:sp>
        <p:nvSpPr>
          <p:cNvPr id="8" name="object 8"/>
          <p:cNvSpPr txBox="1"/>
          <p:nvPr/>
        </p:nvSpPr>
        <p:spPr>
          <a:xfrm>
            <a:off x="2322829" y="2125345"/>
            <a:ext cx="3594100" cy="3435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155" algn="ctr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1F487C"/>
                </a:solidFill>
                <a:latin typeface="Calibri"/>
                <a:cs typeface="Calibri"/>
              </a:rPr>
              <a:t>Template</a:t>
            </a:r>
            <a:r>
              <a:rPr sz="1400" dirty="0">
                <a:solidFill>
                  <a:srgbClr val="1F487C"/>
                </a:solidFill>
                <a:latin typeface="Calibri"/>
                <a:cs typeface="Calibri"/>
              </a:rPr>
              <a:t> -</a:t>
            </a:r>
            <a:r>
              <a:rPr sz="14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https://tinyurl.com/q2be33e</a:t>
            </a:r>
            <a:endParaRPr sz="1400">
              <a:latin typeface="Calibri"/>
              <a:cs typeface="Calibri"/>
            </a:endParaRPr>
          </a:p>
          <a:p>
            <a:pPr marL="97155" algn="ctr">
              <a:lnSpc>
                <a:spcPct val="100000"/>
              </a:lnSpc>
              <a:spcBef>
                <a:spcPts val="1400"/>
              </a:spcBef>
            </a:pP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Letter</a:t>
            </a:r>
            <a:r>
              <a:rPr sz="1800" i="1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should</a:t>
            </a:r>
            <a:r>
              <a:rPr sz="1800" i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include</a:t>
            </a:r>
            <a:r>
              <a:rPr sz="1800" i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where</a:t>
            </a:r>
            <a:r>
              <a:rPr sz="1800" i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18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1F487C"/>
                </a:solidFill>
                <a:latin typeface="Calibri"/>
                <a:cs typeface="Calibri"/>
              </a:rPr>
              <a:t>sales</a:t>
            </a:r>
            <a:endParaRPr sz="1800">
              <a:latin typeface="Calibri"/>
              <a:cs typeface="Calibri"/>
            </a:endParaRPr>
          </a:p>
          <a:p>
            <a:pPr marL="95885" algn="ctr">
              <a:lnSpc>
                <a:spcPct val="100000"/>
              </a:lnSpc>
            </a:pP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values</a:t>
            </a:r>
            <a:r>
              <a:rPr sz="1800" i="1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r>
              <a:rPr sz="1800" i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above</a:t>
            </a:r>
            <a:r>
              <a:rPr sz="1800" i="1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1F487C"/>
                </a:solidFill>
                <a:latin typeface="Calibri"/>
                <a:cs typeface="Calibri"/>
              </a:rPr>
              <a:t>£1000:-</a:t>
            </a:r>
            <a:endParaRPr sz="18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value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(£XXX.XX)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sales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values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within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HMRC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financial 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year,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minus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commission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VAT.</a:t>
            </a:r>
            <a:endParaRPr sz="1800">
              <a:latin typeface="Calibri"/>
              <a:cs typeface="Calibri"/>
            </a:endParaRPr>
          </a:p>
          <a:p>
            <a:pPr marL="299085" marR="28384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Total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amount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claimed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within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HMRC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financial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year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(£ZZ.ZZ)</a:t>
            </a:r>
            <a:endParaRPr sz="1800">
              <a:latin typeface="Calibri"/>
              <a:cs typeface="Calibri"/>
            </a:endParaRPr>
          </a:p>
          <a:p>
            <a:pPr marL="299085" marR="110489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Donors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should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given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21</a:t>
            </a:r>
            <a:r>
              <a:rPr sz="18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days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to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claim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value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back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prior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Gift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being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claimed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by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charity.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004820" y="1310639"/>
            <a:ext cx="2329180" cy="828040"/>
            <a:chOff x="3004820" y="1310639"/>
            <a:chExt cx="2329180" cy="828040"/>
          </a:xfrm>
        </p:grpSpPr>
        <p:sp>
          <p:nvSpPr>
            <p:cNvPr id="10" name="object 10"/>
            <p:cNvSpPr/>
            <p:nvPr/>
          </p:nvSpPr>
          <p:spPr>
            <a:xfrm>
              <a:off x="3017520" y="1323339"/>
              <a:ext cx="2303780" cy="802640"/>
            </a:xfrm>
            <a:custGeom>
              <a:avLst/>
              <a:gdLst/>
              <a:ahLst/>
              <a:cxnLst/>
              <a:rect l="l" t="t" r="r" b="b"/>
              <a:pathLst>
                <a:path w="2303779" h="802639">
                  <a:moveTo>
                    <a:pt x="1151890" y="0"/>
                  </a:moveTo>
                  <a:lnTo>
                    <a:pt x="1084210" y="681"/>
                  </a:lnTo>
                  <a:lnTo>
                    <a:pt x="1017560" y="2700"/>
                  </a:lnTo>
                  <a:lnTo>
                    <a:pt x="952048" y="6019"/>
                  </a:lnTo>
                  <a:lnTo>
                    <a:pt x="887781" y="10600"/>
                  </a:lnTo>
                  <a:lnTo>
                    <a:pt x="824867" y="16406"/>
                  </a:lnTo>
                  <a:lnTo>
                    <a:pt x="763416" y="23399"/>
                  </a:lnTo>
                  <a:lnTo>
                    <a:pt x="703534" y="31541"/>
                  </a:lnTo>
                  <a:lnTo>
                    <a:pt x="645330" y="40795"/>
                  </a:lnTo>
                  <a:lnTo>
                    <a:pt x="588912" y="51123"/>
                  </a:lnTo>
                  <a:lnTo>
                    <a:pt x="534387" y="62487"/>
                  </a:lnTo>
                  <a:lnTo>
                    <a:pt x="481865" y="74850"/>
                  </a:lnTo>
                  <a:lnTo>
                    <a:pt x="431453" y="88174"/>
                  </a:lnTo>
                  <a:lnTo>
                    <a:pt x="383259" y="102421"/>
                  </a:lnTo>
                  <a:lnTo>
                    <a:pt x="337391" y="117554"/>
                  </a:lnTo>
                  <a:lnTo>
                    <a:pt x="293957" y="133535"/>
                  </a:lnTo>
                  <a:lnTo>
                    <a:pt x="253066" y="150326"/>
                  </a:lnTo>
                  <a:lnTo>
                    <a:pt x="214825" y="167890"/>
                  </a:lnTo>
                  <a:lnTo>
                    <a:pt x="179342" y="186189"/>
                  </a:lnTo>
                  <a:lnTo>
                    <a:pt x="117084" y="224841"/>
                  </a:lnTo>
                  <a:lnTo>
                    <a:pt x="67156" y="265982"/>
                  </a:lnTo>
                  <a:lnTo>
                    <a:pt x="30423" y="309309"/>
                  </a:lnTo>
                  <a:lnTo>
                    <a:pt x="7750" y="354522"/>
                  </a:lnTo>
                  <a:lnTo>
                    <a:pt x="0" y="401320"/>
                  </a:lnTo>
                  <a:lnTo>
                    <a:pt x="1955" y="424897"/>
                  </a:lnTo>
                  <a:lnTo>
                    <a:pt x="17275" y="470940"/>
                  </a:lnTo>
                  <a:lnTo>
                    <a:pt x="47086" y="515248"/>
                  </a:lnTo>
                  <a:lnTo>
                    <a:pt x="90525" y="557520"/>
                  </a:lnTo>
                  <a:lnTo>
                    <a:pt x="146726" y="597454"/>
                  </a:lnTo>
                  <a:lnTo>
                    <a:pt x="214825" y="634749"/>
                  </a:lnTo>
                  <a:lnTo>
                    <a:pt x="253066" y="652313"/>
                  </a:lnTo>
                  <a:lnTo>
                    <a:pt x="293957" y="669104"/>
                  </a:lnTo>
                  <a:lnTo>
                    <a:pt x="337391" y="685085"/>
                  </a:lnTo>
                  <a:lnTo>
                    <a:pt x="383259" y="700218"/>
                  </a:lnTo>
                  <a:lnTo>
                    <a:pt x="431453" y="714465"/>
                  </a:lnTo>
                  <a:lnTo>
                    <a:pt x="481865" y="727789"/>
                  </a:lnTo>
                  <a:lnTo>
                    <a:pt x="534387" y="740152"/>
                  </a:lnTo>
                  <a:lnTo>
                    <a:pt x="588912" y="751516"/>
                  </a:lnTo>
                  <a:lnTo>
                    <a:pt x="645330" y="761844"/>
                  </a:lnTo>
                  <a:lnTo>
                    <a:pt x="703534" y="771098"/>
                  </a:lnTo>
                  <a:lnTo>
                    <a:pt x="763416" y="779240"/>
                  </a:lnTo>
                  <a:lnTo>
                    <a:pt x="824867" y="786233"/>
                  </a:lnTo>
                  <a:lnTo>
                    <a:pt x="887781" y="792039"/>
                  </a:lnTo>
                  <a:lnTo>
                    <a:pt x="952048" y="796620"/>
                  </a:lnTo>
                  <a:lnTo>
                    <a:pt x="1017560" y="799939"/>
                  </a:lnTo>
                  <a:lnTo>
                    <a:pt x="1084210" y="801958"/>
                  </a:lnTo>
                  <a:lnTo>
                    <a:pt x="1151890" y="802639"/>
                  </a:lnTo>
                  <a:lnTo>
                    <a:pt x="1219569" y="801958"/>
                  </a:lnTo>
                  <a:lnTo>
                    <a:pt x="1286219" y="799939"/>
                  </a:lnTo>
                  <a:lnTo>
                    <a:pt x="1351731" y="796620"/>
                  </a:lnTo>
                  <a:lnTo>
                    <a:pt x="1415998" y="792039"/>
                  </a:lnTo>
                  <a:lnTo>
                    <a:pt x="1478912" y="786233"/>
                  </a:lnTo>
                  <a:lnTo>
                    <a:pt x="1540363" y="779240"/>
                  </a:lnTo>
                  <a:lnTo>
                    <a:pt x="1600245" y="771098"/>
                  </a:lnTo>
                  <a:lnTo>
                    <a:pt x="1658449" y="761844"/>
                  </a:lnTo>
                  <a:lnTo>
                    <a:pt x="1714867" y="751516"/>
                  </a:lnTo>
                  <a:lnTo>
                    <a:pt x="1769392" y="740152"/>
                  </a:lnTo>
                  <a:lnTo>
                    <a:pt x="1821914" y="727789"/>
                  </a:lnTo>
                  <a:lnTo>
                    <a:pt x="1872326" y="714465"/>
                  </a:lnTo>
                  <a:lnTo>
                    <a:pt x="1920520" y="700218"/>
                  </a:lnTo>
                  <a:lnTo>
                    <a:pt x="1966388" y="685085"/>
                  </a:lnTo>
                  <a:lnTo>
                    <a:pt x="2009822" y="669104"/>
                  </a:lnTo>
                  <a:lnTo>
                    <a:pt x="2050713" y="652313"/>
                  </a:lnTo>
                  <a:lnTo>
                    <a:pt x="2088954" y="634749"/>
                  </a:lnTo>
                  <a:lnTo>
                    <a:pt x="2124437" y="616450"/>
                  </a:lnTo>
                  <a:lnTo>
                    <a:pt x="2186695" y="577798"/>
                  </a:lnTo>
                  <a:lnTo>
                    <a:pt x="2236623" y="536657"/>
                  </a:lnTo>
                  <a:lnTo>
                    <a:pt x="2273356" y="493330"/>
                  </a:lnTo>
                  <a:lnTo>
                    <a:pt x="2296029" y="448117"/>
                  </a:lnTo>
                  <a:lnTo>
                    <a:pt x="2303780" y="401320"/>
                  </a:lnTo>
                  <a:lnTo>
                    <a:pt x="2301824" y="377742"/>
                  </a:lnTo>
                  <a:lnTo>
                    <a:pt x="2286504" y="331699"/>
                  </a:lnTo>
                  <a:lnTo>
                    <a:pt x="2256693" y="287391"/>
                  </a:lnTo>
                  <a:lnTo>
                    <a:pt x="2213254" y="245119"/>
                  </a:lnTo>
                  <a:lnTo>
                    <a:pt x="2157053" y="205185"/>
                  </a:lnTo>
                  <a:lnTo>
                    <a:pt x="2088954" y="167890"/>
                  </a:lnTo>
                  <a:lnTo>
                    <a:pt x="2050713" y="150326"/>
                  </a:lnTo>
                  <a:lnTo>
                    <a:pt x="2009822" y="133535"/>
                  </a:lnTo>
                  <a:lnTo>
                    <a:pt x="1966388" y="117554"/>
                  </a:lnTo>
                  <a:lnTo>
                    <a:pt x="1920520" y="102421"/>
                  </a:lnTo>
                  <a:lnTo>
                    <a:pt x="1872326" y="88174"/>
                  </a:lnTo>
                  <a:lnTo>
                    <a:pt x="1821914" y="74850"/>
                  </a:lnTo>
                  <a:lnTo>
                    <a:pt x="1769392" y="62487"/>
                  </a:lnTo>
                  <a:lnTo>
                    <a:pt x="1714867" y="51123"/>
                  </a:lnTo>
                  <a:lnTo>
                    <a:pt x="1658449" y="40795"/>
                  </a:lnTo>
                  <a:lnTo>
                    <a:pt x="1600245" y="31541"/>
                  </a:lnTo>
                  <a:lnTo>
                    <a:pt x="1540363" y="23399"/>
                  </a:lnTo>
                  <a:lnTo>
                    <a:pt x="1478912" y="16406"/>
                  </a:lnTo>
                  <a:lnTo>
                    <a:pt x="1415998" y="10600"/>
                  </a:lnTo>
                  <a:lnTo>
                    <a:pt x="1351731" y="6019"/>
                  </a:lnTo>
                  <a:lnTo>
                    <a:pt x="1286219" y="2700"/>
                  </a:lnTo>
                  <a:lnTo>
                    <a:pt x="1219569" y="681"/>
                  </a:lnTo>
                  <a:lnTo>
                    <a:pt x="115189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17520" y="1323339"/>
              <a:ext cx="2303780" cy="802640"/>
            </a:xfrm>
            <a:custGeom>
              <a:avLst/>
              <a:gdLst/>
              <a:ahLst/>
              <a:cxnLst/>
              <a:rect l="l" t="t" r="r" b="b"/>
              <a:pathLst>
                <a:path w="2303779" h="802639">
                  <a:moveTo>
                    <a:pt x="0" y="401320"/>
                  </a:moveTo>
                  <a:lnTo>
                    <a:pt x="7750" y="354522"/>
                  </a:lnTo>
                  <a:lnTo>
                    <a:pt x="30423" y="309309"/>
                  </a:lnTo>
                  <a:lnTo>
                    <a:pt x="67156" y="265982"/>
                  </a:lnTo>
                  <a:lnTo>
                    <a:pt x="117084" y="224841"/>
                  </a:lnTo>
                  <a:lnTo>
                    <a:pt x="179342" y="186189"/>
                  </a:lnTo>
                  <a:lnTo>
                    <a:pt x="214825" y="167890"/>
                  </a:lnTo>
                  <a:lnTo>
                    <a:pt x="253066" y="150326"/>
                  </a:lnTo>
                  <a:lnTo>
                    <a:pt x="293957" y="133535"/>
                  </a:lnTo>
                  <a:lnTo>
                    <a:pt x="337391" y="117554"/>
                  </a:lnTo>
                  <a:lnTo>
                    <a:pt x="383259" y="102421"/>
                  </a:lnTo>
                  <a:lnTo>
                    <a:pt x="431453" y="88174"/>
                  </a:lnTo>
                  <a:lnTo>
                    <a:pt x="481865" y="74850"/>
                  </a:lnTo>
                  <a:lnTo>
                    <a:pt x="534387" y="62487"/>
                  </a:lnTo>
                  <a:lnTo>
                    <a:pt x="588912" y="51123"/>
                  </a:lnTo>
                  <a:lnTo>
                    <a:pt x="645330" y="40795"/>
                  </a:lnTo>
                  <a:lnTo>
                    <a:pt x="703534" y="31541"/>
                  </a:lnTo>
                  <a:lnTo>
                    <a:pt x="763416" y="23399"/>
                  </a:lnTo>
                  <a:lnTo>
                    <a:pt x="824867" y="16406"/>
                  </a:lnTo>
                  <a:lnTo>
                    <a:pt x="887781" y="10600"/>
                  </a:lnTo>
                  <a:lnTo>
                    <a:pt x="952048" y="6019"/>
                  </a:lnTo>
                  <a:lnTo>
                    <a:pt x="1017560" y="2700"/>
                  </a:lnTo>
                  <a:lnTo>
                    <a:pt x="1084210" y="681"/>
                  </a:lnTo>
                  <a:lnTo>
                    <a:pt x="1151890" y="0"/>
                  </a:lnTo>
                  <a:lnTo>
                    <a:pt x="1219569" y="681"/>
                  </a:lnTo>
                  <a:lnTo>
                    <a:pt x="1286219" y="2700"/>
                  </a:lnTo>
                  <a:lnTo>
                    <a:pt x="1351731" y="6019"/>
                  </a:lnTo>
                  <a:lnTo>
                    <a:pt x="1415998" y="10600"/>
                  </a:lnTo>
                  <a:lnTo>
                    <a:pt x="1478912" y="16406"/>
                  </a:lnTo>
                  <a:lnTo>
                    <a:pt x="1540363" y="23399"/>
                  </a:lnTo>
                  <a:lnTo>
                    <a:pt x="1600245" y="31541"/>
                  </a:lnTo>
                  <a:lnTo>
                    <a:pt x="1658449" y="40795"/>
                  </a:lnTo>
                  <a:lnTo>
                    <a:pt x="1714867" y="51123"/>
                  </a:lnTo>
                  <a:lnTo>
                    <a:pt x="1769392" y="62487"/>
                  </a:lnTo>
                  <a:lnTo>
                    <a:pt x="1821914" y="74850"/>
                  </a:lnTo>
                  <a:lnTo>
                    <a:pt x="1872326" y="88174"/>
                  </a:lnTo>
                  <a:lnTo>
                    <a:pt x="1920520" y="102421"/>
                  </a:lnTo>
                  <a:lnTo>
                    <a:pt x="1966388" y="117554"/>
                  </a:lnTo>
                  <a:lnTo>
                    <a:pt x="2009822" y="133535"/>
                  </a:lnTo>
                  <a:lnTo>
                    <a:pt x="2050713" y="150326"/>
                  </a:lnTo>
                  <a:lnTo>
                    <a:pt x="2088954" y="167890"/>
                  </a:lnTo>
                  <a:lnTo>
                    <a:pt x="2124437" y="186189"/>
                  </a:lnTo>
                  <a:lnTo>
                    <a:pt x="2186695" y="224841"/>
                  </a:lnTo>
                  <a:lnTo>
                    <a:pt x="2236623" y="265982"/>
                  </a:lnTo>
                  <a:lnTo>
                    <a:pt x="2273356" y="309309"/>
                  </a:lnTo>
                  <a:lnTo>
                    <a:pt x="2296029" y="354522"/>
                  </a:lnTo>
                  <a:lnTo>
                    <a:pt x="2303780" y="401320"/>
                  </a:lnTo>
                  <a:lnTo>
                    <a:pt x="2301824" y="424897"/>
                  </a:lnTo>
                  <a:lnTo>
                    <a:pt x="2286504" y="470940"/>
                  </a:lnTo>
                  <a:lnTo>
                    <a:pt x="2256693" y="515248"/>
                  </a:lnTo>
                  <a:lnTo>
                    <a:pt x="2213254" y="557520"/>
                  </a:lnTo>
                  <a:lnTo>
                    <a:pt x="2157053" y="597454"/>
                  </a:lnTo>
                  <a:lnTo>
                    <a:pt x="2088954" y="634749"/>
                  </a:lnTo>
                  <a:lnTo>
                    <a:pt x="2050713" y="652313"/>
                  </a:lnTo>
                  <a:lnTo>
                    <a:pt x="2009822" y="669104"/>
                  </a:lnTo>
                  <a:lnTo>
                    <a:pt x="1966388" y="685085"/>
                  </a:lnTo>
                  <a:lnTo>
                    <a:pt x="1920520" y="700218"/>
                  </a:lnTo>
                  <a:lnTo>
                    <a:pt x="1872326" y="714465"/>
                  </a:lnTo>
                  <a:lnTo>
                    <a:pt x="1821914" y="727789"/>
                  </a:lnTo>
                  <a:lnTo>
                    <a:pt x="1769392" y="740152"/>
                  </a:lnTo>
                  <a:lnTo>
                    <a:pt x="1714867" y="751516"/>
                  </a:lnTo>
                  <a:lnTo>
                    <a:pt x="1658449" y="761844"/>
                  </a:lnTo>
                  <a:lnTo>
                    <a:pt x="1600245" y="771098"/>
                  </a:lnTo>
                  <a:lnTo>
                    <a:pt x="1540363" y="779240"/>
                  </a:lnTo>
                  <a:lnTo>
                    <a:pt x="1478912" y="786233"/>
                  </a:lnTo>
                  <a:lnTo>
                    <a:pt x="1415998" y="792039"/>
                  </a:lnTo>
                  <a:lnTo>
                    <a:pt x="1351731" y="796620"/>
                  </a:lnTo>
                  <a:lnTo>
                    <a:pt x="1286219" y="799939"/>
                  </a:lnTo>
                  <a:lnTo>
                    <a:pt x="1219569" y="801958"/>
                  </a:lnTo>
                  <a:lnTo>
                    <a:pt x="1151890" y="802639"/>
                  </a:lnTo>
                  <a:lnTo>
                    <a:pt x="1084210" y="801958"/>
                  </a:lnTo>
                  <a:lnTo>
                    <a:pt x="1017560" y="799939"/>
                  </a:lnTo>
                  <a:lnTo>
                    <a:pt x="952048" y="796620"/>
                  </a:lnTo>
                  <a:lnTo>
                    <a:pt x="887781" y="792039"/>
                  </a:lnTo>
                  <a:lnTo>
                    <a:pt x="824867" y="786233"/>
                  </a:lnTo>
                  <a:lnTo>
                    <a:pt x="763416" y="779240"/>
                  </a:lnTo>
                  <a:lnTo>
                    <a:pt x="703534" y="771098"/>
                  </a:lnTo>
                  <a:lnTo>
                    <a:pt x="645330" y="761844"/>
                  </a:lnTo>
                  <a:lnTo>
                    <a:pt x="588912" y="751516"/>
                  </a:lnTo>
                  <a:lnTo>
                    <a:pt x="534387" y="740152"/>
                  </a:lnTo>
                  <a:lnTo>
                    <a:pt x="481865" y="727789"/>
                  </a:lnTo>
                  <a:lnTo>
                    <a:pt x="431453" y="714465"/>
                  </a:lnTo>
                  <a:lnTo>
                    <a:pt x="383259" y="700218"/>
                  </a:lnTo>
                  <a:lnTo>
                    <a:pt x="337391" y="685085"/>
                  </a:lnTo>
                  <a:lnTo>
                    <a:pt x="293957" y="669104"/>
                  </a:lnTo>
                  <a:lnTo>
                    <a:pt x="253066" y="652313"/>
                  </a:lnTo>
                  <a:lnTo>
                    <a:pt x="214825" y="634749"/>
                  </a:lnTo>
                  <a:lnTo>
                    <a:pt x="179342" y="616450"/>
                  </a:lnTo>
                  <a:lnTo>
                    <a:pt x="117084" y="577798"/>
                  </a:lnTo>
                  <a:lnTo>
                    <a:pt x="67156" y="536657"/>
                  </a:lnTo>
                  <a:lnTo>
                    <a:pt x="30423" y="493330"/>
                  </a:lnTo>
                  <a:lnTo>
                    <a:pt x="7750" y="448117"/>
                  </a:lnTo>
                  <a:lnTo>
                    <a:pt x="0" y="40132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632834" y="1545209"/>
            <a:ext cx="10718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20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3" name="object 13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37019" y="1323339"/>
            <a:ext cx="2616200" cy="46990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77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33014" y="3349307"/>
            <a:ext cx="7099934" cy="2129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44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24485" algn="l"/>
              </a:tabLst>
            </a:pP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End</a:t>
            </a:r>
            <a:r>
              <a:rPr sz="23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23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25" dirty="0">
                <a:solidFill>
                  <a:srgbClr val="1F487C"/>
                </a:solidFill>
                <a:latin typeface="Calibri"/>
                <a:cs typeface="Calibri"/>
              </a:rPr>
              <a:t>Year</a:t>
            </a:r>
            <a:r>
              <a:rPr sz="23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notifications</a:t>
            </a:r>
            <a:r>
              <a:rPr sz="23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should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3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sent</a:t>
            </a:r>
            <a:r>
              <a:rPr sz="23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between</a:t>
            </a:r>
            <a:r>
              <a:rPr sz="23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25" dirty="0">
                <a:solidFill>
                  <a:srgbClr val="1F487C"/>
                </a:solidFill>
                <a:latin typeface="Calibri"/>
                <a:cs typeface="Calibri"/>
              </a:rPr>
              <a:t>6</a:t>
            </a:r>
            <a:r>
              <a:rPr sz="2325" spc="-37" baseline="25089" dirty="0">
                <a:solidFill>
                  <a:srgbClr val="1F487C"/>
                </a:solidFill>
                <a:latin typeface="Calibri"/>
                <a:cs typeface="Calibri"/>
              </a:rPr>
              <a:t>th</a:t>
            </a:r>
            <a:endParaRPr sz="2325" baseline="25089">
              <a:latin typeface="Calibri"/>
              <a:cs typeface="Calibri"/>
            </a:endParaRPr>
          </a:p>
          <a:p>
            <a:pPr marL="325120">
              <a:lnSpc>
                <a:spcPct val="100000"/>
              </a:lnSpc>
              <a:spcBef>
                <a:spcPts val="5"/>
              </a:spcBef>
            </a:pP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April</a:t>
            </a:r>
            <a:r>
              <a:rPr sz="23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3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31</a:t>
            </a:r>
            <a:r>
              <a:rPr sz="2325" baseline="25089" dirty="0">
                <a:solidFill>
                  <a:srgbClr val="1F487C"/>
                </a:solidFill>
                <a:latin typeface="Calibri"/>
                <a:cs typeface="Calibri"/>
              </a:rPr>
              <a:t>st</a:t>
            </a:r>
            <a:r>
              <a:rPr sz="2325" spc="240" baseline="25089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20" dirty="0">
                <a:solidFill>
                  <a:srgbClr val="1F487C"/>
                </a:solidFill>
                <a:latin typeface="Calibri"/>
                <a:cs typeface="Calibri"/>
              </a:rPr>
              <a:t>May.</a:t>
            </a:r>
            <a:endParaRPr sz="2300">
              <a:latin typeface="Calibri"/>
              <a:cs typeface="Calibri"/>
            </a:endParaRPr>
          </a:p>
          <a:p>
            <a:pPr marL="325120" marR="30480" indent="-287020">
              <a:lnSpc>
                <a:spcPct val="100000"/>
              </a:lnSpc>
              <a:buFont typeface="Wingdings"/>
              <a:buChar char=""/>
              <a:tabLst>
                <a:tab pos="325120" algn="l"/>
              </a:tabLst>
            </a:pP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23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3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3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has</a:t>
            </a:r>
            <a:r>
              <a:rPr sz="23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already</a:t>
            </a:r>
            <a:r>
              <a:rPr sz="23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been</a:t>
            </a:r>
            <a:r>
              <a:rPr sz="23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claimed</a:t>
            </a:r>
            <a:r>
              <a:rPr sz="23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(Either</a:t>
            </a:r>
            <a:r>
              <a:rPr sz="23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automatically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23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23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sales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values</a:t>
            </a:r>
            <a:r>
              <a:rPr sz="23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under</a:t>
            </a:r>
            <a:r>
              <a:rPr sz="23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£100/£1000</a:t>
            </a:r>
            <a:r>
              <a:rPr sz="23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23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using</a:t>
            </a:r>
            <a:r>
              <a:rPr sz="23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23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an</a:t>
            </a:r>
            <a:r>
              <a:rPr sz="23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25" dirty="0">
                <a:solidFill>
                  <a:srgbClr val="1F487C"/>
                </a:solidFill>
                <a:latin typeface="Calibri"/>
                <a:cs typeface="Calibri"/>
              </a:rPr>
              <a:t>“In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Year”</a:t>
            </a:r>
            <a:r>
              <a:rPr sz="2300" spc="-9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notification</a:t>
            </a:r>
            <a:r>
              <a:rPr sz="2300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letter),</a:t>
            </a:r>
            <a:r>
              <a:rPr sz="23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300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donor</a:t>
            </a:r>
            <a:r>
              <a:rPr sz="23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cannot</a:t>
            </a:r>
            <a:r>
              <a:rPr sz="23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claim</a:t>
            </a:r>
            <a:r>
              <a:rPr sz="2300" spc="-8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20" dirty="0">
                <a:solidFill>
                  <a:srgbClr val="1F487C"/>
                </a:solidFill>
                <a:latin typeface="Calibri"/>
                <a:cs typeface="Calibri"/>
              </a:rPr>
              <a:t>back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net</a:t>
            </a:r>
            <a:r>
              <a:rPr sz="23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sales</a:t>
            </a:r>
            <a:r>
              <a:rPr sz="23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value.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ADMIN</a:t>
            </a:r>
            <a:r>
              <a:rPr spc="-15" dirty="0"/>
              <a:t> </a:t>
            </a:r>
            <a:r>
              <a:rPr spc="-10" dirty="0"/>
              <a:t>CONFIDENCE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spc="-10" dirty="0"/>
              <a:t>Notifications</a:t>
            </a:r>
            <a:r>
              <a:rPr sz="2500" spc="5" dirty="0"/>
              <a:t> </a:t>
            </a:r>
            <a:r>
              <a:rPr sz="2500" dirty="0"/>
              <a:t>–</a:t>
            </a:r>
            <a:r>
              <a:rPr sz="2500" spc="-30" dirty="0"/>
              <a:t> </a:t>
            </a:r>
            <a:r>
              <a:rPr sz="2500" dirty="0"/>
              <a:t>Addendum</a:t>
            </a:r>
            <a:r>
              <a:rPr sz="2500" spc="-40" dirty="0"/>
              <a:t> </a:t>
            </a:r>
            <a:r>
              <a:rPr sz="2500" dirty="0"/>
              <a:t>1 –</a:t>
            </a:r>
            <a:r>
              <a:rPr sz="2500" spc="-35" dirty="0"/>
              <a:t> </a:t>
            </a:r>
            <a:r>
              <a:rPr sz="2500" dirty="0"/>
              <a:t>End</a:t>
            </a:r>
            <a:r>
              <a:rPr sz="2500" spc="-25" dirty="0"/>
              <a:t> </a:t>
            </a:r>
            <a:r>
              <a:rPr sz="2500" dirty="0"/>
              <a:t>of</a:t>
            </a:r>
            <a:r>
              <a:rPr sz="2500" spc="-25" dirty="0"/>
              <a:t> </a:t>
            </a:r>
            <a:r>
              <a:rPr sz="2500" spc="-20" dirty="0"/>
              <a:t>Year</a:t>
            </a:r>
            <a:endParaRPr sz="2500"/>
          </a:p>
        </p:txBody>
      </p:sp>
      <p:grpSp>
        <p:nvGrpSpPr>
          <p:cNvPr id="8" name="object 8"/>
          <p:cNvGrpSpPr/>
          <p:nvPr/>
        </p:nvGrpSpPr>
        <p:grpSpPr>
          <a:xfrm>
            <a:off x="6774180" y="1902460"/>
            <a:ext cx="2331720" cy="828040"/>
            <a:chOff x="6774180" y="1902460"/>
            <a:chExt cx="2331720" cy="828040"/>
          </a:xfrm>
        </p:grpSpPr>
        <p:sp>
          <p:nvSpPr>
            <p:cNvPr id="9" name="object 9"/>
            <p:cNvSpPr/>
            <p:nvPr/>
          </p:nvSpPr>
          <p:spPr>
            <a:xfrm>
              <a:off x="6786880" y="1915160"/>
              <a:ext cx="2306320" cy="802640"/>
            </a:xfrm>
            <a:custGeom>
              <a:avLst/>
              <a:gdLst/>
              <a:ahLst/>
              <a:cxnLst/>
              <a:rect l="l" t="t" r="r" b="b"/>
              <a:pathLst>
                <a:path w="2306320" h="802639">
                  <a:moveTo>
                    <a:pt x="1153160" y="0"/>
                  </a:moveTo>
                  <a:lnTo>
                    <a:pt x="1085399" y="681"/>
                  </a:lnTo>
                  <a:lnTo>
                    <a:pt x="1018671" y="2700"/>
                  </a:lnTo>
                  <a:lnTo>
                    <a:pt x="953082" y="6019"/>
                  </a:lnTo>
                  <a:lnTo>
                    <a:pt x="888740" y="10600"/>
                  </a:lnTo>
                  <a:lnTo>
                    <a:pt x="825755" y="16406"/>
                  </a:lnTo>
                  <a:lnTo>
                    <a:pt x="764233" y="23399"/>
                  </a:lnTo>
                  <a:lnTo>
                    <a:pt x="704284" y="31541"/>
                  </a:lnTo>
                  <a:lnTo>
                    <a:pt x="646015" y="40795"/>
                  </a:lnTo>
                  <a:lnTo>
                    <a:pt x="589534" y="51123"/>
                  </a:lnTo>
                  <a:lnTo>
                    <a:pt x="534950" y="62487"/>
                  </a:lnTo>
                  <a:lnTo>
                    <a:pt x="482370" y="74850"/>
                  </a:lnTo>
                  <a:lnTo>
                    <a:pt x="431903" y="88174"/>
                  </a:lnTo>
                  <a:lnTo>
                    <a:pt x="383657" y="102421"/>
                  </a:lnTo>
                  <a:lnTo>
                    <a:pt x="337740" y="117554"/>
                  </a:lnTo>
                  <a:lnTo>
                    <a:pt x="294260" y="133535"/>
                  </a:lnTo>
                  <a:lnTo>
                    <a:pt x="253326" y="150326"/>
                  </a:lnTo>
                  <a:lnTo>
                    <a:pt x="215044" y="167890"/>
                  </a:lnTo>
                  <a:lnTo>
                    <a:pt x="179525" y="186189"/>
                  </a:lnTo>
                  <a:lnTo>
                    <a:pt x="117202" y="224841"/>
                  </a:lnTo>
                  <a:lnTo>
                    <a:pt x="67224" y="265982"/>
                  </a:lnTo>
                  <a:lnTo>
                    <a:pt x="30454" y="309309"/>
                  </a:lnTo>
                  <a:lnTo>
                    <a:pt x="7757" y="354522"/>
                  </a:lnTo>
                  <a:lnTo>
                    <a:pt x="0" y="401319"/>
                  </a:lnTo>
                  <a:lnTo>
                    <a:pt x="1957" y="424897"/>
                  </a:lnTo>
                  <a:lnTo>
                    <a:pt x="17292" y="470940"/>
                  </a:lnTo>
                  <a:lnTo>
                    <a:pt x="47133" y="515248"/>
                  </a:lnTo>
                  <a:lnTo>
                    <a:pt x="90616" y="557520"/>
                  </a:lnTo>
                  <a:lnTo>
                    <a:pt x="146875" y="597454"/>
                  </a:lnTo>
                  <a:lnTo>
                    <a:pt x="215044" y="634749"/>
                  </a:lnTo>
                  <a:lnTo>
                    <a:pt x="253326" y="652313"/>
                  </a:lnTo>
                  <a:lnTo>
                    <a:pt x="294260" y="669104"/>
                  </a:lnTo>
                  <a:lnTo>
                    <a:pt x="337740" y="685085"/>
                  </a:lnTo>
                  <a:lnTo>
                    <a:pt x="383657" y="700218"/>
                  </a:lnTo>
                  <a:lnTo>
                    <a:pt x="431903" y="714465"/>
                  </a:lnTo>
                  <a:lnTo>
                    <a:pt x="482370" y="727789"/>
                  </a:lnTo>
                  <a:lnTo>
                    <a:pt x="534950" y="740152"/>
                  </a:lnTo>
                  <a:lnTo>
                    <a:pt x="589534" y="751516"/>
                  </a:lnTo>
                  <a:lnTo>
                    <a:pt x="646015" y="761844"/>
                  </a:lnTo>
                  <a:lnTo>
                    <a:pt x="704284" y="771098"/>
                  </a:lnTo>
                  <a:lnTo>
                    <a:pt x="764233" y="779240"/>
                  </a:lnTo>
                  <a:lnTo>
                    <a:pt x="825755" y="786233"/>
                  </a:lnTo>
                  <a:lnTo>
                    <a:pt x="888740" y="792039"/>
                  </a:lnTo>
                  <a:lnTo>
                    <a:pt x="953082" y="796620"/>
                  </a:lnTo>
                  <a:lnTo>
                    <a:pt x="1018671" y="799939"/>
                  </a:lnTo>
                  <a:lnTo>
                    <a:pt x="1085399" y="801958"/>
                  </a:lnTo>
                  <a:lnTo>
                    <a:pt x="1153160" y="802639"/>
                  </a:lnTo>
                  <a:lnTo>
                    <a:pt x="1220920" y="801958"/>
                  </a:lnTo>
                  <a:lnTo>
                    <a:pt x="1287648" y="799939"/>
                  </a:lnTo>
                  <a:lnTo>
                    <a:pt x="1353237" y="796620"/>
                  </a:lnTo>
                  <a:lnTo>
                    <a:pt x="1417579" y="792039"/>
                  </a:lnTo>
                  <a:lnTo>
                    <a:pt x="1480564" y="786233"/>
                  </a:lnTo>
                  <a:lnTo>
                    <a:pt x="1542086" y="779240"/>
                  </a:lnTo>
                  <a:lnTo>
                    <a:pt x="1602035" y="771098"/>
                  </a:lnTo>
                  <a:lnTo>
                    <a:pt x="1660304" y="761844"/>
                  </a:lnTo>
                  <a:lnTo>
                    <a:pt x="1716785" y="751516"/>
                  </a:lnTo>
                  <a:lnTo>
                    <a:pt x="1771369" y="740152"/>
                  </a:lnTo>
                  <a:lnTo>
                    <a:pt x="1823949" y="727789"/>
                  </a:lnTo>
                  <a:lnTo>
                    <a:pt x="1874416" y="714465"/>
                  </a:lnTo>
                  <a:lnTo>
                    <a:pt x="1922662" y="700218"/>
                  </a:lnTo>
                  <a:lnTo>
                    <a:pt x="1968579" y="685085"/>
                  </a:lnTo>
                  <a:lnTo>
                    <a:pt x="2012059" y="669104"/>
                  </a:lnTo>
                  <a:lnTo>
                    <a:pt x="2052993" y="652313"/>
                  </a:lnTo>
                  <a:lnTo>
                    <a:pt x="2091275" y="634749"/>
                  </a:lnTo>
                  <a:lnTo>
                    <a:pt x="2126794" y="616450"/>
                  </a:lnTo>
                  <a:lnTo>
                    <a:pt x="2189117" y="577798"/>
                  </a:lnTo>
                  <a:lnTo>
                    <a:pt x="2239095" y="536657"/>
                  </a:lnTo>
                  <a:lnTo>
                    <a:pt x="2275865" y="493330"/>
                  </a:lnTo>
                  <a:lnTo>
                    <a:pt x="2298562" y="448117"/>
                  </a:lnTo>
                  <a:lnTo>
                    <a:pt x="2306320" y="401319"/>
                  </a:lnTo>
                  <a:lnTo>
                    <a:pt x="2304362" y="377742"/>
                  </a:lnTo>
                  <a:lnTo>
                    <a:pt x="2289027" y="331699"/>
                  </a:lnTo>
                  <a:lnTo>
                    <a:pt x="2259186" y="287391"/>
                  </a:lnTo>
                  <a:lnTo>
                    <a:pt x="2215703" y="245119"/>
                  </a:lnTo>
                  <a:lnTo>
                    <a:pt x="2159444" y="205185"/>
                  </a:lnTo>
                  <a:lnTo>
                    <a:pt x="2091275" y="167890"/>
                  </a:lnTo>
                  <a:lnTo>
                    <a:pt x="2052993" y="150326"/>
                  </a:lnTo>
                  <a:lnTo>
                    <a:pt x="2012059" y="133535"/>
                  </a:lnTo>
                  <a:lnTo>
                    <a:pt x="1968579" y="117554"/>
                  </a:lnTo>
                  <a:lnTo>
                    <a:pt x="1922662" y="102421"/>
                  </a:lnTo>
                  <a:lnTo>
                    <a:pt x="1874416" y="88174"/>
                  </a:lnTo>
                  <a:lnTo>
                    <a:pt x="1823949" y="74850"/>
                  </a:lnTo>
                  <a:lnTo>
                    <a:pt x="1771369" y="62487"/>
                  </a:lnTo>
                  <a:lnTo>
                    <a:pt x="1716785" y="51123"/>
                  </a:lnTo>
                  <a:lnTo>
                    <a:pt x="1660304" y="40795"/>
                  </a:lnTo>
                  <a:lnTo>
                    <a:pt x="1602035" y="31541"/>
                  </a:lnTo>
                  <a:lnTo>
                    <a:pt x="1542086" y="23399"/>
                  </a:lnTo>
                  <a:lnTo>
                    <a:pt x="1480564" y="16406"/>
                  </a:lnTo>
                  <a:lnTo>
                    <a:pt x="1417579" y="10600"/>
                  </a:lnTo>
                  <a:lnTo>
                    <a:pt x="1353237" y="6019"/>
                  </a:lnTo>
                  <a:lnTo>
                    <a:pt x="1287648" y="2700"/>
                  </a:lnTo>
                  <a:lnTo>
                    <a:pt x="1220920" y="681"/>
                  </a:lnTo>
                  <a:lnTo>
                    <a:pt x="115316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86880" y="1915160"/>
              <a:ext cx="2306320" cy="802640"/>
            </a:xfrm>
            <a:custGeom>
              <a:avLst/>
              <a:gdLst/>
              <a:ahLst/>
              <a:cxnLst/>
              <a:rect l="l" t="t" r="r" b="b"/>
              <a:pathLst>
                <a:path w="2306320" h="802639">
                  <a:moveTo>
                    <a:pt x="0" y="401319"/>
                  </a:moveTo>
                  <a:lnTo>
                    <a:pt x="7757" y="354522"/>
                  </a:lnTo>
                  <a:lnTo>
                    <a:pt x="30454" y="309309"/>
                  </a:lnTo>
                  <a:lnTo>
                    <a:pt x="67224" y="265982"/>
                  </a:lnTo>
                  <a:lnTo>
                    <a:pt x="117202" y="224841"/>
                  </a:lnTo>
                  <a:lnTo>
                    <a:pt x="179525" y="186189"/>
                  </a:lnTo>
                  <a:lnTo>
                    <a:pt x="215044" y="167890"/>
                  </a:lnTo>
                  <a:lnTo>
                    <a:pt x="253326" y="150326"/>
                  </a:lnTo>
                  <a:lnTo>
                    <a:pt x="294260" y="133535"/>
                  </a:lnTo>
                  <a:lnTo>
                    <a:pt x="337740" y="117554"/>
                  </a:lnTo>
                  <a:lnTo>
                    <a:pt x="383657" y="102421"/>
                  </a:lnTo>
                  <a:lnTo>
                    <a:pt x="431903" y="88174"/>
                  </a:lnTo>
                  <a:lnTo>
                    <a:pt x="482370" y="74850"/>
                  </a:lnTo>
                  <a:lnTo>
                    <a:pt x="534950" y="62487"/>
                  </a:lnTo>
                  <a:lnTo>
                    <a:pt x="589534" y="51123"/>
                  </a:lnTo>
                  <a:lnTo>
                    <a:pt x="646015" y="40795"/>
                  </a:lnTo>
                  <a:lnTo>
                    <a:pt x="704284" y="31541"/>
                  </a:lnTo>
                  <a:lnTo>
                    <a:pt x="764233" y="23399"/>
                  </a:lnTo>
                  <a:lnTo>
                    <a:pt x="825755" y="16406"/>
                  </a:lnTo>
                  <a:lnTo>
                    <a:pt x="888740" y="10600"/>
                  </a:lnTo>
                  <a:lnTo>
                    <a:pt x="953082" y="6019"/>
                  </a:lnTo>
                  <a:lnTo>
                    <a:pt x="1018671" y="2700"/>
                  </a:lnTo>
                  <a:lnTo>
                    <a:pt x="1085399" y="681"/>
                  </a:lnTo>
                  <a:lnTo>
                    <a:pt x="1153160" y="0"/>
                  </a:lnTo>
                  <a:lnTo>
                    <a:pt x="1220920" y="681"/>
                  </a:lnTo>
                  <a:lnTo>
                    <a:pt x="1287648" y="2700"/>
                  </a:lnTo>
                  <a:lnTo>
                    <a:pt x="1353237" y="6019"/>
                  </a:lnTo>
                  <a:lnTo>
                    <a:pt x="1417579" y="10600"/>
                  </a:lnTo>
                  <a:lnTo>
                    <a:pt x="1480564" y="16406"/>
                  </a:lnTo>
                  <a:lnTo>
                    <a:pt x="1542086" y="23399"/>
                  </a:lnTo>
                  <a:lnTo>
                    <a:pt x="1602035" y="31541"/>
                  </a:lnTo>
                  <a:lnTo>
                    <a:pt x="1660304" y="40795"/>
                  </a:lnTo>
                  <a:lnTo>
                    <a:pt x="1716785" y="51123"/>
                  </a:lnTo>
                  <a:lnTo>
                    <a:pt x="1771369" y="62487"/>
                  </a:lnTo>
                  <a:lnTo>
                    <a:pt x="1823949" y="74850"/>
                  </a:lnTo>
                  <a:lnTo>
                    <a:pt x="1874416" y="88174"/>
                  </a:lnTo>
                  <a:lnTo>
                    <a:pt x="1922662" y="102421"/>
                  </a:lnTo>
                  <a:lnTo>
                    <a:pt x="1968579" y="117554"/>
                  </a:lnTo>
                  <a:lnTo>
                    <a:pt x="2012059" y="133535"/>
                  </a:lnTo>
                  <a:lnTo>
                    <a:pt x="2052993" y="150326"/>
                  </a:lnTo>
                  <a:lnTo>
                    <a:pt x="2091275" y="167890"/>
                  </a:lnTo>
                  <a:lnTo>
                    <a:pt x="2126794" y="186189"/>
                  </a:lnTo>
                  <a:lnTo>
                    <a:pt x="2189117" y="224841"/>
                  </a:lnTo>
                  <a:lnTo>
                    <a:pt x="2239095" y="265982"/>
                  </a:lnTo>
                  <a:lnTo>
                    <a:pt x="2275865" y="309309"/>
                  </a:lnTo>
                  <a:lnTo>
                    <a:pt x="2298562" y="354522"/>
                  </a:lnTo>
                  <a:lnTo>
                    <a:pt x="2306320" y="401319"/>
                  </a:lnTo>
                  <a:lnTo>
                    <a:pt x="2304362" y="424897"/>
                  </a:lnTo>
                  <a:lnTo>
                    <a:pt x="2289027" y="470940"/>
                  </a:lnTo>
                  <a:lnTo>
                    <a:pt x="2259186" y="515248"/>
                  </a:lnTo>
                  <a:lnTo>
                    <a:pt x="2215703" y="557520"/>
                  </a:lnTo>
                  <a:lnTo>
                    <a:pt x="2159444" y="597454"/>
                  </a:lnTo>
                  <a:lnTo>
                    <a:pt x="2091275" y="634749"/>
                  </a:lnTo>
                  <a:lnTo>
                    <a:pt x="2052993" y="652313"/>
                  </a:lnTo>
                  <a:lnTo>
                    <a:pt x="2012059" y="669104"/>
                  </a:lnTo>
                  <a:lnTo>
                    <a:pt x="1968579" y="685085"/>
                  </a:lnTo>
                  <a:lnTo>
                    <a:pt x="1922662" y="700218"/>
                  </a:lnTo>
                  <a:lnTo>
                    <a:pt x="1874416" y="714465"/>
                  </a:lnTo>
                  <a:lnTo>
                    <a:pt x="1823949" y="727789"/>
                  </a:lnTo>
                  <a:lnTo>
                    <a:pt x="1771369" y="740152"/>
                  </a:lnTo>
                  <a:lnTo>
                    <a:pt x="1716785" y="751516"/>
                  </a:lnTo>
                  <a:lnTo>
                    <a:pt x="1660304" y="761844"/>
                  </a:lnTo>
                  <a:lnTo>
                    <a:pt x="1602035" y="771098"/>
                  </a:lnTo>
                  <a:lnTo>
                    <a:pt x="1542086" y="779240"/>
                  </a:lnTo>
                  <a:lnTo>
                    <a:pt x="1480564" y="786233"/>
                  </a:lnTo>
                  <a:lnTo>
                    <a:pt x="1417579" y="792039"/>
                  </a:lnTo>
                  <a:lnTo>
                    <a:pt x="1353237" y="796620"/>
                  </a:lnTo>
                  <a:lnTo>
                    <a:pt x="1287648" y="799939"/>
                  </a:lnTo>
                  <a:lnTo>
                    <a:pt x="1220920" y="801958"/>
                  </a:lnTo>
                  <a:lnTo>
                    <a:pt x="1153160" y="802639"/>
                  </a:lnTo>
                  <a:lnTo>
                    <a:pt x="1085399" y="801958"/>
                  </a:lnTo>
                  <a:lnTo>
                    <a:pt x="1018671" y="799939"/>
                  </a:lnTo>
                  <a:lnTo>
                    <a:pt x="953082" y="796620"/>
                  </a:lnTo>
                  <a:lnTo>
                    <a:pt x="888740" y="792039"/>
                  </a:lnTo>
                  <a:lnTo>
                    <a:pt x="825755" y="786233"/>
                  </a:lnTo>
                  <a:lnTo>
                    <a:pt x="764233" y="779240"/>
                  </a:lnTo>
                  <a:lnTo>
                    <a:pt x="704284" y="771098"/>
                  </a:lnTo>
                  <a:lnTo>
                    <a:pt x="646015" y="761844"/>
                  </a:lnTo>
                  <a:lnTo>
                    <a:pt x="589534" y="751516"/>
                  </a:lnTo>
                  <a:lnTo>
                    <a:pt x="534950" y="740152"/>
                  </a:lnTo>
                  <a:lnTo>
                    <a:pt x="482370" y="727789"/>
                  </a:lnTo>
                  <a:lnTo>
                    <a:pt x="431903" y="714465"/>
                  </a:lnTo>
                  <a:lnTo>
                    <a:pt x="383657" y="700218"/>
                  </a:lnTo>
                  <a:lnTo>
                    <a:pt x="337740" y="685085"/>
                  </a:lnTo>
                  <a:lnTo>
                    <a:pt x="294260" y="669104"/>
                  </a:lnTo>
                  <a:lnTo>
                    <a:pt x="253326" y="652313"/>
                  </a:lnTo>
                  <a:lnTo>
                    <a:pt x="215044" y="634749"/>
                  </a:lnTo>
                  <a:lnTo>
                    <a:pt x="179525" y="616450"/>
                  </a:lnTo>
                  <a:lnTo>
                    <a:pt x="117202" y="577798"/>
                  </a:lnTo>
                  <a:lnTo>
                    <a:pt x="67224" y="536657"/>
                  </a:lnTo>
                  <a:lnTo>
                    <a:pt x="30454" y="493330"/>
                  </a:lnTo>
                  <a:lnTo>
                    <a:pt x="7757" y="448117"/>
                  </a:lnTo>
                  <a:lnTo>
                    <a:pt x="0" y="40131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403718" y="2136457"/>
            <a:ext cx="10718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20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004820" y="1905000"/>
            <a:ext cx="2329180" cy="828040"/>
            <a:chOff x="3004820" y="1905000"/>
            <a:chExt cx="2329180" cy="828040"/>
          </a:xfrm>
        </p:grpSpPr>
        <p:sp>
          <p:nvSpPr>
            <p:cNvPr id="13" name="object 13"/>
            <p:cNvSpPr/>
            <p:nvPr/>
          </p:nvSpPr>
          <p:spPr>
            <a:xfrm>
              <a:off x="3017520" y="1917700"/>
              <a:ext cx="2303780" cy="802640"/>
            </a:xfrm>
            <a:custGeom>
              <a:avLst/>
              <a:gdLst/>
              <a:ahLst/>
              <a:cxnLst/>
              <a:rect l="l" t="t" r="r" b="b"/>
              <a:pathLst>
                <a:path w="2303779" h="802639">
                  <a:moveTo>
                    <a:pt x="1151890" y="0"/>
                  </a:moveTo>
                  <a:lnTo>
                    <a:pt x="1084210" y="681"/>
                  </a:lnTo>
                  <a:lnTo>
                    <a:pt x="1017560" y="2700"/>
                  </a:lnTo>
                  <a:lnTo>
                    <a:pt x="952048" y="6019"/>
                  </a:lnTo>
                  <a:lnTo>
                    <a:pt x="887781" y="10600"/>
                  </a:lnTo>
                  <a:lnTo>
                    <a:pt x="824867" y="16406"/>
                  </a:lnTo>
                  <a:lnTo>
                    <a:pt x="763416" y="23399"/>
                  </a:lnTo>
                  <a:lnTo>
                    <a:pt x="703534" y="31541"/>
                  </a:lnTo>
                  <a:lnTo>
                    <a:pt x="645330" y="40795"/>
                  </a:lnTo>
                  <a:lnTo>
                    <a:pt x="588912" y="51123"/>
                  </a:lnTo>
                  <a:lnTo>
                    <a:pt x="534387" y="62487"/>
                  </a:lnTo>
                  <a:lnTo>
                    <a:pt x="481865" y="74850"/>
                  </a:lnTo>
                  <a:lnTo>
                    <a:pt x="431453" y="88174"/>
                  </a:lnTo>
                  <a:lnTo>
                    <a:pt x="383259" y="102421"/>
                  </a:lnTo>
                  <a:lnTo>
                    <a:pt x="337391" y="117554"/>
                  </a:lnTo>
                  <a:lnTo>
                    <a:pt x="293957" y="133535"/>
                  </a:lnTo>
                  <a:lnTo>
                    <a:pt x="253066" y="150326"/>
                  </a:lnTo>
                  <a:lnTo>
                    <a:pt x="214825" y="167890"/>
                  </a:lnTo>
                  <a:lnTo>
                    <a:pt x="179342" y="186189"/>
                  </a:lnTo>
                  <a:lnTo>
                    <a:pt x="117084" y="224841"/>
                  </a:lnTo>
                  <a:lnTo>
                    <a:pt x="67156" y="265982"/>
                  </a:lnTo>
                  <a:lnTo>
                    <a:pt x="30423" y="309309"/>
                  </a:lnTo>
                  <a:lnTo>
                    <a:pt x="7750" y="354522"/>
                  </a:lnTo>
                  <a:lnTo>
                    <a:pt x="0" y="401320"/>
                  </a:lnTo>
                  <a:lnTo>
                    <a:pt x="1955" y="424897"/>
                  </a:lnTo>
                  <a:lnTo>
                    <a:pt x="17275" y="470940"/>
                  </a:lnTo>
                  <a:lnTo>
                    <a:pt x="47086" y="515248"/>
                  </a:lnTo>
                  <a:lnTo>
                    <a:pt x="90525" y="557520"/>
                  </a:lnTo>
                  <a:lnTo>
                    <a:pt x="146726" y="597454"/>
                  </a:lnTo>
                  <a:lnTo>
                    <a:pt x="214825" y="634749"/>
                  </a:lnTo>
                  <a:lnTo>
                    <a:pt x="253066" y="652313"/>
                  </a:lnTo>
                  <a:lnTo>
                    <a:pt x="293957" y="669104"/>
                  </a:lnTo>
                  <a:lnTo>
                    <a:pt x="337391" y="685085"/>
                  </a:lnTo>
                  <a:lnTo>
                    <a:pt x="383259" y="700218"/>
                  </a:lnTo>
                  <a:lnTo>
                    <a:pt x="431453" y="714465"/>
                  </a:lnTo>
                  <a:lnTo>
                    <a:pt x="481865" y="727789"/>
                  </a:lnTo>
                  <a:lnTo>
                    <a:pt x="534387" y="740152"/>
                  </a:lnTo>
                  <a:lnTo>
                    <a:pt x="588912" y="751516"/>
                  </a:lnTo>
                  <a:lnTo>
                    <a:pt x="645330" y="761844"/>
                  </a:lnTo>
                  <a:lnTo>
                    <a:pt x="703534" y="771098"/>
                  </a:lnTo>
                  <a:lnTo>
                    <a:pt x="763416" y="779240"/>
                  </a:lnTo>
                  <a:lnTo>
                    <a:pt x="824867" y="786233"/>
                  </a:lnTo>
                  <a:lnTo>
                    <a:pt x="887781" y="792039"/>
                  </a:lnTo>
                  <a:lnTo>
                    <a:pt x="952048" y="796620"/>
                  </a:lnTo>
                  <a:lnTo>
                    <a:pt x="1017560" y="799939"/>
                  </a:lnTo>
                  <a:lnTo>
                    <a:pt x="1084210" y="801958"/>
                  </a:lnTo>
                  <a:lnTo>
                    <a:pt x="1151890" y="802639"/>
                  </a:lnTo>
                  <a:lnTo>
                    <a:pt x="1219569" y="801958"/>
                  </a:lnTo>
                  <a:lnTo>
                    <a:pt x="1286219" y="799939"/>
                  </a:lnTo>
                  <a:lnTo>
                    <a:pt x="1351731" y="796620"/>
                  </a:lnTo>
                  <a:lnTo>
                    <a:pt x="1415998" y="792039"/>
                  </a:lnTo>
                  <a:lnTo>
                    <a:pt x="1478912" y="786233"/>
                  </a:lnTo>
                  <a:lnTo>
                    <a:pt x="1540363" y="779240"/>
                  </a:lnTo>
                  <a:lnTo>
                    <a:pt x="1600245" y="771098"/>
                  </a:lnTo>
                  <a:lnTo>
                    <a:pt x="1658449" y="761844"/>
                  </a:lnTo>
                  <a:lnTo>
                    <a:pt x="1714867" y="751516"/>
                  </a:lnTo>
                  <a:lnTo>
                    <a:pt x="1769392" y="740152"/>
                  </a:lnTo>
                  <a:lnTo>
                    <a:pt x="1821914" y="727789"/>
                  </a:lnTo>
                  <a:lnTo>
                    <a:pt x="1872326" y="714465"/>
                  </a:lnTo>
                  <a:lnTo>
                    <a:pt x="1920520" y="700218"/>
                  </a:lnTo>
                  <a:lnTo>
                    <a:pt x="1966388" y="685085"/>
                  </a:lnTo>
                  <a:lnTo>
                    <a:pt x="2009822" y="669104"/>
                  </a:lnTo>
                  <a:lnTo>
                    <a:pt x="2050713" y="652313"/>
                  </a:lnTo>
                  <a:lnTo>
                    <a:pt x="2088954" y="634749"/>
                  </a:lnTo>
                  <a:lnTo>
                    <a:pt x="2124437" y="616450"/>
                  </a:lnTo>
                  <a:lnTo>
                    <a:pt x="2186695" y="577798"/>
                  </a:lnTo>
                  <a:lnTo>
                    <a:pt x="2236623" y="536657"/>
                  </a:lnTo>
                  <a:lnTo>
                    <a:pt x="2273356" y="493330"/>
                  </a:lnTo>
                  <a:lnTo>
                    <a:pt x="2296029" y="448117"/>
                  </a:lnTo>
                  <a:lnTo>
                    <a:pt x="2303780" y="401320"/>
                  </a:lnTo>
                  <a:lnTo>
                    <a:pt x="2301824" y="377742"/>
                  </a:lnTo>
                  <a:lnTo>
                    <a:pt x="2286504" y="331699"/>
                  </a:lnTo>
                  <a:lnTo>
                    <a:pt x="2256693" y="287391"/>
                  </a:lnTo>
                  <a:lnTo>
                    <a:pt x="2213254" y="245119"/>
                  </a:lnTo>
                  <a:lnTo>
                    <a:pt x="2157053" y="205185"/>
                  </a:lnTo>
                  <a:lnTo>
                    <a:pt x="2088954" y="167890"/>
                  </a:lnTo>
                  <a:lnTo>
                    <a:pt x="2050713" y="150326"/>
                  </a:lnTo>
                  <a:lnTo>
                    <a:pt x="2009822" y="133535"/>
                  </a:lnTo>
                  <a:lnTo>
                    <a:pt x="1966388" y="117554"/>
                  </a:lnTo>
                  <a:lnTo>
                    <a:pt x="1920520" y="102421"/>
                  </a:lnTo>
                  <a:lnTo>
                    <a:pt x="1872326" y="88174"/>
                  </a:lnTo>
                  <a:lnTo>
                    <a:pt x="1821914" y="74850"/>
                  </a:lnTo>
                  <a:lnTo>
                    <a:pt x="1769392" y="62487"/>
                  </a:lnTo>
                  <a:lnTo>
                    <a:pt x="1714867" y="51123"/>
                  </a:lnTo>
                  <a:lnTo>
                    <a:pt x="1658449" y="40795"/>
                  </a:lnTo>
                  <a:lnTo>
                    <a:pt x="1600245" y="31541"/>
                  </a:lnTo>
                  <a:lnTo>
                    <a:pt x="1540363" y="23399"/>
                  </a:lnTo>
                  <a:lnTo>
                    <a:pt x="1478912" y="16406"/>
                  </a:lnTo>
                  <a:lnTo>
                    <a:pt x="1415998" y="10600"/>
                  </a:lnTo>
                  <a:lnTo>
                    <a:pt x="1351731" y="6019"/>
                  </a:lnTo>
                  <a:lnTo>
                    <a:pt x="1286219" y="2700"/>
                  </a:lnTo>
                  <a:lnTo>
                    <a:pt x="1219569" y="681"/>
                  </a:lnTo>
                  <a:lnTo>
                    <a:pt x="1151890" y="0"/>
                  </a:lnTo>
                  <a:close/>
                </a:path>
              </a:pathLst>
            </a:custGeom>
            <a:solidFill>
              <a:srgbClr val="E36C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17520" y="1917700"/>
              <a:ext cx="2303780" cy="802640"/>
            </a:xfrm>
            <a:custGeom>
              <a:avLst/>
              <a:gdLst/>
              <a:ahLst/>
              <a:cxnLst/>
              <a:rect l="l" t="t" r="r" b="b"/>
              <a:pathLst>
                <a:path w="2303779" h="802639">
                  <a:moveTo>
                    <a:pt x="0" y="401320"/>
                  </a:moveTo>
                  <a:lnTo>
                    <a:pt x="7750" y="354522"/>
                  </a:lnTo>
                  <a:lnTo>
                    <a:pt x="30423" y="309309"/>
                  </a:lnTo>
                  <a:lnTo>
                    <a:pt x="67156" y="265982"/>
                  </a:lnTo>
                  <a:lnTo>
                    <a:pt x="117084" y="224841"/>
                  </a:lnTo>
                  <a:lnTo>
                    <a:pt x="179342" y="186189"/>
                  </a:lnTo>
                  <a:lnTo>
                    <a:pt x="214825" y="167890"/>
                  </a:lnTo>
                  <a:lnTo>
                    <a:pt x="253066" y="150326"/>
                  </a:lnTo>
                  <a:lnTo>
                    <a:pt x="293957" y="133535"/>
                  </a:lnTo>
                  <a:lnTo>
                    <a:pt x="337391" y="117554"/>
                  </a:lnTo>
                  <a:lnTo>
                    <a:pt x="383259" y="102421"/>
                  </a:lnTo>
                  <a:lnTo>
                    <a:pt x="431453" y="88174"/>
                  </a:lnTo>
                  <a:lnTo>
                    <a:pt x="481865" y="74850"/>
                  </a:lnTo>
                  <a:lnTo>
                    <a:pt x="534387" y="62487"/>
                  </a:lnTo>
                  <a:lnTo>
                    <a:pt x="588912" y="51123"/>
                  </a:lnTo>
                  <a:lnTo>
                    <a:pt x="645330" y="40795"/>
                  </a:lnTo>
                  <a:lnTo>
                    <a:pt x="703534" y="31541"/>
                  </a:lnTo>
                  <a:lnTo>
                    <a:pt x="763416" y="23399"/>
                  </a:lnTo>
                  <a:lnTo>
                    <a:pt x="824867" y="16406"/>
                  </a:lnTo>
                  <a:lnTo>
                    <a:pt x="887781" y="10600"/>
                  </a:lnTo>
                  <a:lnTo>
                    <a:pt x="952048" y="6019"/>
                  </a:lnTo>
                  <a:lnTo>
                    <a:pt x="1017560" y="2700"/>
                  </a:lnTo>
                  <a:lnTo>
                    <a:pt x="1084210" y="681"/>
                  </a:lnTo>
                  <a:lnTo>
                    <a:pt x="1151890" y="0"/>
                  </a:lnTo>
                  <a:lnTo>
                    <a:pt x="1219569" y="681"/>
                  </a:lnTo>
                  <a:lnTo>
                    <a:pt x="1286219" y="2700"/>
                  </a:lnTo>
                  <a:lnTo>
                    <a:pt x="1351731" y="6019"/>
                  </a:lnTo>
                  <a:lnTo>
                    <a:pt x="1415998" y="10600"/>
                  </a:lnTo>
                  <a:lnTo>
                    <a:pt x="1478912" y="16406"/>
                  </a:lnTo>
                  <a:lnTo>
                    <a:pt x="1540363" y="23399"/>
                  </a:lnTo>
                  <a:lnTo>
                    <a:pt x="1600245" y="31541"/>
                  </a:lnTo>
                  <a:lnTo>
                    <a:pt x="1658449" y="40795"/>
                  </a:lnTo>
                  <a:lnTo>
                    <a:pt x="1714867" y="51123"/>
                  </a:lnTo>
                  <a:lnTo>
                    <a:pt x="1769392" y="62487"/>
                  </a:lnTo>
                  <a:lnTo>
                    <a:pt x="1821914" y="74850"/>
                  </a:lnTo>
                  <a:lnTo>
                    <a:pt x="1872326" y="88174"/>
                  </a:lnTo>
                  <a:lnTo>
                    <a:pt x="1920520" y="102421"/>
                  </a:lnTo>
                  <a:lnTo>
                    <a:pt x="1966388" y="117554"/>
                  </a:lnTo>
                  <a:lnTo>
                    <a:pt x="2009822" y="133535"/>
                  </a:lnTo>
                  <a:lnTo>
                    <a:pt x="2050713" y="150326"/>
                  </a:lnTo>
                  <a:lnTo>
                    <a:pt x="2088954" y="167890"/>
                  </a:lnTo>
                  <a:lnTo>
                    <a:pt x="2124437" y="186189"/>
                  </a:lnTo>
                  <a:lnTo>
                    <a:pt x="2186695" y="224841"/>
                  </a:lnTo>
                  <a:lnTo>
                    <a:pt x="2236623" y="265982"/>
                  </a:lnTo>
                  <a:lnTo>
                    <a:pt x="2273356" y="309309"/>
                  </a:lnTo>
                  <a:lnTo>
                    <a:pt x="2296029" y="354522"/>
                  </a:lnTo>
                  <a:lnTo>
                    <a:pt x="2303780" y="401320"/>
                  </a:lnTo>
                  <a:lnTo>
                    <a:pt x="2301824" y="424897"/>
                  </a:lnTo>
                  <a:lnTo>
                    <a:pt x="2286504" y="470940"/>
                  </a:lnTo>
                  <a:lnTo>
                    <a:pt x="2256693" y="515248"/>
                  </a:lnTo>
                  <a:lnTo>
                    <a:pt x="2213254" y="557520"/>
                  </a:lnTo>
                  <a:lnTo>
                    <a:pt x="2157053" y="597454"/>
                  </a:lnTo>
                  <a:lnTo>
                    <a:pt x="2088954" y="634749"/>
                  </a:lnTo>
                  <a:lnTo>
                    <a:pt x="2050713" y="652313"/>
                  </a:lnTo>
                  <a:lnTo>
                    <a:pt x="2009822" y="669104"/>
                  </a:lnTo>
                  <a:lnTo>
                    <a:pt x="1966388" y="685085"/>
                  </a:lnTo>
                  <a:lnTo>
                    <a:pt x="1920520" y="700218"/>
                  </a:lnTo>
                  <a:lnTo>
                    <a:pt x="1872326" y="714465"/>
                  </a:lnTo>
                  <a:lnTo>
                    <a:pt x="1821914" y="727789"/>
                  </a:lnTo>
                  <a:lnTo>
                    <a:pt x="1769392" y="740152"/>
                  </a:lnTo>
                  <a:lnTo>
                    <a:pt x="1714867" y="751516"/>
                  </a:lnTo>
                  <a:lnTo>
                    <a:pt x="1658449" y="761844"/>
                  </a:lnTo>
                  <a:lnTo>
                    <a:pt x="1600245" y="771098"/>
                  </a:lnTo>
                  <a:lnTo>
                    <a:pt x="1540363" y="779240"/>
                  </a:lnTo>
                  <a:lnTo>
                    <a:pt x="1478912" y="786233"/>
                  </a:lnTo>
                  <a:lnTo>
                    <a:pt x="1415998" y="792039"/>
                  </a:lnTo>
                  <a:lnTo>
                    <a:pt x="1351731" y="796620"/>
                  </a:lnTo>
                  <a:lnTo>
                    <a:pt x="1286219" y="799939"/>
                  </a:lnTo>
                  <a:lnTo>
                    <a:pt x="1219569" y="801958"/>
                  </a:lnTo>
                  <a:lnTo>
                    <a:pt x="1151890" y="802639"/>
                  </a:lnTo>
                  <a:lnTo>
                    <a:pt x="1084210" y="801958"/>
                  </a:lnTo>
                  <a:lnTo>
                    <a:pt x="1017560" y="799939"/>
                  </a:lnTo>
                  <a:lnTo>
                    <a:pt x="952048" y="796620"/>
                  </a:lnTo>
                  <a:lnTo>
                    <a:pt x="887781" y="792039"/>
                  </a:lnTo>
                  <a:lnTo>
                    <a:pt x="824867" y="786233"/>
                  </a:lnTo>
                  <a:lnTo>
                    <a:pt x="763416" y="779240"/>
                  </a:lnTo>
                  <a:lnTo>
                    <a:pt x="703534" y="771098"/>
                  </a:lnTo>
                  <a:lnTo>
                    <a:pt x="645330" y="761844"/>
                  </a:lnTo>
                  <a:lnTo>
                    <a:pt x="588912" y="751516"/>
                  </a:lnTo>
                  <a:lnTo>
                    <a:pt x="534387" y="740152"/>
                  </a:lnTo>
                  <a:lnTo>
                    <a:pt x="481865" y="727789"/>
                  </a:lnTo>
                  <a:lnTo>
                    <a:pt x="431453" y="714465"/>
                  </a:lnTo>
                  <a:lnTo>
                    <a:pt x="383259" y="700218"/>
                  </a:lnTo>
                  <a:lnTo>
                    <a:pt x="337391" y="685085"/>
                  </a:lnTo>
                  <a:lnTo>
                    <a:pt x="293957" y="669104"/>
                  </a:lnTo>
                  <a:lnTo>
                    <a:pt x="253066" y="652313"/>
                  </a:lnTo>
                  <a:lnTo>
                    <a:pt x="214825" y="634749"/>
                  </a:lnTo>
                  <a:lnTo>
                    <a:pt x="179342" y="616450"/>
                  </a:lnTo>
                  <a:lnTo>
                    <a:pt x="117084" y="577798"/>
                  </a:lnTo>
                  <a:lnTo>
                    <a:pt x="67156" y="536657"/>
                  </a:lnTo>
                  <a:lnTo>
                    <a:pt x="30423" y="493330"/>
                  </a:lnTo>
                  <a:lnTo>
                    <a:pt x="7750" y="448117"/>
                  </a:lnTo>
                  <a:lnTo>
                    <a:pt x="0" y="40132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627754" y="2138362"/>
            <a:ext cx="10833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20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78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ADMIN</a:t>
            </a:r>
            <a:r>
              <a:rPr spc="-15" dirty="0"/>
              <a:t> </a:t>
            </a:r>
            <a:r>
              <a:rPr spc="-10" dirty="0"/>
              <a:t>CONFIDENCE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spc="-10" dirty="0"/>
              <a:t>Notifications</a:t>
            </a:r>
            <a:r>
              <a:rPr sz="2500" spc="-30" dirty="0"/>
              <a:t> </a:t>
            </a:r>
            <a:r>
              <a:rPr sz="2500" dirty="0"/>
              <a:t>–</a:t>
            </a:r>
            <a:r>
              <a:rPr sz="2500" spc="-60" dirty="0"/>
              <a:t> </a:t>
            </a:r>
            <a:r>
              <a:rPr sz="2500" spc="-10" dirty="0"/>
              <a:t>Frequency,</a:t>
            </a:r>
            <a:r>
              <a:rPr sz="2500" spc="-25" dirty="0"/>
              <a:t> </a:t>
            </a:r>
            <a:r>
              <a:rPr sz="2500" dirty="0"/>
              <a:t>Timing</a:t>
            </a:r>
            <a:r>
              <a:rPr sz="2500" spc="-60" dirty="0"/>
              <a:t> </a:t>
            </a:r>
            <a:r>
              <a:rPr sz="2500" dirty="0"/>
              <a:t>&amp;</a:t>
            </a:r>
            <a:r>
              <a:rPr sz="2500" spc="-60" dirty="0"/>
              <a:t> </a:t>
            </a:r>
            <a:r>
              <a:rPr sz="2500" dirty="0"/>
              <a:t>Donor</a:t>
            </a:r>
            <a:r>
              <a:rPr sz="2500" spc="-50" dirty="0"/>
              <a:t> </a:t>
            </a:r>
            <a:r>
              <a:rPr sz="2500" spc="-10" dirty="0"/>
              <a:t>Claims</a:t>
            </a:r>
            <a:endParaRPr sz="2500"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marR="1000760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720" algn="l"/>
              </a:tabLst>
            </a:pPr>
            <a:r>
              <a:rPr i="0" dirty="0">
                <a:latin typeface="Calibri"/>
                <a:cs typeface="Calibri"/>
              </a:rPr>
              <a:t>Gift</a:t>
            </a:r>
            <a:r>
              <a:rPr i="0" spc="-3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Aid</a:t>
            </a:r>
            <a:r>
              <a:rPr i="0" spc="-4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can</a:t>
            </a:r>
            <a:r>
              <a:rPr i="0" spc="-3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be</a:t>
            </a:r>
            <a:r>
              <a:rPr i="0" spc="-2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claimed</a:t>
            </a:r>
            <a:r>
              <a:rPr i="0" spc="-1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as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i="0" spc="-10" dirty="0">
                <a:latin typeface="Calibri"/>
                <a:cs typeface="Calibri"/>
              </a:rPr>
              <a:t>frequently</a:t>
            </a:r>
            <a:r>
              <a:rPr i="0" spc="2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as</a:t>
            </a:r>
            <a:r>
              <a:rPr i="0" spc="-2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a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i="0" spc="-10" dirty="0">
                <a:latin typeface="Calibri"/>
                <a:cs typeface="Calibri"/>
              </a:rPr>
              <a:t>charity </a:t>
            </a:r>
            <a:r>
              <a:rPr i="0" dirty="0">
                <a:latin typeface="Calibri"/>
                <a:cs typeface="Calibri"/>
              </a:rPr>
              <a:t>requires</a:t>
            </a:r>
            <a:r>
              <a:rPr i="0" spc="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–</a:t>
            </a:r>
            <a:r>
              <a:rPr i="0" spc="-6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once</a:t>
            </a:r>
            <a:r>
              <a:rPr i="0" spc="-5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a</a:t>
            </a:r>
            <a:r>
              <a:rPr i="0" spc="-7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month,</a:t>
            </a:r>
            <a:r>
              <a:rPr i="0" spc="-45" dirty="0">
                <a:latin typeface="Calibri"/>
                <a:cs typeface="Calibri"/>
              </a:rPr>
              <a:t> </a:t>
            </a:r>
            <a:r>
              <a:rPr i="0" spc="-30" dirty="0">
                <a:latin typeface="Calibri"/>
                <a:cs typeface="Calibri"/>
              </a:rPr>
              <a:t>quarter,</a:t>
            </a:r>
            <a:r>
              <a:rPr i="0" spc="-45" dirty="0">
                <a:latin typeface="Calibri"/>
                <a:cs typeface="Calibri"/>
              </a:rPr>
              <a:t> </a:t>
            </a:r>
            <a:r>
              <a:rPr i="0" spc="-10" dirty="0">
                <a:latin typeface="Calibri"/>
                <a:cs typeface="Calibri"/>
              </a:rPr>
              <a:t>year.</a:t>
            </a: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i="0" dirty="0">
                <a:latin typeface="Calibri"/>
                <a:cs typeface="Calibri"/>
              </a:rPr>
              <a:t>Consider</a:t>
            </a:r>
            <a:r>
              <a:rPr i="0" spc="-4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only</a:t>
            </a:r>
            <a:r>
              <a:rPr i="0" spc="-5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writing</a:t>
            </a:r>
            <a:r>
              <a:rPr i="0" spc="-35" dirty="0">
                <a:latin typeface="Calibri"/>
                <a:cs typeface="Calibri"/>
              </a:rPr>
              <a:t> </a:t>
            </a:r>
            <a:r>
              <a:rPr i="0" spc="-10" dirty="0">
                <a:latin typeface="Calibri"/>
                <a:cs typeface="Calibri"/>
              </a:rPr>
              <a:t>letters</a:t>
            </a:r>
            <a:r>
              <a:rPr i="0" spc="-5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for</a:t>
            </a:r>
            <a:r>
              <a:rPr i="0" spc="-6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larger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sales</a:t>
            </a:r>
            <a:r>
              <a:rPr i="0" spc="-5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values</a:t>
            </a:r>
            <a:r>
              <a:rPr i="0" spc="-3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–</a:t>
            </a:r>
            <a:r>
              <a:rPr i="0" spc="-55" dirty="0">
                <a:latin typeface="Calibri"/>
                <a:cs typeface="Calibri"/>
              </a:rPr>
              <a:t> </a:t>
            </a:r>
            <a:r>
              <a:rPr i="0" spc="-25" dirty="0">
                <a:latin typeface="Calibri"/>
                <a:cs typeface="Calibri"/>
              </a:rPr>
              <a:t>how</a:t>
            </a:r>
          </a:p>
          <a:p>
            <a:pPr marL="299720">
              <a:lnSpc>
                <a:spcPct val="100000"/>
              </a:lnSpc>
            </a:pPr>
            <a:r>
              <a:rPr i="0" dirty="0">
                <a:latin typeface="Calibri"/>
                <a:cs typeface="Calibri"/>
              </a:rPr>
              <a:t>much</a:t>
            </a:r>
            <a:r>
              <a:rPr i="0" spc="-4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does</a:t>
            </a:r>
            <a:r>
              <a:rPr i="0" spc="-3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a</a:t>
            </a:r>
            <a:r>
              <a:rPr i="0" spc="-5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stamp</a:t>
            </a:r>
            <a:r>
              <a:rPr i="0" spc="-60" dirty="0">
                <a:latin typeface="Calibri"/>
                <a:cs typeface="Calibri"/>
              </a:rPr>
              <a:t> </a:t>
            </a:r>
            <a:r>
              <a:rPr i="0" spc="-20" dirty="0">
                <a:latin typeface="Calibri"/>
                <a:cs typeface="Calibri"/>
              </a:rPr>
              <a:t>cost?</a:t>
            </a: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</a:tabLst>
            </a:pPr>
            <a:r>
              <a:rPr i="0" dirty="0">
                <a:latin typeface="Calibri"/>
                <a:cs typeface="Calibri"/>
              </a:rPr>
              <a:t>Remember</a:t>
            </a:r>
            <a:r>
              <a:rPr i="0" spc="-2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donors</a:t>
            </a:r>
            <a:r>
              <a:rPr i="0" spc="-7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can</a:t>
            </a:r>
            <a:r>
              <a:rPr i="0" spc="-6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claim*</a:t>
            </a:r>
            <a:r>
              <a:rPr i="0" spc="-6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their</a:t>
            </a:r>
            <a:r>
              <a:rPr i="0" spc="-6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money</a:t>
            </a:r>
            <a:r>
              <a:rPr i="0" spc="-5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back</a:t>
            </a:r>
            <a:r>
              <a:rPr i="0" spc="-2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–</a:t>
            </a:r>
            <a:r>
              <a:rPr i="0" spc="-60" dirty="0">
                <a:latin typeface="Calibri"/>
                <a:cs typeface="Calibri"/>
              </a:rPr>
              <a:t> </a:t>
            </a:r>
            <a:r>
              <a:rPr i="0" spc="-25" dirty="0">
                <a:latin typeface="Calibri"/>
                <a:cs typeface="Calibri"/>
              </a:rPr>
              <a:t>Do</a:t>
            </a:r>
          </a:p>
          <a:p>
            <a:pPr marL="299720">
              <a:lnSpc>
                <a:spcPct val="100000"/>
              </a:lnSpc>
            </a:pPr>
            <a:r>
              <a:rPr i="0" dirty="0">
                <a:latin typeface="Calibri"/>
                <a:cs typeface="Calibri"/>
              </a:rPr>
              <a:t>you</a:t>
            </a:r>
            <a:r>
              <a:rPr i="0" spc="-8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really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want</a:t>
            </a:r>
            <a:r>
              <a:rPr i="0" spc="-6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to</a:t>
            </a:r>
            <a:r>
              <a:rPr i="0" spc="-7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send</a:t>
            </a:r>
            <a:r>
              <a:rPr i="0" spc="-5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letter</a:t>
            </a:r>
            <a:r>
              <a:rPr i="0" spc="-6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during</a:t>
            </a:r>
            <a:r>
              <a:rPr i="0" spc="-2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or</a:t>
            </a:r>
            <a:r>
              <a:rPr i="0" spc="-7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after</a:t>
            </a:r>
            <a:r>
              <a:rPr i="0" spc="-65" dirty="0">
                <a:latin typeface="Calibri"/>
                <a:cs typeface="Calibri"/>
              </a:rPr>
              <a:t> </a:t>
            </a:r>
            <a:r>
              <a:rPr i="0" spc="-10" dirty="0">
                <a:latin typeface="Calibri"/>
                <a:cs typeface="Calibri"/>
              </a:rPr>
              <a:t>Christmas?</a:t>
            </a:r>
          </a:p>
          <a:p>
            <a:pPr marL="299720" marR="229870" indent="-287020">
              <a:lnSpc>
                <a:spcPct val="100000"/>
              </a:lnSpc>
              <a:buFont typeface="Wingdings"/>
              <a:buChar char=""/>
              <a:tabLst>
                <a:tab pos="299720" algn="l"/>
              </a:tabLst>
            </a:pPr>
            <a:r>
              <a:rPr i="0" dirty="0">
                <a:latin typeface="Calibri"/>
                <a:cs typeface="Calibri"/>
              </a:rPr>
              <a:t>Donor</a:t>
            </a:r>
            <a:r>
              <a:rPr i="0" spc="-5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claims*</a:t>
            </a:r>
            <a:r>
              <a:rPr i="0" spc="-3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are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rare.</a:t>
            </a:r>
            <a:r>
              <a:rPr i="0" spc="-5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If</a:t>
            </a:r>
            <a:r>
              <a:rPr i="0" spc="-5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the</a:t>
            </a:r>
            <a:r>
              <a:rPr i="0" spc="-2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donor</a:t>
            </a:r>
            <a:r>
              <a:rPr i="0" spc="-4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wishes,</a:t>
            </a:r>
            <a:r>
              <a:rPr i="0" spc="-1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you</a:t>
            </a:r>
            <a:r>
              <a:rPr i="0" spc="-5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do</a:t>
            </a:r>
            <a:r>
              <a:rPr i="0" spc="-30" dirty="0">
                <a:latin typeface="Calibri"/>
                <a:cs typeface="Calibri"/>
              </a:rPr>
              <a:t> </a:t>
            </a:r>
            <a:r>
              <a:rPr i="0" spc="-25" dirty="0">
                <a:latin typeface="Calibri"/>
                <a:cs typeface="Calibri"/>
              </a:rPr>
              <a:t>not </a:t>
            </a:r>
            <a:r>
              <a:rPr i="0" dirty="0">
                <a:latin typeface="Calibri"/>
                <a:cs typeface="Calibri"/>
              </a:rPr>
              <a:t>have</a:t>
            </a:r>
            <a:r>
              <a:rPr i="0" spc="-4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give</a:t>
            </a:r>
            <a:r>
              <a:rPr i="0" spc="-4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all</a:t>
            </a:r>
            <a:r>
              <a:rPr i="0" spc="-4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the</a:t>
            </a:r>
            <a:r>
              <a:rPr i="0" spc="-4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money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i="0" spc="-10" dirty="0">
                <a:latin typeface="Calibri"/>
                <a:cs typeface="Calibri"/>
              </a:rPr>
              <a:t>back.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862576" y="5733097"/>
            <a:ext cx="24663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*</a:t>
            </a:r>
            <a:r>
              <a:rPr sz="1600" spc="30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Subject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method.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208020" y="4572000"/>
            <a:ext cx="5768340" cy="1170940"/>
            <a:chOff x="3208020" y="4572000"/>
            <a:chExt cx="5768340" cy="117094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8020" y="4572000"/>
              <a:ext cx="1310640" cy="108712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07960" y="4572000"/>
              <a:ext cx="1168400" cy="117094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42280" y="4572000"/>
              <a:ext cx="1107440" cy="11201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79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58414" y="2981325"/>
            <a:ext cx="6712584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Get</a:t>
            </a:r>
            <a:r>
              <a:rPr sz="24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F487C"/>
                </a:solidFill>
                <a:latin typeface="Calibri"/>
                <a:cs typeface="Calibri"/>
              </a:rPr>
              <a:t>recognised</a:t>
            </a:r>
            <a:r>
              <a:rPr sz="24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by</a:t>
            </a:r>
            <a:r>
              <a:rPr sz="24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HMRC.</a:t>
            </a:r>
            <a:r>
              <a:rPr sz="24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Sign</a:t>
            </a:r>
            <a:r>
              <a:rPr sz="24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up</a:t>
            </a:r>
            <a:r>
              <a:rPr sz="24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here</a:t>
            </a:r>
            <a:r>
              <a:rPr sz="24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endParaRPr sz="24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2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https://tinyurl.com/jwcu7ax</a:t>
            </a:r>
            <a:endParaRPr sz="2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Change</a:t>
            </a:r>
            <a:r>
              <a:rPr sz="24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24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authorised</a:t>
            </a:r>
            <a:r>
              <a:rPr sz="24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person.</a:t>
            </a:r>
            <a:r>
              <a:rPr sz="24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ChV1</a:t>
            </a:r>
            <a:r>
              <a:rPr sz="2400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form</a:t>
            </a:r>
            <a:r>
              <a:rPr sz="24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here</a:t>
            </a:r>
            <a:r>
              <a:rPr sz="24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endParaRPr sz="24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2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https://tinyurl.com/y2pqzhj6</a:t>
            </a:r>
            <a:endParaRPr sz="2400">
              <a:latin typeface="Calibri"/>
              <a:cs typeface="Calibri"/>
            </a:endParaRPr>
          </a:p>
          <a:p>
            <a:pPr marL="299720" marR="5080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720" algn="l"/>
              </a:tabLst>
            </a:pP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Spreadsheet</a:t>
            </a:r>
            <a:r>
              <a:rPr sz="24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(ODS</a:t>
            </a:r>
            <a:r>
              <a:rPr sz="24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Format)</a:t>
            </a:r>
            <a:r>
              <a:rPr sz="2400" spc="-8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2400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400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found</a:t>
            </a:r>
            <a:r>
              <a:rPr sz="24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here</a:t>
            </a:r>
            <a:r>
              <a:rPr sz="24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1F487C"/>
                </a:solidFill>
                <a:latin typeface="Calibri"/>
                <a:cs typeface="Calibri"/>
              </a:rPr>
              <a:t>- </a:t>
            </a:r>
            <a:r>
              <a:rPr sz="2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https://tinyurl.com/y3sduegh</a:t>
            </a:r>
            <a:r>
              <a:rPr sz="24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F487C"/>
                </a:solidFill>
                <a:latin typeface="Calibri"/>
                <a:cs typeface="Calibri"/>
              </a:rPr>
              <a:t>(Alternatively</a:t>
            </a:r>
            <a:r>
              <a:rPr sz="24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F487C"/>
                </a:solidFill>
                <a:latin typeface="Calibri"/>
                <a:cs typeface="Calibri"/>
              </a:rPr>
              <a:t>paper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based</a:t>
            </a:r>
            <a:r>
              <a:rPr sz="24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ChR1</a:t>
            </a:r>
            <a:r>
              <a:rPr sz="2400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24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4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ordered</a:t>
            </a:r>
            <a:r>
              <a:rPr sz="24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from</a:t>
            </a:r>
            <a:r>
              <a:rPr sz="2400" spc="-8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F487C"/>
                </a:solidFill>
                <a:latin typeface="Calibri"/>
                <a:cs typeface="Calibri"/>
              </a:rPr>
              <a:t>HMRC)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ADMIN</a:t>
            </a:r>
            <a:r>
              <a:rPr spc="-15" dirty="0"/>
              <a:t> </a:t>
            </a:r>
            <a:r>
              <a:rPr spc="-10" dirty="0"/>
              <a:t>CONFIDENCE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spc="-45" dirty="0"/>
              <a:t>GOV.UK</a:t>
            </a:r>
            <a:r>
              <a:rPr sz="2500" spc="-50" dirty="0"/>
              <a:t> </a:t>
            </a:r>
            <a:r>
              <a:rPr sz="2500" dirty="0"/>
              <a:t>–</a:t>
            </a:r>
            <a:r>
              <a:rPr sz="2500" spc="-40" dirty="0"/>
              <a:t> </a:t>
            </a:r>
            <a:r>
              <a:rPr sz="2500" dirty="0"/>
              <a:t>1</a:t>
            </a:r>
            <a:r>
              <a:rPr sz="2500" spc="-20" dirty="0"/>
              <a:t> </a:t>
            </a:r>
            <a:r>
              <a:rPr sz="2500" dirty="0"/>
              <a:t>of</a:t>
            </a:r>
            <a:r>
              <a:rPr sz="2500" spc="-30" dirty="0"/>
              <a:t> </a:t>
            </a:r>
            <a:r>
              <a:rPr sz="2500" spc="-50" dirty="0"/>
              <a:t>2</a:t>
            </a:r>
            <a:endParaRPr sz="2500"/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24120" y="1430019"/>
            <a:ext cx="2143760" cy="1236979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9100" y="6240779"/>
              <a:ext cx="1356360" cy="5079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1579" y="6248400"/>
              <a:ext cx="2148839" cy="49275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54540" y="6248400"/>
              <a:ext cx="2075179" cy="49529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80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9" name="object 9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98420" y="1468120"/>
              <a:ext cx="7025640" cy="4424680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ADMIN</a:t>
            </a:r>
            <a:r>
              <a:rPr spc="-15" dirty="0"/>
              <a:t> </a:t>
            </a:r>
            <a:r>
              <a:rPr spc="-10" dirty="0"/>
              <a:t>CONFIDENCE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spc="-45" dirty="0"/>
              <a:t>GOV.UK</a:t>
            </a:r>
            <a:r>
              <a:rPr sz="2500" spc="-50" dirty="0"/>
              <a:t> </a:t>
            </a:r>
            <a:r>
              <a:rPr sz="2500" dirty="0"/>
              <a:t>–</a:t>
            </a:r>
            <a:r>
              <a:rPr sz="2500" spc="-40" dirty="0"/>
              <a:t> </a:t>
            </a:r>
            <a:r>
              <a:rPr sz="2500" dirty="0"/>
              <a:t>2</a:t>
            </a:r>
            <a:r>
              <a:rPr sz="2500" spc="-20" dirty="0"/>
              <a:t> </a:t>
            </a:r>
            <a:r>
              <a:rPr sz="2500" dirty="0"/>
              <a:t>of</a:t>
            </a:r>
            <a:r>
              <a:rPr sz="2500" spc="-30" dirty="0"/>
              <a:t> </a:t>
            </a:r>
            <a:r>
              <a:rPr sz="2500" spc="-50" dirty="0"/>
              <a:t>2</a:t>
            </a:r>
            <a:endParaRPr sz="25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20" dirty="0">
                <a:solidFill>
                  <a:srgbClr val="FFFFFF"/>
                </a:solidFill>
                <a:latin typeface="Calibri"/>
                <a:cs typeface="Calibri"/>
              </a:rPr>
              <a:t>HMRC</a:t>
            </a:r>
            <a:endParaRPr sz="6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000" b="0" spc="-10" dirty="0">
                <a:solidFill>
                  <a:srgbClr val="FFFFFF"/>
                </a:solidFill>
                <a:latin typeface="Calibri"/>
                <a:cs typeface="Calibri"/>
              </a:rPr>
              <a:t>Compliance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88126" y="3883025"/>
            <a:ext cx="2687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Keeping</a:t>
            </a:r>
            <a:r>
              <a:rPr sz="24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HMRC</a:t>
            </a:r>
            <a:r>
              <a:rPr sz="24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happy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87810" y="6444932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FFFFFF"/>
                </a:solidFill>
                <a:latin typeface="Calibri"/>
                <a:cs typeface="Calibri"/>
              </a:rPr>
              <a:t>81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82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33700" y="2037080"/>
              <a:ext cx="6758940" cy="2857500"/>
            </a:xfrm>
            <a:custGeom>
              <a:avLst/>
              <a:gdLst/>
              <a:ahLst/>
              <a:cxnLst/>
              <a:rect l="l" t="t" r="r" b="b"/>
              <a:pathLst>
                <a:path w="6758940" h="2857500">
                  <a:moveTo>
                    <a:pt x="0" y="2857500"/>
                  </a:moveTo>
                  <a:lnTo>
                    <a:pt x="177800" y="2857500"/>
                  </a:lnTo>
                </a:path>
                <a:path w="6758940" h="2857500">
                  <a:moveTo>
                    <a:pt x="340360" y="2857500"/>
                  </a:moveTo>
                  <a:lnTo>
                    <a:pt x="698500" y="2857500"/>
                  </a:lnTo>
                </a:path>
                <a:path w="6758940" h="2857500">
                  <a:moveTo>
                    <a:pt x="861060" y="2857500"/>
                  </a:moveTo>
                  <a:lnTo>
                    <a:pt x="1219200" y="2857500"/>
                  </a:lnTo>
                </a:path>
                <a:path w="6758940" h="2857500">
                  <a:moveTo>
                    <a:pt x="1381760" y="2857500"/>
                  </a:moveTo>
                  <a:lnTo>
                    <a:pt x="1737360" y="2857500"/>
                  </a:lnTo>
                </a:path>
                <a:path w="6758940" h="2857500">
                  <a:moveTo>
                    <a:pt x="1899920" y="2857500"/>
                  </a:moveTo>
                  <a:lnTo>
                    <a:pt x="2258060" y="2857500"/>
                  </a:lnTo>
                </a:path>
                <a:path w="6758940" h="2857500">
                  <a:moveTo>
                    <a:pt x="2420620" y="2857500"/>
                  </a:moveTo>
                  <a:lnTo>
                    <a:pt x="2778760" y="2857500"/>
                  </a:lnTo>
                </a:path>
                <a:path w="6758940" h="2857500">
                  <a:moveTo>
                    <a:pt x="2941320" y="2857500"/>
                  </a:moveTo>
                  <a:lnTo>
                    <a:pt x="3296920" y="2857500"/>
                  </a:lnTo>
                </a:path>
                <a:path w="6758940" h="2857500">
                  <a:moveTo>
                    <a:pt x="3459479" y="2857500"/>
                  </a:moveTo>
                  <a:lnTo>
                    <a:pt x="3817620" y="2857500"/>
                  </a:lnTo>
                </a:path>
                <a:path w="6758940" h="2857500">
                  <a:moveTo>
                    <a:pt x="3980179" y="2857500"/>
                  </a:moveTo>
                  <a:lnTo>
                    <a:pt x="4335780" y="2857500"/>
                  </a:lnTo>
                </a:path>
                <a:path w="6758940" h="2857500">
                  <a:moveTo>
                    <a:pt x="4500880" y="2857500"/>
                  </a:moveTo>
                  <a:lnTo>
                    <a:pt x="4856480" y="2857500"/>
                  </a:lnTo>
                </a:path>
                <a:path w="6758940" h="2857500">
                  <a:moveTo>
                    <a:pt x="5019040" y="2857500"/>
                  </a:moveTo>
                  <a:lnTo>
                    <a:pt x="5377180" y="2857500"/>
                  </a:lnTo>
                </a:path>
                <a:path w="6758940" h="2857500">
                  <a:moveTo>
                    <a:pt x="5539740" y="2857500"/>
                  </a:moveTo>
                  <a:lnTo>
                    <a:pt x="5895340" y="2857500"/>
                  </a:lnTo>
                </a:path>
                <a:path w="6758940" h="2857500">
                  <a:moveTo>
                    <a:pt x="6060440" y="2857500"/>
                  </a:moveTo>
                  <a:lnTo>
                    <a:pt x="6416040" y="2857500"/>
                  </a:lnTo>
                </a:path>
                <a:path w="6758940" h="2857500">
                  <a:moveTo>
                    <a:pt x="6578600" y="2857500"/>
                  </a:moveTo>
                  <a:lnTo>
                    <a:pt x="6758940" y="2857500"/>
                  </a:lnTo>
                </a:path>
                <a:path w="6758940" h="2857500">
                  <a:moveTo>
                    <a:pt x="0" y="2379980"/>
                  </a:moveTo>
                  <a:lnTo>
                    <a:pt x="177800" y="2379980"/>
                  </a:lnTo>
                </a:path>
                <a:path w="6758940" h="2857500">
                  <a:moveTo>
                    <a:pt x="340360" y="2379980"/>
                  </a:moveTo>
                  <a:lnTo>
                    <a:pt x="698500" y="2379980"/>
                  </a:lnTo>
                </a:path>
                <a:path w="6758940" h="2857500">
                  <a:moveTo>
                    <a:pt x="861060" y="2379980"/>
                  </a:moveTo>
                  <a:lnTo>
                    <a:pt x="1219200" y="2379980"/>
                  </a:lnTo>
                </a:path>
                <a:path w="6758940" h="2857500">
                  <a:moveTo>
                    <a:pt x="1381760" y="2379980"/>
                  </a:moveTo>
                  <a:lnTo>
                    <a:pt x="1737360" y="2379980"/>
                  </a:lnTo>
                </a:path>
                <a:path w="6758940" h="2857500">
                  <a:moveTo>
                    <a:pt x="1899920" y="2379980"/>
                  </a:moveTo>
                  <a:lnTo>
                    <a:pt x="2258060" y="2379980"/>
                  </a:lnTo>
                </a:path>
                <a:path w="6758940" h="2857500">
                  <a:moveTo>
                    <a:pt x="2420620" y="2379980"/>
                  </a:moveTo>
                  <a:lnTo>
                    <a:pt x="2778760" y="2379980"/>
                  </a:lnTo>
                </a:path>
                <a:path w="6758940" h="2857500">
                  <a:moveTo>
                    <a:pt x="2941320" y="2379980"/>
                  </a:moveTo>
                  <a:lnTo>
                    <a:pt x="3296920" y="2379980"/>
                  </a:lnTo>
                </a:path>
                <a:path w="6758940" h="2857500">
                  <a:moveTo>
                    <a:pt x="3459479" y="2379980"/>
                  </a:moveTo>
                  <a:lnTo>
                    <a:pt x="3817620" y="2379980"/>
                  </a:lnTo>
                </a:path>
                <a:path w="6758940" h="2857500">
                  <a:moveTo>
                    <a:pt x="3980179" y="2379980"/>
                  </a:moveTo>
                  <a:lnTo>
                    <a:pt x="4335780" y="2379980"/>
                  </a:lnTo>
                </a:path>
                <a:path w="6758940" h="2857500">
                  <a:moveTo>
                    <a:pt x="4500880" y="2379980"/>
                  </a:moveTo>
                  <a:lnTo>
                    <a:pt x="4856480" y="2379980"/>
                  </a:lnTo>
                </a:path>
                <a:path w="6758940" h="2857500">
                  <a:moveTo>
                    <a:pt x="5019040" y="2379980"/>
                  </a:moveTo>
                  <a:lnTo>
                    <a:pt x="5377180" y="2379980"/>
                  </a:lnTo>
                </a:path>
                <a:path w="6758940" h="2857500">
                  <a:moveTo>
                    <a:pt x="5539740" y="2379980"/>
                  </a:moveTo>
                  <a:lnTo>
                    <a:pt x="5895340" y="2379980"/>
                  </a:lnTo>
                </a:path>
                <a:path w="6758940" h="2857500">
                  <a:moveTo>
                    <a:pt x="6060440" y="2379980"/>
                  </a:moveTo>
                  <a:lnTo>
                    <a:pt x="6416040" y="2379980"/>
                  </a:lnTo>
                </a:path>
                <a:path w="6758940" h="2857500">
                  <a:moveTo>
                    <a:pt x="6578600" y="2379980"/>
                  </a:moveTo>
                  <a:lnTo>
                    <a:pt x="6758940" y="2379980"/>
                  </a:lnTo>
                </a:path>
                <a:path w="6758940" h="2857500">
                  <a:moveTo>
                    <a:pt x="0" y="1905000"/>
                  </a:moveTo>
                  <a:lnTo>
                    <a:pt x="177800" y="1905000"/>
                  </a:lnTo>
                </a:path>
                <a:path w="6758940" h="2857500">
                  <a:moveTo>
                    <a:pt x="340360" y="1905000"/>
                  </a:moveTo>
                  <a:lnTo>
                    <a:pt x="698500" y="1905000"/>
                  </a:lnTo>
                </a:path>
                <a:path w="6758940" h="2857500">
                  <a:moveTo>
                    <a:pt x="861060" y="1905000"/>
                  </a:moveTo>
                  <a:lnTo>
                    <a:pt x="1219200" y="1905000"/>
                  </a:lnTo>
                </a:path>
                <a:path w="6758940" h="2857500">
                  <a:moveTo>
                    <a:pt x="1381760" y="1905000"/>
                  </a:moveTo>
                  <a:lnTo>
                    <a:pt x="1623060" y="1905000"/>
                  </a:lnTo>
                </a:path>
                <a:path w="6758940" h="2857500">
                  <a:moveTo>
                    <a:pt x="2016760" y="1905000"/>
                  </a:moveTo>
                  <a:lnTo>
                    <a:pt x="2258060" y="1905000"/>
                  </a:lnTo>
                </a:path>
                <a:path w="6758940" h="2857500">
                  <a:moveTo>
                    <a:pt x="2420620" y="1905000"/>
                  </a:moveTo>
                  <a:lnTo>
                    <a:pt x="2661920" y="1905000"/>
                  </a:lnTo>
                </a:path>
                <a:path w="6758940" h="2857500">
                  <a:moveTo>
                    <a:pt x="3055620" y="1905000"/>
                  </a:moveTo>
                  <a:lnTo>
                    <a:pt x="3296920" y="1905000"/>
                  </a:lnTo>
                </a:path>
                <a:path w="6758940" h="2857500">
                  <a:moveTo>
                    <a:pt x="3459479" y="1905000"/>
                  </a:moveTo>
                  <a:lnTo>
                    <a:pt x="3817620" y="1905000"/>
                  </a:lnTo>
                </a:path>
                <a:path w="6758940" h="2857500">
                  <a:moveTo>
                    <a:pt x="3980179" y="1905000"/>
                  </a:moveTo>
                  <a:lnTo>
                    <a:pt x="4335780" y="1905000"/>
                  </a:lnTo>
                </a:path>
                <a:path w="6758940" h="2857500">
                  <a:moveTo>
                    <a:pt x="4500880" y="1905000"/>
                  </a:moveTo>
                  <a:lnTo>
                    <a:pt x="4856480" y="1905000"/>
                  </a:lnTo>
                </a:path>
                <a:path w="6758940" h="2857500">
                  <a:moveTo>
                    <a:pt x="5019040" y="1905000"/>
                  </a:moveTo>
                  <a:lnTo>
                    <a:pt x="5377180" y="1905000"/>
                  </a:lnTo>
                </a:path>
                <a:path w="6758940" h="2857500">
                  <a:moveTo>
                    <a:pt x="5539740" y="1905000"/>
                  </a:moveTo>
                  <a:lnTo>
                    <a:pt x="5895340" y="1905000"/>
                  </a:lnTo>
                </a:path>
                <a:path w="6758940" h="2857500">
                  <a:moveTo>
                    <a:pt x="6060440" y="1905000"/>
                  </a:moveTo>
                  <a:lnTo>
                    <a:pt x="6416040" y="1905000"/>
                  </a:lnTo>
                </a:path>
                <a:path w="6758940" h="2857500">
                  <a:moveTo>
                    <a:pt x="6578600" y="1905000"/>
                  </a:moveTo>
                  <a:lnTo>
                    <a:pt x="6758940" y="1905000"/>
                  </a:lnTo>
                </a:path>
                <a:path w="6758940" h="2857500">
                  <a:moveTo>
                    <a:pt x="0" y="1427480"/>
                  </a:moveTo>
                  <a:lnTo>
                    <a:pt x="177800" y="1427480"/>
                  </a:lnTo>
                </a:path>
                <a:path w="6758940" h="2857500">
                  <a:moveTo>
                    <a:pt x="340360" y="1427480"/>
                  </a:moveTo>
                  <a:lnTo>
                    <a:pt x="698500" y="1427480"/>
                  </a:lnTo>
                </a:path>
                <a:path w="6758940" h="2857500">
                  <a:moveTo>
                    <a:pt x="861060" y="1427480"/>
                  </a:moveTo>
                  <a:lnTo>
                    <a:pt x="1219200" y="1427480"/>
                  </a:lnTo>
                </a:path>
                <a:path w="6758940" h="2857500">
                  <a:moveTo>
                    <a:pt x="1381760" y="1427480"/>
                  </a:moveTo>
                  <a:lnTo>
                    <a:pt x="2258060" y="1427480"/>
                  </a:lnTo>
                </a:path>
                <a:path w="6758940" h="2857500">
                  <a:moveTo>
                    <a:pt x="2420620" y="1427480"/>
                  </a:moveTo>
                  <a:lnTo>
                    <a:pt x="3296920" y="1427480"/>
                  </a:lnTo>
                </a:path>
                <a:path w="6758940" h="2857500">
                  <a:moveTo>
                    <a:pt x="3459479" y="1427480"/>
                  </a:moveTo>
                  <a:lnTo>
                    <a:pt x="3817620" y="1427480"/>
                  </a:lnTo>
                </a:path>
                <a:path w="6758940" h="2857500">
                  <a:moveTo>
                    <a:pt x="3980179" y="1427480"/>
                  </a:moveTo>
                  <a:lnTo>
                    <a:pt x="4335780" y="1427480"/>
                  </a:lnTo>
                </a:path>
                <a:path w="6758940" h="2857500">
                  <a:moveTo>
                    <a:pt x="4500880" y="1427480"/>
                  </a:moveTo>
                  <a:lnTo>
                    <a:pt x="4856480" y="1427480"/>
                  </a:lnTo>
                </a:path>
                <a:path w="6758940" h="2857500">
                  <a:moveTo>
                    <a:pt x="5019040" y="1427480"/>
                  </a:moveTo>
                  <a:lnTo>
                    <a:pt x="5377180" y="1427480"/>
                  </a:lnTo>
                </a:path>
                <a:path w="6758940" h="2857500">
                  <a:moveTo>
                    <a:pt x="5539740" y="1427480"/>
                  </a:moveTo>
                  <a:lnTo>
                    <a:pt x="5895340" y="1427480"/>
                  </a:lnTo>
                </a:path>
                <a:path w="6758940" h="2857500">
                  <a:moveTo>
                    <a:pt x="6060440" y="1427480"/>
                  </a:moveTo>
                  <a:lnTo>
                    <a:pt x="6416040" y="1427480"/>
                  </a:lnTo>
                </a:path>
                <a:path w="6758940" h="2857500">
                  <a:moveTo>
                    <a:pt x="6578600" y="1427480"/>
                  </a:moveTo>
                  <a:lnTo>
                    <a:pt x="6758940" y="1427480"/>
                  </a:lnTo>
                </a:path>
                <a:path w="6758940" h="2857500">
                  <a:moveTo>
                    <a:pt x="0" y="952500"/>
                  </a:moveTo>
                  <a:lnTo>
                    <a:pt x="63500" y="952500"/>
                  </a:lnTo>
                </a:path>
                <a:path w="6758940" h="2857500">
                  <a:moveTo>
                    <a:pt x="457200" y="952500"/>
                  </a:moveTo>
                  <a:lnTo>
                    <a:pt x="1219200" y="952500"/>
                  </a:lnTo>
                </a:path>
                <a:path w="6758940" h="2857500">
                  <a:moveTo>
                    <a:pt x="1381760" y="952500"/>
                  </a:moveTo>
                  <a:lnTo>
                    <a:pt x="3817620" y="952500"/>
                  </a:lnTo>
                </a:path>
                <a:path w="6758940" h="2857500">
                  <a:moveTo>
                    <a:pt x="3980179" y="952500"/>
                  </a:moveTo>
                  <a:lnTo>
                    <a:pt x="4335780" y="952500"/>
                  </a:lnTo>
                </a:path>
                <a:path w="6758940" h="2857500">
                  <a:moveTo>
                    <a:pt x="4500880" y="952500"/>
                  </a:moveTo>
                  <a:lnTo>
                    <a:pt x="4856480" y="952500"/>
                  </a:lnTo>
                </a:path>
                <a:path w="6758940" h="2857500">
                  <a:moveTo>
                    <a:pt x="5019040" y="952500"/>
                  </a:moveTo>
                  <a:lnTo>
                    <a:pt x="5377180" y="952500"/>
                  </a:lnTo>
                </a:path>
                <a:path w="6758940" h="2857500">
                  <a:moveTo>
                    <a:pt x="5539740" y="952500"/>
                  </a:moveTo>
                  <a:lnTo>
                    <a:pt x="5895340" y="952500"/>
                  </a:lnTo>
                </a:path>
                <a:path w="6758940" h="2857500">
                  <a:moveTo>
                    <a:pt x="6060440" y="952500"/>
                  </a:moveTo>
                  <a:lnTo>
                    <a:pt x="6416040" y="952500"/>
                  </a:lnTo>
                </a:path>
                <a:path w="6758940" h="2857500">
                  <a:moveTo>
                    <a:pt x="6578600" y="952500"/>
                  </a:moveTo>
                  <a:lnTo>
                    <a:pt x="6758940" y="952500"/>
                  </a:lnTo>
                </a:path>
                <a:path w="6758940" h="2857500">
                  <a:moveTo>
                    <a:pt x="0" y="474980"/>
                  </a:moveTo>
                  <a:lnTo>
                    <a:pt x="4335780" y="474980"/>
                  </a:lnTo>
                </a:path>
                <a:path w="6758940" h="2857500">
                  <a:moveTo>
                    <a:pt x="4500880" y="474980"/>
                  </a:moveTo>
                  <a:lnTo>
                    <a:pt x="4856480" y="474980"/>
                  </a:lnTo>
                </a:path>
                <a:path w="6758940" h="2857500">
                  <a:moveTo>
                    <a:pt x="5019040" y="474980"/>
                  </a:moveTo>
                  <a:lnTo>
                    <a:pt x="5377180" y="474980"/>
                  </a:lnTo>
                </a:path>
                <a:path w="6758940" h="2857500">
                  <a:moveTo>
                    <a:pt x="5539740" y="474980"/>
                  </a:moveTo>
                  <a:lnTo>
                    <a:pt x="5895340" y="474980"/>
                  </a:lnTo>
                </a:path>
                <a:path w="6758940" h="2857500">
                  <a:moveTo>
                    <a:pt x="6060440" y="474980"/>
                  </a:moveTo>
                  <a:lnTo>
                    <a:pt x="6416040" y="474980"/>
                  </a:lnTo>
                </a:path>
                <a:path w="6758940" h="2857500">
                  <a:moveTo>
                    <a:pt x="6578600" y="474980"/>
                  </a:moveTo>
                  <a:lnTo>
                    <a:pt x="6758940" y="474980"/>
                  </a:lnTo>
                </a:path>
                <a:path w="6758940" h="2857500">
                  <a:moveTo>
                    <a:pt x="0" y="0"/>
                  </a:moveTo>
                  <a:lnTo>
                    <a:pt x="5377180" y="0"/>
                  </a:lnTo>
                </a:path>
                <a:path w="6758940" h="2857500">
                  <a:moveTo>
                    <a:pt x="5539740" y="0"/>
                  </a:moveTo>
                  <a:lnTo>
                    <a:pt x="5895340" y="0"/>
                  </a:lnTo>
                </a:path>
                <a:path w="6758940" h="2857500">
                  <a:moveTo>
                    <a:pt x="6060440" y="0"/>
                  </a:moveTo>
                  <a:lnTo>
                    <a:pt x="6301740" y="0"/>
                  </a:lnTo>
                </a:path>
                <a:path w="6758940" h="2857500">
                  <a:moveTo>
                    <a:pt x="6695440" y="0"/>
                  </a:moveTo>
                  <a:lnTo>
                    <a:pt x="675894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11500" y="1785619"/>
              <a:ext cx="6400800" cy="3584575"/>
            </a:xfrm>
            <a:custGeom>
              <a:avLst/>
              <a:gdLst/>
              <a:ahLst/>
              <a:cxnLst/>
              <a:rect l="l" t="t" r="r" b="b"/>
              <a:pathLst>
                <a:path w="6400800" h="3584575">
                  <a:moveTo>
                    <a:pt x="162560" y="1399540"/>
                  </a:moveTo>
                  <a:lnTo>
                    <a:pt x="0" y="1399540"/>
                  </a:lnTo>
                  <a:lnTo>
                    <a:pt x="0" y="3583940"/>
                  </a:lnTo>
                  <a:lnTo>
                    <a:pt x="162560" y="3583952"/>
                  </a:lnTo>
                  <a:lnTo>
                    <a:pt x="162560" y="1399540"/>
                  </a:lnTo>
                  <a:close/>
                </a:path>
                <a:path w="6400800" h="3584575">
                  <a:moveTo>
                    <a:pt x="683260" y="1630680"/>
                  </a:moveTo>
                  <a:lnTo>
                    <a:pt x="520700" y="1630680"/>
                  </a:lnTo>
                  <a:lnTo>
                    <a:pt x="520700" y="3583940"/>
                  </a:lnTo>
                  <a:lnTo>
                    <a:pt x="683260" y="3583952"/>
                  </a:lnTo>
                  <a:lnTo>
                    <a:pt x="683260" y="1630680"/>
                  </a:lnTo>
                  <a:close/>
                </a:path>
                <a:path w="6400800" h="3584575">
                  <a:moveTo>
                    <a:pt x="1203960" y="1117600"/>
                  </a:moveTo>
                  <a:lnTo>
                    <a:pt x="1041400" y="1117600"/>
                  </a:lnTo>
                  <a:lnTo>
                    <a:pt x="1041400" y="3583940"/>
                  </a:lnTo>
                  <a:lnTo>
                    <a:pt x="1203960" y="3583952"/>
                  </a:lnTo>
                  <a:lnTo>
                    <a:pt x="1203960" y="1117600"/>
                  </a:lnTo>
                  <a:close/>
                </a:path>
                <a:path w="6400800" h="3584575">
                  <a:moveTo>
                    <a:pt x="1722120" y="2352040"/>
                  </a:moveTo>
                  <a:lnTo>
                    <a:pt x="1559560" y="2352040"/>
                  </a:lnTo>
                  <a:lnTo>
                    <a:pt x="1559560" y="3583940"/>
                  </a:lnTo>
                  <a:lnTo>
                    <a:pt x="1722120" y="3583940"/>
                  </a:lnTo>
                  <a:lnTo>
                    <a:pt x="1722120" y="2352040"/>
                  </a:lnTo>
                  <a:close/>
                </a:path>
                <a:path w="6400800" h="3584575">
                  <a:moveTo>
                    <a:pt x="2242820" y="1592580"/>
                  </a:moveTo>
                  <a:lnTo>
                    <a:pt x="2080260" y="1592580"/>
                  </a:lnTo>
                  <a:lnTo>
                    <a:pt x="2080260" y="3583940"/>
                  </a:lnTo>
                  <a:lnTo>
                    <a:pt x="2242820" y="3583952"/>
                  </a:lnTo>
                  <a:lnTo>
                    <a:pt x="2242820" y="1592580"/>
                  </a:lnTo>
                  <a:close/>
                </a:path>
                <a:path w="6400800" h="3584575">
                  <a:moveTo>
                    <a:pt x="2763520" y="2217420"/>
                  </a:moveTo>
                  <a:lnTo>
                    <a:pt x="2600960" y="2217420"/>
                  </a:lnTo>
                  <a:lnTo>
                    <a:pt x="2600960" y="3583940"/>
                  </a:lnTo>
                  <a:lnTo>
                    <a:pt x="2763520" y="3583940"/>
                  </a:lnTo>
                  <a:lnTo>
                    <a:pt x="2763520" y="2217420"/>
                  </a:lnTo>
                  <a:close/>
                </a:path>
                <a:path w="6400800" h="3584575">
                  <a:moveTo>
                    <a:pt x="3281680" y="1427480"/>
                  </a:moveTo>
                  <a:lnTo>
                    <a:pt x="3119120" y="1427480"/>
                  </a:lnTo>
                  <a:lnTo>
                    <a:pt x="3119120" y="3583940"/>
                  </a:lnTo>
                  <a:lnTo>
                    <a:pt x="3281680" y="3583952"/>
                  </a:lnTo>
                  <a:lnTo>
                    <a:pt x="3281680" y="1427480"/>
                  </a:lnTo>
                  <a:close/>
                </a:path>
                <a:path w="6400800" h="3584575">
                  <a:moveTo>
                    <a:pt x="3802380" y="1038860"/>
                  </a:moveTo>
                  <a:lnTo>
                    <a:pt x="3639820" y="1038860"/>
                  </a:lnTo>
                  <a:lnTo>
                    <a:pt x="3639820" y="3583940"/>
                  </a:lnTo>
                  <a:lnTo>
                    <a:pt x="3802380" y="3583952"/>
                  </a:lnTo>
                  <a:lnTo>
                    <a:pt x="3802380" y="1038860"/>
                  </a:lnTo>
                  <a:close/>
                </a:path>
                <a:path w="6400800" h="3584575">
                  <a:moveTo>
                    <a:pt x="4323080" y="533400"/>
                  </a:moveTo>
                  <a:lnTo>
                    <a:pt x="4157980" y="533400"/>
                  </a:lnTo>
                  <a:lnTo>
                    <a:pt x="4157980" y="3583940"/>
                  </a:lnTo>
                  <a:lnTo>
                    <a:pt x="4323080" y="3583952"/>
                  </a:lnTo>
                  <a:lnTo>
                    <a:pt x="4323080" y="533400"/>
                  </a:lnTo>
                  <a:close/>
                </a:path>
                <a:path w="6400800" h="3584575">
                  <a:moveTo>
                    <a:pt x="4841240" y="254000"/>
                  </a:moveTo>
                  <a:lnTo>
                    <a:pt x="4678680" y="254000"/>
                  </a:lnTo>
                  <a:lnTo>
                    <a:pt x="4678680" y="3583940"/>
                  </a:lnTo>
                  <a:lnTo>
                    <a:pt x="4841240" y="3583952"/>
                  </a:lnTo>
                  <a:lnTo>
                    <a:pt x="4841240" y="254000"/>
                  </a:lnTo>
                  <a:close/>
                </a:path>
                <a:path w="6400800" h="3584575">
                  <a:moveTo>
                    <a:pt x="5361940" y="203200"/>
                  </a:moveTo>
                  <a:lnTo>
                    <a:pt x="5199380" y="203200"/>
                  </a:lnTo>
                  <a:lnTo>
                    <a:pt x="5199380" y="3583940"/>
                  </a:lnTo>
                  <a:lnTo>
                    <a:pt x="5361940" y="3583952"/>
                  </a:lnTo>
                  <a:lnTo>
                    <a:pt x="5361940" y="203200"/>
                  </a:lnTo>
                  <a:close/>
                </a:path>
                <a:path w="6400800" h="3584575">
                  <a:moveTo>
                    <a:pt x="5882640" y="0"/>
                  </a:moveTo>
                  <a:lnTo>
                    <a:pt x="5717540" y="0"/>
                  </a:lnTo>
                  <a:lnTo>
                    <a:pt x="5717540" y="3583940"/>
                  </a:lnTo>
                  <a:lnTo>
                    <a:pt x="5882640" y="3583952"/>
                  </a:lnTo>
                  <a:lnTo>
                    <a:pt x="5882640" y="0"/>
                  </a:lnTo>
                  <a:close/>
                </a:path>
                <a:path w="6400800" h="3584575">
                  <a:moveTo>
                    <a:pt x="6400800" y="403860"/>
                  </a:moveTo>
                  <a:lnTo>
                    <a:pt x="6238240" y="403860"/>
                  </a:lnTo>
                  <a:lnTo>
                    <a:pt x="6238240" y="3583940"/>
                  </a:lnTo>
                  <a:lnTo>
                    <a:pt x="6400800" y="3583952"/>
                  </a:lnTo>
                  <a:lnTo>
                    <a:pt x="6400800" y="40386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33700" y="5369559"/>
              <a:ext cx="6758940" cy="0"/>
            </a:xfrm>
            <a:custGeom>
              <a:avLst/>
              <a:gdLst/>
              <a:ahLst/>
              <a:cxnLst/>
              <a:rect l="l" t="t" r="r" b="b"/>
              <a:pathLst>
                <a:path w="6758940">
                  <a:moveTo>
                    <a:pt x="0" y="0"/>
                  </a:moveTo>
                  <a:lnTo>
                    <a:pt x="675894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97200" y="2969260"/>
              <a:ext cx="393700" cy="177800"/>
            </a:xfrm>
            <a:custGeom>
              <a:avLst/>
              <a:gdLst/>
              <a:ahLst/>
              <a:cxnLst/>
              <a:rect l="l" t="t" r="r" b="b"/>
              <a:pathLst>
                <a:path w="393700" h="177800">
                  <a:moveTo>
                    <a:pt x="393700" y="0"/>
                  </a:moveTo>
                  <a:lnTo>
                    <a:pt x="0" y="0"/>
                  </a:lnTo>
                  <a:lnTo>
                    <a:pt x="0" y="177800"/>
                  </a:lnTo>
                  <a:lnTo>
                    <a:pt x="393700" y="177800"/>
                  </a:lnTo>
                  <a:lnTo>
                    <a:pt x="393700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HMRC</a:t>
            </a:r>
            <a:r>
              <a:rPr spc="-35" dirty="0"/>
              <a:t> </a:t>
            </a:r>
            <a:r>
              <a:rPr spc="-10" dirty="0"/>
              <a:t>COMPLIANCE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HMRC</a:t>
            </a:r>
            <a:r>
              <a:rPr sz="2500" spc="-30" dirty="0"/>
              <a:t> </a:t>
            </a:r>
            <a:r>
              <a:rPr sz="2500" dirty="0"/>
              <a:t>–</a:t>
            </a:r>
            <a:r>
              <a:rPr sz="2500" spc="-25" dirty="0"/>
              <a:t> </a:t>
            </a:r>
            <a:r>
              <a:rPr sz="2500" dirty="0"/>
              <a:t>Stats</a:t>
            </a:r>
            <a:r>
              <a:rPr sz="2500" spc="-50" dirty="0"/>
              <a:t> </a:t>
            </a:r>
            <a:r>
              <a:rPr sz="2500" dirty="0"/>
              <a:t>–</a:t>
            </a:r>
            <a:r>
              <a:rPr sz="2500" spc="-25" dirty="0"/>
              <a:t> </a:t>
            </a:r>
            <a:r>
              <a:rPr sz="2500" dirty="0"/>
              <a:t>1</a:t>
            </a:r>
            <a:r>
              <a:rPr sz="2500" spc="-45" dirty="0"/>
              <a:t> </a:t>
            </a:r>
            <a:r>
              <a:rPr sz="2500" dirty="0"/>
              <a:t>of</a:t>
            </a:r>
            <a:r>
              <a:rPr sz="2500" spc="-35" dirty="0"/>
              <a:t> </a:t>
            </a:r>
            <a:r>
              <a:rPr sz="2500" spc="-50" dirty="0"/>
              <a:t>2</a:t>
            </a:r>
            <a:endParaRPr sz="2500"/>
          </a:p>
        </p:txBody>
      </p:sp>
      <p:sp>
        <p:nvSpPr>
          <p:cNvPr id="11" name="object 11"/>
          <p:cNvSpPr txBox="1"/>
          <p:nvPr/>
        </p:nvSpPr>
        <p:spPr>
          <a:xfrm>
            <a:off x="3021329" y="2970784"/>
            <a:ext cx="3448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67,180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15359" y="3200400"/>
            <a:ext cx="396240" cy="177800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66,210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36059" y="2687320"/>
            <a:ext cx="393700" cy="177800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14604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14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68,360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56759" y="3921759"/>
            <a:ext cx="393700" cy="177800"/>
          </a:xfrm>
          <a:custGeom>
            <a:avLst/>
            <a:gdLst/>
            <a:ahLst/>
            <a:cxnLst/>
            <a:rect l="l" t="t" r="r" b="b"/>
            <a:pathLst>
              <a:path w="393700" h="177800">
                <a:moveTo>
                  <a:pt x="393700" y="0"/>
                </a:moveTo>
                <a:lnTo>
                  <a:pt x="0" y="0"/>
                </a:lnTo>
                <a:lnTo>
                  <a:pt x="0" y="177800"/>
                </a:lnTo>
                <a:lnTo>
                  <a:pt x="393700" y="177800"/>
                </a:lnTo>
                <a:lnTo>
                  <a:pt x="39370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581144" y="3923919"/>
            <a:ext cx="3448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63,180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74920" y="3162300"/>
            <a:ext cx="396240" cy="177800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66,370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595620" y="3787140"/>
            <a:ext cx="393700" cy="177800"/>
          </a:xfrm>
          <a:custGeom>
            <a:avLst/>
            <a:gdLst/>
            <a:ahLst/>
            <a:cxnLst/>
            <a:rect l="l" t="t" r="r" b="b"/>
            <a:pathLst>
              <a:path w="393700" h="177800">
                <a:moveTo>
                  <a:pt x="393700" y="0"/>
                </a:moveTo>
                <a:lnTo>
                  <a:pt x="0" y="0"/>
                </a:lnTo>
                <a:lnTo>
                  <a:pt x="0" y="177800"/>
                </a:lnTo>
                <a:lnTo>
                  <a:pt x="393700" y="177800"/>
                </a:lnTo>
                <a:lnTo>
                  <a:pt x="39370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621020" y="3790695"/>
            <a:ext cx="3448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63,740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116320" y="2997200"/>
            <a:ext cx="393700" cy="177800"/>
          </a:xfrm>
          <a:custGeom>
            <a:avLst/>
            <a:gdLst/>
            <a:ahLst/>
            <a:cxnLst/>
            <a:rect l="l" t="t" r="r" b="b"/>
            <a:pathLst>
              <a:path w="393700" h="177800">
                <a:moveTo>
                  <a:pt x="393700" y="0"/>
                </a:moveTo>
                <a:lnTo>
                  <a:pt x="0" y="0"/>
                </a:lnTo>
                <a:lnTo>
                  <a:pt x="0" y="177800"/>
                </a:lnTo>
                <a:lnTo>
                  <a:pt x="393700" y="177800"/>
                </a:lnTo>
                <a:lnTo>
                  <a:pt x="39370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140830" y="2999359"/>
            <a:ext cx="3448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67,060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34480" y="2608579"/>
            <a:ext cx="396240" cy="177800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14604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14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68,690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55180" y="2103120"/>
            <a:ext cx="393700" cy="177800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70,810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675880" y="1823720"/>
            <a:ext cx="393700" cy="177800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1587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25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71,980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194040" y="1772920"/>
            <a:ext cx="393700" cy="177800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13970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10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72,200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714740" y="1569719"/>
            <a:ext cx="393700" cy="177800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73,050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235440" y="1976120"/>
            <a:ext cx="393700" cy="175260"/>
          </a:xfrm>
          <a:custGeom>
            <a:avLst/>
            <a:gdLst/>
            <a:ahLst/>
            <a:cxnLst/>
            <a:rect l="l" t="t" r="r" b="b"/>
            <a:pathLst>
              <a:path w="393700" h="175260">
                <a:moveTo>
                  <a:pt x="393700" y="0"/>
                </a:moveTo>
                <a:lnTo>
                  <a:pt x="0" y="0"/>
                </a:lnTo>
                <a:lnTo>
                  <a:pt x="0" y="175260"/>
                </a:lnTo>
                <a:lnTo>
                  <a:pt x="393700" y="175260"/>
                </a:lnTo>
                <a:lnTo>
                  <a:pt x="39370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9260458" y="1977009"/>
            <a:ext cx="3448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71,350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97454" y="3849370"/>
            <a:ext cx="342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64,000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97454" y="3372167"/>
            <a:ext cx="3429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66,000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97454" y="2895853"/>
            <a:ext cx="342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68,000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97454" y="2419350"/>
            <a:ext cx="342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70,000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97454" y="1942846"/>
            <a:ext cx="342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72,000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497454" y="1466215"/>
            <a:ext cx="342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74,000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331085" y="2945742"/>
            <a:ext cx="152400" cy="10477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z="1000" dirty="0">
                <a:solidFill>
                  <a:srgbClr val="585858"/>
                </a:solidFill>
                <a:latin typeface="Calibri"/>
                <a:cs typeface="Calibri"/>
              </a:rPr>
              <a:t>Number</a:t>
            </a:r>
            <a:r>
              <a:rPr sz="100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585858"/>
                </a:solidFill>
                <a:latin typeface="Calibri"/>
                <a:cs typeface="Calibri"/>
              </a:rPr>
              <a:t>of</a:t>
            </a:r>
            <a:r>
              <a:rPr sz="100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585858"/>
                </a:solidFill>
                <a:latin typeface="Calibri"/>
                <a:cs typeface="Calibri"/>
              </a:rPr>
              <a:t>charities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497454" y="4325873"/>
            <a:ext cx="7139940" cy="1649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62,000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60,000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58,000</a:t>
            </a:r>
            <a:endParaRPr sz="900">
              <a:latin typeface="Calibri"/>
              <a:cs typeface="Calibri"/>
            </a:endParaRPr>
          </a:p>
          <a:p>
            <a:pPr marL="504825">
              <a:lnSpc>
                <a:spcPct val="100000"/>
              </a:lnSpc>
              <a:spcBef>
                <a:spcPts val="90"/>
              </a:spcBef>
              <a:tabLst>
                <a:tab pos="1024890" algn="l"/>
                <a:tab pos="1544955" algn="l"/>
                <a:tab pos="2065020" algn="l"/>
                <a:tab pos="2585085" algn="l"/>
                <a:tab pos="3104515" algn="l"/>
                <a:tab pos="3624579" algn="l"/>
                <a:tab pos="4144645" algn="l"/>
                <a:tab pos="4664710" algn="l"/>
                <a:tab pos="5184140" algn="l"/>
                <a:tab pos="5704205" algn="l"/>
                <a:tab pos="6224270" algn="l"/>
                <a:tab pos="6744334" algn="l"/>
              </a:tabLst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2007-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08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2008-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09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2009-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10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2010-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11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2011-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12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2012-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13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2013-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14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2014-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15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2015-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16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2016-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17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2017-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18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2018-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19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2019-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</a:t>
            </a:r>
            <a:endParaRPr sz="900">
              <a:latin typeface="Calibri"/>
              <a:cs typeface="Calibri"/>
            </a:endParaRPr>
          </a:p>
          <a:p>
            <a:pPr marL="3599815">
              <a:lnSpc>
                <a:spcPts val="1115"/>
              </a:lnSpc>
              <a:spcBef>
                <a:spcPts val="320"/>
              </a:spcBef>
            </a:pPr>
            <a:r>
              <a:rPr sz="1000" spc="-20" dirty="0">
                <a:solidFill>
                  <a:srgbClr val="585858"/>
                </a:solidFill>
                <a:latin typeface="Calibri"/>
                <a:cs typeface="Calibri"/>
              </a:rPr>
              <a:t>Year</a:t>
            </a:r>
            <a:endParaRPr sz="1000">
              <a:latin typeface="Calibri"/>
              <a:cs typeface="Calibri"/>
            </a:endParaRPr>
          </a:p>
          <a:p>
            <a:pPr marL="60325" algn="ctr">
              <a:lnSpc>
                <a:spcPts val="1590"/>
              </a:lnSpc>
            </a:pPr>
            <a:r>
              <a:rPr sz="1400" dirty="0">
                <a:solidFill>
                  <a:srgbClr val="1F487C"/>
                </a:solidFill>
                <a:latin typeface="Calibri"/>
                <a:cs typeface="Calibri"/>
              </a:rPr>
              <a:t>UK</a:t>
            </a:r>
            <a:r>
              <a:rPr sz="14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F487C"/>
                </a:solidFill>
                <a:latin typeface="Calibri"/>
                <a:cs typeface="Calibri"/>
              </a:rPr>
              <a:t>charity</a:t>
            </a:r>
            <a:r>
              <a:rPr sz="14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r>
              <a:rPr sz="14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F487C"/>
                </a:solidFill>
                <a:latin typeface="Calibri"/>
                <a:cs typeface="Calibri"/>
              </a:rPr>
              <a:t>relief</a:t>
            </a:r>
            <a:r>
              <a:rPr sz="14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487C"/>
                </a:solidFill>
                <a:latin typeface="Calibri"/>
                <a:cs typeface="Calibri"/>
              </a:rPr>
              <a:t>statistics</a:t>
            </a:r>
            <a:r>
              <a:rPr sz="1400" spc="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14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GOV.UK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921000" y="1329054"/>
            <a:ext cx="67843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07565" algn="l"/>
                <a:tab pos="6771005" algn="l"/>
              </a:tabLst>
            </a:pPr>
            <a:r>
              <a:rPr sz="1400" u="sng" dirty="0">
                <a:solidFill>
                  <a:srgbClr val="585858"/>
                </a:solidFill>
                <a:uFill>
                  <a:solidFill>
                    <a:srgbClr val="D9D9D9"/>
                  </a:solidFill>
                </a:uFill>
                <a:latin typeface="Calibri"/>
                <a:cs typeface="Calibri"/>
              </a:rPr>
              <a:t>	All</a:t>
            </a:r>
            <a:r>
              <a:rPr sz="1400" u="sng" spc="-55" dirty="0">
                <a:solidFill>
                  <a:srgbClr val="585858"/>
                </a:solidFill>
                <a:uFill>
                  <a:solidFill>
                    <a:srgbClr val="D9D9D9"/>
                  </a:solidFill>
                </a:uFill>
                <a:latin typeface="Calibri"/>
                <a:cs typeface="Calibri"/>
              </a:rPr>
              <a:t> </a:t>
            </a:r>
            <a:r>
              <a:rPr sz="1400" u="sng" spc="-10" dirty="0">
                <a:solidFill>
                  <a:srgbClr val="585858"/>
                </a:solidFill>
                <a:uFill>
                  <a:solidFill>
                    <a:srgbClr val="D9D9D9"/>
                  </a:solidFill>
                </a:uFill>
                <a:latin typeface="Calibri"/>
                <a:cs typeface="Calibri"/>
              </a:rPr>
              <a:t>Charities</a:t>
            </a:r>
            <a:r>
              <a:rPr sz="1400" u="sng" spc="-20" dirty="0">
                <a:solidFill>
                  <a:srgbClr val="585858"/>
                </a:solidFill>
                <a:uFill>
                  <a:solidFill>
                    <a:srgbClr val="D9D9D9"/>
                  </a:solidFill>
                </a:uFill>
                <a:latin typeface="Calibri"/>
                <a:cs typeface="Calibri"/>
              </a:rPr>
              <a:t> </a:t>
            </a:r>
            <a:r>
              <a:rPr sz="1400" u="sng" dirty="0">
                <a:solidFill>
                  <a:srgbClr val="585858"/>
                </a:solidFill>
                <a:uFill>
                  <a:solidFill>
                    <a:srgbClr val="D9D9D9"/>
                  </a:solidFill>
                </a:uFill>
                <a:latin typeface="Calibri"/>
                <a:cs typeface="Calibri"/>
              </a:rPr>
              <a:t>Claiming</a:t>
            </a:r>
            <a:r>
              <a:rPr sz="1400" u="sng" spc="-35" dirty="0">
                <a:solidFill>
                  <a:srgbClr val="585858"/>
                </a:solidFill>
                <a:uFill>
                  <a:solidFill>
                    <a:srgbClr val="D9D9D9"/>
                  </a:solidFill>
                </a:uFill>
                <a:latin typeface="Calibri"/>
                <a:cs typeface="Calibri"/>
              </a:rPr>
              <a:t> </a:t>
            </a:r>
            <a:r>
              <a:rPr sz="1400" u="sng" dirty="0">
                <a:solidFill>
                  <a:srgbClr val="585858"/>
                </a:solidFill>
                <a:uFill>
                  <a:solidFill>
                    <a:srgbClr val="D9D9D9"/>
                  </a:solidFill>
                </a:uFill>
                <a:latin typeface="Calibri"/>
                <a:cs typeface="Calibri"/>
              </a:rPr>
              <a:t>Gift</a:t>
            </a:r>
            <a:r>
              <a:rPr sz="1400" u="sng" spc="-20" dirty="0">
                <a:solidFill>
                  <a:srgbClr val="585858"/>
                </a:solidFill>
                <a:uFill>
                  <a:solidFill>
                    <a:srgbClr val="D9D9D9"/>
                  </a:solidFill>
                </a:uFill>
                <a:latin typeface="Calibri"/>
                <a:cs typeface="Calibri"/>
              </a:rPr>
              <a:t> </a:t>
            </a:r>
            <a:r>
              <a:rPr sz="1400" u="sng" spc="-25" dirty="0">
                <a:solidFill>
                  <a:srgbClr val="585858"/>
                </a:solidFill>
                <a:uFill>
                  <a:solidFill>
                    <a:srgbClr val="D9D9D9"/>
                  </a:solidFill>
                </a:uFill>
                <a:latin typeface="Calibri"/>
                <a:cs typeface="Calibri"/>
              </a:rPr>
              <a:t>Aid</a:t>
            </a:r>
            <a:r>
              <a:rPr sz="1400" u="sng" dirty="0">
                <a:solidFill>
                  <a:srgbClr val="585858"/>
                </a:solidFill>
                <a:uFill>
                  <a:solidFill>
                    <a:srgbClr val="D9D9D9"/>
                  </a:solidFill>
                </a:uFill>
                <a:latin typeface="Calibri"/>
                <a:cs typeface="Calibri"/>
              </a:rPr>
              <a:t>	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83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69260" y="1628140"/>
              <a:ext cx="6799580" cy="3314700"/>
            </a:xfrm>
            <a:custGeom>
              <a:avLst/>
              <a:gdLst/>
              <a:ahLst/>
              <a:cxnLst/>
              <a:rect l="l" t="t" r="r" b="b"/>
              <a:pathLst>
                <a:path w="6799580" h="3314700">
                  <a:moveTo>
                    <a:pt x="0" y="3314700"/>
                  </a:moveTo>
                  <a:lnTo>
                    <a:pt x="180339" y="3314700"/>
                  </a:lnTo>
                </a:path>
                <a:path w="6799580" h="3314700">
                  <a:moveTo>
                    <a:pt x="342900" y="3314700"/>
                  </a:moveTo>
                  <a:lnTo>
                    <a:pt x="703579" y="3314700"/>
                  </a:lnTo>
                </a:path>
                <a:path w="6799580" h="3314700">
                  <a:moveTo>
                    <a:pt x="866139" y="3314700"/>
                  </a:moveTo>
                  <a:lnTo>
                    <a:pt x="1226819" y="3314700"/>
                  </a:lnTo>
                </a:path>
                <a:path w="6799580" h="3314700">
                  <a:moveTo>
                    <a:pt x="1389379" y="3314700"/>
                  </a:moveTo>
                  <a:lnTo>
                    <a:pt x="1750060" y="3314700"/>
                  </a:lnTo>
                </a:path>
                <a:path w="6799580" h="3314700">
                  <a:moveTo>
                    <a:pt x="1912619" y="3314700"/>
                  </a:moveTo>
                  <a:lnTo>
                    <a:pt x="2270760" y="3314700"/>
                  </a:lnTo>
                </a:path>
                <a:path w="6799580" h="3314700">
                  <a:moveTo>
                    <a:pt x="2435860" y="3314700"/>
                  </a:moveTo>
                  <a:lnTo>
                    <a:pt x="2794000" y="3314700"/>
                  </a:lnTo>
                </a:path>
                <a:path w="6799580" h="3314700">
                  <a:moveTo>
                    <a:pt x="2959100" y="3314700"/>
                  </a:moveTo>
                  <a:lnTo>
                    <a:pt x="3317240" y="3314700"/>
                  </a:lnTo>
                </a:path>
                <a:path w="6799580" h="3314700">
                  <a:moveTo>
                    <a:pt x="3482340" y="3314700"/>
                  </a:moveTo>
                  <a:lnTo>
                    <a:pt x="3840480" y="3314700"/>
                  </a:lnTo>
                </a:path>
                <a:path w="6799580" h="3314700">
                  <a:moveTo>
                    <a:pt x="4005580" y="3314700"/>
                  </a:moveTo>
                  <a:lnTo>
                    <a:pt x="4363720" y="3314700"/>
                  </a:lnTo>
                </a:path>
                <a:path w="6799580" h="3314700">
                  <a:moveTo>
                    <a:pt x="4528820" y="3314700"/>
                  </a:moveTo>
                  <a:lnTo>
                    <a:pt x="4886960" y="3314700"/>
                  </a:lnTo>
                </a:path>
                <a:path w="6799580" h="3314700">
                  <a:moveTo>
                    <a:pt x="5052060" y="3314700"/>
                  </a:moveTo>
                  <a:lnTo>
                    <a:pt x="5410199" y="3314700"/>
                  </a:lnTo>
                </a:path>
                <a:path w="6799580" h="3314700">
                  <a:moveTo>
                    <a:pt x="5575299" y="3314700"/>
                  </a:moveTo>
                  <a:lnTo>
                    <a:pt x="5933440" y="3314700"/>
                  </a:lnTo>
                </a:path>
                <a:path w="6799580" h="3314700">
                  <a:moveTo>
                    <a:pt x="6098540" y="3314700"/>
                  </a:moveTo>
                  <a:lnTo>
                    <a:pt x="6456680" y="3314700"/>
                  </a:lnTo>
                </a:path>
                <a:path w="6799580" h="3314700">
                  <a:moveTo>
                    <a:pt x="6621780" y="3314700"/>
                  </a:moveTo>
                  <a:lnTo>
                    <a:pt x="6799580" y="3314700"/>
                  </a:lnTo>
                </a:path>
                <a:path w="6799580" h="3314700">
                  <a:moveTo>
                    <a:pt x="0" y="2842260"/>
                  </a:moveTo>
                  <a:lnTo>
                    <a:pt x="180339" y="2842260"/>
                  </a:lnTo>
                </a:path>
                <a:path w="6799580" h="3314700">
                  <a:moveTo>
                    <a:pt x="342900" y="2842260"/>
                  </a:moveTo>
                  <a:lnTo>
                    <a:pt x="703579" y="2842260"/>
                  </a:lnTo>
                </a:path>
                <a:path w="6799580" h="3314700">
                  <a:moveTo>
                    <a:pt x="866139" y="2842260"/>
                  </a:moveTo>
                  <a:lnTo>
                    <a:pt x="1226819" y="2842260"/>
                  </a:lnTo>
                </a:path>
                <a:path w="6799580" h="3314700">
                  <a:moveTo>
                    <a:pt x="1389379" y="2842260"/>
                  </a:moveTo>
                  <a:lnTo>
                    <a:pt x="1750060" y="2842260"/>
                  </a:lnTo>
                </a:path>
                <a:path w="6799580" h="3314700">
                  <a:moveTo>
                    <a:pt x="1912619" y="2842260"/>
                  </a:moveTo>
                  <a:lnTo>
                    <a:pt x="2270760" y="2842260"/>
                  </a:lnTo>
                </a:path>
                <a:path w="6799580" h="3314700">
                  <a:moveTo>
                    <a:pt x="2435860" y="2842260"/>
                  </a:moveTo>
                  <a:lnTo>
                    <a:pt x="2794000" y="2842260"/>
                  </a:lnTo>
                </a:path>
                <a:path w="6799580" h="3314700">
                  <a:moveTo>
                    <a:pt x="2959100" y="2842260"/>
                  </a:moveTo>
                  <a:lnTo>
                    <a:pt x="3317240" y="2842260"/>
                  </a:lnTo>
                </a:path>
                <a:path w="6799580" h="3314700">
                  <a:moveTo>
                    <a:pt x="3482340" y="2842260"/>
                  </a:moveTo>
                  <a:lnTo>
                    <a:pt x="3840480" y="2842260"/>
                  </a:lnTo>
                </a:path>
                <a:path w="6799580" h="3314700">
                  <a:moveTo>
                    <a:pt x="4005580" y="2842260"/>
                  </a:moveTo>
                  <a:lnTo>
                    <a:pt x="4363720" y="2842260"/>
                  </a:lnTo>
                </a:path>
                <a:path w="6799580" h="3314700">
                  <a:moveTo>
                    <a:pt x="4528820" y="2842260"/>
                  </a:moveTo>
                  <a:lnTo>
                    <a:pt x="4886960" y="2842260"/>
                  </a:lnTo>
                </a:path>
                <a:path w="6799580" h="3314700">
                  <a:moveTo>
                    <a:pt x="5052060" y="2842260"/>
                  </a:moveTo>
                  <a:lnTo>
                    <a:pt x="5410199" y="2842260"/>
                  </a:lnTo>
                </a:path>
                <a:path w="6799580" h="3314700">
                  <a:moveTo>
                    <a:pt x="5575299" y="2842260"/>
                  </a:moveTo>
                  <a:lnTo>
                    <a:pt x="5933440" y="2842260"/>
                  </a:lnTo>
                </a:path>
                <a:path w="6799580" h="3314700">
                  <a:moveTo>
                    <a:pt x="6098540" y="2842260"/>
                  </a:moveTo>
                  <a:lnTo>
                    <a:pt x="6456680" y="2842260"/>
                  </a:lnTo>
                </a:path>
                <a:path w="6799580" h="3314700">
                  <a:moveTo>
                    <a:pt x="6621780" y="2842260"/>
                  </a:moveTo>
                  <a:lnTo>
                    <a:pt x="6799580" y="2842260"/>
                  </a:lnTo>
                </a:path>
                <a:path w="6799580" h="3314700">
                  <a:moveTo>
                    <a:pt x="0" y="2367280"/>
                  </a:moveTo>
                  <a:lnTo>
                    <a:pt x="180339" y="2367280"/>
                  </a:lnTo>
                </a:path>
                <a:path w="6799580" h="3314700">
                  <a:moveTo>
                    <a:pt x="342900" y="2367280"/>
                  </a:moveTo>
                  <a:lnTo>
                    <a:pt x="703579" y="2367280"/>
                  </a:lnTo>
                </a:path>
                <a:path w="6799580" h="3314700">
                  <a:moveTo>
                    <a:pt x="866139" y="2367280"/>
                  </a:moveTo>
                  <a:lnTo>
                    <a:pt x="1226819" y="2367280"/>
                  </a:lnTo>
                </a:path>
                <a:path w="6799580" h="3314700">
                  <a:moveTo>
                    <a:pt x="1389379" y="2367280"/>
                  </a:moveTo>
                  <a:lnTo>
                    <a:pt x="1750060" y="2367280"/>
                  </a:lnTo>
                </a:path>
                <a:path w="6799580" h="3314700">
                  <a:moveTo>
                    <a:pt x="1912619" y="2367280"/>
                  </a:moveTo>
                  <a:lnTo>
                    <a:pt x="2270760" y="2367280"/>
                  </a:lnTo>
                </a:path>
                <a:path w="6799580" h="3314700">
                  <a:moveTo>
                    <a:pt x="2435860" y="2367280"/>
                  </a:moveTo>
                  <a:lnTo>
                    <a:pt x="2794000" y="2367280"/>
                  </a:lnTo>
                </a:path>
                <a:path w="6799580" h="3314700">
                  <a:moveTo>
                    <a:pt x="2959100" y="2367280"/>
                  </a:moveTo>
                  <a:lnTo>
                    <a:pt x="3317240" y="2367280"/>
                  </a:lnTo>
                </a:path>
                <a:path w="6799580" h="3314700">
                  <a:moveTo>
                    <a:pt x="3482340" y="2367280"/>
                  </a:moveTo>
                  <a:lnTo>
                    <a:pt x="3840480" y="2367280"/>
                  </a:lnTo>
                </a:path>
                <a:path w="6799580" h="3314700">
                  <a:moveTo>
                    <a:pt x="4005580" y="2367280"/>
                  </a:moveTo>
                  <a:lnTo>
                    <a:pt x="4363720" y="2367280"/>
                  </a:lnTo>
                </a:path>
                <a:path w="6799580" h="3314700">
                  <a:moveTo>
                    <a:pt x="4528820" y="2367280"/>
                  </a:moveTo>
                  <a:lnTo>
                    <a:pt x="4886960" y="2367280"/>
                  </a:lnTo>
                </a:path>
                <a:path w="6799580" h="3314700">
                  <a:moveTo>
                    <a:pt x="5052060" y="2367280"/>
                  </a:moveTo>
                  <a:lnTo>
                    <a:pt x="5410199" y="2367280"/>
                  </a:lnTo>
                </a:path>
                <a:path w="6799580" h="3314700">
                  <a:moveTo>
                    <a:pt x="5575299" y="2367280"/>
                  </a:moveTo>
                  <a:lnTo>
                    <a:pt x="5933440" y="2367280"/>
                  </a:lnTo>
                </a:path>
                <a:path w="6799580" h="3314700">
                  <a:moveTo>
                    <a:pt x="6098540" y="2367280"/>
                  </a:moveTo>
                  <a:lnTo>
                    <a:pt x="6456680" y="2367280"/>
                  </a:lnTo>
                </a:path>
                <a:path w="6799580" h="3314700">
                  <a:moveTo>
                    <a:pt x="6621780" y="2367280"/>
                  </a:moveTo>
                  <a:lnTo>
                    <a:pt x="6799580" y="2367280"/>
                  </a:lnTo>
                </a:path>
                <a:path w="6799580" h="3314700">
                  <a:moveTo>
                    <a:pt x="0" y="1894839"/>
                  </a:moveTo>
                  <a:lnTo>
                    <a:pt x="180339" y="1894839"/>
                  </a:lnTo>
                </a:path>
                <a:path w="6799580" h="3314700">
                  <a:moveTo>
                    <a:pt x="342900" y="1894839"/>
                  </a:moveTo>
                  <a:lnTo>
                    <a:pt x="703579" y="1894839"/>
                  </a:lnTo>
                </a:path>
                <a:path w="6799580" h="3314700">
                  <a:moveTo>
                    <a:pt x="866139" y="1894839"/>
                  </a:moveTo>
                  <a:lnTo>
                    <a:pt x="1226819" y="1894839"/>
                  </a:lnTo>
                </a:path>
                <a:path w="6799580" h="3314700">
                  <a:moveTo>
                    <a:pt x="1389379" y="1894839"/>
                  </a:moveTo>
                  <a:lnTo>
                    <a:pt x="1750060" y="1894839"/>
                  </a:lnTo>
                </a:path>
                <a:path w="6799580" h="3314700">
                  <a:moveTo>
                    <a:pt x="1912619" y="1894839"/>
                  </a:moveTo>
                  <a:lnTo>
                    <a:pt x="2270760" y="1894839"/>
                  </a:lnTo>
                </a:path>
                <a:path w="6799580" h="3314700">
                  <a:moveTo>
                    <a:pt x="2435860" y="1894839"/>
                  </a:moveTo>
                  <a:lnTo>
                    <a:pt x="2794000" y="1894839"/>
                  </a:lnTo>
                </a:path>
                <a:path w="6799580" h="3314700">
                  <a:moveTo>
                    <a:pt x="2959100" y="1894839"/>
                  </a:moveTo>
                  <a:lnTo>
                    <a:pt x="3317240" y="1894839"/>
                  </a:lnTo>
                </a:path>
                <a:path w="6799580" h="3314700">
                  <a:moveTo>
                    <a:pt x="3482340" y="1894839"/>
                  </a:moveTo>
                  <a:lnTo>
                    <a:pt x="3840480" y="1894839"/>
                  </a:lnTo>
                </a:path>
                <a:path w="6799580" h="3314700">
                  <a:moveTo>
                    <a:pt x="4005580" y="1894839"/>
                  </a:moveTo>
                  <a:lnTo>
                    <a:pt x="4363720" y="1894839"/>
                  </a:lnTo>
                </a:path>
                <a:path w="6799580" h="3314700">
                  <a:moveTo>
                    <a:pt x="4528820" y="1894839"/>
                  </a:moveTo>
                  <a:lnTo>
                    <a:pt x="4886960" y="1894839"/>
                  </a:lnTo>
                </a:path>
                <a:path w="6799580" h="3314700">
                  <a:moveTo>
                    <a:pt x="5052060" y="1894839"/>
                  </a:moveTo>
                  <a:lnTo>
                    <a:pt x="5410199" y="1894839"/>
                  </a:lnTo>
                </a:path>
                <a:path w="6799580" h="3314700">
                  <a:moveTo>
                    <a:pt x="5575299" y="1894839"/>
                  </a:moveTo>
                  <a:lnTo>
                    <a:pt x="5933440" y="1894839"/>
                  </a:lnTo>
                </a:path>
                <a:path w="6799580" h="3314700">
                  <a:moveTo>
                    <a:pt x="6098540" y="1894839"/>
                  </a:moveTo>
                  <a:lnTo>
                    <a:pt x="6456680" y="1894839"/>
                  </a:lnTo>
                </a:path>
                <a:path w="6799580" h="3314700">
                  <a:moveTo>
                    <a:pt x="6621780" y="1894839"/>
                  </a:moveTo>
                  <a:lnTo>
                    <a:pt x="6799580" y="1894839"/>
                  </a:lnTo>
                </a:path>
                <a:path w="6799580" h="3314700">
                  <a:moveTo>
                    <a:pt x="0" y="1419860"/>
                  </a:moveTo>
                  <a:lnTo>
                    <a:pt x="660400" y="1419860"/>
                  </a:lnTo>
                </a:path>
                <a:path w="6799580" h="3314700">
                  <a:moveTo>
                    <a:pt x="909320" y="1419860"/>
                  </a:moveTo>
                  <a:lnTo>
                    <a:pt x="1226819" y="1419860"/>
                  </a:lnTo>
                </a:path>
                <a:path w="6799580" h="3314700">
                  <a:moveTo>
                    <a:pt x="1389379" y="1419860"/>
                  </a:moveTo>
                  <a:lnTo>
                    <a:pt x="1750060" y="1419860"/>
                  </a:lnTo>
                </a:path>
                <a:path w="6799580" h="3314700">
                  <a:moveTo>
                    <a:pt x="1912619" y="1419860"/>
                  </a:moveTo>
                  <a:lnTo>
                    <a:pt x="2270760" y="1419860"/>
                  </a:lnTo>
                </a:path>
                <a:path w="6799580" h="3314700">
                  <a:moveTo>
                    <a:pt x="2435860" y="1419860"/>
                  </a:moveTo>
                  <a:lnTo>
                    <a:pt x="2794000" y="1419860"/>
                  </a:lnTo>
                </a:path>
                <a:path w="6799580" h="3314700">
                  <a:moveTo>
                    <a:pt x="2959100" y="1419860"/>
                  </a:moveTo>
                  <a:lnTo>
                    <a:pt x="3317240" y="1419860"/>
                  </a:lnTo>
                </a:path>
                <a:path w="6799580" h="3314700">
                  <a:moveTo>
                    <a:pt x="3482340" y="1419860"/>
                  </a:moveTo>
                  <a:lnTo>
                    <a:pt x="3840480" y="1419860"/>
                  </a:lnTo>
                </a:path>
                <a:path w="6799580" h="3314700">
                  <a:moveTo>
                    <a:pt x="4005580" y="1419860"/>
                  </a:moveTo>
                  <a:lnTo>
                    <a:pt x="4363720" y="1419860"/>
                  </a:lnTo>
                </a:path>
                <a:path w="6799580" h="3314700">
                  <a:moveTo>
                    <a:pt x="4528820" y="1419860"/>
                  </a:moveTo>
                  <a:lnTo>
                    <a:pt x="4886960" y="1419860"/>
                  </a:lnTo>
                </a:path>
                <a:path w="6799580" h="3314700">
                  <a:moveTo>
                    <a:pt x="5052060" y="1419860"/>
                  </a:moveTo>
                  <a:lnTo>
                    <a:pt x="5410199" y="1419860"/>
                  </a:lnTo>
                </a:path>
                <a:path w="6799580" h="3314700">
                  <a:moveTo>
                    <a:pt x="5575299" y="1419860"/>
                  </a:moveTo>
                  <a:lnTo>
                    <a:pt x="5933440" y="1419860"/>
                  </a:lnTo>
                </a:path>
                <a:path w="6799580" h="3314700">
                  <a:moveTo>
                    <a:pt x="6098540" y="1419860"/>
                  </a:moveTo>
                  <a:lnTo>
                    <a:pt x="6456680" y="1419860"/>
                  </a:lnTo>
                </a:path>
                <a:path w="6799580" h="3314700">
                  <a:moveTo>
                    <a:pt x="6621780" y="1419860"/>
                  </a:moveTo>
                  <a:lnTo>
                    <a:pt x="6799580" y="1419860"/>
                  </a:lnTo>
                </a:path>
                <a:path w="6799580" h="3314700">
                  <a:moveTo>
                    <a:pt x="0" y="947420"/>
                  </a:moveTo>
                  <a:lnTo>
                    <a:pt x="4363720" y="947420"/>
                  </a:lnTo>
                </a:path>
                <a:path w="6799580" h="3314700">
                  <a:moveTo>
                    <a:pt x="4528820" y="947420"/>
                  </a:moveTo>
                  <a:lnTo>
                    <a:pt x="4886960" y="947420"/>
                  </a:lnTo>
                </a:path>
                <a:path w="6799580" h="3314700">
                  <a:moveTo>
                    <a:pt x="5052060" y="947420"/>
                  </a:moveTo>
                  <a:lnTo>
                    <a:pt x="5410199" y="947420"/>
                  </a:lnTo>
                </a:path>
                <a:path w="6799580" h="3314700">
                  <a:moveTo>
                    <a:pt x="5575299" y="947420"/>
                  </a:moveTo>
                  <a:lnTo>
                    <a:pt x="5933440" y="947420"/>
                  </a:lnTo>
                </a:path>
                <a:path w="6799580" h="3314700">
                  <a:moveTo>
                    <a:pt x="6098540" y="947420"/>
                  </a:moveTo>
                  <a:lnTo>
                    <a:pt x="6456680" y="947420"/>
                  </a:lnTo>
                </a:path>
                <a:path w="6799580" h="3314700">
                  <a:moveTo>
                    <a:pt x="6621780" y="947420"/>
                  </a:moveTo>
                  <a:lnTo>
                    <a:pt x="6799580" y="947420"/>
                  </a:lnTo>
                </a:path>
                <a:path w="6799580" h="3314700">
                  <a:moveTo>
                    <a:pt x="0" y="472439"/>
                  </a:moveTo>
                  <a:lnTo>
                    <a:pt x="5862320" y="472439"/>
                  </a:lnTo>
                </a:path>
                <a:path w="6799580" h="3314700">
                  <a:moveTo>
                    <a:pt x="6169660" y="472439"/>
                  </a:moveTo>
                  <a:lnTo>
                    <a:pt x="6799580" y="472439"/>
                  </a:lnTo>
                </a:path>
                <a:path w="6799580" h="3314700">
                  <a:moveTo>
                    <a:pt x="0" y="0"/>
                  </a:moveTo>
                  <a:lnTo>
                    <a:pt x="679958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49600" y="2100579"/>
              <a:ext cx="6441440" cy="3317875"/>
            </a:xfrm>
            <a:custGeom>
              <a:avLst/>
              <a:gdLst/>
              <a:ahLst/>
              <a:cxnLst/>
              <a:rect l="l" t="t" r="r" b="b"/>
              <a:pathLst>
                <a:path w="6441440" h="3317875">
                  <a:moveTo>
                    <a:pt x="162560" y="1186180"/>
                  </a:moveTo>
                  <a:lnTo>
                    <a:pt x="0" y="1186180"/>
                  </a:lnTo>
                  <a:lnTo>
                    <a:pt x="0" y="3317240"/>
                  </a:lnTo>
                  <a:lnTo>
                    <a:pt x="162560" y="3317240"/>
                  </a:lnTo>
                  <a:lnTo>
                    <a:pt x="162560" y="1186180"/>
                  </a:lnTo>
                  <a:close/>
                </a:path>
                <a:path w="6441440" h="3317875">
                  <a:moveTo>
                    <a:pt x="685800" y="1066800"/>
                  </a:moveTo>
                  <a:lnTo>
                    <a:pt x="523240" y="1066800"/>
                  </a:lnTo>
                  <a:lnTo>
                    <a:pt x="523240" y="3317240"/>
                  </a:lnTo>
                  <a:lnTo>
                    <a:pt x="685800" y="3317240"/>
                  </a:lnTo>
                  <a:lnTo>
                    <a:pt x="685800" y="1066800"/>
                  </a:lnTo>
                  <a:close/>
                </a:path>
                <a:path w="6441440" h="3317875">
                  <a:moveTo>
                    <a:pt x="1209040" y="924560"/>
                  </a:moveTo>
                  <a:lnTo>
                    <a:pt x="1046480" y="924560"/>
                  </a:lnTo>
                  <a:lnTo>
                    <a:pt x="1046480" y="3317240"/>
                  </a:lnTo>
                  <a:lnTo>
                    <a:pt x="1209040" y="3317240"/>
                  </a:lnTo>
                  <a:lnTo>
                    <a:pt x="1209040" y="924560"/>
                  </a:lnTo>
                  <a:close/>
                </a:path>
                <a:path w="6441440" h="3317875">
                  <a:moveTo>
                    <a:pt x="1732280" y="759460"/>
                  </a:moveTo>
                  <a:lnTo>
                    <a:pt x="1569720" y="759460"/>
                  </a:lnTo>
                  <a:lnTo>
                    <a:pt x="1569720" y="3317240"/>
                  </a:lnTo>
                  <a:lnTo>
                    <a:pt x="1732280" y="3317240"/>
                  </a:lnTo>
                  <a:lnTo>
                    <a:pt x="1732280" y="759460"/>
                  </a:lnTo>
                  <a:close/>
                </a:path>
                <a:path w="6441440" h="3317875">
                  <a:moveTo>
                    <a:pt x="2255520" y="805180"/>
                  </a:moveTo>
                  <a:lnTo>
                    <a:pt x="2090420" y="805180"/>
                  </a:lnTo>
                  <a:lnTo>
                    <a:pt x="2090420" y="3317240"/>
                  </a:lnTo>
                  <a:lnTo>
                    <a:pt x="2255520" y="3317240"/>
                  </a:lnTo>
                  <a:lnTo>
                    <a:pt x="2255520" y="805180"/>
                  </a:lnTo>
                  <a:close/>
                </a:path>
                <a:path w="6441440" h="3317875">
                  <a:moveTo>
                    <a:pt x="2778760" y="853440"/>
                  </a:moveTo>
                  <a:lnTo>
                    <a:pt x="2613660" y="853440"/>
                  </a:lnTo>
                  <a:lnTo>
                    <a:pt x="2613660" y="3317240"/>
                  </a:lnTo>
                  <a:lnTo>
                    <a:pt x="2778760" y="3317240"/>
                  </a:lnTo>
                  <a:lnTo>
                    <a:pt x="2778760" y="853440"/>
                  </a:lnTo>
                  <a:close/>
                </a:path>
                <a:path w="6441440" h="3317875">
                  <a:moveTo>
                    <a:pt x="3302000" y="830580"/>
                  </a:moveTo>
                  <a:lnTo>
                    <a:pt x="3136900" y="830580"/>
                  </a:lnTo>
                  <a:lnTo>
                    <a:pt x="3136900" y="3317240"/>
                  </a:lnTo>
                  <a:lnTo>
                    <a:pt x="3302000" y="3317240"/>
                  </a:lnTo>
                  <a:lnTo>
                    <a:pt x="3302000" y="830580"/>
                  </a:lnTo>
                  <a:close/>
                </a:path>
                <a:path w="6441440" h="3317875">
                  <a:moveTo>
                    <a:pt x="3825240" y="474980"/>
                  </a:moveTo>
                  <a:lnTo>
                    <a:pt x="3660140" y="474980"/>
                  </a:lnTo>
                  <a:lnTo>
                    <a:pt x="3660140" y="3317240"/>
                  </a:lnTo>
                  <a:lnTo>
                    <a:pt x="3825240" y="3317240"/>
                  </a:lnTo>
                  <a:lnTo>
                    <a:pt x="3825240" y="474980"/>
                  </a:lnTo>
                  <a:close/>
                </a:path>
                <a:path w="6441440" h="3317875">
                  <a:moveTo>
                    <a:pt x="4348480" y="332740"/>
                  </a:moveTo>
                  <a:lnTo>
                    <a:pt x="4183380" y="332740"/>
                  </a:lnTo>
                  <a:lnTo>
                    <a:pt x="4183380" y="3317240"/>
                  </a:lnTo>
                  <a:lnTo>
                    <a:pt x="4348480" y="3317240"/>
                  </a:lnTo>
                  <a:lnTo>
                    <a:pt x="4348480" y="332740"/>
                  </a:lnTo>
                  <a:close/>
                </a:path>
                <a:path w="6441440" h="3317875">
                  <a:moveTo>
                    <a:pt x="4871720" y="309880"/>
                  </a:moveTo>
                  <a:lnTo>
                    <a:pt x="4706620" y="309880"/>
                  </a:lnTo>
                  <a:lnTo>
                    <a:pt x="4706620" y="3317240"/>
                  </a:lnTo>
                  <a:lnTo>
                    <a:pt x="4871720" y="3317240"/>
                  </a:lnTo>
                  <a:lnTo>
                    <a:pt x="4871720" y="309880"/>
                  </a:lnTo>
                  <a:close/>
                </a:path>
                <a:path w="6441440" h="3317875">
                  <a:moveTo>
                    <a:pt x="5394960" y="332740"/>
                  </a:moveTo>
                  <a:lnTo>
                    <a:pt x="5229860" y="332740"/>
                  </a:lnTo>
                  <a:lnTo>
                    <a:pt x="5229860" y="3317240"/>
                  </a:lnTo>
                  <a:lnTo>
                    <a:pt x="5394960" y="3317240"/>
                  </a:lnTo>
                  <a:lnTo>
                    <a:pt x="5394960" y="332740"/>
                  </a:lnTo>
                  <a:close/>
                </a:path>
                <a:path w="6441440" h="3317875">
                  <a:moveTo>
                    <a:pt x="5918200" y="119380"/>
                  </a:moveTo>
                  <a:lnTo>
                    <a:pt x="5753100" y="119380"/>
                  </a:lnTo>
                  <a:lnTo>
                    <a:pt x="5753100" y="3317240"/>
                  </a:lnTo>
                  <a:lnTo>
                    <a:pt x="5918200" y="3317240"/>
                  </a:lnTo>
                  <a:lnTo>
                    <a:pt x="5918200" y="119380"/>
                  </a:lnTo>
                  <a:close/>
                </a:path>
                <a:path w="6441440" h="3317875">
                  <a:moveTo>
                    <a:pt x="6441440" y="0"/>
                  </a:moveTo>
                  <a:lnTo>
                    <a:pt x="6276340" y="0"/>
                  </a:lnTo>
                  <a:lnTo>
                    <a:pt x="6276340" y="3317240"/>
                  </a:lnTo>
                  <a:lnTo>
                    <a:pt x="6441440" y="3317252"/>
                  </a:lnTo>
                  <a:lnTo>
                    <a:pt x="644144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69260" y="5417820"/>
              <a:ext cx="6799580" cy="0"/>
            </a:xfrm>
            <a:custGeom>
              <a:avLst/>
              <a:gdLst/>
              <a:ahLst/>
              <a:cxnLst/>
              <a:rect l="l" t="t" r="r" b="b"/>
              <a:pathLst>
                <a:path w="6799580">
                  <a:moveTo>
                    <a:pt x="0" y="0"/>
                  </a:moveTo>
                  <a:lnTo>
                    <a:pt x="679958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06420" y="2951479"/>
              <a:ext cx="772160" cy="297180"/>
            </a:xfrm>
            <a:custGeom>
              <a:avLst/>
              <a:gdLst/>
              <a:ahLst/>
              <a:cxnLst/>
              <a:rect l="l" t="t" r="r" b="b"/>
              <a:pathLst>
                <a:path w="772160" h="297180">
                  <a:moveTo>
                    <a:pt x="248920" y="119380"/>
                  </a:moveTo>
                  <a:lnTo>
                    <a:pt x="0" y="119380"/>
                  </a:lnTo>
                  <a:lnTo>
                    <a:pt x="0" y="297180"/>
                  </a:lnTo>
                  <a:lnTo>
                    <a:pt x="248920" y="297180"/>
                  </a:lnTo>
                  <a:lnTo>
                    <a:pt x="248920" y="119380"/>
                  </a:lnTo>
                  <a:close/>
                </a:path>
                <a:path w="772160" h="297180">
                  <a:moveTo>
                    <a:pt x="772160" y="0"/>
                  </a:moveTo>
                  <a:lnTo>
                    <a:pt x="523240" y="0"/>
                  </a:lnTo>
                  <a:lnTo>
                    <a:pt x="523240" y="177800"/>
                  </a:lnTo>
                  <a:lnTo>
                    <a:pt x="772160" y="177800"/>
                  </a:lnTo>
                  <a:lnTo>
                    <a:pt x="772160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HMRC</a:t>
            </a:r>
            <a:r>
              <a:rPr spc="-35" dirty="0"/>
              <a:t> </a:t>
            </a:r>
            <a:r>
              <a:rPr spc="-10" dirty="0"/>
              <a:t>COMPLIANCE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HMRC</a:t>
            </a:r>
            <a:r>
              <a:rPr sz="2500" spc="-30" dirty="0"/>
              <a:t> </a:t>
            </a:r>
            <a:r>
              <a:rPr sz="2500" dirty="0"/>
              <a:t>–</a:t>
            </a:r>
            <a:r>
              <a:rPr sz="2500" spc="-25" dirty="0"/>
              <a:t> </a:t>
            </a:r>
            <a:r>
              <a:rPr sz="2500" dirty="0"/>
              <a:t>Stats</a:t>
            </a:r>
            <a:r>
              <a:rPr sz="2500" spc="-50" dirty="0"/>
              <a:t> </a:t>
            </a:r>
            <a:r>
              <a:rPr sz="2500" dirty="0"/>
              <a:t>–</a:t>
            </a:r>
            <a:r>
              <a:rPr sz="2500" spc="-25" dirty="0"/>
              <a:t> </a:t>
            </a:r>
            <a:r>
              <a:rPr sz="2500" dirty="0"/>
              <a:t>1</a:t>
            </a:r>
            <a:r>
              <a:rPr sz="2500" spc="-45" dirty="0"/>
              <a:t> </a:t>
            </a:r>
            <a:r>
              <a:rPr sz="2500" dirty="0"/>
              <a:t>of</a:t>
            </a:r>
            <a:r>
              <a:rPr sz="2500" spc="-35" dirty="0"/>
              <a:t> </a:t>
            </a:r>
            <a:r>
              <a:rPr sz="2500" spc="-50" dirty="0"/>
              <a:t>2</a:t>
            </a:r>
            <a:endParaRPr sz="2500"/>
          </a:p>
        </p:txBody>
      </p:sp>
      <p:sp>
        <p:nvSpPr>
          <p:cNvPr id="11" name="object 11"/>
          <p:cNvSpPr txBox="1"/>
          <p:nvPr/>
        </p:nvSpPr>
        <p:spPr>
          <a:xfrm>
            <a:off x="3654425" y="2954020"/>
            <a:ext cx="2006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Calibri"/>
                <a:cs typeface="Calibri"/>
              </a:rPr>
              <a:t>950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22420" y="2809239"/>
            <a:ext cx="307340" cy="177800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1524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20"/>
              </a:spcBef>
            </a:pPr>
            <a:r>
              <a:rPr sz="900" spc="-20" dirty="0">
                <a:solidFill>
                  <a:srgbClr val="404040"/>
                </a:solidFill>
                <a:latin typeface="Calibri"/>
                <a:cs typeface="Calibri"/>
              </a:rPr>
              <a:t>1010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45659" y="2644139"/>
            <a:ext cx="307340" cy="177800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14604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14"/>
              </a:spcBef>
            </a:pPr>
            <a:r>
              <a:rPr sz="900" spc="-20" dirty="0">
                <a:solidFill>
                  <a:srgbClr val="404040"/>
                </a:solidFill>
                <a:latin typeface="Calibri"/>
                <a:cs typeface="Calibri"/>
              </a:rPr>
              <a:t>1080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68900" y="2689860"/>
            <a:ext cx="307340" cy="177800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15875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25"/>
              </a:spcBef>
            </a:pPr>
            <a:r>
              <a:rPr sz="900" spc="-20" dirty="0">
                <a:solidFill>
                  <a:srgbClr val="404040"/>
                </a:solidFill>
                <a:latin typeface="Calibri"/>
                <a:cs typeface="Calibri"/>
              </a:rPr>
              <a:t>1060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92140" y="2738120"/>
            <a:ext cx="307340" cy="177800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1524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20"/>
              </a:spcBef>
            </a:pPr>
            <a:r>
              <a:rPr sz="900" spc="-20" dirty="0">
                <a:solidFill>
                  <a:srgbClr val="404040"/>
                </a:solidFill>
                <a:latin typeface="Calibri"/>
                <a:cs typeface="Calibri"/>
              </a:rPr>
              <a:t>1040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15379" y="2715260"/>
            <a:ext cx="307340" cy="177800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14604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14"/>
              </a:spcBef>
            </a:pPr>
            <a:r>
              <a:rPr sz="900" spc="-20" dirty="0">
                <a:solidFill>
                  <a:srgbClr val="404040"/>
                </a:solidFill>
                <a:latin typeface="Calibri"/>
                <a:cs typeface="Calibri"/>
              </a:rPr>
              <a:t>1050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38619" y="2359660"/>
            <a:ext cx="307340" cy="177800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14604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14"/>
              </a:spcBef>
            </a:pPr>
            <a:r>
              <a:rPr sz="900" spc="-20" dirty="0">
                <a:solidFill>
                  <a:srgbClr val="404040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61859" y="2217420"/>
            <a:ext cx="307340" cy="177800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14604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14"/>
              </a:spcBef>
            </a:pPr>
            <a:r>
              <a:rPr sz="900" spc="-20" dirty="0">
                <a:solidFill>
                  <a:srgbClr val="404040"/>
                </a:solidFill>
                <a:latin typeface="Calibri"/>
                <a:cs typeface="Calibri"/>
              </a:rPr>
              <a:t>1260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785100" y="2194560"/>
            <a:ext cx="307340" cy="177800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1397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10"/>
              </a:spcBef>
            </a:pPr>
            <a:r>
              <a:rPr sz="900" spc="-20" dirty="0">
                <a:solidFill>
                  <a:srgbClr val="404040"/>
                </a:solidFill>
                <a:latin typeface="Calibri"/>
                <a:cs typeface="Calibri"/>
              </a:rPr>
              <a:t>1270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08340" y="2217420"/>
            <a:ext cx="307340" cy="177800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14604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14"/>
              </a:spcBef>
            </a:pPr>
            <a:r>
              <a:rPr sz="900" spc="-20" dirty="0">
                <a:solidFill>
                  <a:srgbClr val="404040"/>
                </a:solidFill>
                <a:latin typeface="Calibri"/>
                <a:cs typeface="Calibri"/>
              </a:rPr>
              <a:t>1260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831580" y="2004060"/>
            <a:ext cx="307340" cy="177800"/>
          </a:xfrm>
          <a:custGeom>
            <a:avLst/>
            <a:gdLst/>
            <a:ahLst/>
            <a:cxnLst/>
            <a:rect l="l" t="t" r="r" b="b"/>
            <a:pathLst>
              <a:path w="307340" h="177800">
                <a:moveTo>
                  <a:pt x="307340" y="0"/>
                </a:moveTo>
                <a:lnTo>
                  <a:pt x="0" y="0"/>
                </a:lnTo>
                <a:lnTo>
                  <a:pt x="0" y="177800"/>
                </a:lnTo>
                <a:lnTo>
                  <a:pt x="307340" y="177800"/>
                </a:lnTo>
                <a:lnTo>
                  <a:pt x="30734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856344" y="2006346"/>
            <a:ext cx="25907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404040"/>
                </a:solidFill>
                <a:latin typeface="Calibri"/>
                <a:cs typeface="Calibri"/>
              </a:rPr>
              <a:t>1350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54819" y="1884679"/>
            <a:ext cx="307340" cy="177800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15875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25"/>
              </a:spcBef>
            </a:pPr>
            <a:r>
              <a:rPr sz="900" spc="-20" dirty="0">
                <a:solidFill>
                  <a:srgbClr val="404040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77160" y="3072384"/>
            <a:ext cx="654685" cy="2416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Calibri"/>
                <a:cs typeface="Calibri"/>
              </a:rPr>
              <a:t>900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900">
              <a:latin typeface="Calibri"/>
              <a:cs typeface="Calibri"/>
            </a:endParaRPr>
          </a:p>
          <a:p>
            <a:pPr marR="459105" algn="r">
              <a:lnSpc>
                <a:spcPct val="100000"/>
              </a:lnSpc>
              <a:spcBef>
                <a:spcPts val="5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900">
              <a:latin typeface="Calibri"/>
              <a:cs typeface="Calibri"/>
            </a:endParaRPr>
          </a:p>
          <a:p>
            <a:pPr marR="459105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z="900">
              <a:latin typeface="Calibri"/>
              <a:cs typeface="Calibri"/>
            </a:endParaRPr>
          </a:p>
          <a:p>
            <a:pPr marR="459105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z="900">
              <a:latin typeface="Calibri"/>
              <a:cs typeface="Calibri"/>
            </a:endParaRPr>
          </a:p>
          <a:p>
            <a:pPr marR="459105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z="900">
              <a:latin typeface="Calibri"/>
              <a:cs typeface="Calibri"/>
            </a:endParaRPr>
          </a:p>
          <a:p>
            <a:pPr marR="460375" algn="r">
              <a:lnSpc>
                <a:spcPct val="100000"/>
              </a:lnSpc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19375" y="2956305"/>
            <a:ext cx="25590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19375" y="2482469"/>
            <a:ext cx="25590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19375" y="2008504"/>
            <a:ext cx="25590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19375" y="1534223"/>
            <a:ext cx="25654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027426" y="5474334"/>
            <a:ext cx="4083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2007-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08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50539" y="5474334"/>
            <a:ext cx="4083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2008-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09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306306" y="5474334"/>
            <a:ext cx="4083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2019-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52512" y="2953980"/>
            <a:ext cx="153035" cy="11442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z="1000" dirty="0">
                <a:solidFill>
                  <a:srgbClr val="585858"/>
                </a:solidFill>
                <a:latin typeface="Calibri"/>
                <a:cs typeface="Calibri"/>
              </a:rPr>
              <a:t>Amounts</a:t>
            </a:r>
            <a:r>
              <a:rPr sz="10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585858"/>
                </a:solidFill>
                <a:latin typeface="Calibri"/>
                <a:cs typeface="Calibri"/>
              </a:rPr>
              <a:t>In</a:t>
            </a:r>
            <a:r>
              <a:rPr sz="10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585858"/>
                </a:solidFill>
                <a:latin typeface="Calibri"/>
                <a:cs typeface="Calibri"/>
              </a:rPr>
              <a:t>£</a:t>
            </a:r>
            <a:r>
              <a:rPr sz="100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585858"/>
                </a:solidFill>
                <a:latin typeface="Calibri"/>
                <a:cs typeface="Calibri"/>
              </a:rPr>
              <a:t>Millions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73778" y="5437759"/>
            <a:ext cx="5117465" cy="53721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5"/>
              </a:spcBef>
              <a:tabLst>
                <a:tab pos="523240" algn="l"/>
                <a:tab pos="1045844" algn="l"/>
                <a:tab pos="1569720" algn="l"/>
                <a:tab pos="2092960" algn="l"/>
                <a:tab pos="2616200" algn="l"/>
                <a:tab pos="3138805" algn="l"/>
                <a:tab pos="3662679" algn="l"/>
                <a:tab pos="4185920" algn="l"/>
                <a:tab pos="4708525" algn="l"/>
              </a:tabLst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2009-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10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2010-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11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2011-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12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2012-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13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2013-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14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2014-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15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2015-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16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2016-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17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2017-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18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2018-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19</a:t>
            </a:r>
            <a:endParaRPr sz="900">
              <a:latin typeface="Calibri"/>
              <a:cs typeface="Calibri"/>
            </a:endParaRPr>
          </a:p>
          <a:p>
            <a:pPr marR="516890" algn="ctr">
              <a:lnSpc>
                <a:spcPts val="930"/>
              </a:lnSpc>
              <a:spcBef>
                <a:spcPts val="320"/>
              </a:spcBef>
            </a:pPr>
            <a:r>
              <a:rPr sz="1000" spc="-20" dirty="0">
                <a:solidFill>
                  <a:srgbClr val="585858"/>
                </a:solidFill>
                <a:latin typeface="Calibri"/>
                <a:cs typeface="Calibri"/>
              </a:rPr>
              <a:t>Year</a:t>
            </a:r>
            <a:endParaRPr sz="1000">
              <a:latin typeface="Calibri"/>
              <a:cs typeface="Calibri"/>
            </a:endParaRPr>
          </a:p>
          <a:p>
            <a:pPr marL="618490">
              <a:lnSpc>
                <a:spcPts val="1410"/>
              </a:lnSpc>
            </a:pPr>
            <a:r>
              <a:rPr sz="1400" dirty="0">
                <a:solidFill>
                  <a:srgbClr val="1F487C"/>
                </a:solidFill>
                <a:latin typeface="Calibri"/>
                <a:cs typeface="Calibri"/>
              </a:rPr>
              <a:t>UK</a:t>
            </a:r>
            <a:r>
              <a:rPr sz="14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F487C"/>
                </a:solidFill>
                <a:latin typeface="Calibri"/>
                <a:cs typeface="Calibri"/>
              </a:rPr>
              <a:t>charity</a:t>
            </a:r>
            <a:r>
              <a:rPr sz="14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r>
              <a:rPr sz="14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F487C"/>
                </a:solidFill>
                <a:latin typeface="Calibri"/>
                <a:cs typeface="Calibri"/>
              </a:rPr>
              <a:t>relief</a:t>
            </a:r>
            <a:r>
              <a:rPr sz="14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487C"/>
                </a:solidFill>
                <a:latin typeface="Calibri"/>
                <a:cs typeface="Calibri"/>
              </a:rPr>
              <a:t>statistics</a:t>
            </a:r>
            <a:r>
              <a:rPr sz="1400" spc="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14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GOV.UK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58434" y="1282953"/>
            <a:ext cx="16713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45" dirty="0">
                <a:solidFill>
                  <a:srgbClr val="585858"/>
                </a:solidFill>
                <a:latin typeface="Calibri"/>
                <a:cs typeface="Calibri"/>
              </a:rPr>
              <a:t>Tax</a:t>
            </a:r>
            <a:r>
              <a:rPr sz="14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Repaid</a:t>
            </a:r>
            <a:r>
              <a:rPr sz="1400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5" dirty="0">
                <a:solidFill>
                  <a:srgbClr val="585858"/>
                </a:solidFill>
                <a:latin typeface="Calibri"/>
                <a:cs typeface="Calibri"/>
              </a:rPr>
              <a:t>To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 Charities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84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58414" y="1872932"/>
            <a:ext cx="6518909" cy="2770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2019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2020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year,</a:t>
            </a:r>
            <a:r>
              <a:rPr sz="2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HMRC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paid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out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£1.40bn.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2018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2019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year,</a:t>
            </a:r>
            <a:r>
              <a:rPr sz="2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HMRC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paid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out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£1.35bn.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Approx.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70m</a:t>
            </a:r>
            <a:r>
              <a:rPr sz="20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Claimed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Retail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Aid.</a:t>
            </a:r>
            <a:endParaRPr sz="2000">
              <a:latin typeface="Calibri"/>
              <a:cs typeface="Calibri"/>
            </a:endParaRPr>
          </a:p>
          <a:p>
            <a:pPr marL="299720" marR="71755" indent="-287020">
              <a:lnSpc>
                <a:spcPct val="100000"/>
              </a:lnSpc>
              <a:buFont typeface="Wingdings"/>
              <a:buChar char=""/>
              <a:tabLst>
                <a:tab pos="299720" algn="l"/>
              </a:tabLst>
            </a:pP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Approx.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8%-10%</a:t>
            </a:r>
            <a:r>
              <a:rPr sz="20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either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incorrectly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claimed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from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HMRC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or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insufficient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paid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been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HMRC.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Approx.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8%-10%</a:t>
            </a:r>
            <a:r>
              <a:rPr sz="2000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claimed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fraudulently.</a:t>
            </a:r>
            <a:endParaRPr sz="2000">
              <a:latin typeface="Calibri"/>
              <a:cs typeface="Calibri"/>
            </a:endParaRPr>
          </a:p>
          <a:p>
            <a:pPr marL="299720" marR="5080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720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“Tax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Gap”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isn’t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reduced,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HMRC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may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impose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stricter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guidelines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Capturing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Date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Births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National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Insurance numbers.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HMRC</a:t>
            </a:r>
            <a:r>
              <a:rPr spc="-35" dirty="0"/>
              <a:t> </a:t>
            </a:r>
            <a:r>
              <a:rPr spc="-10" dirty="0"/>
              <a:t>COMPLIANCE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Over</a:t>
            </a:r>
            <a:r>
              <a:rPr sz="2500" spc="-50" dirty="0"/>
              <a:t> </a:t>
            </a:r>
            <a:r>
              <a:rPr sz="2500" dirty="0"/>
              <a:t>Claimed</a:t>
            </a:r>
            <a:r>
              <a:rPr sz="2500" spc="-35" dirty="0"/>
              <a:t> </a:t>
            </a:r>
            <a:r>
              <a:rPr sz="2500" dirty="0"/>
              <a:t>Gift</a:t>
            </a:r>
            <a:r>
              <a:rPr sz="2500" spc="-90" dirty="0"/>
              <a:t> </a:t>
            </a:r>
            <a:r>
              <a:rPr sz="2500" spc="-25" dirty="0"/>
              <a:t>Aid</a:t>
            </a:r>
            <a:endParaRPr sz="25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8800" y="4940300"/>
            <a:ext cx="914400" cy="896619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85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803396" y="1520190"/>
            <a:ext cx="458724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How</a:t>
            </a:r>
            <a:r>
              <a:rPr sz="2300" i="1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does</a:t>
            </a:r>
            <a:r>
              <a:rPr sz="2300" i="1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HMRC</a:t>
            </a:r>
            <a:r>
              <a:rPr sz="23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choose</a:t>
            </a:r>
            <a:r>
              <a:rPr sz="2300" i="1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who</a:t>
            </a:r>
            <a:r>
              <a:rPr sz="2300" i="1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300" i="1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spc="-10" dirty="0">
                <a:solidFill>
                  <a:srgbClr val="1F487C"/>
                </a:solidFill>
                <a:latin typeface="Calibri"/>
                <a:cs typeface="Calibri"/>
              </a:rPr>
              <a:t>audit?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81275" y="4556759"/>
            <a:ext cx="7022465" cy="143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chosen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audited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it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doesn’t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necessarily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mean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your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doing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anything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wrong.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HMRC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will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usually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issue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questionnaire</a:t>
            </a:r>
            <a:r>
              <a:rPr sz="2000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prior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turning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up.</a:t>
            </a:r>
            <a:endParaRPr sz="2000">
              <a:latin typeface="Calibri"/>
              <a:cs typeface="Calibri"/>
            </a:endParaRPr>
          </a:p>
          <a:p>
            <a:pPr marL="7620" algn="ctr">
              <a:lnSpc>
                <a:spcPct val="100000"/>
              </a:lnSpc>
              <a:spcBef>
                <a:spcPts val="1939"/>
              </a:spcBef>
            </a:pP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HMRC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Ref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7.2</a:t>
            </a:r>
            <a:r>
              <a:rPr sz="16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&amp;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7.3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HMRC</a:t>
            </a:r>
            <a:r>
              <a:rPr spc="-35" dirty="0"/>
              <a:t> </a:t>
            </a:r>
            <a:r>
              <a:rPr spc="-10" dirty="0"/>
              <a:t>COMPLIANCE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Will</a:t>
            </a:r>
            <a:r>
              <a:rPr sz="2500" spc="-50" dirty="0"/>
              <a:t> </a:t>
            </a:r>
            <a:r>
              <a:rPr sz="2500" dirty="0"/>
              <a:t>HMRC</a:t>
            </a:r>
            <a:r>
              <a:rPr sz="2500" spc="-25" dirty="0"/>
              <a:t> </a:t>
            </a:r>
            <a:r>
              <a:rPr sz="2500" dirty="0"/>
              <a:t>Audit</a:t>
            </a:r>
            <a:r>
              <a:rPr sz="2500" spc="-40" dirty="0"/>
              <a:t> </a:t>
            </a:r>
            <a:r>
              <a:rPr sz="2500" dirty="0"/>
              <a:t>Me?</a:t>
            </a:r>
            <a:r>
              <a:rPr sz="2500" spc="-35" dirty="0"/>
              <a:t> </a:t>
            </a:r>
            <a:r>
              <a:rPr sz="2500" dirty="0"/>
              <a:t>1</a:t>
            </a:r>
            <a:r>
              <a:rPr sz="2500" spc="-30" dirty="0"/>
              <a:t> </a:t>
            </a:r>
            <a:r>
              <a:rPr sz="2500" dirty="0"/>
              <a:t>of</a:t>
            </a:r>
            <a:r>
              <a:rPr sz="2500" spc="-35" dirty="0"/>
              <a:t> </a:t>
            </a:r>
            <a:r>
              <a:rPr sz="2500" spc="-50" dirty="0"/>
              <a:t>2</a:t>
            </a:r>
            <a:endParaRPr sz="2500"/>
          </a:p>
        </p:txBody>
      </p:sp>
      <p:grpSp>
        <p:nvGrpSpPr>
          <p:cNvPr id="9" name="object 9"/>
          <p:cNvGrpSpPr/>
          <p:nvPr/>
        </p:nvGrpSpPr>
        <p:grpSpPr>
          <a:xfrm>
            <a:off x="2496820" y="2047239"/>
            <a:ext cx="7350759" cy="1915160"/>
            <a:chOff x="2496820" y="2047239"/>
            <a:chExt cx="7350759" cy="191516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96820" y="2227579"/>
              <a:ext cx="1813559" cy="144018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90820" y="2227579"/>
              <a:ext cx="1610359" cy="155448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57440" y="2047239"/>
              <a:ext cx="2390140" cy="191516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2677541" y="3965194"/>
            <a:ext cx="3619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34690" algn="l"/>
              </a:tabLst>
            </a:pP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Whistleblowing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	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Risk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52841" y="3980815"/>
            <a:ext cx="80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Random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12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76576" y="1522729"/>
            <a:ext cx="70345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Sufficient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must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paid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within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same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year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as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claimed.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GIFT</a:t>
            </a:r>
            <a:r>
              <a:rPr spc="-15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When</a:t>
            </a:r>
            <a:r>
              <a:rPr sz="2500" spc="-60" dirty="0"/>
              <a:t> </a:t>
            </a:r>
            <a:r>
              <a:rPr sz="2500" dirty="0"/>
              <a:t>Does</a:t>
            </a:r>
            <a:r>
              <a:rPr sz="2500" spc="-30" dirty="0"/>
              <a:t> </a:t>
            </a:r>
            <a:r>
              <a:rPr sz="2500" dirty="0"/>
              <a:t>The</a:t>
            </a:r>
            <a:r>
              <a:rPr sz="2500" spc="-45" dirty="0"/>
              <a:t> </a:t>
            </a:r>
            <a:r>
              <a:rPr sz="2500" spc="-60" dirty="0"/>
              <a:t>Tax</a:t>
            </a:r>
            <a:r>
              <a:rPr sz="2500" spc="-70" dirty="0"/>
              <a:t> </a:t>
            </a:r>
            <a:r>
              <a:rPr sz="2500" dirty="0"/>
              <a:t>Have</a:t>
            </a:r>
            <a:r>
              <a:rPr sz="2500" spc="-35" dirty="0"/>
              <a:t> </a:t>
            </a:r>
            <a:r>
              <a:rPr sz="2500" spc="-105" dirty="0"/>
              <a:t>To</a:t>
            </a:r>
            <a:r>
              <a:rPr sz="2500" spc="-35" dirty="0"/>
              <a:t> </a:t>
            </a:r>
            <a:r>
              <a:rPr sz="2500" dirty="0"/>
              <a:t>Be</a:t>
            </a:r>
            <a:r>
              <a:rPr sz="2500" spc="-30" dirty="0"/>
              <a:t> </a:t>
            </a:r>
            <a:r>
              <a:rPr sz="2500" spc="-20" dirty="0"/>
              <a:t>Paid</a:t>
            </a:r>
            <a:endParaRPr sz="2500"/>
          </a:p>
        </p:txBody>
      </p:sp>
      <p:sp>
        <p:nvSpPr>
          <p:cNvPr id="8" name="object 8"/>
          <p:cNvSpPr txBox="1"/>
          <p:nvPr/>
        </p:nvSpPr>
        <p:spPr>
          <a:xfrm>
            <a:off x="2539364" y="3515359"/>
            <a:ext cx="811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6</a:t>
            </a:r>
            <a:r>
              <a:rPr sz="1800" baseline="25462" dirty="0">
                <a:solidFill>
                  <a:srgbClr val="1F487C"/>
                </a:solidFill>
                <a:latin typeface="Calibri"/>
                <a:cs typeface="Calibri"/>
              </a:rPr>
              <a:t>th</a:t>
            </a:r>
            <a:r>
              <a:rPr sz="1800" spc="195" baseline="25462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April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60408" y="3515359"/>
            <a:ext cx="812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5</a:t>
            </a:r>
            <a:r>
              <a:rPr sz="1800" baseline="25462" dirty="0">
                <a:solidFill>
                  <a:srgbClr val="1F487C"/>
                </a:solidFill>
                <a:latin typeface="Calibri"/>
                <a:cs typeface="Calibri"/>
              </a:rPr>
              <a:t>th</a:t>
            </a:r>
            <a:r>
              <a:rPr sz="1800" spc="195" baseline="25462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April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05329" y="5080634"/>
            <a:ext cx="1485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Start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HMRC’s</a:t>
            </a:r>
            <a:endParaRPr sz="1800">
              <a:latin typeface="Calibri"/>
              <a:cs typeface="Calibri"/>
            </a:endParaRPr>
          </a:p>
          <a:p>
            <a:pPr marL="3810" algn="ctr">
              <a:lnSpc>
                <a:spcPct val="100000"/>
              </a:lnSpc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year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86775" y="5080634"/>
            <a:ext cx="1394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End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HMRC’s</a:t>
            </a:r>
            <a:endParaRPr sz="1800">
              <a:latin typeface="Calibri"/>
              <a:cs typeface="Calibri"/>
            </a:endParaRPr>
          </a:p>
          <a:p>
            <a:pPr marL="3175" algn="ctr">
              <a:lnSpc>
                <a:spcPct val="100000"/>
              </a:lnSpc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year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969260" y="2204720"/>
            <a:ext cx="6771640" cy="2806700"/>
            <a:chOff x="2969260" y="2204720"/>
            <a:chExt cx="6771640" cy="2806700"/>
          </a:xfrm>
        </p:grpSpPr>
        <p:sp>
          <p:nvSpPr>
            <p:cNvPr id="13" name="object 13"/>
            <p:cNvSpPr/>
            <p:nvPr/>
          </p:nvSpPr>
          <p:spPr>
            <a:xfrm>
              <a:off x="2981960" y="3876040"/>
              <a:ext cx="6746240" cy="1122680"/>
            </a:xfrm>
            <a:custGeom>
              <a:avLst/>
              <a:gdLst/>
              <a:ahLst/>
              <a:cxnLst/>
              <a:rect l="l" t="t" r="r" b="b"/>
              <a:pathLst>
                <a:path w="6746240" h="1122679">
                  <a:moveTo>
                    <a:pt x="6184899" y="0"/>
                  </a:moveTo>
                  <a:lnTo>
                    <a:pt x="6184899" y="280670"/>
                  </a:lnTo>
                  <a:lnTo>
                    <a:pt x="0" y="280670"/>
                  </a:lnTo>
                  <a:lnTo>
                    <a:pt x="0" y="842010"/>
                  </a:lnTo>
                  <a:lnTo>
                    <a:pt x="6184899" y="842010"/>
                  </a:lnTo>
                  <a:lnTo>
                    <a:pt x="6184899" y="1122680"/>
                  </a:lnTo>
                  <a:lnTo>
                    <a:pt x="6746240" y="561340"/>
                  </a:lnTo>
                  <a:lnTo>
                    <a:pt x="618489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81960" y="3876040"/>
              <a:ext cx="6746240" cy="1122680"/>
            </a:xfrm>
            <a:custGeom>
              <a:avLst/>
              <a:gdLst/>
              <a:ahLst/>
              <a:cxnLst/>
              <a:rect l="l" t="t" r="r" b="b"/>
              <a:pathLst>
                <a:path w="6746240" h="1122679">
                  <a:moveTo>
                    <a:pt x="0" y="280670"/>
                  </a:moveTo>
                  <a:lnTo>
                    <a:pt x="6184899" y="280670"/>
                  </a:lnTo>
                  <a:lnTo>
                    <a:pt x="6184899" y="0"/>
                  </a:lnTo>
                  <a:lnTo>
                    <a:pt x="6746240" y="561340"/>
                  </a:lnTo>
                  <a:lnTo>
                    <a:pt x="6184899" y="1122680"/>
                  </a:lnTo>
                  <a:lnTo>
                    <a:pt x="6184899" y="842010"/>
                  </a:lnTo>
                  <a:lnTo>
                    <a:pt x="0" y="842010"/>
                  </a:lnTo>
                  <a:lnTo>
                    <a:pt x="0" y="28067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31540" y="2204720"/>
              <a:ext cx="929639" cy="92963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713480" y="3134360"/>
              <a:ext cx="365760" cy="942340"/>
            </a:xfrm>
            <a:custGeom>
              <a:avLst/>
              <a:gdLst/>
              <a:ahLst/>
              <a:cxnLst/>
              <a:rect l="l" t="t" r="r" b="b"/>
              <a:pathLst>
                <a:path w="365760" h="942339">
                  <a:moveTo>
                    <a:pt x="274320" y="0"/>
                  </a:moveTo>
                  <a:lnTo>
                    <a:pt x="91440" y="0"/>
                  </a:lnTo>
                  <a:lnTo>
                    <a:pt x="91440" y="759459"/>
                  </a:lnTo>
                  <a:lnTo>
                    <a:pt x="0" y="759459"/>
                  </a:lnTo>
                  <a:lnTo>
                    <a:pt x="182880" y="942339"/>
                  </a:lnTo>
                  <a:lnTo>
                    <a:pt x="365760" y="759459"/>
                  </a:lnTo>
                  <a:lnTo>
                    <a:pt x="274320" y="75945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13480" y="3134360"/>
              <a:ext cx="365760" cy="942340"/>
            </a:xfrm>
            <a:custGeom>
              <a:avLst/>
              <a:gdLst/>
              <a:ahLst/>
              <a:cxnLst/>
              <a:rect l="l" t="t" r="r" b="b"/>
              <a:pathLst>
                <a:path w="365760" h="942339">
                  <a:moveTo>
                    <a:pt x="0" y="759459"/>
                  </a:moveTo>
                  <a:lnTo>
                    <a:pt x="91440" y="759459"/>
                  </a:lnTo>
                  <a:lnTo>
                    <a:pt x="91440" y="0"/>
                  </a:lnTo>
                  <a:lnTo>
                    <a:pt x="274320" y="0"/>
                  </a:lnTo>
                  <a:lnTo>
                    <a:pt x="274320" y="759459"/>
                  </a:lnTo>
                  <a:lnTo>
                    <a:pt x="365760" y="759459"/>
                  </a:lnTo>
                  <a:lnTo>
                    <a:pt x="182880" y="942339"/>
                  </a:lnTo>
                  <a:lnTo>
                    <a:pt x="0" y="75945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321809" y="2365121"/>
            <a:ext cx="1075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8145" marR="5080" indent="-386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Donor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pays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337300" y="2176779"/>
            <a:ext cx="835660" cy="1912620"/>
            <a:chOff x="6337300" y="2176779"/>
            <a:chExt cx="835660" cy="1912620"/>
          </a:xfrm>
        </p:grpSpPr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37300" y="2176779"/>
              <a:ext cx="835659" cy="98552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621779" y="3134359"/>
              <a:ext cx="365760" cy="942340"/>
            </a:xfrm>
            <a:custGeom>
              <a:avLst/>
              <a:gdLst/>
              <a:ahLst/>
              <a:cxnLst/>
              <a:rect l="l" t="t" r="r" b="b"/>
              <a:pathLst>
                <a:path w="365759" h="942339">
                  <a:moveTo>
                    <a:pt x="274320" y="0"/>
                  </a:moveTo>
                  <a:lnTo>
                    <a:pt x="91440" y="0"/>
                  </a:lnTo>
                  <a:lnTo>
                    <a:pt x="91440" y="759459"/>
                  </a:lnTo>
                  <a:lnTo>
                    <a:pt x="0" y="759459"/>
                  </a:lnTo>
                  <a:lnTo>
                    <a:pt x="182879" y="942339"/>
                  </a:lnTo>
                  <a:lnTo>
                    <a:pt x="365760" y="759459"/>
                  </a:lnTo>
                  <a:lnTo>
                    <a:pt x="274320" y="75945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621779" y="3134359"/>
              <a:ext cx="365760" cy="942340"/>
            </a:xfrm>
            <a:custGeom>
              <a:avLst/>
              <a:gdLst/>
              <a:ahLst/>
              <a:cxnLst/>
              <a:rect l="l" t="t" r="r" b="b"/>
              <a:pathLst>
                <a:path w="365759" h="942339">
                  <a:moveTo>
                    <a:pt x="0" y="759459"/>
                  </a:moveTo>
                  <a:lnTo>
                    <a:pt x="91440" y="759459"/>
                  </a:lnTo>
                  <a:lnTo>
                    <a:pt x="91440" y="0"/>
                  </a:lnTo>
                  <a:lnTo>
                    <a:pt x="274320" y="0"/>
                  </a:lnTo>
                  <a:lnTo>
                    <a:pt x="274320" y="759459"/>
                  </a:lnTo>
                  <a:lnTo>
                    <a:pt x="365760" y="759459"/>
                  </a:lnTo>
                  <a:lnTo>
                    <a:pt x="182879" y="942339"/>
                  </a:lnTo>
                  <a:lnTo>
                    <a:pt x="0" y="75945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164451" y="2365121"/>
            <a:ext cx="1518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 marR="5080" indent="-39433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Charity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reclaims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Aid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86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065270" y="1520190"/>
            <a:ext cx="406146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Where</a:t>
            </a:r>
            <a:r>
              <a:rPr sz="2300" i="1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could</a:t>
            </a:r>
            <a:r>
              <a:rPr sz="2300" i="1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300" i="1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audit</a:t>
            </a:r>
            <a:r>
              <a:rPr sz="2300" i="1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take</a:t>
            </a:r>
            <a:r>
              <a:rPr sz="2300" i="1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spc="-10" dirty="0">
                <a:solidFill>
                  <a:srgbClr val="1F487C"/>
                </a:solidFill>
                <a:latin typeface="Calibri"/>
                <a:cs typeface="Calibri"/>
              </a:rPr>
              <a:t>place?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50235" y="5028882"/>
            <a:ext cx="6885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Audits</a:t>
            </a:r>
            <a:r>
              <a:rPr sz="2000" i="1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usually</a:t>
            </a:r>
            <a:r>
              <a:rPr sz="2000" i="1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cover</a:t>
            </a:r>
            <a:r>
              <a:rPr sz="2000" i="1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i="1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entire</a:t>
            </a:r>
            <a:r>
              <a:rPr sz="2000" i="1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business</a:t>
            </a:r>
            <a:r>
              <a:rPr sz="2000" i="1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operation,</a:t>
            </a:r>
            <a:r>
              <a:rPr sz="2000" i="1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not</a:t>
            </a:r>
            <a:r>
              <a:rPr sz="2000" i="1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just</a:t>
            </a:r>
            <a:r>
              <a:rPr sz="2000" i="1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000" i="1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spc="-20" dirty="0">
                <a:solidFill>
                  <a:srgbClr val="1F487C"/>
                </a:solidFill>
                <a:latin typeface="Calibri"/>
                <a:cs typeface="Calibri"/>
              </a:rPr>
              <a:t>Aid.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HMRC</a:t>
            </a:r>
            <a:r>
              <a:rPr spc="-35" dirty="0"/>
              <a:t> </a:t>
            </a:r>
            <a:r>
              <a:rPr spc="-10" dirty="0"/>
              <a:t>COMPLIANCE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Will</a:t>
            </a:r>
            <a:r>
              <a:rPr sz="2500" spc="-50" dirty="0"/>
              <a:t> </a:t>
            </a:r>
            <a:r>
              <a:rPr sz="2500" dirty="0"/>
              <a:t>HMRC</a:t>
            </a:r>
            <a:r>
              <a:rPr sz="2500" spc="-25" dirty="0"/>
              <a:t> </a:t>
            </a:r>
            <a:r>
              <a:rPr sz="2500" dirty="0"/>
              <a:t>Audit</a:t>
            </a:r>
            <a:r>
              <a:rPr sz="2500" spc="-40" dirty="0"/>
              <a:t> </a:t>
            </a:r>
            <a:r>
              <a:rPr sz="2500" dirty="0"/>
              <a:t>Me?</a:t>
            </a:r>
            <a:r>
              <a:rPr sz="2500" spc="-35" dirty="0"/>
              <a:t> </a:t>
            </a:r>
            <a:r>
              <a:rPr sz="2500" dirty="0"/>
              <a:t>2</a:t>
            </a:r>
            <a:r>
              <a:rPr sz="2500" spc="-30" dirty="0"/>
              <a:t> </a:t>
            </a:r>
            <a:r>
              <a:rPr sz="2500" dirty="0"/>
              <a:t>of</a:t>
            </a:r>
            <a:r>
              <a:rPr sz="2500" spc="-35" dirty="0"/>
              <a:t> </a:t>
            </a:r>
            <a:r>
              <a:rPr sz="2500" spc="-50" dirty="0"/>
              <a:t>2</a:t>
            </a:r>
            <a:endParaRPr sz="2500"/>
          </a:p>
        </p:txBody>
      </p:sp>
      <p:sp>
        <p:nvSpPr>
          <p:cNvPr id="9" name="object 9"/>
          <p:cNvSpPr txBox="1"/>
          <p:nvPr/>
        </p:nvSpPr>
        <p:spPr>
          <a:xfrm>
            <a:off x="3168014" y="3965194"/>
            <a:ext cx="488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Shop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38851" y="3965194"/>
            <a:ext cx="1116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Head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Office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03793" y="3980815"/>
            <a:ext cx="1300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HMRC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Offices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829560" y="2151379"/>
            <a:ext cx="6741159" cy="1838960"/>
            <a:chOff x="2829560" y="2151379"/>
            <a:chExt cx="6741159" cy="183896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29560" y="2476499"/>
              <a:ext cx="1143000" cy="149352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92420" y="2501899"/>
              <a:ext cx="1407159" cy="14071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4300" y="2151379"/>
              <a:ext cx="1836420" cy="18389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87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58414" y="1520190"/>
            <a:ext cx="7037070" cy="3305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algn="ctr">
              <a:lnSpc>
                <a:spcPct val="100000"/>
              </a:lnSpc>
              <a:spcBef>
                <a:spcPts val="100"/>
              </a:spcBef>
            </a:pP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An</a:t>
            </a:r>
            <a:r>
              <a:rPr sz="2300" i="1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auditor</a:t>
            </a:r>
            <a:r>
              <a:rPr sz="23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will</a:t>
            </a:r>
            <a:r>
              <a:rPr sz="23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ask</a:t>
            </a:r>
            <a:r>
              <a:rPr sz="2300" i="1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spc="-25" dirty="0">
                <a:solidFill>
                  <a:srgbClr val="1F487C"/>
                </a:solidFill>
                <a:latin typeface="Calibri"/>
                <a:cs typeface="Calibri"/>
              </a:rPr>
              <a:t>to…</a:t>
            </a:r>
            <a:endParaRPr sz="23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460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Evidence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sales</a:t>
            </a:r>
            <a:r>
              <a:rPr sz="18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under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GA</a:t>
            </a:r>
            <a:r>
              <a:rPr sz="18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scheme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against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specific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donors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(Audit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trail).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able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produce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GAD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form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on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demand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(Physical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electronic).</a:t>
            </a:r>
            <a:endParaRPr sz="1800">
              <a:latin typeface="Calibri"/>
              <a:cs typeface="Calibri"/>
            </a:endParaRPr>
          </a:p>
          <a:p>
            <a:pPr marL="299720" marR="152400" indent="-287020">
              <a:lnSpc>
                <a:spcPct val="100000"/>
              </a:lnSpc>
              <a:buFont typeface="Wingdings"/>
              <a:buChar char=""/>
              <a:tabLst>
                <a:tab pos="299720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Produce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copy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any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notification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letters/e-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mails</a:t>
            </a:r>
            <a:r>
              <a:rPr sz="18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sent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(E.G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Standard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Method/In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Year/End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Year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letter/e-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mail</a:t>
            </a:r>
            <a:r>
              <a:rPr sz="18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notifications)</a:t>
            </a:r>
            <a:r>
              <a:rPr sz="1800" spc="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Template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and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log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usually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acceptable.</a:t>
            </a:r>
            <a:endParaRPr sz="1800">
              <a:latin typeface="Calibri"/>
              <a:cs typeface="Calibri"/>
            </a:endParaRPr>
          </a:p>
          <a:p>
            <a:pPr marL="299720" marR="11620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720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Produce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copy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any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notification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about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changing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18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method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(E.G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Changing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from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Standard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Method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Method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A)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Template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log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is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usually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acceptable.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Show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logs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and/or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notifications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where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donor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has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requested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an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address</a:t>
            </a:r>
            <a:endParaRPr sz="18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change,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cancellation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status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change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(E.G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Non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payer).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HMRC</a:t>
            </a:r>
            <a:r>
              <a:rPr spc="-35" dirty="0"/>
              <a:t> </a:t>
            </a:r>
            <a:r>
              <a:rPr spc="-10" dirty="0"/>
              <a:t>COMPLIANCE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HMRC</a:t>
            </a:r>
            <a:r>
              <a:rPr sz="2500" spc="-30" dirty="0"/>
              <a:t> </a:t>
            </a:r>
            <a:r>
              <a:rPr sz="2500" dirty="0"/>
              <a:t>–</a:t>
            </a:r>
            <a:r>
              <a:rPr sz="2500" spc="-25" dirty="0"/>
              <a:t> </a:t>
            </a:r>
            <a:r>
              <a:rPr sz="2500" spc="-10" dirty="0"/>
              <a:t>Records</a:t>
            </a:r>
            <a:r>
              <a:rPr sz="2500" spc="10" dirty="0"/>
              <a:t> </a:t>
            </a:r>
            <a:r>
              <a:rPr sz="2500" dirty="0"/>
              <a:t>&amp;</a:t>
            </a:r>
            <a:r>
              <a:rPr sz="2500" spc="-35" dirty="0"/>
              <a:t> </a:t>
            </a:r>
            <a:r>
              <a:rPr sz="2500" dirty="0"/>
              <a:t>Audit</a:t>
            </a:r>
            <a:r>
              <a:rPr sz="2500" spc="-45" dirty="0"/>
              <a:t> </a:t>
            </a:r>
            <a:r>
              <a:rPr sz="2500" dirty="0"/>
              <a:t>–</a:t>
            </a:r>
            <a:r>
              <a:rPr sz="2500" spc="-45" dirty="0"/>
              <a:t> </a:t>
            </a:r>
            <a:r>
              <a:rPr sz="2500" dirty="0"/>
              <a:t>1</a:t>
            </a:r>
            <a:r>
              <a:rPr sz="2500" spc="-45" dirty="0"/>
              <a:t> </a:t>
            </a:r>
            <a:r>
              <a:rPr sz="2500" dirty="0"/>
              <a:t>of</a:t>
            </a:r>
            <a:r>
              <a:rPr sz="2500" spc="-35" dirty="0"/>
              <a:t> </a:t>
            </a:r>
            <a:r>
              <a:rPr sz="2500" spc="-50" dirty="0"/>
              <a:t>3</a:t>
            </a:r>
            <a:endParaRPr sz="2500"/>
          </a:p>
        </p:txBody>
      </p:sp>
      <p:grpSp>
        <p:nvGrpSpPr>
          <p:cNvPr id="8" name="object 8"/>
          <p:cNvGrpSpPr/>
          <p:nvPr/>
        </p:nvGrpSpPr>
        <p:grpSpPr>
          <a:xfrm>
            <a:off x="3388359" y="4810759"/>
            <a:ext cx="4897120" cy="1079500"/>
            <a:chOff x="3388359" y="4810759"/>
            <a:chExt cx="4897120" cy="107950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32979" y="4810759"/>
              <a:ext cx="952500" cy="10794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88359" y="5115559"/>
              <a:ext cx="2024380" cy="5867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88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HMRC</a:t>
            </a:r>
            <a:r>
              <a:rPr spc="-35" dirty="0"/>
              <a:t> </a:t>
            </a:r>
            <a:r>
              <a:rPr spc="-10" dirty="0"/>
              <a:t>COMPLIANCE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HMRC</a:t>
            </a:r>
            <a:r>
              <a:rPr sz="2500" spc="-30" dirty="0"/>
              <a:t> </a:t>
            </a:r>
            <a:r>
              <a:rPr sz="2500" dirty="0"/>
              <a:t>–</a:t>
            </a:r>
            <a:r>
              <a:rPr sz="2500" spc="-25" dirty="0"/>
              <a:t> </a:t>
            </a:r>
            <a:r>
              <a:rPr sz="2500" spc="-10" dirty="0"/>
              <a:t>Records</a:t>
            </a:r>
            <a:r>
              <a:rPr sz="2500" spc="10" dirty="0"/>
              <a:t> </a:t>
            </a:r>
            <a:r>
              <a:rPr sz="2500" dirty="0"/>
              <a:t>&amp;</a:t>
            </a:r>
            <a:r>
              <a:rPr sz="2500" spc="-35" dirty="0"/>
              <a:t> </a:t>
            </a:r>
            <a:r>
              <a:rPr sz="2500" dirty="0"/>
              <a:t>Audit</a:t>
            </a:r>
            <a:r>
              <a:rPr sz="2500" spc="-45" dirty="0"/>
              <a:t> </a:t>
            </a:r>
            <a:r>
              <a:rPr sz="2500" dirty="0"/>
              <a:t>–</a:t>
            </a:r>
            <a:r>
              <a:rPr sz="2500" spc="-45" dirty="0"/>
              <a:t> </a:t>
            </a:r>
            <a:r>
              <a:rPr sz="2500" dirty="0"/>
              <a:t>2</a:t>
            </a:r>
            <a:r>
              <a:rPr sz="2500" spc="-45" dirty="0"/>
              <a:t> </a:t>
            </a:r>
            <a:r>
              <a:rPr sz="2500" dirty="0"/>
              <a:t>of</a:t>
            </a:r>
            <a:r>
              <a:rPr sz="2500" spc="-35" dirty="0"/>
              <a:t> </a:t>
            </a:r>
            <a:r>
              <a:rPr sz="2500" spc="-50" dirty="0"/>
              <a:t>3</a:t>
            </a:r>
            <a:endParaRPr sz="2500"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An</a:t>
            </a:r>
            <a:r>
              <a:rPr spc="-50" dirty="0"/>
              <a:t> </a:t>
            </a:r>
            <a:r>
              <a:rPr dirty="0"/>
              <a:t>auditor</a:t>
            </a:r>
            <a:r>
              <a:rPr spc="-35" dirty="0"/>
              <a:t> </a:t>
            </a:r>
            <a:r>
              <a:rPr dirty="0"/>
              <a:t>will</a:t>
            </a:r>
            <a:r>
              <a:rPr spc="-35" dirty="0"/>
              <a:t> </a:t>
            </a:r>
            <a:r>
              <a:rPr dirty="0"/>
              <a:t>ask</a:t>
            </a:r>
            <a:r>
              <a:rPr spc="-10" dirty="0"/>
              <a:t> </a:t>
            </a:r>
            <a:r>
              <a:rPr spc="-25" dirty="0"/>
              <a:t>to…</a:t>
            </a:r>
          </a:p>
          <a:p>
            <a:pPr marL="299720" marR="5080" indent="-287020">
              <a:lnSpc>
                <a:spcPct val="100000"/>
              </a:lnSpc>
              <a:spcBef>
                <a:spcPts val="1460"/>
              </a:spcBef>
              <a:buFont typeface="Wingdings"/>
              <a:buChar char=""/>
              <a:tabLst>
                <a:tab pos="299720" algn="l"/>
              </a:tabLst>
            </a:pPr>
            <a:r>
              <a:rPr sz="1800" i="0" dirty="0">
                <a:latin typeface="Calibri"/>
                <a:cs typeface="Calibri"/>
              </a:rPr>
              <a:t>Produce</a:t>
            </a:r>
            <a:r>
              <a:rPr sz="1800" i="0" spc="-20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a</a:t>
            </a:r>
            <a:r>
              <a:rPr sz="1800" i="0" spc="-30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copy</a:t>
            </a:r>
            <a:r>
              <a:rPr sz="1800" i="0" spc="-20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of</a:t>
            </a:r>
            <a:r>
              <a:rPr sz="1800" i="0" spc="-15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any</a:t>
            </a:r>
            <a:r>
              <a:rPr sz="1800" i="0" spc="-20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Gift</a:t>
            </a:r>
            <a:r>
              <a:rPr sz="1800" i="0" spc="-25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Aid</a:t>
            </a:r>
            <a:r>
              <a:rPr sz="1800" i="0" spc="-45" dirty="0">
                <a:latin typeface="Calibri"/>
                <a:cs typeface="Calibri"/>
              </a:rPr>
              <a:t> </a:t>
            </a:r>
            <a:r>
              <a:rPr sz="1800" i="0" spc="-10" dirty="0">
                <a:latin typeface="Calibri"/>
                <a:cs typeface="Calibri"/>
              </a:rPr>
              <a:t>declaration</a:t>
            </a:r>
            <a:r>
              <a:rPr sz="1800" i="0" spc="10" dirty="0">
                <a:latin typeface="Calibri"/>
                <a:cs typeface="Calibri"/>
              </a:rPr>
              <a:t> </a:t>
            </a:r>
            <a:r>
              <a:rPr sz="1800" i="0" spc="-25" dirty="0">
                <a:latin typeface="Calibri"/>
                <a:cs typeface="Calibri"/>
              </a:rPr>
              <a:t>letters/e-</a:t>
            </a:r>
            <a:r>
              <a:rPr sz="1800" i="0" dirty="0">
                <a:latin typeface="Calibri"/>
                <a:cs typeface="Calibri"/>
              </a:rPr>
              <a:t>mails</a:t>
            </a:r>
            <a:r>
              <a:rPr sz="1800" i="0" spc="-65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sent</a:t>
            </a:r>
            <a:r>
              <a:rPr sz="1800" i="0" spc="-30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to</a:t>
            </a:r>
            <a:r>
              <a:rPr sz="1800" i="0" spc="-10" dirty="0">
                <a:latin typeface="Calibri"/>
                <a:cs typeface="Calibri"/>
              </a:rPr>
              <a:t> </a:t>
            </a:r>
            <a:r>
              <a:rPr sz="1800" i="0" spc="-50" dirty="0">
                <a:latin typeface="Calibri"/>
                <a:cs typeface="Calibri"/>
              </a:rPr>
              <a:t>a</a:t>
            </a:r>
            <a:r>
              <a:rPr sz="1800" i="0" spc="500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donor</a:t>
            </a:r>
            <a:r>
              <a:rPr sz="1800" i="0" spc="-15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after</a:t>
            </a:r>
            <a:r>
              <a:rPr sz="1800" i="0" spc="-25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a</a:t>
            </a:r>
            <a:r>
              <a:rPr sz="1800" i="0" spc="-45" dirty="0">
                <a:latin typeface="Calibri"/>
                <a:cs typeface="Calibri"/>
              </a:rPr>
              <a:t> </a:t>
            </a:r>
            <a:r>
              <a:rPr sz="1800" i="0" spc="-10" dirty="0">
                <a:latin typeface="Calibri"/>
                <a:cs typeface="Calibri"/>
              </a:rPr>
              <a:t>oral/verbal</a:t>
            </a:r>
            <a:r>
              <a:rPr sz="1800" i="0" spc="-35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consent</a:t>
            </a:r>
            <a:r>
              <a:rPr sz="1800" i="0" spc="-5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was</a:t>
            </a:r>
            <a:r>
              <a:rPr sz="1800" i="0" spc="-45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given</a:t>
            </a:r>
            <a:r>
              <a:rPr sz="1800" i="0" spc="-15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–</a:t>
            </a:r>
            <a:r>
              <a:rPr sz="1800" i="0" spc="-35" dirty="0">
                <a:latin typeface="Calibri"/>
                <a:cs typeface="Calibri"/>
              </a:rPr>
              <a:t> </a:t>
            </a:r>
            <a:r>
              <a:rPr sz="1800" i="0" spc="-25" dirty="0">
                <a:latin typeface="Calibri"/>
                <a:cs typeface="Calibri"/>
              </a:rPr>
              <a:t>Template</a:t>
            </a:r>
            <a:r>
              <a:rPr sz="1800" i="0" spc="-45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and</a:t>
            </a:r>
            <a:r>
              <a:rPr sz="1800" i="0" spc="-25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log</a:t>
            </a:r>
            <a:r>
              <a:rPr sz="1800" i="0" spc="-50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is</a:t>
            </a:r>
            <a:r>
              <a:rPr sz="1800" i="0" spc="-45" dirty="0">
                <a:latin typeface="Calibri"/>
                <a:cs typeface="Calibri"/>
              </a:rPr>
              <a:t> </a:t>
            </a:r>
            <a:r>
              <a:rPr sz="1800" i="0" spc="-10" dirty="0">
                <a:latin typeface="Calibri"/>
                <a:cs typeface="Calibri"/>
              </a:rPr>
              <a:t>usually acceptable.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i="0" dirty="0">
                <a:latin typeface="Calibri"/>
                <a:cs typeface="Calibri"/>
              </a:rPr>
              <a:t>Show</a:t>
            </a:r>
            <a:r>
              <a:rPr sz="1800" i="0" spc="-20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all</a:t>
            </a:r>
            <a:r>
              <a:rPr sz="1800" i="0" spc="-40" dirty="0">
                <a:latin typeface="Calibri"/>
                <a:cs typeface="Calibri"/>
              </a:rPr>
              <a:t> </a:t>
            </a:r>
            <a:r>
              <a:rPr sz="1800" i="0" spc="-10" dirty="0">
                <a:latin typeface="Calibri"/>
                <a:cs typeface="Calibri"/>
              </a:rPr>
              <a:t>previously</a:t>
            </a:r>
            <a:r>
              <a:rPr sz="1800" i="0" spc="-35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submitted</a:t>
            </a:r>
            <a:r>
              <a:rPr sz="1800" i="0" spc="-15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Gift</a:t>
            </a:r>
            <a:r>
              <a:rPr sz="1800" i="0" spc="-50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Aid</a:t>
            </a:r>
            <a:r>
              <a:rPr sz="1800" i="0" spc="-25" dirty="0">
                <a:latin typeface="Calibri"/>
                <a:cs typeface="Calibri"/>
              </a:rPr>
              <a:t> </a:t>
            </a:r>
            <a:r>
              <a:rPr sz="1800" i="0" spc="-10" dirty="0">
                <a:latin typeface="Calibri"/>
                <a:cs typeface="Calibri"/>
              </a:rPr>
              <a:t>claims.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i="0" dirty="0">
                <a:latin typeface="Calibri"/>
                <a:cs typeface="Calibri"/>
              </a:rPr>
              <a:t>Method</a:t>
            </a:r>
            <a:r>
              <a:rPr sz="1800" i="0" spc="-30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B</a:t>
            </a:r>
            <a:r>
              <a:rPr sz="1800" i="0" spc="-60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only</a:t>
            </a:r>
            <a:r>
              <a:rPr sz="1800" i="0" spc="-30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–</a:t>
            </a:r>
            <a:r>
              <a:rPr sz="1800" i="0" spc="-55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Show</a:t>
            </a:r>
            <a:r>
              <a:rPr sz="1800" i="0" spc="-35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how</a:t>
            </a:r>
            <a:r>
              <a:rPr sz="1800" i="0" spc="-30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net</a:t>
            </a:r>
            <a:r>
              <a:rPr sz="1800" i="0" spc="-45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sales</a:t>
            </a:r>
            <a:r>
              <a:rPr sz="1800" i="0" spc="-60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proceeds</a:t>
            </a:r>
            <a:r>
              <a:rPr sz="1800" i="0" spc="-30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are</a:t>
            </a:r>
            <a:r>
              <a:rPr sz="1800" i="0" spc="-40" dirty="0">
                <a:latin typeface="Calibri"/>
                <a:cs typeface="Calibri"/>
              </a:rPr>
              <a:t> </a:t>
            </a:r>
            <a:r>
              <a:rPr sz="1800" i="0" spc="-10" dirty="0">
                <a:latin typeface="Calibri"/>
                <a:cs typeface="Calibri"/>
              </a:rPr>
              <a:t>transferred </a:t>
            </a:r>
            <a:r>
              <a:rPr sz="1800" i="0" dirty="0">
                <a:latin typeface="Calibri"/>
                <a:cs typeface="Calibri"/>
              </a:rPr>
              <a:t>to</a:t>
            </a:r>
            <a:r>
              <a:rPr sz="1800" i="0" spc="-50" dirty="0">
                <a:latin typeface="Calibri"/>
                <a:cs typeface="Calibri"/>
              </a:rPr>
              <a:t> </a:t>
            </a:r>
            <a:r>
              <a:rPr sz="1800" i="0" spc="-25" dirty="0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1800" i="0" dirty="0">
                <a:latin typeface="Calibri"/>
                <a:cs typeface="Calibri"/>
              </a:rPr>
              <a:t>charity</a:t>
            </a:r>
            <a:r>
              <a:rPr sz="1800" i="0" spc="-60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(Finance</a:t>
            </a:r>
            <a:r>
              <a:rPr sz="1800" i="0" spc="-45" dirty="0">
                <a:latin typeface="Calibri"/>
                <a:cs typeface="Calibri"/>
              </a:rPr>
              <a:t> </a:t>
            </a:r>
            <a:r>
              <a:rPr sz="1800" i="0" spc="-10" dirty="0">
                <a:latin typeface="Calibri"/>
                <a:cs typeface="Calibri"/>
              </a:rPr>
              <a:t>team).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6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i="0" dirty="0">
                <a:latin typeface="Calibri"/>
                <a:cs typeface="Calibri"/>
              </a:rPr>
              <a:t>See</a:t>
            </a:r>
            <a:r>
              <a:rPr sz="1800" i="0" spc="-55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evidence</a:t>
            </a:r>
            <a:r>
              <a:rPr sz="1800" i="0" spc="-50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of</a:t>
            </a:r>
            <a:r>
              <a:rPr sz="1800" i="0" spc="-40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store</a:t>
            </a:r>
            <a:r>
              <a:rPr sz="1800" i="0" spc="-40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and</a:t>
            </a:r>
            <a:r>
              <a:rPr sz="1800" i="0" spc="-30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head</a:t>
            </a:r>
            <a:r>
              <a:rPr sz="1800" i="0" spc="-35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office</a:t>
            </a:r>
            <a:r>
              <a:rPr sz="1800" i="0" spc="-30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Gift</a:t>
            </a:r>
            <a:r>
              <a:rPr sz="1800" i="0" spc="-50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Aid</a:t>
            </a:r>
            <a:r>
              <a:rPr sz="1800" i="0" spc="-60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training</a:t>
            </a:r>
            <a:r>
              <a:rPr sz="1800" i="0" spc="-35" dirty="0">
                <a:latin typeface="Calibri"/>
                <a:cs typeface="Calibri"/>
              </a:rPr>
              <a:t> </a:t>
            </a:r>
            <a:r>
              <a:rPr sz="1800" i="0" spc="-10" dirty="0">
                <a:latin typeface="Calibri"/>
                <a:cs typeface="Calibri"/>
              </a:rPr>
              <a:t>records.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i="0" dirty="0">
                <a:latin typeface="Calibri"/>
                <a:cs typeface="Calibri"/>
              </a:rPr>
              <a:t>Show</a:t>
            </a:r>
            <a:r>
              <a:rPr sz="1800" i="0" spc="-15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your</a:t>
            </a:r>
            <a:r>
              <a:rPr sz="1800" i="0" spc="-30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Gift</a:t>
            </a:r>
            <a:r>
              <a:rPr sz="1800" i="0" spc="-25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Aid</a:t>
            </a:r>
            <a:r>
              <a:rPr sz="1800" i="0" spc="-20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“Self</a:t>
            </a:r>
            <a:r>
              <a:rPr sz="1800" i="0" spc="-50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Audit”</a:t>
            </a:r>
            <a:r>
              <a:rPr sz="1800" i="0" spc="-15" dirty="0">
                <a:latin typeface="Calibri"/>
                <a:cs typeface="Calibri"/>
              </a:rPr>
              <a:t> </a:t>
            </a:r>
            <a:r>
              <a:rPr sz="1800" i="0" spc="-10" dirty="0">
                <a:latin typeface="Calibri"/>
                <a:cs typeface="Calibri"/>
              </a:rPr>
              <a:t>records.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i="0" dirty="0">
                <a:latin typeface="Calibri"/>
                <a:cs typeface="Calibri"/>
              </a:rPr>
              <a:t>Look</a:t>
            </a:r>
            <a:r>
              <a:rPr sz="1800" i="0" spc="-30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at</a:t>
            </a:r>
            <a:r>
              <a:rPr sz="1800" i="0" spc="-30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previous</a:t>
            </a:r>
            <a:r>
              <a:rPr sz="1800" i="0" spc="-35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Gift</a:t>
            </a:r>
            <a:r>
              <a:rPr sz="1800" i="0" spc="-30" dirty="0">
                <a:latin typeface="Calibri"/>
                <a:cs typeface="Calibri"/>
              </a:rPr>
              <a:t> </a:t>
            </a:r>
            <a:r>
              <a:rPr sz="1800" i="0" dirty="0">
                <a:latin typeface="Calibri"/>
                <a:cs typeface="Calibri"/>
              </a:rPr>
              <a:t>Aid</a:t>
            </a:r>
            <a:r>
              <a:rPr sz="1800" i="0" spc="-30" dirty="0">
                <a:latin typeface="Calibri"/>
                <a:cs typeface="Calibri"/>
              </a:rPr>
              <a:t> </a:t>
            </a:r>
            <a:r>
              <a:rPr sz="1800" i="0" spc="-10" dirty="0">
                <a:latin typeface="Calibri"/>
                <a:cs typeface="Calibri"/>
              </a:rPr>
              <a:t>claims.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388359" y="4810759"/>
            <a:ext cx="4897120" cy="1079500"/>
            <a:chOff x="3388359" y="4810759"/>
            <a:chExt cx="4897120" cy="107950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32979" y="4810759"/>
              <a:ext cx="952500" cy="10794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88359" y="5115559"/>
              <a:ext cx="2024380" cy="5867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89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58414" y="1520190"/>
            <a:ext cx="5535930" cy="1933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3100">
              <a:lnSpc>
                <a:spcPct val="100000"/>
              </a:lnSpc>
              <a:spcBef>
                <a:spcPts val="100"/>
              </a:spcBef>
            </a:pP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Common</a:t>
            </a:r>
            <a:r>
              <a:rPr sz="2300" i="1" spc="-9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problems</a:t>
            </a:r>
            <a:r>
              <a:rPr sz="2300" i="1" spc="-8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spc="-10" dirty="0">
                <a:solidFill>
                  <a:srgbClr val="1F487C"/>
                </a:solidFill>
                <a:latin typeface="Calibri"/>
                <a:cs typeface="Calibri"/>
              </a:rPr>
              <a:t>found…</a:t>
            </a:r>
            <a:endParaRPr sz="23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460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Missing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Declaration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forms.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Missing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information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from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GAD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forms.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Incorrect/Lack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wording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on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GAD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forms.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Incorrect/Lack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wording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on Gift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letters.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Unable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18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show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audit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trail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between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donations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sales.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98495" y="5074602"/>
            <a:ext cx="57899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Usually</a:t>
            </a:r>
            <a:r>
              <a:rPr sz="18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an</a:t>
            </a:r>
            <a:r>
              <a:rPr sz="1800" i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auditor</a:t>
            </a:r>
            <a:r>
              <a:rPr sz="1800" i="1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will</a:t>
            </a:r>
            <a:r>
              <a:rPr sz="1800" i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give</a:t>
            </a:r>
            <a:r>
              <a:rPr sz="18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1800" i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i="1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opportunity to</a:t>
            </a:r>
            <a:r>
              <a:rPr sz="1800" i="1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8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“repair”</a:t>
            </a:r>
            <a:r>
              <a:rPr sz="1800" i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spc="-5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6985" algn="ctr">
              <a:lnSpc>
                <a:spcPct val="100000"/>
              </a:lnSpc>
              <a:spcBef>
                <a:spcPts val="5"/>
              </a:spcBef>
            </a:pP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situation</a:t>
            </a:r>
            <a:r>
              <a:rPr sz="1800" i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1800" i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possible</a:t>
            </a:r>
            <a:r>
              <a:rPr sz="1800" i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(E.G</a:t>
            </a:r>
            <a:r>
              <a:rPr sz="1800" i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1800" i="1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spc="-25" dirty="0">
                <a:solidFill>
                  <a:srgbClr val="1F487C"/>
                </a:solidFill>
                <a:latin typeface="Calibri"/>
                <a:cs typeface="Calibri"/>
              </a:rPr>
              <a:t>Re-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sign</a:t>
            </a:r>
            <a:r>
              <a:rPr sz="1800" i="1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800" i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GAD</a:t>
            </a:r>
            <a:r>
              <a:rPr sz="1800" i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1800" i="1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1F487C"/>
                </a:solidFill>
                <a:latin typeface="Calibri"/>
                <a:cs typeface="Calibri"/>
              </a:rPr>
              <a:t>it’s</a:t>
            </a:r>
            <a:r>
              <a:rPr sz="1800" i="1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1F487C"/>
                </a:solidFill>
                <a:latin typeface="Calibri"/>
                <a:cs typeface="Calibri"/>
              </a:rPr>
              <a:t>missing)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HMRC</a:t>
            </a:r>
            <a:r>
              <a:rPr spc="-35" dirty="0"/>
              <a:t> </a:t>
            </a:r>
            <a:r>
              <a:rPr spc="-10" dirty="0"/>
              <a:t>COMPLIANCE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HMRC</a:t>
            </a:r>
            <a:r>
              <a:rPr sz="2500" spc="-30" dirty="0"/>
              <a:t> </a:t>
            </a:r>
            <a:r>
              <a:rPr sz="2500" dirty="0"/>
              <a:t>–</a:t>
            </a:r>
            <a:r>
              <a:rPr sz="2500" spc="-25" dirty="0"/>
              <a:t> </a:t>
            </a:r>
            <a:r>
              <a:rPr sz="2500" spc="-10" dirty="0"/>
              <a:t>Records</a:t>
            </a:r>
            <a:r>
              <a:rPr sz="2500" spc="10" dirty="0"/>
              <a:t> </a:t>
            </a:r>
            <a:r>
              <a:rPr sz="2500" dirty="0"/>
              <a:t>&amp;</a:t>
            </a:r>
            <a:r>
              <a:rPr sz="2500" spc="-35" dirty="0"/>
              <a:t> </a:t>
            </a:r>
            <a:r>
              <a:rPr sz="2500" dirty="0"/>
              <a:t>Audit</a:t>
            </a:r>
            <a:r>
              <a:rPr sz="2500" spc="-45" dirty="0"/>
              <a:t> </a:t>
            </a:r>
            <a:r>
              <a:rPr sz="2500" dirty="0"/>
              <a:t>–</a:t>
            </a:r>
            <a:r>
              <a:rPr sz="2500" spc="-45" dirty="0"/>
              <a:t> </a:t>
            </a:r>
            <a:r>
              <a:rPr sz="2500" dirty="0"/>
              <a:t>3</a:t>
            </a:r>
            <a:r>
              <a:rPr sz="2500" spc="-45" dirty="0"/>
              <a:t> </a:t>
            </a:r>
            <a:r>
              <a:rPr sz="2500" dirty="0"/>
              <a:t>of</a:t>
            </a:r>
            <a:r>
              <a:rPr sz="2500" spc="-35" dirty="0"/>
              <a:t> </a:t>
            </a:r>
            <a:r>
              <a:rPr sz="2500" spc="-50" dirty="0"/>
              <a:t>3</a:t>
            </a:r>
            <a:endParaRPr sz="250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97400" y="3500120"/>
            <a:ext cx="2997200" cy="1549399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90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58414" y="1763712"/>
            <a:ext cx="6755130" cy="1779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charity</a:t>
            </a:r>
            <a:r>
              <a:rPr sz="23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must</a:t>
            </a:r>
            <a:r>
              <a:rPr sz="23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undertake</a:t>
            </a:r>
            <a:r>
              <a:rPr sz="23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regular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23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sample</a:t>
            </a:r>
            <a:r>
              <a:rPr sz="23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based</a:t>
            </a:r>
            <a:endParaRPr sz="2300">
              <a:latin typeface="Calibri"/>
              <a:cs typeface="Calibri"/>
            </a:endParaRPr>
          </a:p>
          <a:p>
            <a:pPr marL="299720">
              <a:lnSpc>
                <a:spcPts val="2760"/>
              </a:lnSpc>
              <a:spcBef>
                <a:spcPts val="5"/>
              </a:spcBef>
            </a:pP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internal</a:t>
            </a:r>
            <a:r>
              <a:rPr sz="23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self</a:t>
            </a:r>
            <a:r>
              <a:rPr sz="23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audits.</a:t>
            </a:r>
            <a:endParaRPr sz="23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Records</a:t>
            </a:r>
            <a:r>
              <a:rPr sz="23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23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3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audits</a:t>
            </a:r>
            <a:r>
              <a:rPr sz="23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should</a:t>
            </a:r>
            <a:r>
              <a:rPr sz="23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3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stored.</a:t>
            </a:r>
            <a:endParaRPr sz="2300">
              <a:latin typeface="Calibri"/>
              <a:cs typeface="Calibri"/>
            </a:endParaRPr>
          </a:p>
          <a:p>
            <a:pPr marL="299720" marR="5080" indent="-287020">
              <a:lnSpc>
                <a:spcPct val="100000"/>
              </a:lnSpc>
              <a:buFont typeface="Wingdings"/>
              <a:buChar char=""/>
              <a:tabLst>
                <a:tab pos="299720" algn="l"/>
              </a:tabLst>
            </a:pP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23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show</a:t>
            </a:r>
            <a:r>
              <a:rPr sz="23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clear</a:t>
            </a:r>
            <a:r>
              <a:rPr sz="23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audit</a:t>
            </a:r>
            <a:r>
              <a:rPr sz="23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trail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23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sample</a:t>
            </a:r>
            <a:r>
              <a:rPr sz="23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23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donors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2300" spc="-8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have</a:t>
            </a:r>
            <a:r>
              <a:rPr sz="23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claimed</a:t>
            </a:r>
            <a:r>
              <a:rPr sz="23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against?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04795" y="3844988"/>
            <a:ext cx="658431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i="1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5000" i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5000" i="1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5000" i="1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5000" i="1" dirty="0">
                <a:solidFill>
                  <a:srgbClr val="1F487C"/>
                </a:solidFill>
                <a:latin typeface="Calibri"/>
                <a:cs typeface="Calibri"/>
              </a:rPr>
              <a:t>Audit</a:t>
            </a:r>
            <a:r>
              <a:rPr sz="5000" i="1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5000" i="1" dirty="0">
                <a:solidFill>
                  <a:srgbClr val="1F487C"/>
                </a:solidFill>
                <a:latin typeface="Calibri"/>
                <a:cs typeface="Calibri"/>
              </a:rPr>
              <a:t>Check</a:t>
            </a:r>
            <a:r>
              <a:rPr sz="5000" i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5000" i="1" spc="-10" dirty="0">
                <a:solidFill>
                  <a:srgbClr val="1F487C"/>
                </a:solidFill>
                <a:latin typeface="Calibri"/>
                <a:cs typeface="Calibri"/>
              </a:rPr>
              <a:t>List…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79390" y="5794057"/>
            <a:ext cx="163131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HMRC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Ref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-</a:t>
            </a:r>
            <a:r>
              <a:rPr sz="16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3.42.29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HMRC</a:t>
            </a:r>
            <a:r>
              <a:rPr spc="-35" dirty="0"/>
              <a:t> </a:t>
            </a:r>
            <a:r>
              <a:rPr spc="-10" dirty="0"/>
              <a:t>COMPLIANCE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Internal</a:t>
            </a:r>
            <a:r>
              <a:rPr sz="2500" spc="-35" dirty="0"/>
              <a:t> </a:t>
            </a:r>
            <a:r>
              <a:rPr sz="2500" dirty="0"/>
              <a:t>Gift</a:t>
            </a:r>
            <a:r>
              <a:rPr sz="2500" spc="-65" dirty="0"/>
              <a:t> </a:t>
            </a:r>
            <a:r>
              <a:rPr sz="2500" dirty="0"/>
              <a:t>Aid</a:t>
            </a:r>
            <a:r>
              <a:rPr sz="2500" spc="-65" dirty="0"/>
              <a:t> </a:t>
            </a:r>
            <a:r>
              <a:rPr sz="2500" spc="-10" dirty="0"/>
              <a:t>Audit</a:t>
            </a:r>
            <a:endParaRPr sz="2500"/>
          </a:p>
        </p:txBody>
      </p:sp>
      <p:grpSp>
        <p:nvGrpSpPr>
          <p:cNvPr id="10" name="object 10"/>
          <p:cNvGrpSpPr/>
          <p:nvPr/>
        </p:nvGrpSpPr>
        <p:grpSpPr>
          <a:xfrm>
            <a:off x="3388359" y="4810759"/>
            <a:ext cx="4897120" cy="1079500"/>
            <a:chOff x="3388359" y="4810759"/>
            <a:chExt cx="4897120" cy="10795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32979" y="4810759"/>
              <a:ext cx="952500" cy="107949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88359" y="5115559"/>
              <a:ext cx="2024380" cy="5867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91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332729" y="5367401"/>
            <a:ext cx="15278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HMRC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Ref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-</a:t>
            </a:r>
            <a:r>
              <a:rPr sz="16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7.12.2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HMRC</a:t>
            </a:r>
            <a:r>
              <a:rPr spc="-35" dirty="0"/>
              <a:t> </a:t>
            </a:r>
            <a:r>
              <a:rPr spc="-10" dirty="0"/>
              <a:t>COMPLIANCE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HMRC</a:t>
            </a:r>
            <a:r>
              <a:rPr sz="2500" spc="-45" dirty="0"/>
              <a:t> </a:t>
            </a:r>
            <a:r>
              <a:rPr sz="2500" dirty="0"/>
              <a:t>–</a:t>
            </a:r>
            <a:r>
              <a:rPr sz="2500" spc="-45" dirty="0"/>
              <a:t> </a:t>
            </a:r>
            <a:r>
              <a:rPr sz="2500" spc="-10" dirty="0"/>
              <a:t>Fines</a:t>
            </a:r>
            <a:endParaRPr sz="250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345182" y="2309241"/>
          <a:ext cx="7494905" cy="2331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1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7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5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300" b="1" spc="-10" dirty="0">
                          <a:latin typeface="Calibri"/>
                          <a:cs typeface="Calibri"/>
                        </a:rPr>
                        <a:t>Repaired</a:t>
                      </a:r>
                      <a:r>
                        <a:rPr sz="13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b="1" dirty="0">
                          <a:latin typeface="Calibri"/>
                          <a:cs typeface="Calibri"/>
                        </a:rPr>
                        <a:t>error</a:t>
                      </a:r>
                      <a:r>
                        <a:rPr sz="13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b="1" spc="-20" dirty="0">
                          <a:latin typeface="Calibri"/>
                          <a:cs typeface="Calibri"/>
                        </a:rPr>
                        <a:t>rate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300" b="1" dirty="0">
                          <a:latin typeface="Calibri"/>
                          <a:cs typeface="Calibri"/>
                        </a:rPr>
                        <a:t>Amount</a:t>
                      </a:r>
                      <a:r>
                        <a:rPr sz="13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b="1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3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b="1" spc="-20" dirty="0">
                          <a:latin typeface="Calibri"/>
                          <a:cs typeface="Calibri"/>
                        </a:rPr>
                        <a:t>stake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300" b="1" dirty="0">
                          <a:latin typeface="Calibri"/>
                          <a:cs typeface="Calibri"/>
                        </a:rPr>
                        <a:t>Action</a:t>
                      </a:r>
                      <a:r>
                        <a:rPr sz="13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b="1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3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b="1" dirty="0">
                          <a:latin typeface="Calibri"/>
                          <a:cs typeface="Calibri"/>
                        </a:rPr>
                        <a:t>Audit </a:t>
                      </a:r>
                      <a:r>
                        <a:rPr sz="13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Less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than</a:t>
                      </a:r>
                      <a:r>
                        <a:rPr sz="1300" spc="-25" dirty="0">
                          <a:latin typeface="Calibri"/>
                          <a:cs typeface="Calibri"/>
                        </a:rPr>
                        <a:t> 4%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Less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than</a:t>
                      </a:r>
                      <a:r>
                        <a:rPr sz="13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20" dirty="0">
                          <a:latin typeface="Calibri"/>
                          <a:cs typeface="Calibri"/>
                        </a:rPr>
                        <a:t>£100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3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recovery</a:t>
                      </a:r>
                      <a:r>
                        <a:rPr sz="13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3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year</a:t>
                      </a:r>
                      <a:r>
                        <a:rPr sz="13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3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audit</a:t>
                      </a:r>
                      <a:r>
                        <a:rPr sz="13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3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earlier</a:t>
                      </a:r>
                      <a:r>
                        <a:rPr sz="13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years.</a:t>
                      </a:r>
                      <a:r>
                        <a:rPr sz="13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3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card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issued.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559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Less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than</a:t>
                      </a:r>
                      <a:r>
                        <a:rPr sz="1300" spc="-25" dirty="0">
                          <a:latin typeface="Calibri"/>
                          <a:cs typeface="Calibri"/>
                        </a:rPr>
                        <a:t> 4%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Less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than</a:t>
                      </a:r>
                      <a:r>
                        <a:rPr sz="13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20" dirty="0">
                          <a:latin typeface="Calibri"/>
                          <a:cs typeface="Calibri"/>
                        </a:rPr>
                        <a:t>£500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300" spc="-10" dirty="0">
                          <a:latin typeface="Calibri"/>
                          <a:cs typeface="Calibri"/>
                        </a:rPr>
                        <a:t>Recovery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 in</a:t>
                      </a:r>
                      <a:r>
                        <a:rPr sz="13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year</a:t>
                      </a:r>
                      <a:r>
                        <a:rPr sz="13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but</a:t>
                      </a:r>
                      <a:r>
                        <a:rPr sz="13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3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earlier</a:t>
                      </a:r>
                      <a:r>
                        <a:rPr sz="13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years.</a:t>
                      </a:r>
                      <a:r>
                        <a:rPr sz="13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3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card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 issued.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Less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than</a:t>
                      </a:r>
                      <a:r>
                        <a:rPr sz="13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25" dirty="0">
                          <a:latin typeface="Calibri"/>
                          <a:cs typeface="Calibri"/>
                        </a:rPr>
                        <a:t>4%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More</a:t>
                      </a:r>
                      <a:r>
                        <a:rPr sz="13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than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20" dirty="0">
                          <a:latin typeface="Calibri"/>
                          <a:cs typeface="Calibri"/>
                        </a:rPr>
                        <a:t>£500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300" spc="-10" dirty="0">
                          <a:latin typeface="Calibri"/>
                          <a:cs typeface="Calibri"/>
                        </a:rPr>
                        <a:t>Recovery</a:t>
                      </a:r>
                      <a:r>
                        <a:rPr sz="13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3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year</a:t>
                      </a:r>
                      <a:r>
                        <a:rPr sz="13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but</a:t>
                      </a:r>
                      <a:r>
                        <a:rPr sz="13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3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earlier</a:t>
                      </a:r>
                      <a:r>
                        <a:rPr sz="13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years.</a:t>
                      </a:r>
                      <a:r>
                        <a:rPr sz="13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‘Yellow’</a:t>
                      </a:r>
                      <a:r>
                        <a:rPr sz="13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card</a:t>
                      </a:r>
                      <a:r>
                        <a:rPr sz="13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issued.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More</a:t>
                      </a:r>
                      <a:r>
                        <a:rPr sz="13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than</a:t>
                      </a:r>
                      <a:r>
                        <a:rPr sz="13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35" dirty="0">
                          <a:latin typeface="Calibri"/>
                          <a:cs typeface="Calibri"/>
                        </a:rPr>
                        <a:t>4%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Less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than</a:t>
                      </a:r>
                      <a:r>
                        <a:rPr sz="13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20" dirty="0">
                          <a:latin typeface="Calibri"/>
                          <a:cs typeface="Calibri"/>
                        </a:rPr>
                        <a:t>£500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300" spc="-10" dirty="0">
                          <a:latin typeface="Calibri"/>
                          <a:cs typeface="Calibri"/>
                        </a:rPr>
                        <a:t>Recovery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3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year</a:t>
                      </a:r>
                      <a:r>
                        <a:rPr sz="13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but</a:t>
                      </a:r>
                      <a:r>
                        <a:rPr sz="13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3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earlier</a:t>
                      </a:r>
                      <a:r>
                        <a:rPr sz="13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years.</a:t>
                      </a:r>
                      <a:r>
                        <a:rPr sz="13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‘Yellow’</a:t>
                      </a:r>
                      <a:r>
                        <a:rPr sz="13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card</a:t>
                      </a:r>
                      <a:r>
                        <a:rPr sz="13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issued.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More</a:t>
                      </a:r>
                      <a:r>
                        <a:rPr sz="13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than</a:t>
                      </a:r>
                      <a:r>
                        <a:rPr sz="13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35" dirty="0">
                          <a:latin typeface="Calibri"/>
                          <a:cs typeface="Calibri"/>
                        </a:rPr>
                        <a:t>4%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More</a:t>
                      </a:r>
                      <a:r>
                        <a:rPr sz="13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than</a:t>
                      </a:r>
                      <a:r>
                        <a:rPr sz="1300" spc="-20" dirty="0">
                          <a:latin typeface="Calibri"/>
                          <a:cs typeface="Calibri"/>
                        </a:rPr>
                        <a:t> £500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300" spc="-10" dirty="0">
                          <a:latin typeface="Calibri"/>
                          <a:cs typeface="Calibri"/>
                        </a:rPr>
                        <a:t>Recovery</a:t>
                      </a:r>
                      <a:r>
                        <a:rPr sz="13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3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year</a:t>
                      </a:r>
                      <a:r>
                        <a:rPr sz="13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3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earlier</a:t>
                      </a:r>
                      <a:r>
                        <a:rPr sz="13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20" dirty="0">
                          <a:latin typeface="Calibri"/>
                          <a:cs typeface="Calibri"/>
                        </a:rPr>
                        <a:t>years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92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7780" y="1412239"/>
              <a:ext cx="1996439" cy="10820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0300" y="3312160"/>
              <a:ext cx="2298700" cy="73913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HMRC</a:t>
            </a:r>
            <a:r>
              <a:rPr spc="-35" dirty="0"/>
              <a:t> </a:t>
            </a:r>
            <a:r>
              <a:rPr spc="-10" dirty="0"/>
              <a:t>COMPLIANCE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HMRC</a:t>
            </a:r>
            <a:r>
              <a:rPr sz="2500" spc="-35" dirty="0"/>
              <a:t> </a:t>
            </a:r>
            <a:r>
              <a:rPr sz="2500" dirty="0"/>
              <a:t>–</a:t>
            </a:r>
            <a:r>
              <a:rPr sz="2500" spc="-35" dirty="0"/>
              <a:t> </a:t>
            </a:r>
            <a:r>
              <a:rPr sz="2500" dirty="0"/>
              <a:t>The</a:t>
            </a:r>
            <a:r>
              <a:rPr sz="2500" spc="-50" dirty="0"/>
              <a:t> </a:t>
            </a:r>
            <a:r>
              <a:rPr sz="2500" spc="-20" dirty="0"/>
              <a:t>“Do’s</a:t>
            </a:r>
            <a:r>
              <a:rPr sz="2500" spc="-30" dirty="0"/>
              <a:t> </a:t>
            </a:r>
            <a:r>
              <a:rPr sz="2500" dirty="0"/>
              <a:t>and</a:t>
            </a:r>
            <a:r>
              <a:rPr sz="2500" spc="-45" dirty="0"/>
              <a:t> </a:t>
            </a:r>
            <a:r>
              <a:rPr sz="2500" spc="-10" dirty="0"/>
              <a:t>Don’ts”</a:t>
            </a:r>
            <a:endParaRPr sz="2500"/>
          </a:p>
        </p:txBody>
      </p:sp>
      <p:sp>
        <p:nvSpPr>
          <p:cNvPr id="9" name="object 9"/>
          <p:cNvSpPr txBox="1"/>
          <p:nvPr/>
        </p:nvSpPr>
        <p:spPr>
          <a:xfrm>
            <a:off x="2594991" y="4816411"/>
            <a:ext cx="19126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18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upfront</a:t>
            </a:r>
            <a:r>
              <a:rPr sz="18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&amp;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honest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062220" y="2880360"/>
            <a:ext cx="4785360" cy="1602740"/>
            <a:chOff x="5062220" y="2880360"/>
            <a:chExt cx="4785360" cy="160274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62220" y="2880360"/>
              <a:ext cx="2067560" cy="16027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80960" y="3106420"/>
              <a:ext cx="2166620" cy="94487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5288915" y="4845684"/>
            <a:ext cx="1618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Don’t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hide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things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13065" y="4845684"/>
            <a:ext cx="1504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Follow</a:t>
            </a:r>
            <a:r>
              <a:rPr sz="18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rules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13145" y="1261681"/>
            <a:ext cx="313944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0" b="0" dirty="0">
                <a:solidFill>
                  <a:srgbClr val="FFFFFF"/>
                </a:solidFill>
                <a:latin typeface="Calibri"/>
                <a:cs typeface="Calibri"/>
              </a:rPr>
              <a:t>Surgery</a:t>
            </a:r>
            <a:r>
              <a:rPr sz="6000" b="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0" spc="-50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6000" b="0" spc="-20" dirty="0">
                <a:solidFill>
                  <a:srgbClr val="FFFFFF"/>
                </a:solidFill>
                <a:latin typeface="Calibri"/>
                <a:cs typeface="Calibri"/>
              </a:rPr>
              <a:t>Questions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87810" y="6444932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FFFFFF"/>
                </a:solidFill>
                <a:latin typeface="Calibri"/>
                <a:cs typeface="Calibri"/>
              </a:rPr>
              <a:t>94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9100" y="6240779"/>
              <a:ext cx="1356360" cy="5079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1579" y="6248400"/>
              <a:ext cx="2148839" cy="49275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54540" y="6248400"/>
              <a:ext cx="2075179" cy="49529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95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9" name="object 9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217415" y="1871090"/>
            <a:ext cx="375539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0" marR="5080" indent="-495300">
              <a:lnSpc>
                <a:spcPct val="100000"/>
              </a:lnSpc>
              <a:spcBef>
                <a:spcPts val="100"/>
              </a:spcBef>
            </a:pP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How</a:t>
            </a:r>
            <a:r>
              <a:rPr sz="2300" i="1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could</a:t>
            </a:r>
            <a:r>
              <a:rPr sz="23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23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improve</a:t>
            </a:r>
            <a:r>
              <a:rPr sz="2300" i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300" i="1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spc="-25" dirty="0">
                <a:solidFill>
                  <a:srgbClr val="1F487C"/>
                </a:solidFill>
                <a:latin typeface="Calibri"/>
                <a:cs typeface="Calibri"/>
              </a:rPr>
              <a:t>Aid </a:t>
            </a: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sales</a:t>
            </a:r>
            <a:r>
              <a:rPr sz="2300" i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2300" i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1F487C"/>
                </a:solidFill>
                <a:latin typeface="Calibri"/>
                <a:cs typeface="Calibri"/>
              </a:rPr>
              <a:t>your</a:t>
            </a:r>
            <a:r>
              <a:rPr sz="2300" i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i="1" spc="-10" dirty="0">
                <a:solidFill>
                  <a:srgbClr val="1F487C"/>
                </a:solidFill>
                <a:latin typeface="Calibri"/>
                <a:cs typeface="Calibri"/>
              </a:rPr>
              <a:t>company?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8165" y="65722"/>
            <a:ext cx="4287520" cy="88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1F487C"/>
                </a:solidFill>
                <a:latin typeface="Calibri"/>
                <a:cs typeface="Calibri"/>
              </a:rPr>
              <a:t>SURGERY</a:t>
            </a:r>
            <a:r>
              <a:rPr sz="3000" b="1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1F487C"/>
                </a:solidFill>
                <a:latin typeface="Calibri"/>
                <a:cs typeface="Calibri"/>
              </a:rPr>
              <a:t>&amp;</a:t>
            </a:r>
            <a:r>
              <a:rPr sz="3000" b="1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1F487C"/>
                </a:solidFill>
                <a:latin typeface="Calibri"/>
                <a:cs typeface="Calibri"/>
              </a:rPr>
              <a:t>QUESTIONS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b="1" dirty="0">
                <a:solidFill>
                  <a:srgbClr val="1F487C"/>
                </a:solidFill>
                <a:latin typeface="Calibri"/>
                <a:cs typeface="Calibri"/>
              </a:rPr>
              <a:t>How</a:t>
            </a:r>
            <a:r>
              <a:rPr sz="2500" b="1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b="1" spc="-9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500" b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1F487C"/>
                </a:solidFill>
                <a:latin typeface="Calibri"/>
                <a:cs typeface="Calibri"/>
              </a:rPr>
              <a:t>Improve</a:t>
            </a:r>
            <a:r>
              <a:rPr sz="2500" b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500" b="1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500" b="1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500" b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1F487C"/>
                </a:solidFill>
                <a:latin typeface="Calibri"/>
                <a:cs typeface="Calibri"/>
              </a:rPr>
              <a:t>1</a:t>
            </a:r>
            <a:r>
              <a:rPr sz="2500" b="1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2500" b="1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b="1" spc="-50" dirty="0">
                <a:solidFill>
                  <a:srgbClr val="1F487C"/>
                </a:solidFill>
                <a:latin typeface="Calibri"/>
                <a:cs typeface="Calibri"/>
              </a:rPr>
              <a:t>3</a:t>
            </a:r>
            <a:endParaRPr sz="25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57140" y="3357879"/>
            <a:ext cx="2077719" cy="184658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96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58414" y="1522729"/>
            <a:ext cx="6927215" cy="4294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Always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ask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don’t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ask,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don’t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get!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HMRC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estimate</a:t>
            </a:r>
            <a:endParaRPr sz="20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£587m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2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not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claimed.</a:t>
            </a:r>
            <a:endParaRPr sz="2000">
              <a:latin typeface="Calibri"/>
              <a:cs typeface="Calibri"/>
            </a:endParaRPr>
          </a:p>
          <a:p>
            <a:pPr marL="299720" marR="5080" indent="-287020">
              <a:lnSpc>
                <a:spcPct val="100000"/>
              </a:lnSpc>
              <a:buFont typeface="Wingdings"/>
              <a:buChar char=""/>
              <a:tabLst>
                <a:tab pos="299720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Champions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Nominate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someone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go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person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there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ever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question.</a:t>
            </a:r>
            <a:endParaRPr sz="2000">
              <a:latin typeface="Calibri"/>
              <a:cs typeface="Calibri"/>
            </a:endParaRPr>
          </a:p>
          <a:p>
            <a:pPr marL="299720" marR="7810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720" algn="l"/>
              </a:tabLst>
            </a:pP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Train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everyone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people</a:t>
            </a:r>
            <a:r>
              <a:rPr sz="20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confident,</a:t>
            </a:r>
            <a:r>
              <a:rPr sz="20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they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more</a:t>
            </a:r>
            <a:r>
              <a:rPr sz="20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likely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to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succeed.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Sell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dream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38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What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could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that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extra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money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do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your</a:t>
            </a:r>
            <a:endParaRPr sz="20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charity?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positive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positive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store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manager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means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positive</a:t>
            </a:r>
            <a:endParaRPr sz="20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volunteer.</a:t>
            </a:r>
            <a:endParaRPr sz="2000">
              <a:latin typeface="Calibri"/>
              <a:cs typeface="Calibri"/>
            </a:endParaRPr>
          </a:p>
          <a:p>
            <a:pPr marL="299720" marR="107314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720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inclusive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Ask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staff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how</a:t>
            </a:r>
            <a:r>
              <a:rPr sz="20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would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they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go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about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improving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Aid?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Personal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opinions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Whatever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your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view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on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Aid,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give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potential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donor</a:t>
            </a:r>
            <a:r>
              <a:rPr sz="20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choice.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SURGERY</a:t>
            </a:r>
            <a:r>
              <a:rPr spc="-60" dirty="0"/>
              <a:t> </a:t>
            </a:r>
            <a:r>
              <a:rPr dirty="0"/>
              <a:t>&amp;</a:t>
            </a:r>
            <a:r>
              <a:rPr spc="-60" dirty="0"/>
              <a:t> </a:t>
            </a:r>
            <a:r>
              <a:rPr spc="-10" dirty="0"/>
              <a:t>QUESTIONS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How</a:t>
            </a:r>
            <a:r>
              <a:rPr sz="2500" spc="-50" dirty="0"/>
              <a:t> </a:t>
            </a:r>
            <a:r>
              <a:rPr sz="2500" spc="-90" dirty="0"/>
              <a:t>To</a:t>
            </a:r>
            <a:r>
              <a:rPr sz="2500" spc="-30" dirty="0"/>
              <a:t> </a:t>
            </a:r>
            <a:r>
              <a:rPr sz="2500" dirty="0"/>
              <a:t>Improve</a:t>
            </a:r>
            <a:r>
              <a:rPr sz="2500" spc="-25" dirty="0"/>
              <a:t> </a:t>
            </a:r>
            <a:r>
              <a:rPr sz="2500" dirty="0"/>
              <a:t>Gift</a:t>
            </a:r>
            <a:r>
              <a:rPr sz="2500" spc="-65" dirty="0"/>
              <a:t> </a:t>
            </a:r>
            <a:r>
              <a:rPr sz="2500" dirty="0"/>
              <a:t>Aid</a:t>
            </a:r>
            <a:r>
              <a:rPr sz="2500" spc="-40" dirty="0"/>
              <a:t> </a:t>
            </a:r>
            <a:r>
              <a:rPr sz="2500" dirty="0"/>
              <a:t>–</a:t>
            </a:r>
            <a:r>
              <a:rPr sz="2500" spc="-25" dirty="0"/>
              <a:t> </a:t>
            </a:r>
            <a:r>
              <a:rPr sz="2500" dirty="0"/>
              <a:t>2</a:t>
            </a:r>
            <a:r>
              <a:rPr sz="2500" spc="-45" dirty="0"/>
              <a:t> </a:t>
            </a:r>
            <a:r>
              <a:rPr sz="2500" dirty="0"/>
              <a:t>of</a:t>
            </a:r>
            <a:r>
              <a:rPr sz="2500" spc="-30" dirty="0"/>
              <a:t> </a:t>
            </a:r>
            <a:r>
              <a:rPr sz="2500" spc="-50" dirty="0"/>
              <a:t>3</a:t>
            </a:r>
            <a:endParaRPr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13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171189" y="1520190"/>
            <a:ext cx="5846445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9805" marR="5080" indent="-96774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23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23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earn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less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than</a:t>
            </a:r>
            <a:r>
              <a:rPr sz="23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personal</a:t>
            </a:r>
            <a:r>
              <a:rPr sz="23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r>
              <a:rPr sz="23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allowances,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23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may</a:t>
            </a:r>
            <a:r>
              <a:rPr sz="23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not</a:t>
            </a:r>
            <a:r>
              <a:rPr sz="23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pay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any</a:t>
            </a:r>
            <a:r>
              <a:rPr sz="23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income</a:t>
            </a:r>
            <a:r>
              <a:rPr sz="2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20" dirty="0">
                <a:solidFill>
                  <a:srgbClr val="1F487C"/>
                </a:solidFill>
                <a:latin typeface="Calibri"/>
                <a:cs typeface="Calibri"/>
              </a:rPr>
              <a:t>tax.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80509" y="5733097"/>
            <a:ext cx="40328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*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HMRC’s </a:t>
            </a:r>
            <a:r>
              <a:rPr sz="1600" spc="-40" dirty="0">
                <a:solidFill>
                  <a:srgbClr val="1F487C"/>
                </a:solidFill>
                <a:latin typeface="Calibri"/>
                <a:cs typeface="Calibri"/>
              </a:rPr>
              <a:t>Tax 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Year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runs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from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6</a:t>
            </a:r>
            <a:r>
              <a:rPr sz="1575" baseline="26455" dirty="0">
                <a:solidFill>
                  <a:srgbClr val="1F487C"/>
                </a:solidFill>
                <a:latin typeface="Calibri"/>
                <a:cs typeface="Calibri"/>
              </a:rPr>
              <a:t>th</a:t>
            </a:r>
            <a:r>
              <a:rPr sz="1575" spc="142" baseline="264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April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5</a:t>
            </a:r>
            <a:r>
              <a:rPr sz="1575" baseline="26455" dirty="0">
                <a:solidFill>
                  <a:srgbClr val="1F487C"/>
                </a:solidFill>
                <a:latin typeface="Calibri"/>
                <a:cs typeface="Calibri"/>
              </a:rPr>
              <a:t>th</a:t>
            </a:r>
            <a:r>
              <a:rPr sz="1575" spc="142" baseline="264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April.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GIFT</a:t>
            </a:r>
            <a:r>
              <a:rPr spc="-15" dirty="0"/>
              <a:t> </a:t>
            </a:r>
            <a:r>
              <a:rPr spc="-25" dirty="0"/>
              <a:t>AID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spc="-10" dirty="0"/>
              <a:t>Personal</a:t>
            </a:r>
            <a:r>
              <a:rPr sz="2500" spc="-90" dirty="0"/>
              <a:t> </a:t>
            </a:r>
            <a:r>
              <a:rPr sz="2500" spc="-45" dirty="0"/>
              <a:t>Tax</a:t>
            </a:r>
            <a:r>
              <a:rPr sz="2500" spc="-95" dirty="0"/>
              <a:t> </a:t>
            </a:r>
            <a:r>
              <a:rPr sz="2500" spc="-10" dirty="0"/>
              <a:t>Allowance</a:t>
            </a:r>
            <a:endParaRPr sz="250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363851" y="3998721"/>
          <a:ext cx="7498713" cy="740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3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3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5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3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3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Tax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Year*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2021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2022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2019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2021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2018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2019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2017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2018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Personal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Allowance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£12,570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£12,500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£11,800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£11,500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4930140" y="2837179"/>
            <a:ext cx="1430655" cy="698500"/>
            <a:chOff x="4930140" y="2837179"/>
            <a:chExt cx="1430655" cy="698500"/>
          </a:xfrm>
        </p:grpSpPr>
        <p:sp>
          <p:nvSpPr>
            <p:cNvPr id="11" name="object 11"/>
            <p:cNvSpPr/>
            <p:nvPr/>
          </p:nvSpPr>
          <p:spPr>
            <a:xfrm>
              <a:off x="5844032" y="3030854"/>
              <a:ext cx="504190" cy="364490"/>
            </a:xfrm>
            <a:custGeom>
              <a:avLst/>
              <a:gdLst/>
              <a:ahLst/>
              <a:cxnLst/>
              <a:rect l="l" t="t" r="r" b="b"/>
              <a:pathLst>
                <a:path w="504189" h="364489">
                  <a:moveTo>
                    <a:pt x="503936" y="218694"/>
                  </a:moveTo>
                  <a:lnTo>
                    <a:pt x="0" y="218694"/>
                  </a:lnTo>
                  <a:lnTo>
                    <a:pt x="0" y="364490"/>
                  </a:lnTo>
                  <a:lnTo>
                    <a:pt x="503936" y="364490"/>
                  </a:lnTo>
                  <a:lnTo>
                    <a:pt x="503936" y="218694"/>
                  </a:lnTo>
                  <a:close/>
                </a:path>
                <a:path w="504189" h="364489">
                  <a:moveTo>
                    <a:pt x="503936" y="0"/>
                  </a:moveTo>
                  <a:lnTo>
                    <a:pt x="0" y="0"/>
                  </a:lnTo>
                  <a:lnTo>
                    <a:pt x="0" y="145796"/>
                  </a:lnTo>
                  <a:lnTo>
                    <a:pt x="503936" y="145796"/>
                  </a:lnTo>
                  <a:lnTo>
                    <a:pt x="50393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44032" y="3030854"/>
              <a:ext cx="504190" cy="364490"/>
            </a:xfrm>
            <a:custGeom>
              <a:avLst/>
              <a:gdLst/>
              <a:ahLst/>
              <a:cxnLst/>
              <a:rect l="l" t="t" r="r" b="b"/>
              <a:pathLst>
                <a:path w="504189" h="364489">
                  <a:moveTo>
                    <a:pt x="0" y="0"/>
                  </a:moveTo>
                  <a:lnTo>
                    <a:pt x="503935" y="0"/>
                  </a:lnTo>
                  <a:lnTo>
                    <a:pt x="503935" y="145796"/>
                  </a:lnTo>
                  <a:lnTo>
                    <a:pt x="0" y="145796"/>
                  </a:lnTo>
                  <a:lnTo>
                    <a:pt x="0" y="0"/>
                  </a:lnTo>
                  <a:close/>
                </a:path>
                <a:path w="504189" h="364489">
                  <a:moveTo>
                    <a:pt x="0" y="218694"/>
                  </a:moveTo>
                  <a:lnTo>
                    <a:pt x="503935" y="218694"/>
                  </a:lnTo>
                  <a:lnTo>
                    <a:pt x="503935" y="364490"/>
                  </a:lnTo>
                  <a:lnTo>
                    <a:pt x="0" y="364490"/>
                  </a:lnTo>
                  <a:lnTo>
                    <a:pt x="0" y="218694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42840" y="2849879"/>
              <a:ext cx="660400" cy="673100"/>
            </a:xfrm>
            <a:custGeom>
              <a:avLst/>
              <a:gdLst/>
              <a:ahLst/>
              <a:cxnLst/>
              <a:rect l="l" t="t" r="r" b="b"/>
              <a:pathLst>
                <a:path w="660400" h="673100">
                  <a:moveTo>
                    <a:pt x="330200" y="0"/>
                  </a:moveTo>
                  <a:lnTo>
                    <a:pt x="281403" y="3647"/>
                  </a:lnTo>
                  <a:lnTo>
                    <a:pt x="234831" y="14244"/>
                  </a:lnTo>
                  <a:lnTo>
                    <a:pt x="190992" y="31270"/>
                  </a:lnTo>
                  <a:lnTo>
                    <a:pt x="150399" y="54206"/>
                  </a:lnTo>
                  <a:lnTo>
                    <a:pt x="113561" y="82530"/>
                  </a:lnTo>
                  <a:lnTo>
                    <a:pt x="80989" y="115725"/>
                  </a:lnTo>
                  <a:lnTo>
                    <a:pt x="53195" y="153270"/>
                  </a:lnTo>
                  <a:lnTo>
                    <a:pt x="30688" y="194644"/>
                  </a:lnTo>
                  <a:lnTo>
                    <a:pt x="13979" y="239329"/>
                  </a:lnTo>
                  <a:lnTo>
                    <a:pt x="3580" y="286804"/>
                  </a:lnTo>
                  <a:lnTo>
                    <a:pt x="0" y="336550"/>
                  </a:lnTo>
                  <a:lnTo>
                    <a:pt x="3580" y="386295"/>
                  </a:lnTo>
                  <a:lnTo>
                    <a:pt x="13979" y="433770"/>
                  </a:lnTo>
                  <a:lnTo>
                    <a:pt x="30688" y="478455"/>
                  </a:lnTo>
                  <a:lnTo>
                    <a:pt x="53195" y="519829"/>
                  </a:lnTo>
                  <a:lnTo>
                    <a:pt x="80989" y="557374"/>
                  </a:lnTo>
                  <a:lnTo>
                    <a:pt x="113561" y="590569"/>
                  </a:lnTo>
                  <a:lnTo>
                    <a:pt x="150399" y="618893"/>
                  </a:lnTo>
                  <a:lnTo>
                    <a:pt x="190992" y="641829"/>
                  </a:lnTo>
                  <a:lnTo>
                    <a:pt x="234831" y="658855"/>
                  </a:lnTo>
                  <a:lnTo>
                    <a:pt x="281403" y="669452"/>
                  </a:lnTo>
                  <a:lnTo>
                    <a:pt x="330200" y="673100"/>
                  </a:lnTo>
                  <a:lnTo>
                    <a:pt x="378996" y="669452"/>
                  </a:lnTo>
                  <a:lnTo>
                    <a:pt x="425568" y="658855"/>
                  </a:lnTo>
                  <a:lnTo>
                    <a:pt x="469407" y="641829"/>
                  </a:lnTo>
                  <a:lnTo>
                    <a:pt x="510000" y="618893"/>
                  </a:lnTo>
                  <a:lnTo>
                    <a:pt x="546838" y="590569"/>
                  </a:lnTo>
                  <a:lnTo>
                    <a:pt x="579410" y="557374"/>
                  </a:lnTo>
                  <a:lnTo>
                    <a:pt x="607204" y="519829"/>
                  </a:lnTo>
                  <a:lnTo>
                    <a:pt x="629711" y="478455"/>
                  </a:lnTo>
                  <a:lnTo>
                    <a:pt x="646420" y="433770"/>
                  </a:lnTo>
                  <a:lnTo>
                    <a:pt x="656819" y="386295"/>
                  </a:lnTo>
                  <a:lnTo>
                    <a:pt x="660400" y="336550"/>
                  </a:lnTo>
                  <a:lnTo>
                    <a:pt x="656819" y="286804"/>
                  </a:lnTo>
                  <a:lnTo>
                    <a:pt x="646420" y="239329"/>
                  </a:lnTo>
                  <a:lnTo>
                    <a:pt x="629711" y="194644"/>
                  </a:lnTo>
                  <a:lnTo>
                    <a:pt x="607204" y="153270"/>
                  </a:lnTo>
                  <a:lnTo>
                    <a:pt x="579410" y="115725"/>
                  </a:lnTo>
                  <a:lnTo>
                    <a:pt x="546838" y="82530"/>
                  </a:lnTo>
                  <a:lnTo>
                    <a:pt x="510000" y="54206"/>
                  </a:lnTo>
                  <a:lnTo>
                    <a:pt x="469407" y="31270"/>
                  </a:lnTo>
                  <a:lnTo>
                    <a:pt x="425568" y="14244"/>
                  </a:lnTo>
                  <a:lnTo>
                    <a:pt x="378996" y="3647"/>
                  </a:lnTo>
                  <a:lnTo>
                    <a:pt x="330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42840" y="2849879"/>
              <a:ext cx="660400" cy="673100"/>
            </a:xfrm>
            <a:custGeom>
              <a:avLst/>
              <a:gdLst/>
              <a:ahLst/>
              <a:cxnLst/>
              <a:rect l="l" t="t" r="r" b="b"/>
              <a:pathLst>
                <a:path w="660400" h="673100">
                  <a:moveTo>
                    <a:pt x="0" y="336550"/>
                  </a:moveTo>
                  <a:lnTo>
                    <a:pt x="3580" y="286804"/>
                  </a:lnTo>
                  <a:lnTo>
                    <a:pt x="13979" y="239329"/>
                  </a:lnTo>
                  <a:lnTo>
                    <a:pt x="30688" y="194644"/>
                  </a:lnTo>
                  <a:lnTo>
                    <a:pt x="53195" y="153270"/>
                  </a:lnTo>
                  <a:lnTo>
                    <a:pt x="80989" y="115725"/>
                  </a:lnTo>
                  <a:lnTo>
                    <a:pt x="113561" y="82530"/>
                  </a:lnTo>
                  <a:lnTo>
                    <a:pt x="150399" y="54206"/>
                  </a:lnTo>
                  <a:lnTo>
                    <a:pt x="190992" y="31270"/>
                  </a:lnTo>
                  <a:lnTo>
                    <a:pt x="234831" y="14244"/>
                  </a:lnTo>
                  <a:lnTo>
                    <a:pt x="281403" y="3647"/>
                  </a:lnTo>
                  <a:lnTo>
                    <a:pt x="330200" y="0"/>
                  </a:lnTo>
                  <a:lnTo>
                    <a:pt x="378996" y="3647"/>
                  </a:lnTo>
                  <a:lnTo>
                    <a:pt x="425568" y="14244"/>
                  </a:lnTo>
                  <a:lnTo>
                    <a:pt x="469407" y="31270"/>
                  </a:lnTo>
                  <a:lnTo>
                    <a:pt x="510000" y="54206"/>
                  </a:lnTo>
                  <a:lnTo>
                    <a:pt x="546838" y="82530"/>
                  </a:lnTo>
                  <a:lnTo>
                    <a:pt x="579410" y="115725"/>
                  </a:lnTo>
                  <a:lnTo>
                    <a:pt x="607204" y="153270"/>
                  </a:lnTo>
                  <a:lnTo>
                    <a:pt x="629711" y="194644"/>
                  </a:lnTo>
                  <a:lnTo>
                    <a:pt x="646420" y="239329"/>
                  </a:lnTo>
                  <a:lnTo>
                    <a:pt x="656819" y="286804"/>
                  </a:lnTo>
                  <a:lnTo>
                    <a:pt x="660400" y="336550"/>
                  </a:lnTo>
                  <a:lnTo>
                    <a:pt x="656819" y="386295"/>
                  </a:lnTo>
                  <a:lnTo>
                    <a:pt x="646420" y="433770"/>
                  </a:lnTo>
                  <a:lnTo>
                    <a:pt x="629711" y="478455"/>
                  </a:lnTo>
                  <a:lnTo>
                    <a:pt x="607204" y="519829"/>
                  </a:lnTo>
                  <a:lnTo>
                    <a:pt x="579410" y="557374"/>
                  </a:lnTo>
                  <a:lnTo>
                    <a:pt x="546838" y="590569"/>
                  </a:lnTo>
                  <a:lnTo>
                    <a:pt x="510000" y="618893"/>
                  </a:lnTo>
                  <a:lnTo>
                    <a:pt x="469407" y="641829"/>
                  </a:lnTo>
                  <a:lnTo>
                    <a:pt x="425568" y="658855"/>
                  </a:lnTo>
                  <a:lnTo>
                    <a:pt x="378996" y="669452"/>
                  </a:lnTo>
                  <a:lnTo>
                    <a:pt x="330200" y="673100"/>
                  </a:lnTo>
                  <a:lnTo>
                    <a:pt x="281403" y="669452"/>
                  </a:lnTo>
                  <a:lnTo>
                    <a:pt x="234831" y="658855"/>
                  </a:lnTo>
                  <a:lnTo>
                    <a:pt x="190992" y="641829"/>
                  </a:lnTo>
                  <a:lnTo>
                    <a:pt x="150399" y="618893"/>
                  </a:lnTo>
                  <a:lnTo>
                    <a:pt x="113561" y="590569"/>
                  </a:lnTo>
                  <a:lnTo>
                    <a:pt x="80989" y="557374"/>
                  </a:lnTo>
                  <a:lnTo>
                    <a:pt x="53195" y="519829"/>
                  </a:lnTo>
                  <a:lnTo>
                    <a:pt x="30688" y="478455"/>
                  </a:lnTo>
                  <a:lnTo>
                    <a:pt x="13979" y="433770"/>
                  </a:lnTo>
                  <a:lnTo>
                    <a:pt x="3580" y="386295"/>
                  </a:lnTo>
                  <a:lnTo>
                    <a:pt x="0" y="33655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143500" y="3022853"/>
            <a:ext cx="2590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£0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614159" y="2837179"/>
            <a:ext cx="685800" cy="698500"/>
            <a:chOff x="6614159" y="2837179"/>
            <a:chExt cx="685800" cy="698500"/>
          </a:xfrm>
        </p:grpSpPr>
        <p:sp>
          <p:nvSpPr>
            <p:cNvPr id="17" name="object 17"/>
            <p:cNvSpPr/>
            <p:nvPr/>
          </p:nvSpPr>
          <p:spPr>
            <a:xfrm>
              <a:off x="6626859" y="2849879"/>
              <a:ext cx="660400" cy="673100"/>
            </a:xfrm>
            <a:custGeom>
              <a:avLst/>
              <a:gdLst/>
              <a:ahLst/>
              <a:cxnLst/>
              <a:rect l="l" t="t" r="r" b="b"/>
              <a:pathLst>
                <a:path w="660400" h="673100">
                  <a:moveTo>
                    <a:pt x="330200" y="0"/>
                  </a:moveTo>
                  <a:lnTo>
                    <a:pt x="281403" y="3647"/>
                  </a:lnTo>
                  <a:lnTo>
                    <a:pt x="234831" y="14244"/>
                  </a:lnTo>
                  <a:lnTo>
                    <a:pt x="190992" y="31270"/>
                  </a:lnTo>
                  <a:lnTo>
                    <a:pt x="150399" y="54206"/>
                  </a:lnTo>
                  <a:lnTo>
                    <a:pt x="113561" y="82530"/>
                  </a:lnTo>
                  <a:lnTo>
                    <a:pt x="80989" y="115725"/>
                  </a:lnTo>
                  <a:lnTo>
                    <a:pt x="53195" y="153270"/>
                  </a:lnTo>
                  <a:lnTo>
                    <a:pt x="30688" y="194644"/>
                  </a:lnTo>
                  <a:lnTo>
                    <a:pt x="13979" y="239329"/>
                  </a:lnTo>
                  <a:lnTo>
                    <a:pt x="3580" y="286804"/>
                  </a:lnTo>
                  <a:lnTo>
                    <a:pt x="0" y="336550"/>
                  </a:lnTo>
                  <a:lnTo>
                    <a:pt x="3580" y="386295"/>
                  </a:lnTo>
                  <a:lnTo>
                    <a:pt x="13979" y="433770"/>
                  </a:lnTo>
                  <a:lnTo>
                    <a:pt x="30688" y="478455"/>
                  </a:lnTo>
                  <a:lnTo>
                    <a:pt x="53195" y="519829"/>
                  </a:lnTo>
                  <a:lnTo>
                    <a:pt x="80989" y="557374"/>
                  </a:lnTo>
                  <a:lnTo>
                    <a:pt x="113561" y="590569"/>
                  </a:lnTo>
                  <a:lnTo>
                    <a:pt x="150399" y="618893"/>
                  </a:lnTo>
                  <a:lnTo>
                    <a:pt x="190992" y="641829"/>
                  </a:lnTo>
                  <a:lnTo>
                    <a:pt x="234831" y="658855"/>
                  </a:lnTo>
                  <a:lnTo>
                    <a:pt x="281403" y="669452"/>
                  </a:lnTo>
                  <a:lnTo>
                    <a:pt x="330200" y="673100"/>
                  </a:lnTo>
                  <a:lnTo>
                    <a:pt x="378996" y="669452"/>
                  </a:lnTo>
                  <a:lnTo>
                    <a:pt x="425568" y="658855"/>
                  </a:lnTo>
                  <a:lnTo>
                    <a:pt x="469407" y="641829"/>
                  </a:lnTo>
                  <a:lnTo>
                    <a:pt x="510000" y="618893"/>
                  </a:lnTo>
                  <a:lnTo>
                    <a:pt x="546838" y="590569"/>
                  </a:lnTo>
                  <a:lnTo>
                    <a:pt x="579410" y="557374"/>
                  </a:lnTo>
                  <a:lnTo>
                    <a:pt x="607204" y="519829"/>
                  </a:lnTo>
                  <a:lnTo>
                    <a:pt x="629711" y="478455"/>
                  </a:lnTo>
                  <a:lnTo>
                    <a:pt x="646420" y="433770"/>
                  </a:lnTo>
                  <a:lnTo>
                    <a:pt x="656819" y="386295"/>
                  </a:lnTo>
                  <a:lnTo>
                    <a:pt x="660400" y="336550"/>
                  </a:lnTo>
                  <a:lnTo>
                    <a:pt x="656819" y="286804"/>
                  </a:lnTo>
                  <a:lnTo>
                    <a:pt x="646420" y="239329"/>
                  </a:lnTo>
                  <a:lnTo>
                    <a:pt x="629711" y="194644"/>
                  </a:lnTo>
                  <a:lnTo>
                    <a:pt x="607204" y="153270"/>
                  </a:lnTo>
                  <a:lnTo>
                    <a:pt x="579410" y="115725"/>
                  </a:lnTo>
                  <a:lnTo>
                    <a:pt x="546838" y="82530"/>
                  </a:lnTo>
                  <a:lnTo>
                    <a:pt x="510000" y="54206"/>
                  </a:lnTo>
                  <a:lnTo>
                    <a:pt x="469407" y="31270"/>
                  </a:lnTo>
                  <a:lnTo>
                    <a:pt x="425568" y="14244"/>
                  </a:lnTo>
                  <a:lnTo>
                    <a:pt x="378996" y="3647"/>
                  </a:lnTo>
                  <a:lnTo>
                    <a:pt x="330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626859" y="2849879"/>
              <a:ext cx="660400" cy="673100"/>
            </a:xfrm>
            <a:custGeom>
              <a:avLst/>
              <a:gdLst/>
              <a:ahLst/>
              <a:cxnLst/>
              <a:rect l="l" t="t" r="r" b="b"/>
              <a:pathLst>
                <a:path w="660400" h="673100">
                  <a:moveTo>
                    <a:pt x="0" y="336550"/>
                  </a:moveTo>
                  <a:lnTo>
                    <a:pt x="3580" y="286804"/>
                  </a:lnTo>
                  <a:lnTo>
                    <a:pt x="13979" y="239329"/>
                  </a:lnTo>
                  <a:lnTo>
                    <a:pt x="30688" y="194644"/>
                  </a:lnTo>
                  <a:lnTo>
                    <a:pt x="53195" y="153270"/>
                  </a:lnTo>
                  <a:lnTo>
                    <a:pt x="80989" y="115725"/>
                  </a:lnTo>
                  <a:lnTo>
                    <a:pt x="113561" y="82530"/>
                  </a:lnTo>
                  <a:lnTo>
                    <a:pt x="150399" y="54206"/>
                  </a:lnTo>
                  <a:lnTo>
                    <a:pt x="190992" y="31270"/>
                  </a:lnTo>
                  <a:lnTo>
                    <a:pt x="234831" y="14244"/>
                  </a:lnTo>
                  <a:lnTo>
                    <a:pt x="281403" y="3647"/>
                  </a:lnTo>
                  <a:lnTo>
                    <a:pt x="330200" y="0"/>
                  </a:lnTo>
                  <a:lnTo>
                    <a:pt x="378996" y="3647"/>
                  </a:lnTo>
                  <a:lnTo>
                    <a:pt x="425568" y="14244"/>
                  </a:lnTo>
                  <a:lnTo>
                    <a:pt x="469407" y="31270"/>
                  </a:lnTo>
                  <a:lnTo>
                    <a:pt x="510000" y="54206"/>
                  </a:lnTo>
                  <a:lnTo>
                    <a:pt x="546838" y="82530"/>
                  </a:lnTo>
                  <a:lnTo>
                    <a:pt x="579410" y="115725"/>
                  </a:lnTo>
                  <a:lnTo>
                    <a:pt x="607204" y="153270"/>
                  </a:lnTo>
                  <a:lnTo>
                    <a:pt x="629711" y="194644"/>
                  </a:lnTo>
                  <a:lnTo>
                    <a:pt x="646420" y="239329"/>
                  </a:lnTo>
                  <a:lnTo>
                    <a:pt x="656819" y="286804"/>
                  </a:lnTo>
                  <a:lnTo>
                    <a:pt x="660400" y="336550"/>
                  </a:lnTo>
                  <a:lnTo>
                    <a:pt x="656819" y="386295"/>
                  </a:lnTo>
                  <a:lnTo>
                    <a:pt x="646420" y="433770"/>
                  </a:lnTo>
                  <a:lnTo>
                    <a:pt x="629711" y="478455"/>
                  </a:lnTo>
                  <a:lnTo>
                    <a:pt x="607204" y="519829"/>
                  </a:lnTo>
                  <a:lnTo>
                    <a:pt x="579410" y="557374"/>
                  </a:lnTo>
                  <a:lnTo>
                    <a:pt x="546838" y="590569"/>
                  </a:lnTo>
                  <a:lnTo>
                    <a:pt x="510000" y="618893"/>
                  </a:lnTo>
                  <a:lnTo>
                    <a:pt x="469407" y="641829"/>
                  </a:lnTo>
                  <a:lnTo>
                    <a:pt x="425568" y="658855"/>
                  </a:lnTo>
                  <a:lnTo>
                    <a:pt x="378996" y="669452"/>
                  </a:lnTo>
                  <a:lnTo>
                    <a:pt x="330200" y="673100"/>
                  </a:lnTo>
                  <a:lnTo>
                    <a:pt x="281403" y="669452"/>
                  </a:lnTo>
                  <a:lnTo>
                    <a:pt x="234831" y="658855"/>
                  </a:lnTo>
                  <a:lnTo>
                    <a:pt x="190992" y="641829"/>
                  </a:lnTo>
                  <a:lnTo>
                    <a:pt x="150399" y="618893"/>
                  </a:lnTo>
                  <a:lnTo>
                    <a:pt x="113561" y="590569"/>
                  </a:lnTo>
                  <a:lnTo>
                    <a:pt x="80989" y="557374"/>
                  </a:lnTo>
                  <a:lnTo>
                    <a:pt x="53195" y="519829"/>
                  </a:lnTo>
                  <a:lnTo>
                    <a:pt x="30688" y="478455"/>
                  </a:lnTo>
                  <a:lnTo>
                    <a:pt x="13979" y="433770"/>
                  </a:lnTo>
                  <a:lnTo>
                    <a:pt x="3580" y="386295"/>
                  </a:lnTo>
                  <a:lnTo>
                    <a:pt x="0" y="33655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03059" y="3101339"/>
              <a:ext cx="508000" cy="18033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17359" y="3060699"/>
              <a:ext cx="279400" cy="27940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3642359" y="3020948"/>
            <a:ext cx="1079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No</a:t>
            </a:r>
            <a:r>
              <a:rPr sz="1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r>
              <a:rPr sz="18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paid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51090" y="3034665"/>
            <a:ext cx="10458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No</a:t>
            </a:r>
            <a:r>
              <a:rPr sz="18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97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58414" y="1522729"/>
            <a:ext cx="6887209" cy="4294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Preparation</a:t>
            </a:r>
            <a:r>
              <a:rPr sz="20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key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Have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all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relevant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media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ready</a:t>
            </a:r>
            <a:r>
              <a:rPr sz="20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(GAD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Form,</a:t>
            </a:r>
            <a:endParaRPr sz="20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Donor</a:t>
            </a:r>
            <a:r>
              <a:rPr sz="2000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ID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Cards,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Pens,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Clipboard,</a:t>
            </a:r>
            <a:r>
              <a:rPr sz="2000" spc="-8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etc.).</a:t>
            </a:r>
            <a:endParaRPr sz="2000">
              <a:latin typeface="Calibri"/>
              <a:cs typeface="Calibri"/>
            </a:endParaRPr>
          </a:p>
          <a:p>
            <a:pPr marL="299720" marR="118110" indent="-287020">
              <a:lnSpc>
                <a:spcPct val="100000"/>
              </a:lnSpc>
              <a:buFont typeface="Wingdings"/>
              <a:buChar char=""/>
              <a:tabLst>
                <a:tab pos="299720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Don’t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dismiss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elderly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people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they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retired,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they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may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pay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on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there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pensions.</a:t>
            </a:r>
            <a:endParaRPr sz="2000">
              <a:latin typeface="Calibri"/>
              <a:cs typeface="Calibri"/>
            </a:endParaRPr>
          </a:p>
          <a:p>
            <a:pPr marL="299720" marR="14922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720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Consider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implementing</a:t>
            </a:r>
            <a:r>
              <a:rPr sz="2000" spc="-8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“Gift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Focus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Weeks”</a:t>
            </a:r>
            <a:r>
              <a:rPr sz="20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Putting</a:t>
            </a:r>
            <a:r>
              <a:rPr sz="2000" spc="-1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more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emphasis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on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than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usual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(Badges,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T-Shirts,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etc).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Remind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potential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donors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20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F487C"/>
                </a:solidFill>
                <a:latin typeface="Calibri"/>
                <a:cs typeface="Calibri"/>
              </a:rPr>
              <a:t>quick</a:t>
            </a:r>
            <a:r>
              <a:rPr sz="2000" b="1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F487C"/>
                </a:solidFill>
                <a:latin typeface="Calibri"/>
                <a:cs typeface="Calibri"/>
              </a:rPr>
              <a:t>simple</a:t>
            </a:r>
            <a:r>
              <a:rPr sz="2000" b="1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All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that’s</a:t>
            </a:r>
            <a:endParaRPr sz="2000">
              <a:latin typeface="Calibri"/>
              <a:cs typeface="Calibri"/>
            </a:endParaRPr>
          </a:p>
          <a:p>
            <a:pPr marR="580390" algn="r">
              <a:lnSpc>
                <a:spcPct val="100000"/>
              </a:lnSpc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needed</a:t>
            </a:r>
            <a:r>
              <a:rPr sz="20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few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details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(E.G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Name,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address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&amp;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signature).</a:t>
            </a:r>
            <a:endParaRPr sz="2000">
              <a:latin typeface="Calibri"/>
              <a:cs typeface="Calibri"/>
            </a:endParaRPr>
          </a:p>
          <a:p>
            <a:pPr marL="286385" marR="604520" indent="-286385" algn="r">
              <a:lnSpc>
                <a:spcPct val="100000"/>
              </a:lnSpc>
              <a:buFont typeface="Wingdings"/>
              <a:buChar char=""/>
              <a:tabLst>
                <a:tab pos="286385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It’s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“free”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It’s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costs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donor</a:t>
            </a:r>
            <a:r>
              <a:rPr sz="2000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nothing</a:t>
            </a:r>
            <a:r>
              <a:rPr sz="20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they’ve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paid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sufficient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has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no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bearing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on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contributions.</a:t>
            </a:r>
            <a:endParaRPr sz="2000">
              <a:latin typeface="Calibri"/>
              <a:cs typeface="Calibri"/>
            </a:endParaRPr>
          </a:p>
          <a:p>
            <a:pPr marL="299720" marR="5778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720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Parking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at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rear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Make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sign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let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people</a:t>
            </a:r>
            <a:r>
              <a:rPr sz="20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know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where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drop</a:t>
            </a:r>
            <a:r>
              <a:rPr sz="20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off.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Get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buzz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contributions</a:t>
            </a:r>
            <a:r>
              <a:rPr sz="20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soft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credited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stores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P&amp;L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sheet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(As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long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as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P&amp;L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not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linked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pay).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SURGERY</a:t>
            </a:r>
            <a:r>
              <a:rPr spc="-60" dirty="0"/>
              <a:t> </a:t>
            </a:r>
            <a:r>
              <a:rPr dirty="0"/>
              <a:t>&amp;</a:t>
            </a:r>
            <a:r>
              <a:rPr spc="-60" dirty="0"/>
              <a:t> </a:t>
            </a:r>
            <a:r>
              <a:rPr spc="-10" dirty="0"/>
              <a:t>QUESTIONS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How</a:t>
            </a:r>
            <a:r>
              <a:rPr sz="2500" spc="-50" dirty="0"/>
              <a:t> </a:t>
            </a:r>
            <a:r>
              <a:rPr sz="2500" spc="-90" dirty="0"/>
              <a:t>To</a:t>
            </a:r>
            <a:r>
              <a:rPr sz="2500" spc="-30" dirty="0"/>
              <a:t> </a:t>
            </a:r>
            <a:r>
              <a:rPr sz="2500" dirty="0"/>
              <a:t>Improve</a:t>
            </a:r>
            <a:r>
              <a:rPr sz="2500" spc="-25" dirty="0"/>
              <a:t> </a:t>
            </a:r>
            <a:r>
              <a:rPr sz="2500" dirty="0"/>
              <a:t>Gift</a:t>
            </a:r>
            <a:r>
              <a:rPr sz="2500" spc="-65" dirty="0"/>
              <a:t> </a:t>
            </a:r>
            <a:r>
              <a:rPr sz="2500" dirty="0"/>
              <a:t>Aid</a:t>
            </a:r>
            <a:r>
              <a:rPr sz="2500" spc="-40" dirty="0"/>
              <a:t> </a:t>
            </a:r>
            <a:r>
              <a:rPr sz="2500" dirty="0"/>
              <a:t>–</a:t>
            </a:r>
            <a:r>
              <a:rPr sz="2500" spc="-25" dirty="0"/>
              <a:t> </a:t>
            </a:r>
            <a:r>
              <a:rPr sz="2500" dirty="0"/>
              <a:t>3</a:t>
            </a:r>
            <a:r>
              <a:rPr sz="2500" spc="-45" dirty="0"/>
              <a:t> </a:t>
            </a:r>
            <a:r>
              <a:rPr sz="2500" dirty="0"/>
              <a:t>of</a:t>
            </a:r>
            <a:r>
              <a:rPr sz="2500" spc="-30" dirty="0"/>
              <a:t> </a:t>
            </a:r>
            <a:r>
              <a:rPr sz="2500" spc="-50" dirty="0"/>
              <a:t>3</a:t>
            </a:r>
            <a:endParaRPr sz="250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98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259070" y="5611177"/>
            <a:ext cx="16719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HMRC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Ref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3.42.29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SURGERY</a:t>
            </a:r>
            <a:r>
              <a:rPr spc="-60" dirty="0"/>
              <a:t> </a:t>
            </a:r>
            <a:r>
              <a:rPr dirty="0"/>
              <a:t>&amp;</a:t>
            </a:r>
            <a:r>
              <a:rPr spc="-60" dirty="0"/>
              <a:t> </a:t>
            </a:r>
            <a:r>
              <a:rPr spc="-10" dirty="0"/>
              <a:t>QUESTIONS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spc="-35" dirty="0"/>
              <a:t>Targets,</a:t>
            </a:r>
            <a:r>
              <a:rPr sz="2500" spc="-75" dirty="0"/>
              <a:t> </a:t>
            </a:r>
            <a:r>
              <a:rPr sz="2500" dirty="0"/>
              <a:t>League</a:t>
            </a:r>
            <a:r>
              <a:rPr sz="2500" spc="-50" dirty="0"/>
              <a:t> </a:t>
            </a:r>
            <a:r>
              <a:rPr sz="2500" spc="-20" dirty="0"/>
              <a:t>Tables</a:t>
            </a:r>
            <a:r>
              <a:rPr sz="2500" spc="-80" dirty="0"/>
              <a:t> </a:t>
            </a:r>
            <a:r>
              <a:rPr sz="2500" dirty="0"/>
              <a:t>&amp;</a:t>
            </a:r>
            <a:r>
              <a:rPr sz="2500" spc="-60" dirty="0"/>
              <a:t> </a:t>
            </a:r>
            <a:r>
              <a:rPr sz="2500" spc="-10" dirty="0"/>
              <a:t>Incentives</a:t>
            </a:r>
            <a:endParaRPr sz="2500"/>
          </a:p>
        </p:txBody>
      </p:sp>
      <p:grpSp>
        <p:nvGrpSpPr>
          <p:cNvPr id="8" name="object 8"/>
          <p:cNvGrpSpPr/>
          <p:nvPr/>
        </p:nvGrpSpPr>
        <p:grpSpPr>
          <a:xfrm>
            <a:off x="2362200" y="2275839"/>
            <a:ext cx="7383780" cy="1501140"/>
            <a:chOff x="2362200" y="2275839"/>
            <a:chExt cx="7383780" cy="150114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62200" y="2313939"/>
              <a:ext cx="1828800" cy="145541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6800" y="2313939"/>
              <a:ext cx="2446020" cy="136651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39100" y="2275839"/>
              <a:ext cx="1397000" cy="13970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60139" y="3103879"/>
              <a:ext cx="619760" cy="619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32879" y="3159759"/>
              <a:ext cx="617220" cy="61721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26219" y="3126739"/>
              <a:ext cx="619759" cy="61976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2841370" y="4206303"/>
            <a:ext cx="871219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40" dirty="0">
                <a:solidFill>
                  <a:srgbClr val="1F487C"/>
                </a:solidFill>
                <a:latin typeface="Calibri"/>
                <a:cs typeface="Calibri"/>
              </a:rPr>
              <a:t>Targets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85028" y="4206303"/>
            <a:ext cx="167767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League</a:t>
            </a:r>
            <a:r>
              <a:rPr sz="23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20" dirty="0">
                <a:solidFill>
                  <a:srgbClr val="1F487C"/>
                </a:solidFill>
                <a:latin typeface="Calibri"/>
                <a:cs typeface="Calibri"/>
              </a:rPr>
              <a:t>Tables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81416" y="4206303"/>
            <a:ext cx="122428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Incentives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1181" y="277240"/>
            <a:ext cx="152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99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58414" y="1522729"/>
            <a:ext cx="6866255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Someone</a:t>
            </a:r>
            <a:r>
              <a:rPr sz="2000" spc="-9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passed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away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Update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all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donor/supporter/CRM</a:t>
            </a:r>
            <a:endParaRPr sz="20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databases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(E.G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RIP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Lists).</a:t>
            </a:r>
            <a:endParaRPr sz="2000">
              <a:latin typeface="Calibri"/>
              <a:cs typeface="Calibri"/>
            </a:endParaRPr>
          </a:p>
          <a:p>
            <a:pPr marL="299720" marR="135890" indent="-287020">
              <a:lnSpc>
                <a:spcPct val="100000"/>
              </a:lnSpc>
              <a:buFont typeface="Wingdings"/>
              <a:buChar char=""/>
              <a:tabLst>
                <a:tab pos="299720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Someone's</a:t>
            </a:r>
            <a:r>
              <a:rPr sz="20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status</a:t>
            </a:r>
            <a:r>
              <a:rPr sz="20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changed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Update</a:t>
            </a:r>
            <a:r>
              <a:rPr sz="20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all</a:t>
            </a:r>
            <a:r>
              <a:rPr sz="20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donor/supporter/CRM databases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(E.G</a:t>
            </a:r>
            <a:r>
              <a:rPr sz="2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No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longer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payer).</a:t>
            </a:r>
            <a:endParaRPr sz="2000">
              <a:latin typeface="Calibri"/>
              <a:cs typeface="Calibri"/>
            </a:endParaRPr>
          </a:p>
          <a:p>
            <a:pPr marL="299720" marR="2476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720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Address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changed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Update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all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donor/supporter/CRM</a:t>
            </a:r>
            <a:r>
              <a:rPr sz="2000" spc="-1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databases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(E.G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Someone's</a:t>
            </a:r>
            <a:r>
              <a:rPr sz="20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moved</a:t>
            </a:r>
            <a:r>
              <a:rPr sz="20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house).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Consider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postcode</a:t>
            </a:r>
            <a:r>
              <a:rPr sz="2000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lookup</a:t>
            </a:r>
            <a:r>
              <a:rPr sz="20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tools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These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increase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speed</a:t>
            </a:r>
            <a:r>
              <a:rPr sz="20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accuracy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at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store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20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head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office.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0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careful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about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upcycling/refurbishing</a:t>
            </a:r>
            <a:r>
              <a:rPr sz="20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products.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SURGERY</a:t>
            </a:r>
            <a:r>
              <a:rPr spc="-60" dirty="0"/>
              <a:t> </a:t>
            </a:r>
            <a:r>
              <a:rPr dirty="0"/>
              <a:t>&amp;</a:t>
            </a:r>
            <a:r>
              <a:rPr spc="-60" dirty="0"/>
              <a:t> </a:t>
            </a:r>
            <a:r>
              <a:rPr spc="-10" dirty="0"/>
              <a:t>QUESTIONS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Tips</a:t>
            </a:r>
            <a:r>
              <a:rPr sz="2500" spc="-20" dirty="0"/>
              <a:t> </a:t>
            </a:r>
            <a:r>
              <a:rPr sz="2500" dirty="0"/>
              <a:t>–</a:t>
            </a:r>
            <a:r>
              <a:rPr sz="2500" spc="-10" dirty="0"/>
              <a:t> </a:t>
            </a:r>
            <a:r>
              <a:rPr sz="2500" dirty="0"/>
              <a:t>1</a:t>
            </a:r>
            <a:r>
              <a:rPr sz="2500" spc="-25" dirty="0"/>
              <a:t> </a:t>
            </a:r>
            <a:r>
              <a:rPr sz="2500" dirty="0"/>
              <a:t>of</a:t>
            </a:r>
            <a:r>
              <a:rPr sz="2500" spc="-15" dirty="0"/>
              <a:t> </a:t>
            </a:r>
            <a:r>
              <a:rPr sz="2500" spc="-50" dirty="0"/>
              <a:t>2</a:t>
            </a:r>
            <a:endParaRPr sz="25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6400" y="4869179"/>
            <a:ext cx="1219200" cy="113284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17681" y="277240"/>
            <a:ext cx="2159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100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58414" y="1522729"/>
            <a:ext cx="6938645" cy="3379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Foreign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addresses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fine</a:t>
            </a:r>
            <a:r>
              <a:rPr sz="2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As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long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as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UK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tax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payer.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Method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choose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value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F487C"/>
                </a:solidFill>
                <a:latin typeface="Calibri"/>
                <a:cs typeface="Calibri"/>
              </a:rPr>
              <a:t>up</a:t>
            </a:r>
            <a:r>
              <a:rPr sz="2000" b="1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000" b="1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£100.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Method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You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2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choose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value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F487C"/>
                </a:solidFill>
                <a:latin typeface="Calibri"/>
                <a:cs typeface="Calibri"/>
              </a:rPr>
              <a:t>up</a:t>
            </a:r>
            <a:r>
              <a:rPr sz="2000" b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000" b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£1000.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Where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possible,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GAD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form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should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filled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out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by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donor.</a:t>
            </a:r>
            <a:endParaRPr sz="2000">
              <a:latin typeface="Calibri"/>
              <a:cs typeface="Calibri"/>
            </a:endParaRPr>
          </a:p>
          <a:p>
            <a:pPr marL="299720" marR="3111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720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Cheque</a:t>
            </a:r>
            <a:r>
              <a:rPr sz="20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payments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Make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sure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cheques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have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cleared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before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claiming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Aid.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Volunteer</a:t>
            </a:r>
            <a:r>
              <a:rPr sz="20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expenses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they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choose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re-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donate</a:t>
            </a:r>
            <a:r>
              <a:rPr sz="20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part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full</a:t>
            </a:r>
            <a:endParaRPr sz="20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amount,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this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should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treated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as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though</a:t>
            </a:r>
            <a:r>
              <a:rPr sz="20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it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new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donation.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Gift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Aid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must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“Free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Will”</a:t>
            </a:r>
            <a:r>
              <a:rPr sz="20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donation.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HMRC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will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within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4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weeks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online</a:t>
            </a:r>
            <a:r>
              <a:rPr sz="20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submissions</a:t>
            </a:r>
            <a:r>
              <a:rPr sz="20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20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within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 5</a:t>
            </a:r>
            <a:endParaRPr sz="20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weeks</a:t>
            </a:r>
            <a:r>
              <a:rPr sz="20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2000" spc="-9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postal</a:t>
            </a:r>
            <a:r>
              <a:rPr sz="20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submissions.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SURGERY</a:t>
            </a:r>
            <a:r>
              <a:rPr spc="-60" dirty="0"/>
              <a:t> </a:t>
            </a:r>
            <a:r>
              <a:rPr dirty="0"/>
              <a:t>&amp;</a:t>
            </a:r>
            <a:r>
              <a:rPr spc="-60" dirty="0"/>
              <a:t> </a:t>
            </a:r>
            <a:r>
              <a:rPr spc="-10" dirty="0"/>
              <a:t>QUESTIONS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dirty="0"/>
              <a:t>Tips</a:t>
            </a:r>
            <a:r>
              <a:rPr sz="2500" spc="-20" dirty="0"/>
              <a:t> </a:t>
            </a:r>
            <a:r>
              <a:rPr sz="2500" dirty="0"/>
              <a:t>–</a:t>
            </a:r>
            <a:r>
              <a:rPr sz="2500" spc="-10" dirty="0"/>
              <a:t> </a:t>
            </a:r>
            <a:r>
              <a:rPr sz="2500" dirty="0"/>
              <a:t>2</a:t>
            </a:r>
            <a:r>
              <a:rPr sz="2500" spc="-25" dirty="0"/>
              <a:t> </a:t>
            </a:r>
            <a:r>
              <a:rPr sz="2500" dirty="0"/>
              <a:t>of</a:t>
            </a:r>
            <a:r>
              <a:rPr sz="2500" spc="-15" dirty="0"/>
              <a:t> </a:t>
            </a:r>
            <a:r>
              <a:rPr sz="2500" spc="-50" dirty="0"/>
              <a:t>2</a:t>
            </a:r>
            <a:endParaRPr sz="25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6400" y="4869179"/>
            <a:ext cx="1219200" cy="113284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17681" y="277240"/>
            <a:ext cx="2159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101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09315" y="3133725"/>
            <a:ext cx="5370830" cy="1610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0" marR="1537335" indent="-3175" algn="ctr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1F487C"/>
                </a:solidFill>
                <a:latin typeface="Calibri"/>
                <a:cs typeface="Calibri"/>
              </a:rPr>
              <a:t>Michael</a:t>
            </a:r>
            <a:r>
              <a:rPr sz="2600" b="1" spc="-10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1F487C"/>
                </a:solidFill>
                <a:latin typeface="Calibri"/>
                <a:cs typeface="Calibri"/>
              </a:rPr>
              <a:t>Fleming </a:t>
            </a:r>
            <a:r>
              <a:rPr sz="2600" b="1" dirty="0">
                <a:solidFill>
                  <a:srgbClr val="1F487C"/>
                </a:solidFill>
                <a:latin typeface="Calibri"/>
                <a:cs typeface="Calibri"/>
              </a:rPr>
              <a:t>Project</a:t>
            </a:r>
            <a:r>
              <a:rPr sz="2600" b="1" spc="-1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1F487C"/>
                </a:solidFill>
                <a:latin typeface="Calibri"/>
                <a:cs typeface="Calibri"/>
              </a:rPr>
              <a:t>Manager</a:t>
            </a:r>
            <a:endParaRPr sz="2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125"/>
              </a:spcBef>
            </a:pPr>
            <a:r>
              <a:rPr sz="2600" b="1" spc="-10" dirty="0">
                <a:solidFill>
                  <a:srgbClr val="1F487C"/>
                </a:solidFill>
                <a:latin typeface="Calibri"/>
                <a:cs typeface="Calibri"/>
              </a:rPr>
              <a:t>E-</a:t>
            </a:r>
            <a:r>
              <a:rPr sz="2600" b="1" dirty="0">
                <a:solidFill>
                  <a:srgbClr val="1F487C"/>
                </a:solidFill>
                <a:latin typeface="Calibri"/>
                <a:cs typeface="Calibri"/>
              </a:rPr>
              <a:t>mail</a:t>
            </a:r>
            <a:r>
              <a:rPr sz="2600" b="1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2600" b="1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1F487C"/>
                </a:solidFill>
                <a:latin typeface="Calibri"/>
                <a:cs typeface="Calibri"/>
                <a:hlinkClick r:id="rId2"/>
              </a:rPr>
              <a:t>Michael.Fleming@nisyst.co.uk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CONTACT</a:t>
            </a:r>
            <a:r>
              <a:rPr spc="-105" dirty="0"/>
              <a:t> </a:t>
            </a:r>
            <a:r>
              <a:rPr spc="-20" dirty="0"/>
              <a:t>INFORMATION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spc="-10" dirty="0"/>
              <a:t>Details</a:t>
            </a:r>
            <a:endParaRPr sz="250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48579" y="1701800"/>
            <a:ext cx="1894839" cy="1338579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92748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dirty="0">
                <a:solidFill>
                  <a:srgbClr val="FFFFFF"/>
                </a:solidFill>
                <a:latin typeface="Calibri"/>
                <a:cs typeface="Calibri"/>
              </a:rPr>
              <a:t>Thank</a:t>
            </a:r>
            <a:r>
              <a:rPr sz="6000" b="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0" spc="-25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88126" y="3883025"/>
            <a:ext cx="4313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(Don’t</a:t>
            </a:r>
            <a:r>
              <a:rPr sz="24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forget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feedback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forms)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23930" y="6444932"/>
            <a:ext cx="2159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FFFFFF"/>
                </a:solidFill>
                <a:latin typeface="Calibri"/>
                <a:cs typeface="Calibri"/>
              </a:rPr>
              <a:t>102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17681" y="277240"/>
            <a:ext cx="2159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888888"/>
                </a:solidFill>
                <a:latin typeface="Calibri"/>
                <a:cs typeface="Calibri"/>
              </a:rPr>
              <a:t>103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0120" y="1257300"/>
            <a:ext cx="7731759" cy="4848860"/>
            <a:chOff x="2230120" y="1257300"/>
            <a:chExt cx="7731759" cy="4848860"/>
          </a:xfrm>
        </p:grpSpPr>
        <p:sp>
          <p:nvSpPr>
            <p:cNvPr id="4" name="object 4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6902450" y="0"/>
                  </a:moveTo>
                  <a:lnTo>
                    <a:pt x="803910" y="0"/>
                  </a:lnTo>
                  <a:lnTo>
                    <a:pt x="754937" y="1467"/>
                  </a:lnTo>
                  <a:lnTo>
                    <a:pt x="706741" y="5812"/>
                  </a:lnTo>
                  <a:lnTo>
                    <a:pt x="659404" y="12951"/>
                  </a:lnTo>
                  <a:lnTo>
                    <a:pt x="613012" y="22801"/>
                  </a:lnTo>
                  <a:lnTo>
                    <a:pt x="567649" y="35276"/>
                  </a:lnTo>
                  <a:lnTo>
                    <a:pt x="523397" y="50294"/>
                  </a:lnTo>
                  <a:lnTo>
                    <a:pt x="480342" y="67769"/>
                  </a:lnTo>
                  <a:lnTo>
                    <a:pt x="438568" y="87617"/>
                  </a:lnTo>
                  <a:lnTo>
                    <a:pt x="398159" y="109756"/>
                  </a:lnTo>
                  <a:lnTo>
                    <a:pt x="359198" y="134100"/>
                  </a:lnTo>
                  <a:lnTo>
                    <a:pt x="321770" y="160565"/>
                  </a:lnTo>
                  <a:lnTo>
                    <a:pt x="285959" y="189067"/>
                  </a:lnTo>
                  <a:lnTo>
                    <a:pt x="251848" y="219523"/>
                  </a:lnTo>
                  <a:lnTo>
                    <a:pt x="219523" y="251848"/>
                  </a:lnTo>
                  <a:lnTo>
                    <a:pt x="189067" y="285959"/>
                  </a:lnTo>
                  <a:lnTo>
                    <a:pt x="160565" y="321770"/>
                  </a:lnTo>
                  <a:lnTo>
                    <a:pt x="134100" y="359198"/>
                  </a:lnTo>
                  <a:lnTo>
                    <a:pt x="109756" y="398159"/>
                  </a:lnTo>
                  <a:lnTo>
                    <a:pt x="87617" y="438568"/>
                  </a:lnTo>
                  <a:lnTo>
                    <a:pt x="67769" y="480342"/>
                  </a:lnTo>
                  <a:lnTo>
                    <a:pt x="50294" y="523397"/>
                  </a:lnTo>
                  <a:lnTo>
                    <a:pt x="35276" y="567649"/>
                  </a:lnTo>
                  <a:lnTo>
                    <a:pt x="22801" y="613012"/>
                  </a:lnTo>
                  <a:lnTo>
                    <a:pt x="12951" y="659404"/>
                  </a:lnTo>
                  <a:lnTo>
                    <a:pt x="5812" y="706741"/>
                  </a:lnTo>
                  <a:lnTo>
                    <a:pt x="1467" y="754937"/>
                  </a:lnTo>
                  <a:lnTo>
                    <a:pt x="0" y="803910"/>
                  </a:lnTo>
                  <a:lnTo>
                    <a:pt x="0" y="4019550"/>
                  </a:lnTo>
                  <a:lnTo>
                    <a:pt x="1467" y="4068521"/>
                  </a:lnTo>
                  <a:lnTo>
                    <a:pt x="5812" y="4116716"/>
                  </a:lnTo>
                  <a:lnTo>
                    <a:pt x="12951" y="4164051"/>
                  </a:lnTo>
                  <a:lnTo>
                    <a:pt x="22801" y="4210443"/>
                  </a:lnTo>
                  <a:lnTo>
                    <a:pt x="35276" y="4255806"/>
                  </a:lnTo>
                  <a:lnTo>
                    <a:pt x="50294" y="4300057"/>
                  </a:lnTo>
                  <a:lnTo>
                    <a:pt x="67769" y="4343111"/>
                  </a:lnTo>
                  <a:lnTo>
                    <a:pt x="87617" y="4384885"/>
                  </a:lnTo>
                  <a:lnTo>
                    <a:pt x="109756" y="4425295"/>
                  </a:lnTo>
                  <a:lnTo>
                    <a:pt x="134100" y="4464256"/>
                  </a:lnTo>
                  <a:lnTo>
                    <a:pt x="160565" y="4501684"/>
                  </a:lnTo>
                  <a:lnTo>
                    <a:pt x="189067" y="4537495"/>
                  </a:lnTo>
                  <a:lnTo>
                    <a:pt x="219523" y="4571606"/>
                  </a:lnTo>
                  <a:lnTo>
                    <a:pt x="251848" y="4603931"/>
                  </a:lnTo>
                  <a:lnTo>
                    <a:pt x="285959" y="4634387"/>
                  </a:lnTo>
                  <a:lnTo>
                    <a:pt x="321770" y="4662890"/>
                  </a:lnTo>
                  <a:lnTo>
                    <a:pt x="359198" y="4689356"/>
                  </a:lnTo>
                  <a:lnTo>
                    <a:pt x="398159" y="4713700"/>
                  </a:lnTo>
                  <a:lnTo>
                    <a:pt x="438568" y="4735839"/>
                  </a:lnTo>
                  <a:lnTo>
                    <a:pt x="480342" y="4755688"/>
                  </a:lnTo>
                  <a:lnTo>
                    <a:pt x="523397" y="4773164"/>
                  </a:lnTo>
                  <a:lnTo>
                    <a:pt x="567649" y="4788182"/>
                  </a:lnTo>
                  <a:lnTo>
                    <a:pt x="613012" y="4800657"/>
                  </a:lnTo>
                  <a:lnTo>
                    <a:pt x="659404" y="4810507"/>
                  </a:lnTo>
                  <a:lnTo>
                    <a:pt x="706741" y="4817647"/>
                  </a:lnTo>
                  <a:lnTo>
                    <a:pt x="754937" y="4821992"/>
                  </a:lnTo>
                  <a:lnTo>
                    <a:pt x="803910" y="4823460"/>
                  </a:lnTo>
                  <a:lnTo>
                    <a:pt x="6902450" y="4823460"/>
                  </a:lnTo>
                  <a:lnTo>
                    <a:pt x="6951422" y="4821992"/>
                  </a:lnTo>
                  <a:lnTo>
                    <a:pt x="6999618" y="4817647"/>
                  </a:lnTo>
                  <a:lnTo>
                    <a:pt x="7046955" y="4810507"/>
                  </a:lnTo>
                  <a:lnTo>
                    <a:pt x="7093347" y="4800657"/>
                  </a:lnTo>
                  <a:lnTo>
                    <a:pt x="7138710" y="4788182"/>
                  </a:lnTo>
                  <a:lnTo>
                    <a:pt x="7182962" y="4773164"/>
                  </a:lnTo>
                  <a:lnTo>
                    <a:pt x="7226017" y="4755688"/>
                  </a:lnTo>
                  <a:lnTo>
                    <a:pt x="7267791" y="4735839"/>
                  </a:lnTo>
                  <a:lnTo>
                    <a:pt x="7308200" y="4713700"/>
                  </a:lnTo>
                  <a:lnTo>
                    <a:pt x="7347161" y="4689356"/>
                  </a:lnTo>
                  <a:lnTo>
                    <a:pt x="7384589" y="4662890"/>
                  </a:lnTo>
                  <a:lnTo>
                    <a:pt x="7420400" y="4634387"/>
                  </a:lnTo>
                  <a:lnTo>
                    <a:pt x="7454511" y="4603931"/>
                  </a:lnTo>
                  <a:lnTo>
                    <a:pt x="7486836" y="4571606"/>
                  </a:lnTo>
                  <a:lnTo>
                    <a:pt x="7517292" y="4537495"/>
                  </a:lnTo>
                  <a:lnTo>
                    <a:pt x="7545794" y="4501684"/>
                  </a:lnTo>
                  <a:lnTo>
                    <a:pt x="7572259" y="4464256"/>
                  </a:lnTo>
                  <a:lnTo>
                    <a:pt x="7596603" y="4425295"/>
                  </a:lnTo>
                  <a:lnTo>
                    <a:pt x="7618742" y="4384885"/>
                  </a:lnTo>
                  <a:lnTo>
                    <a:pt x="7638590" y="4343111"/>
                  </a:lnTo>
                  <a:lnTo>
                    <a:pt x="7656065" y="4300057"/>
                  </a:lnTo>
                  <a:lnTo>
                    <a:pt x="7671083" y="4255806"/>
                  </a:lnTo>
                  <a:lnTo>
                    <a:pt x="7683558" y="4210443"/>
                  </a:lnTo>
                  <a:lnTo>
                    <a:pt x="7693408" y="4164051"/>
                  </a:lnTo>
                  <a:lnTo>
                    <a:pt x="7700547" y="4116716"/>
                  </a:lnTo>
                  <a:lnTo>
                    <a:pt x="7704892" y="4068521"/>
                  </a:lnTo>
                  <a:lnTo>
                    <a:pt x="7706359" y="4019550"/>
                  </a:lnTo>
                  <a:lnTo>
                    <a:pt x="7706359" y="803910"/>
                  </a:lnTo>
                  <a:lnTo>
                    <a:pt x="7704892" y="754937"/>
                  </a:lnTo>
                  <a:lnTo>
                    <a:pt x="7700547" y="706741"/>
                  </a:lnTo>
                  <a:lnTo>
                    <a:pt x="7693408" y="659404"/>
                  </a:lnTo>
                  <a:lnTo>
                    <a:pt x="7683558" y="613012"/>
                  </a:lnTo>
                  <a:lnTo>
                    <a:pt x="7671083" y="567649"/>
                  </a:lnTo>
                  <a:lnTo>
                    <a:pt x="7656065" y="523397"/>
                  </a:lnTo>
                  <a:lnTo>
                    <a:pt x="7638590" y="480342"/>
                  </a:lnTo>
                  <a:lnTo>
                    <a:pt x="7618742" y="438568"/>
                  </a:lnTo>
                  <a:lnTo>
                    <a:pt x="7596603" y="398159"/>
                  </a:lnTo>
                  <a:lnTo>
                    <a:pt x="7572259" y="359198"/>
                  </a:lnTo>
                  <a:lnTo>
                    <a:pt x="7545794" y="321770"/>
                  </a:lnTo>
                  <a:lnTo>
                    <a:pt x="7517292" y="285959"/>
                  </a:lnTo>
                  <a:lnTo>
                    <a:pt x="7486836" y="251848"/>
                  </a:lnTo>
                  <a:lnTo>
                    <a:pt x="7454511" y="219523"/>
                  </a:lnTo>
                  <a:lnTo>
                    <a:pt x="7420400" y="189067"/>
                  </a:lnTo>
                  <a:lnTo>
                    <a:pt x="7384589" y="160565"/>
                  </a:lnTo>
                  <a:lnTo>
                    <a:pt x="7347161" y="134100"/>
                  </a:lnTo>
                  <a:lnTo>
                    <a:pt x="7308200" y="109756"/>
                  </a:lnTo>
                  <a:lnTo>
                    <a:pt x="7267791" y="87617"/>
                  </a:lnTo>
                  <a:lnTo>
                    <a:pt x="7226017" y="67769"/>
                  </a:lnTo>
                  <a:lnTo>
                    <a:pt x="7182962" y="50294"/>
                  </a:lnTo>
                  <a:lnTo>
                    <a:pt x="7138710" y="35276"/>
                  </a:lnTo>
                  <a:lnTo>
                    <a:pt x="7093347" y="22801"/>
                  </a:lnTo>
                  <a:lnTo>
                    <a:pt x="7046955" y="12951"/>
                  </a:lnTo>
                  <a:lnTo>
                    <a:pt x="6999618" y="5812"/>
                  </a:lnTo>
                  <a:lnTo>
                    <a:pt x="6951422" y="1467"/>
                  </a:lnTo>
                  <a:lnTo>
                    <a:pt x="690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2820" y="1270000"/>
              <a:ext cx="7706359" cy="4823460"/>
            </a:xfrm>
            <a:custGeom>
              <a:avLst/>
              <a:gdLst/>
              <a:ahLst/>
              <a:cxnLst/>
              <a:rect l="l" t="t" r="r" b="b"/>
              <a:pathLst>
                <a:path w="7706359" h="4823460">
                  <a:moveTo>
                    <a:pt x="0" y="803910"/>
                  </a:moveTo>
                  <a:lnTo>
                    <a:pt x="1467" y="754937"/>
                  </a:lnTo>
                  <a:lnTo>
                    <a:pt x="5812" y="706741"/>
                  </a:lnTo>
                  <a:lnTo>
                    <a:pt x="12951" y="659404"/>
                  </a:lnTo>
                  <a:lnTo>
                    <a:pt x="22801" y="613012"/>
                  </a:lnTo>
                  <a:lnTo>
                    <a:pt x="35276" y="567649"/>
                  </a:lnTo>
                  <a:lnTo>
                    <a:pt x="50294" y="523397"/>
                  </a:lnTo>
                  <a:lnTo>
                    <a:pt x="67769" y="480342"/>
                  </a:lnTo>
                  <a:lnTo>
                    <a:pt x="87617" y="438568"/>
                  </a:lnTo>
                  <a:lnTo>
                    <a:pt x="109756" y="398159"/>
                  </a:lnTo>
                  <a:lnTo>
                    <a:pt x="134100" y="359198"/>
                  </a:lnTo>
                  <a:lnTo>
                    <a:pt x="160565" y="321770"/>
                  </a:lnTo>
                  <a:lnTo>
                    <a:pt x="189067" y="285959"/>
                  </a:lnTo>
                  <a:lnTo>
                    <a:pt x="219523" y="251848"/>
                  </a:lnTo>
                  <a:lnTo>
                    <a:pt x="251848" y="219523"/>
                  </a:lnTo>
                  <a:lnTo>
                    <a:pt x="285959" y="189067"/>
                  </a:lnTo>
                  <a:lnTo>
                    <a:pt x="321770" y="160565"/>
                  </a:lnTo>
                  <a:lnTo>
                    <a:pt x="359198" y="134100"/>
                  </a:lnTo>
                  <a:lnTo>
                    <a:pt x="398159" y="109756"/>
                  </a:lnTo>
                  <a:lnTo>
                    <a:pt x="438568" y="87617"/>
                  </a:lnTo>
                  <a:lnTo>
                    <a:pt x="480342" y="67769"/>
                  </a:lnTo>
                  <a:lnTo>
                    <a:pt x="523397" y="50294"/>
                  </a:lnTo>
                  <a:lnTo>
                    <a:pt x="567649" y="35276"/>
                  </a:lnTo>
                  <a:lnTo>
                    <a:pt x="613012" y="22801"/>
                  </a:lnTo>
                  <a:lnTo>
                    <a:pt x="659404" y="12951"/>
                  </a:lnTo>
                  <a:lnTo>
                    <a:pt x="706741" y="5812"/>
                  </a:lnTo>
                  <a:lnTo>
                    <a:pt x="754937" y="1467"/>
                  </a:lnTo>
                  <a:lnTo>
                    <a:pt x="803910" y="0"/>
                  </a:lnTo>
                  <a:lnTo>
                    <a:pt x="6902450" y="0"/>
                  </a:lnTo>
                  <a:lnTo>
                    <a:pt x="6951422" y="1467"/>
                  </a:lnTo>
                  <a:lnTo>
                    <a:pt x="6999618" y="5812"/>
                  </a:lnTo>
                  <a:lnTo>
                    <a:pt x="7046955" y="12951"/>
                  </a:lnTo>
                  <a:lnTo>
                    <a:pt x="7093347" y="22801"/>
                  </a:lnTo>
                  <a:lnTo>
                    <a:pt x="7138710" y="35276"/>
                  </a:lnTo>
                  <a:lnTo>
                    <a:pt x="7182962" y="50294"/>
                  </a:lnTo>
                  <a:lnTo>
                    <a:pt x="7226017" y="67769"/>
                  </a:lnTo>
                  <a:lnTo>
                    <a:pt x="7267791" y="87617"/>
                  </a:lnTo>
                  <a:lnTo>
                    <a:pt x="7308200" y="109756"/>
                  </a:lnTo>
                  <a:lnTo>
                    <a:pt x="7347161" y="134100"/>
                  </a:lnTo>
                  <a:lnTo>
                    <a:pt x="7384589" y="160565"/>
                  </a:lnTo>
                  <a:lnTo>
                    <a:pt x="7420400" y="189067"/>
                  </a:lnTo>
                  <a:lnTo>
                    <a:pt x="7454511" y="219523"/>
                  </a:lnTo>
                  <a:lnTo>
                    <a:pt x="7486836" y="251848"/>
                  </a:lnTo>
                  <a:lnTo>
                    <a:pt x="7517292" y="285959"/>
                  </a:lnTo>
                  <a:lnTo>
                    <a:pt x="7545794" y="321770"/>
                  </a:lnTo>
                  <a:lnTo>
                    <a:pt x="7572259" y="359198"/>
                  </a:lnTo>
                  <a:lnTo>
                    <a:pt x="7596603" y="398159"/>
                  </a:lnTo>
                  <a:lnTo>
                    <a:pt x="7618742" y="438568"/>
                  </a:lnTo>
                  <a:lnTo>
                    <a:pt x="7638590" y="480342"/>
                  </a:lnTo>
                  <a:lnTo>
                    <a:pt x="7656065" y="523397"/>
                  </a:lnTo>
                  <a:lnTo>
                    <a:pt x="7671083" y="567649"/>
                  </a:lnTo>
                  <a:lnTo>
                    <a:pt x="7683558" y="613012"/>
                  </a:lnTo>
                  <a:lnTo>
                    <a:pt x="7693408" y="659404"/>
                  </a:lnTo>
                  <a:lnTo>
                    <a:pt x="7700547" y="706741"/>
                  </a:lnTo>
                  <a:lnTo>
                    <a:pt x="7704892" y="754937"/>
                  </a:lnTo>
                  <a:lnTo>
                    <a:pt x="7706359" y="803910"/>
                  </a:lnTo>
                  <a:lnTo>
                    <a:pt x="7706359" y="4019550"/>
                  </a:lnTo>
                  <a:lnTo>
                    <a:pt x="7704892" y="4068521"/>
                  </a:lnTo>
                  <a:lnTo>
                    <a:pt x="7700547" y="4116716"/>
                  </a:lnTo>
                  <a:lnTo>
                    <a:pt x="7693408" y="4164051"/>
                  </a:lnTo>
                  <a:lnTo>
                    <a:pt x="7683558" y="4210443"/>
                  </a:lnTo>
                  <a:lnTo>
                    <a:pt x="7671083" y="4255806"/>
                  </a:lnTo>
                  <a:lnTo>
                    <a:pt x="7656065" y="4300057"/>
                  </a:lnTo>
                  <a:lnTo>
                    <a:pt x="7638590" y="4343111"/>
                  </a:lnTo>
                  <a:lnTo>
                    <a:pt x="7618742" y="4384885"/>
                  </a:lnTo>
                  <a:lnTo>
                    <a:pt x="7596603" y="4425295"/>
                  </a:lnTo>
                  <a:lnTo>
                    <a:pt x="7572259" y="4464256"/>
                  </a:lnTo>
                  <a:lnTo>
                    <a:pt x="7545794" y="4501684"/>
                  </a:lnTo>
                  <a:lnTo>
                    <a:pt x="7517292" y="4537495"/>
                  </a:lnTo>
                  <a:lnTo>
                    <a:pt x="7486836" y="4571606"/>
                  </a:lnTo>
                  <a:lnTo>
                    <a:pt x="7454511" y="4603931"/>
                  </a:lnTo>
                  <a:lnTo>
                    <a:pt x="7420400" y="4634387"/>
                  </a:lnTo>
                  <a:lnTo>
                    <a:pt x="7384589" y="4662890"/>
                  </a:lnTo>
                  <a:lnTo>
                    <a:pt x="7347161" y="4689356"/>
                  </a:lnTo>
                  <a:lnTo>
                    <a:pt x="7308200" y="4713700"/>
                  </a:lnTo>
                  <a:lnTo>
                    <a:pt x="7267791" y="4735839"/>
                  </a:lnTo>
                  <a:lnTo>
                    <a:pt x="7226017" y="4755688"/>
                  </a:lnTo>
                  <a:lnTo>
                    <a:pt x="7182962" y="4773164"/>
                  </a:lnTo>
                  <a:lnTo>
                    <a:pt x="7138710" y="4788182"/>
                  </a:lnTo>
                  <a:lnTo>
                    <a:pt x="7093347" y="4800657"/>
                  </a:lnTo>
                  <a:lnTo>
                    <a:pt x="7046955" y="4810507"/>
                  </a:lnTo>
                  <a:lnTo>
                    <a:pt x="6999618" y="4817647"/>
                  </a:lnTo>
                  <a:lnTo>
                    <a:pt x="6951422" y="4821992"/>
                  </a:lnTo>
                  <a:lnTo>
                    <a:pt x="6902450" y="4823460"/>
                  </a:lnTo>
                  <a:lnTo>
                    <a:pt x="803910" y="4823460"/>
                  </a:lnTo>
                  <a:lnTo>
                    <a:pt x="754937" y="4821992"/>
                  </a:lnTo>
                  <a:lnTo>
                    <a:pt x="706741" y="4817647"/>
                  </a:lnTo>
                  <a:lnTo>
                    <a:pt x="659404" y="4810507"/>
                  </a:lnTo>
                  <a:lnTo>
                    <a:pt x="613012" y="4800657"/>
                  </a:lnTo>
                  <a:lnTo>
                    <a:pt x="567649" y="4788182"/>
                  </a:lnTo>
                  <a:lnTo>
                    <a:pt x="523397" y="4773164"/>
                  </a:lnTo>
                  <a:lnTo>
                    <a:pt x="480342" y="4755688"/>
                  </a:lnTo>
                  <a:lnTo>
                    <a:pt x="438568" y="4735839"/>
                  </a:lnTo>
                  <a:lnTo>
                    <a:pt x="398159" y="4713700"/>
                  </a:lnTo>
                  <a:lnTo>
                    <a:pt x="359198" y="4689356"/>
                  </a:lnTo>
                  <a:lnTo>
                    <a:pt x="321770" y="4662890"/>
                  </a:lnTo>
                  <a:lnTo>
                    <a:pt x="285959" y="4634387"/>
                  </a:lnTo>
                  <a:lnTo>
                    <a:pt x="251848" y="4603931"/>
                  </a:lnTo>
                  <a:lnTo>
                    <a:pt x="219523" y="4571606"/>
                  </a:lnTo>
                  <a:lnTo>
                    <a:pt x="189067" y="4537495"/>
                  </a:lnTo>
                  <a:lnTo>
                    <a:pt x="160565" y="4501684"/>
                  </a:lnTo>
                  <a:lnTo>
                    <a:pt x="134100" y="4464256"/>
                  </a:lnTo>
                  <a:lnTo>
                    <a:pt x="109756" y="4425295"/>
                  </a:lnTo>
                  <a:lnTo>
                    <a:pt x="87617" y="4384885"/>
                  </a:lnTo>
                  <a:lnTo>
                    <a:pt x="67769" y="4343111"/>
                  </a:lnTo>
                  <a:lnTo>
                    <a:pt x="50294" y="4300057"/>
                  </a:lnTo>
                  <a:lnTo>
                    <a:pt x="35276" y="4255806"/>
                  </a:lnTo>
                  <a:lnTo>
                    <a:pt x="22801" y="4210443"/>
                  </a:lnTo>
                  <a:lnTo>
                    <a:pt x="12951" y="4164051"/>
                  </a:lnTo>
                  <a:lnTo>
                    <a:pt x="5812" y="4116716"/>
                  </a:lnTo>
                  <a:lnTo>
                    <a:pt x="1467" y="4068521"/>
                  </a:lnTo>
                  <a:lnTo>
                    <a:pt x="0" y="4019550"/>
                  </a:lnTo>
                  <a:lnTo>
                    <a:pt x="0" y="80391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58414" y="1525270"/>
            <a:ext cx="7033259" cy="39135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257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libri"/>
                <a:cs typeface="Calibri"/>
              </a:rPr>
              <a:t>This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training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guidance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has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been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prepared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by</a:t>
            </a:r>
            <a:r>
              <a:rPr sz="1500" spc="-6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NISYST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assist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training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6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shop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staff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volunteers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administration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staff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regarding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operation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Retail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Gift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Aid </a:t>
            </a:r>
            <a:r>
              <a:rPr sz="1500" spc="-10" dirty="0">
                <a:latin typeface="Calibri"/>
                <a:cs typeface="Calibri"/>
              </a:rPr>
              <a:t>scheme.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1500" dirty="0">
                <a:latin typeface="Calibri"/>
                <a:cs typeface="Calibri"/>
              </a:rPr>
              <a:t>This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training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guidance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explains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importance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Gift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Aid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things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that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you</a:t>
            </a:r>
            <a:r>
              <a:rPr sz="1500" spc="-6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need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to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Calibri"/>
                <a:cs typeface="Calibri"/>
              </a:rPr>
              <a:t>do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when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making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sales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under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Retail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Gift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Aid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scheme.</a:t>
            </a:r>
            <a:endParaRPr sz="15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805"/>
              </a:spcBef>
            </a:pPr>
            <a:r>
              <a:rPr sz="1500" dirty="0">
                <a:latin typeface="Calibri"/>
                <a:cs typeface="Calibri"/>
              </a:rPr>
              <a:t>This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guidance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based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upon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HMRC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requirements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as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at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April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2020.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This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publication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has </a:t>
            </a:r>
            <a:r>
              <a:rPr sz="1500" dirty="0">
                <a:latin typeface="Calibri"/>
                <a:cs typeface="Calibri"/>
              </a:rPr>
              <a:t>been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carefully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prepared,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but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it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has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been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written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general </a:t>
            </a:r>
            <a:r>
              <a:rPr sz="1500" dirty="0">
                <a:latin typeface="Calibri"/>
                <a:cs typeface="Calibri"/>
              </a:rPr>
              <a:t>terms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should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seen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as </a:t>
            </a:r>
            <a:r>
              <a:rPr sz="1500" dirty="0">
                <a:latin typeface="Calibri"/>
                <a:cs typeface="Calibri"/>
              </a:rPr>
              <a:t>broad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guidance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only.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publication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cannot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relied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upon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cover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specific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situations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and </a:t>
            </a:r>
            <a:r>
              <a:rPr sz="1500" dirty="0">
                <a:latin typeface="Calibri"/>
                <a:cs typeface="Calibri"/>
              </a:rPr>
              <a:t>you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should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not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act,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or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refrain </a:t>
            </a:r>
            <a:r>
              <a:rPr sz="1500" dirty="0">
                <a:latin typeface="Calibri"/>
                <a:cs typeface="Calibri"/>
              </a:rPr>
              <a:t>from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acting,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upon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information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contained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therein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without </a:t>
            </a:r>
            <a:r>
              <a:rPr sz="1500" dirty="0">
                <a:latin typeface="Calibri"/>
                <a:cs typeface="Calibri"/>
              </a:rPr>
              <a:t>obtaining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specific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professional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advice.</a:t>
            </a:r>
            <a:endParaRPr sz="1500">
              <a:latin typeface="Calibri"/>
              <a:cs typeface="Calibri"/>
            </a:endParaRPr>
          </a:p>
          <a:p>
            <a:pPr marL="12700" marR="71755">
              <a:lnSpc>
                <a:spcPct val="100000"/>
              </a:lnSpc>
              <a:spcBef>
                <a:spcPts val="1805"/>
              </a:spcBef>
            </a:pPr>
            <a:r>
              <a:rPr sz="1500" dirty="0">
                <a:latin typeface="Calibri"/>
                <a:cs typeface="Calibri"/>
              </a:rPr>
              <a:t>Please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contact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NISYST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discuss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these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matters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context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your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particular circumstances.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30" dirty="0">
                <a:latin typeface="Calibri"/>
                <a:cs typeface="Calibri"/>
              </a:rPr>
              <a:t>NISYST, </a:t>
            </a:r>
            <a:r>
              <a:rPr sz="1500" dirty="0">
                <a:latin typeface="Calibri"/>
                <a:cs typeface="Calibri"/>
              </a:rPr>
              <a:t>its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partners, employees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agents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do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not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accept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or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assume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any </a:t>
            </a:r>
            <a:r>
              <a:rPr sz="1500" dirty="0">
                <a:latin typeface="Calibri"/>
                <a:cs typeface="Calibri"/>
              </a:rPr>
              <a:t>liability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or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duty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care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for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any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loss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arising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from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any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action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taken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or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not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taken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by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anyone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in </a:t>
            </a:r>
            <a:r>
              <a:rPr sz="1500" dirty="0">
                <a:latin typeface="Calibri"/>
                <a:cs typeface="Calibri"/>
              </a:rPr>
              <a:t>reliance on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information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this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publication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or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for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any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decision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based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on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it.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DISCLAIMER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500" spc="-10" dirty="0"/>
              <a:t>Disclaimer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7998</Words>
  <Application>Microsoft Office PowerPoint</Application>
  <PresentationFormat>Widescreen</PresentationFormat>
  <Paragraphs>1132</Paragraphs>
  <Slides>96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5" baseType="lpstr">
      <vt:lpstr>Aptos</vt:lpstr>
      <vt:lpstr>Arial</vt:lpstr>
      <vt:lpstr>Arial MT</vt:lpstr>
      <vt:lpstr>Calibri</vt:lpstr>
      <vt:lpstr>Calibri Light</vt:lpstr>
      <vt:lpstr>Times New Roman</vt:lpstr>
      <vt:lpstr>Trebuchet MS</vt:lpstr>
      <vt:lpstr>Wingdings</vt:lpstr>
      <vt:lpstr>Office 2013 - 2022 Theme</vt:lpstr>
      <vt:lpstr>PowerPoint Presentation</vt:lpstr>
      <vt:lpstr>WELCOME Timings*</vt:lpstr>
      <vt:lpstr>GIFT AID Gift Aid It</vt:lpstr>
      <vt:lpstr>PowerPoint Presentation</vt:lpstr>
      <vt:lpstr>GIFT AID Donor’s Tax</vt:lpstr>
      <vt:lpstr>GIFT AID What Counts As Tax</vt:lpstr>
      <vt:lpstr>GIFT AID How Much Tax Must Be Paid</vt:lpstr>
      <vt:lpstr>GIFT AID When Does The Tax Have To Be Paid</vt:lpstr>
      <vt:lpstr>GIFT AID Personal Tax Allowance</vt:lpstr>
      <vt:lpstr>GIFT AID “The Gift Aid Club”</vt:lpstr>
      <vt:lpstr>Setting up retail Gift Aid</vt:lpstr>
      <vt:lpstr>RETAIL GIFT AID Gift Aid Vs Retail Gift Aid</vt:lpstr>
      <vt:lpstr>RETAIL GIFT AID Donation &amp; Selling</vt:lpstr>
      <vt:lpstr>RETAIL GIFT AID HMRC’s Declaration Form</vt:lpstr>
      <vt:lpstr>RETAIL GIFT AID Compulsory Information On GAD</vt:lpstr>
      <vt:lpstr>RETAIL GIFT AID Compulsory Statements On GAD</vt:lpstr>
      <vt:lpstr>RETAIL GIFT AID Compulsory Statements On Agency Agreement</vt:lpstr>
      <vt:lpstr>RETAIL GIFT AID Recommended Statements On Agency Agreement – 1 of 2</vt:lpstr>
      <vt:lpstr>RETAIL GIFT AID Recommended Statements On Agency Agreement – 2 of 2</vt:lpstr>
      <vt:lpstr>RETAIL GIFT AID What Is An Agency Agreement</vt:lpstr>
      <vt:lpstr>RETAIL GIFT AID Agency Agreement Fee Example</vt:lpstr>
      <vt:lpstr>RETAIL GIFT AID Commission</vt:lpstr>
      <vt:lpstr>RETAIL GIFT AID Cash Donations – 1 of 2</vt:lpstr>
      <vt:lpstr>RETAIL GIFT AID Cash Donations – 2 of 2</vt:lpstr>
      <vt:lpstr>RETAIL GIFT AID Gift Aid Methods</vt:lpstr>
      <vt:lpstr>RETAIL GIFT AID Gift Aid Methods – Standard – 1 of 2</vt:lpstr>
      <vt:lpstr>RETAIL GIFT AID Gift Aid Methods – Standard – 2 of 2</vt:lpstr>
      <vt:lpstr>RETAIL GIFT AID Gift Aid Methods – Method A – 1 of 2</vt:lpstr>
      <vt:lpstr>RETAIL GIFT AID Gift Aid Methods – Method A – 2 of 2</vt:lpstr>
      <vt:lpstr>RETAIL GIFT AID Gift Aid Methods – Method B – 1 of 2</vt:lpstr>
      <vt:lpstr>RETAIL GIFT AID Gift Aid Methods – Method B – 2 of 2</vt:lpstr>
      <vt:lpstr>RETAIL GIFT AID Gift Aid Methods – End of Year Letter – Addendum 1</vt:lpstr>
      <vt:lpstr>RETAIL GIFT AID Gift Aid Methods – End of Year Letter – De Minimis – 1 of 2</vt:lpstr>
      <vt:lpstr>RETAIL GIFT AID Gift Aid Methods – End of Year Letter – De Minimis – 2 of 2</vt:lpstr>
      <vt:lpstr>RETAIL GIFT AID Gift Aid Methods – Standard Vs Addendum 1</vt:lpstr>
      <vt:lpstr>RETAIL GIFT AID Gift Aid Methods – Changing Methods – 1 of 2</vt:lpstr>
      <vt:lpstr>RETAIL GIFT AID Gift Aid Methods – Changing Methods – 2 of 2</vt:lpstr>
      <vt:lpstr>RETAIL GIFT AID Trading Subsidiary – 1 of 2</vt:lpstr>
      <vt:lpstr>RETAIL GIFT AID Trading Subsidiary – 2 of 2</vt:lpstr>
      <vt:lpstr>RETAIL GIFT AID Trading Types – 1 of 3</vt:lpstr>
      <vt:lpstr>RETAIL GIFT AID Trading Types – 2 of 3</vt:lpstr>
      <vt:lpstr>RETAIL GIFT AID Trading Types – 3 of 3</vt:lpstr>
      <vt:lpstr>RETAIL GIFT AID GDPR – SAR</vt:lpstr>
      <vt:lpstr>RETAIL GIFT AID GDPR – RTBF</vt:lpstr>
      <vt:lpstr>RETAIL GIFT AID GDPR – “To Tick or Not To Tick”</vt:lpstr>
      <vt:lpstr>On the shop floor</vt:lpstr>
      <vt:lpstr>SHOP FLOOR Notice/Poster Disclosure</vt:lpstr>
      <vt:lpstr>SHOP FLOOR Example Donation &amp; Sorting Process</vt:lpstr>
      <vt:lpstr>SHOP FLOOR Donation &amp; Sorting Process</vt:lpstr>
      <vt:lpstr>SHOP FLOOR New Donor Sign Up – 1 of 4</vt:lpstr>
      <vt:lpstr>SHOP FLOOR New Donor Sign Up – 2 of 4</vt:lpstr>
      <vt:lpstr>SHOP FLOOR New Donor Sign Up – 3 of 4</vt:lpstr>
      <vt:lpstr>SHOP FLOOR New Donor Sign Up – 4 of 4</vt:lpstr>
      <vt:lpstr>SHOP FLOOR Gift Aid Sales &amp; Refunds</vt:lpstr>
      <vt:lpstr>SHOP FLOOR Gift Aid On Rags – 1 of 3</vt:lpstr>
      <vt:lpstr>SHOP FLOOR Gift Aid On Rags – 2 of 3</vt:lpstr>
      <vt:lpstr>SHOP FLOOR Gift Aid On Rags – 3 of 3</vt:lpstr>
      <vt:lpstr>SHOP FLOOR e-commerce</vt:lpstr>
      <vt:lpstr>SHOP FLOOR Training – 1 of 2</vt:lpstr>
      <vt:lpstr>SHOP FLOOR Training – 2 of 2</vt:lpstr>
      <vt:lpstr>Admin confidence</vt:lpstr>
      <vt:lpstr>ADMIN CONFIDENCE Notifications</vt:lpstr>
      <vt:lpstr>ADMIN CONFIDENCE Failed Notification</vt:lpstr>
      <vt:lpstr>ADMIN CONFIDENCE Notifications – Standard Method</vt:lpstr>
      <vt:lpstr>ADMIN CONFIDENCE Notifications – Method A – In Year</vt:lpstr>
      <vt:lpstr>ADMIN CONFIDENCE Notifications – Method A – End of Year – 1 of 2</vt:lpstr>
      <vt:lpstr>ADMIN CONFIDENCE Notifications – Method A – End of Year – 2 of 2</vt:lpstr>
      <vt:lpstr>ADMIN CONFIDENCE Notifications – Method B – In Year</vt:lpstr>
      <vt:lpstr>ADMIN CONFIDENCE Notifications – Method B – End of Year – 1 of 2</vt:lpstr>
      <vt:lpstr>ADMIN CONFIDENCE Notifications – Method B – End of Year – 2 of 2</vt:lpstr>
      <vt:lpstr>ADMIN CONFIDENCE Notifications – Addendum 1 – End of Year</vt:lpstr>
      <vt:lpstr>ADMIN CONFIDENCE Notifications – Frequency, Timing &amp; Donor Claims</vt:lpstr>
      <vt:lpstr>ADMIN CONFIDENCE GOV.UK – 1 of 2</vt:lpstr>
      <vt:lpstr>ADMIN CONFIDENCE GOV.UK – 2 of 2</vt:lpstr>
      <vt:lpstr>HMRC Compliance</vt:lpstr>
      <vt:lpstr>HMRC COMPLIANCE HMRC – Stats – 1 of 2</vt:lpstr>
      <vt:lpstr>HMRC COMPLIANCE HMRC – Stats – 1 of 2</vt:lpstr>
      <vt:lpstr>HMRC COMPLIANCE Over Claimed Gift Aid</vt:lpstr>
      <vt:lpstr>HMRC COMPLIANCE Will HMRC Audit Me? 1 of 2</vt:lpstr>
      <vt:lpstr>HMRC COMPLIANCE Will HMRC Audit Me? 2 of 2</vt:lpstr>
      <vt:lpstr>HMRC COMPLIANCE HMRC – Records &amp; Audit – 1 of 3</vt:lpstr>
      <vt:lpstr>HMRC COMPLIANCE HMRC – Records &amp; Audit – 2 of 3</vt:lpstr>
      <vt:lpstr>HMRC COMPLIANCE HMRC – Records &amp; Audit – 3 of 3</vt:lpstr>
      <vt:lpstr>HMRC COMPLIANCE Internal Gift Aid Audit</vt:lpstr>
      <vt:lpstr>HMRC COMPLIANCE HMRC – Fines</vt:lpstr>
      <vt:lpstr>HMRC COMPLIANCE HMRC – The “Do’s and Don’ts”</vt:lpstr>
      <vt:lpstr>Surgery &amp; Questions</vt:lpstr>
      <vt:lpstr>PowerPoint Presentation</vt:lpstr>
      <vt:lpstr>SURGERY &amp; QUESTIONS How To Improve Gift Aid – 2 of 3</vt:lpstr>
      <vt:lpstr>SURGERY &amp; QUESTIONS How To Improve Gift Aid – 3 of 3</vt:lpstr>
      <vt:lpstr>SURGERY &amp; QUESTIONS Targets, League Tables &amp; Incentives</vt:lpstr>
      <vt:lpstr>SURGERY &amp; QUESTIONS Tips – 1 of 2</vt:lpstr>
      <vt:lpstr>SURGERY &amp; QUESTIONS Tips – 2 of 2</vt:lpstr>
      <vt:lpstr>CONTACT INFORMATION Details</vt:lpstr>
      <vt:lpstr>Thank you</vt:lpstr>
      <vt:lpstr>DISCLAIMER Disclaimer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2024-06-13T13:44:32Z</dcterms:created>
  <dcterms:modified xsi:type="dcterms:W3CDTF">2024-06-20T17:10:09Z</dcterms:modified>
</cp:coreProperties>
</file>