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63" r:id="rId2"/>
    <p:sldId id="266" r:id="rId3"/>
    <p:sldId id="362" r:id="rId4"/>
    <p:sldId id="267" r:id="rId5"/>
    <p:sldId id="268" r:id="rId6"/>
    <p:sldId id="269" r:id="rId7"/>
    <p:sldId id="270" r:id="rId8"/>
    <p:sldId id="272" r:id="rId9"/>
    <p:sldId id="273" r:id="rId10"/>
    <p:sldId id="274" r:id="rId11"/>
    <p:sldId id="275" r:id="rId12"/>
    <p:sldId id="276" r:id="rId13"/>
    <p:sldId id="277" r:id="rId14"/>
    <p:sldId id="279" r:id="rId15"/>
    <p:sldId id="278" r:id="rId16"/>
    <p:sldId id="280" r:id="rId17"/>
    <p:sldId id="281" r:id="rId18"/>
    <p:sldId id="282" r:id="rId19"/>
    <p:sldId id="283" r:id="rId20"/>
    <p:sldId id="284" r:id="rId21"/>
    <p:sldId id="286" r:id="rId22"/>
    <p:sldId id="288" r:id="rId23"/>
    <p:sldId id="289" r:id="rId24"/>
    <p:sldId id="290" r:id="rId25"/>
    <p:sldId id="291" r:id="rId26"/>
    <p:sldId id="292" r:id="rId27"/>
    <p:sldId id="293" r:id="rId28"/>
    <p:sldId id="353" r:id="rId29"/>
    <p:sldId id="294" r:id="rId30"/>
    <p:sldId id="295" r:id="rId31"/>
    <p:sldId id="363" r:id="rId32"/>
    <p:sldId id="296" r:id="rId33"/>
    <p:sldId id="366" r:id="rId34"/>
    <p:sldId id="297" r:id="rId35"/>
    <p:sldId id="298" r:id="rId36"/>
    <p:sldId id="358" r:id="rId37"/>
    <p:sldId id="359" r:id="rId38"/>
    <p:sldId id="300" r:id="rId39"/>
    <p:sldId id="360" r:id="rId40"/>
    <p:sldId id="301" r:id="rId41"/>
    <p:sldId id="302" r:id="rId42"/>
    <p:sldId id="303" r:id="rId43"/>
    <p:sldId id="304" r:id="rId44"/>
    <p:sldId id="305" r:id="rId45"/>
    <p:sldId id="306" r:id="rId46"/>
    <p:sldId id="356" r:id="rId47"/>
    <p:sldId id="307" r:id="rId48"/>
    <p:sldId id="357" r:id="rId49"/>
    <p:sldId id="308" r:id="rId50"/>
    <p:sldId id="309" r:id="rId51"/>
    <p:sldId id="310" r:id="rId52"/>
    <p:sldId id="311" r:id="rId53"/>
    <p:sldId id="312" r:id="rId54"/>
    <p:sldId id="313" r:id="rId55"/>
    <p:sldId id="314" r:id="rId56"/>
    <p:sldId id="315" r:id="rId57"/>
    <p:sldId id="316" r:id="rId58"/>
    <p:sldId id="317" r:id="rId59"/>
    <p:sldId id="320" r:id="rId60"/>
    <p:sldId id="321" r:id="rId61"/>
    <p:sldId id="322" r:id="rId62"/>
    <p:sldId id="323" r:id="rId63"/>
    <p:sldId id="324" r:id="rId64"/>
    <p:sldId id="325" r:id="rId65"/>
    <p:sldId id="326" r:id="rId66"/>
    <p:sldId id="327" r:id="rId67"/>
    <p:sldId id="367" r:id="rId68"/>
    <p:sldId id="329" r:id="rId69"/>
    <p:sldId id="330" r:id="rId70"/>
    <p:sldId id="331" r:id="rId71"/>
    <p:sldId id="368" r:id="rId72"/>
    <p:sldId id="333" r:id="rId73"/>
    <p:sldId id="334" r:id="rId74"/>
    <p:sldId id="335" r:id="rId75"/>
    <p:sldId id="336" r:id="rId76"/>
    <p:sldId id="361" r:id="rId77"/>
    <p:sldId id="337" r:id="rId78"/>
    <p:sldId id="338" r:id="rId79"/>
    <p:sldId id="339" r:id="rId80"/>
    <p:sldId id="340" r:id="rId81"/>
    <p:sldId id="341" r:id="rId82"/>
    <p:sldId id="342" r:id="rId83"/>
    <p:sldId id="343" r:id="rId84"/>
    <p:sldId id="344" r:id="rId85"/>
    <p:sldId id="345" r:id="rId86"/>
    <p:sldId id="346" r:id="rId87"/>
    <p:sldId id="365" r:id="rId88"/>
    <p:sldId id="364" r:id="rId89"/>
    <p:sldId id="347" r:id="rId90"/>
    <p:sldId id="349" r:id="rId91"/>
    <p:sldId id="348"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9A44"/>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390" autoAdjust="0"/>
  </p:normalViewPr>
  <p:slideViewPr>
    <p:cSldViewPr snapToGrid="0">
      <p:cViewPr varScale="1">
        <p:scale>
          <a:sx n="85" d="100"/>
          <a:sy n="85" d="100"/>
        </p:scale>
        <p:origin x="2346" y="78"/>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32065-D077-4E32-86B1-106B8E0B2C97}" type="datetimeFigureOut">
              <a:rPr lang="en-US" smtClean="0"/>
              <a:t>2/13/2020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C48A-A97A-465E-941E-13E0956BF564}" type="slidenum">
              <a:rPr lang="en-US" smtClean="0"/>
              <a:t>‹#›</a:t>
            </a:fld>
            <a:endParaRPr lang="en-US"/>
          </a:p>
        </p:txBody>
      </p:sp>
    </p:spTree>
    <p:extLst>
      <p:ext uri="{BB962C8B-B14F-4D97-AF65-F5344CB8AC3E}">
        <p14:creationId xmlns:p14="http://schemas.microsoft.com/office/powerpoint/2010/main" val="9129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a:t>
            </a:fld>
            <a:endParaRPr lang="en-US"/>
          </a:p>
        </p:txBody>
      </p:sp>
    </p:spTree>
    <p:extLst>
      <p:ext uri="{BB962C8B-B14F-4D97-AF65-F5344CB8AC3E}">
        <p14:creationId xmlns:p14="http://schemas.microsoft.com/office/powerpoint/2010/main" val="101057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51</a:t>
            </a:fld>
            <a:endParaRPr lang="en-US"/>
          </a:p>
        </p:txBody>
      </p:sp>
    </p:spTree>
    <p:extLst>
      <p:ext uri="{BB962C8B-B14F-4D97-AF65-F5344CB8AC3E}">
        <p14:creationId xmlns:p14="http://schemas.microsoft.com/office/powerpoint/2010/main" val="2599250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Each of these questions is answered using a scale that ranges from 0 (not important or applicable) to 5 (absolutely important).</a:t>
            </a:r>
          </a:p>
        </p:txBody>
      </p:sp>
    </p:spTree>
    <p:extLst>
      <p:ext uri="{BB962C8B-B14F-4D97-AF65-F5344CB8AC3E}">
        <p14:creationId xmlns:p14="http://schemas.microsoft.com/office/powerpoint/2010/main" val="81078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r>
              <a:rPr lang="en-US" baseline="0" dirty="0" smtClean="0"/>
              <a:t> 3 queries,  1 letter, 2 reports</a:t>
            </a:r>
          </a:p>
          <a:p>
            <a:r>
              <a:rPr lang="en-US" baseline="0" dirty="0" smtClean="0"/>
              <a:t>Inputs: 2 records</a:t>
            </a:r>
          </a:p>
          <a:p>
            <a:r>
              <a:rPr lang="en-US" baseline="0" dirty="0" smtClean="0"/>
              <a:t>External Interface: Human Master Systems, and Wage Master System</a:t>
            </a:r>
          </a:p>
          <a:p>
            <a:r>
              <a:rPr lang="en-US" baseline="0" dirty="0" smtClean="0"/>
              <a:t>Internal Files: 2 files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54</a:t>
            </a:fld>
            <a:endParaRPr lang="en-US"/>
          </a:p>
        </p:txBody>
      </p:sp>
    </p:spTree>
    <p:extLst>
      <p:ext uri="{BB962C8B-B14F-4D97-AF65-F5344CB8AC3E}">
        <p14:creationId xmlns:p14="http://schemas.microsoft.com/office/powerpoint/2010/main" val="293021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Also</a:t>
            </a:r>
            <a:r>
              <a:rPr lang="en-US" altLang="en-US" baseline="0" dirty="0" smtClean="0"/>
              <a:t> known as regression-based estimation models. It is based on equations derived from historical data collected from past projects. Devising equations from data is known as regression analysis</a:t>
            </a:r>
            <a:endParaRPr lang="en-US" altLang="en-US" dirty="0"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38296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9165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 represents productivity . It depends on the developer’s experience and capability, and the capability of tool</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66</a:t>
            </a:fld>
            <a:endParaRPr lang="en-US"/>
          </a:p>
        </p:txBody>
      </p:sp>
    </p:spTree>
    <p:extLst>
      <p:ext uri="{BB962C8B-B14F-4D97-AF65-F5344CB8AC3E}">
        <p14:creationId xmlns:p14="http://schemas.microsoft.com/office/powerpoint/2010/main" val="2230855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PROD represents productivity . It depends on the developer’s experience and capability, and the capability of tool.</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67</a:t>
            </a:fld>
            <a:endParaRPr lang="en-US"/>
          </a:p>
        </p:txBody>
      </p:sp>
    </p:spTree>
    <p:extLst>
      <p:ext uri="{BB962C8B-B14F-4D97-AF65-F5344CB8AC3E}">
        <p14:creationId xmlns:p14="http://schemas.microsoft.com/office/powerpoint/2010/main" val="3696588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gn="just">
              <a:lnSpc>
                <a:spcPct val="90000"/>
              </a:lnSpc>
            </a:pPr>
            <a:r>
              <a:rPr lang="en-GB" altLang="en-US" dirty="0" smtClean="0">
                <a:solidFill>
                  <a:schemeClr val="tx1"/>
                </a:solidFill>
              </a:rPr>
              <a:t>B</a:t>
            </a:r>
            <a:r>
              <a:rPr lang="en-GB" altLang="en-US" dirty="0" smtClean="0"/>
              <a:t> </a:t>
            </a:r>
            <a:r>
              <a:rPr lang="en-GB" altLang="en-US" dirty="0" smtClean="0">
                <a:solidFill>
                  <a:srgbClr val="00B050"/>
                </a:solidFill>
              </a:rPr>
              <a:t>= complexity (1.1 -1.24)</a:t>
            </a:r>
            <a:r>
              <a:rPr lang="en-GB" altLang="en-US" baseline="0" dirty="0" smtClean="0">
                <a:solidFill>
                  <a:srgbClr val="00B050"/>
                </a:solidFill>
              </a:rPr>
              <a:t> </a:t>
            </a:r>
            <a:r>
              <a:rPr lang="en-GB" altLang="en-US" dirty="0" smtClean="0">
                <a:solidFill>
                  <a:srgbClr val="00B050"/>
                </a:solidFill>
              </a:rPr>
              <a:t>depending on novelty of the project, development flexibility, risk management approaches and the process maturity</a:t>
            </a:r>
            <a:r>
              <a:rPr lang="en-GB" altLang="en-US" dirty="0" smtClean="0"/>
              <a:t>.</a:t>
            </a:r>
          </a:p>
          <a:p>
            <a:endParaRPr lang="en-US" altLang="en-US" dirty="0" smtClean="0"/>
          </a:p>
        </p:txBody>
      </p:sp>
      <p:sp>
        <p:nvSpPr>
          <p:cNvPr id="78851" name="Rectangle 3"/>
          <p:cNvSpPr>
            <a:spLocks noGrp="1" noRot="1" noChangeAspect="1" noChangeArrowheads="1" noTextEdit="1"/>
          </p:cNvSpPr>
          <p:nvPr>
            <p:ph type="sldImg"/>
          </p:nvPr>
        </p:nvSpPr>
        <p:spPr>
          <a:xfrm>
            <a:off x="1689100" y="781050"/>
            <a:ext cx="3454400" cy="2590800"/>
          </a:xfrm>
          <a:ln cap="flat"/>
        </p:spPr>
      </p:sp>
    </p:spTree>
    <p:extLst>
      <p:ext uri="{BB962C8B-B14F-4D97-AF65-F5344CB8AC3E}">
        <p14:creationId xmlns:p14="http://schemas.microsoft.com/office/powerpoint/2010/main" val="125277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72</a:t>
            </a:fld>
            <a:endParaRPr lang="en-US"/>
          </a:p>
        </p:txBody>
      </p:sp>
    </p:spTree>
    <p:extLst>
      <p:ext uri="{BB962C8B-B14F-4D97-AF65-F5344CB8AC3E}">
        <p14:creationId xmlns:p14="http://schemas.microsoft.com/office/powerpoint/2010/main" val="1034359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0716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Milestone: refers to the completion of an activity at specific point. Example include the requirements specification.</a:t>
            </a:r>
          </a:p>
        </p:txBody>
      </p:sp>
    </p:spTree>
    <p:extLst>
      <p:ext uri="{BB962C8B-B14F-4D97-AF65-F5344CB8AC3E}">
        <p14:creationId xmlns:p14="http://schemas.microsoft.com/office/powerpoint/2010/main" val="230314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CMM: Capability</a:t>
            </a:r>
            <a:r>
              <a:rPr lang="en-US" baseline="0" dirty="0" smtClean="0"/>
              <a:t> Maturity Models from 1 to 5, where I means ad hoc and 5 means very optimized /systematics and hence a measurable process is used by organization.</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74</a:t>
            </a:fld>
            <a:endParaRPr lang="en-US"/>
          </a:p>
        </p:txBody>
      </p:sp>
    </p:spTree>
    <p:extLst>
      <p:ext uri="{BB962C8B-B14F-4D97-AF65-F5344CB8AC3E}">
        <p14:creationId xmlns:p14="http://schemas.microsoft.com/office/powerpoint/2010/main" val="200508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03056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79</a:t>
            </a:fld>
            <a:endParaRPr lang="en-US"/>
          </a:p>
        </p:txBody>
      </p:sp>
    </p:spTree>
    <p:extLst>
      <p:ext uri="{BB962C8B-B14F-4D97-AF65-F5344CB8AC3E}">
        <p14:creationId xmlns:p14="http://schemas.microsoft.com/office/powerpoint/2010/main" val="3419978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83</a:t>
            </a:fld>
            <a:endParaRPr lang="en-US"/>
          </a:p>
        </p:txBody>
      </p:sp>
    </p:spTree>
    <p:extLst>
      <p:ext uri="{BB962C8B-B14F-4D97-AF65-F5344CB8AC3E}">
        <p14:creationId xmlns:p14="http://schemas.microsoft.com/office/powerpoint/2010/main" val="61622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ln/>
        </p:spPr>
      </p:sp>
      <p:sp>
        <p:nvSpPr>
          <p:cNvPr id="1402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200" dirty="0" smtClean="0"/>
              <a:t>AI is a set of Machine Learning Algorithms that learn from data.</a:t>
            </a:r>
            <a:r>
              <a:rPr lang="en-GB" altLang="en-US" sz="1200" baseline="0" dirty="0" smtClean="0"/>
              <a:t> </a:t>
            </a:r>
            <a:r>
              <a:rPr lang="en-GB" altLang="en-US" sz="1200" dirty="0" smtClean="0"/>
              <a:t>Once trained, </a:t>
            </a:r>
            <a:r>
              <a:rPr lang="en-GB" altLang="en-US" sz="1200" smtClean="0"/>
              <a:t>display intelligent </a:t>
            </a:r>
            <a:r>
              <a:rPr lang="en-GB" altLang="en-US" sz="1200" dirty="0" smtClean="0"/>
              <a:t>behaviour typically assigned </a:t>
            </a:r>
            <a:r>
              <a:rPr lang="en-GB" altLang="en-US" sz="1200" smtClean="0"/>
              <a:t>to humans.</a:t>
            </a:r>
            <a:endParaRPr lang="en-GB" altLang="en-US" sz="1200" dirty="0" smtClean="0"/>
          </a:p>
          <a:p>
            <a:pPr eaLnBrk="1" hangingPunct="1"/>
            <a:endParaRPr lang="en-US" altLang="en-US" dirty="0" smtClean="0">
              <a:latin typeface="Arial" panose="020B0604020202020204" pitchFamily="34" charset="0"/>
              <a:ea typeface="Geneva"/>
              <a:cs typeface="Geneva"/>
            </a:endParaRPr>
          </a:p>
        </p:txBody>
      </p:sp>
    </p:spTree>
    <p:extLst>
      <p:ext uri="{BB962C8B-B14F-4D97-AF65-F5344CB8AC3E}">
        <p14:creationId xmlns:p14="http://schemas.microsoft.com/office/powerpoint/2010/main" val="634676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
          <p:cNvSpPr>
            <a:spLocks noGrp="1" noRot="1" noChangeAspect="1" noChangeArrowheads="1" noTextEdit="1"/>
          </p:cNvSpPr>
          <p:nvPr>
            <p:ph type="sldImg"/>
          </p:nvPr>
        </p:nvSpPr>
        <p:spPr>
          <a:ln/>
        </p:spPr>
      </p:sp>
      <p:sp>
        <p:nvSpPr>
          <p:cNvPr id="15053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smtClean="0">
              <a:latin typeface="Arial" panose="020B0604020202020204" pitchFamily="34" charset="0"/>
              <a:ea typeface="Geneva"/>
              <a:cs typeface="Geneva"/>
            </a:endParaRPr>
          </a:p>
        </p:txBody>
      </p:sp>
    </p:spTree>
    <p:extLst>
      <p:ext uri="{BB962C8B-B14F-4D97-AF65-F5344CB8AC3E}">
        <p14:creationId xmlns:p14="http://schemas.microsoft.com/office/powerpoint/2010/main" val="1219680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scheduling is the process of deciding how the work in a project will be organized as separate tasks, and when and how these tastes will be executed. You estimate the calendar time needed to complete each task and the effort required, and you suggest who will work on the tasks that have been identified.</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9</a:t>
            </a:fld>
            <a:endParaRPr lang="en-US"/>
          </a:p>
        </p:txBody>
      </p:sp>
    </p:spTree>
    <p:extLst>
      <p:ext uri="{BB962C8B-B14F-4D97-AF65-F5344CB8AC3E}">
        <p14:creationId xmlns:p14="http://schemas.microsoft.com/office/powerpoint/2010/main" val="70294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16</a:t>
            </a:fld>
            <a:endParaRPr lang="en-US"/>
          </a:p>
        </p:txBody>
      </p:sp>
    </p:spTree>
    <p:extLst>
      <p:ext uri="{BB962C8B-B14F-4D97-AF65-F5344CB8AC3E}">
        <p14:creationId xmlns:p14="http://schemas.microsoft.com/office/powerpoint/2010/main" val="346797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Activities shown by dashes and F’s are not on critical paths.  </a:t>
            </a:r>
          </a:p>
          <a:p>
            <a:r>
              <a:rPr lang="en-US" altLang="en-US" dirty="0" smtClean="0"/>
              <a:t>* indicates the critical path.</a:t>
            </a:r>
          </a:p>
        </p:txBody>
      </p:sp>
    </p:spTree>
    <p:extLst>
      <p:ext uri="{BB962C8B-B14F-4D97-AF65-F5344CB8AC3E}">
        <p14:creationId xmlns:p14="http://schemas.microsoft.com/office/powerpoint/2010/main" val="1254664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WHITE part</a:t>
            </a:r>
            <a:r>
              <a:rPr lang="en-US" baseline="0" dirty="0" smtClean="0"/>
              <a:t> shows the length of time needed to complete the task.</a:t>
            </a:r>
          </a:p>
          <a:p>
            <a:r>
              <a:rPr lang="en-US" baseline="0" dirty="0" smtClean="0"/>
              <a:t>Gray part shows the “slack” time, which is the latest time by which the task can be done.</a:t>
            </a:r>
            <a:endParaRPr lang="en-US" dirty="0" smtClean="0"/>
          </a:p>
          <a:p>
            <a:r>
              <a:rPr lang="en-US" dirty="0" smtClean="0"/>
              <a:t>Design: 45 days</a:t>
            </a:r>
          </a:p>
          <a:p>
            <a:r>
              <a:rPr lang="en-US" dirty="0" smtClean="0"/>
              <a:t>Scanner: 20 days</a:t>
            </a:r>
          </a:p>
          <a:p>
            <a:r>
              <a:rPr lang="en-US" dirty="0" smtClean="0"/>
              <a:t>Parse: 60 days</a:t>
            </a:r>
          </a:p>
          <a:p>
            <a:r>
              <a:rPr lang="en-US" dirty="0" smtClean="0"/>
              <a:t>CG:</a:t>
            </a:r>
            <a:r>
              <a:rPr lang="en-US" baseline="0" dirty="0" smtClean="0"/>
              <a:t> 180 days</a:t>
            </a:r>
          </a:p>
          <a:p>
            <a:r>
              <a:rPr lang="en-US" baseline="0" dirty="0" smtClean="0"/>
              <a:t>Integration Testing 90 days</a:t>
            </a:r>
          </a:p>
          <a:p>
            <a:r>
              <a:rPr lang="en-US" baseline="0" dirty="0" smtClean="0"/>
              <a:t>Writing Manuel: 90 days</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26</a:t>
            </a:fld>
            <a:endParaRPr lang="en-US"/>
          </a:p>
        </p:txBody>
      </p:sp>
    </p:spTree>
    <p:extLst>
      <p:ext uri="{BB962C8B-B14F-4D97-AF65-F5344CB8AC3E}">
        <p14:creationId xmlns:p14="http://schemas.microsoft.com/office/powerpoint/2010/main" val="307375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 represents activities (e.g., design).</a:t>
            </a:r>
          </a:p>
          <a:p>
            <a:r>
              <a:rPr lang="en-US" dirty="0" smtClean="0"/>
              <a:t>The tick black arrows represents the Critical path.</a:t>
            </a:r>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27</a:t>
            </a:fld>
            <a:endParaRPr lang="en-US"/>
          </a:p>
        </p:txBody>
      </p:sp>
    </p:spTree>
    <p:extLst>
      <p:ext uri="{BB962C8B-B14F-4D97-AF65-F5344CB8AC3E}">
        <p14:creationId xmlns:p14="http://schemas.microsoft.com/office/powerpoint/2010/main" val="33121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45 days</a:t>
            </a:r>
          </a:p>
          <a:p>
            <a:r>
              <a:rPr lang="en-US" dirty="0" smtClean="0"/>
              <a:t>Scanner: 20 days</a:t>
            </a:r>
          </a:p>
          <a:p>
            <a:r>
              <a:rPr lang="en-US" dirty="0" smtClean="0"/>
              <a:t>Parse: 60 days</a:t>
            </a:r>
          </a:p>
          <a:p>
            <a:r>
              <a:rPr lang="en-US" dirty="0" smtClean="0"/>
              <a:t>CG:</a:t>
            </a:r>
            <a:r>
              <a:rPr lang="en-US" baseline="0" dirty="0" smtClean="0"/>
              <a:t> 180 days</a:t>
            </a:r>
          </a:p>
          <a:p>
            <a:r>
              <a:rPr lang="en-US" baseline="0" dirty="0" smtClean="0"/>
              <a:t>Integration Testing 90 days</a:t>
            </a:r>
          </a:p>
          <a:p>
            <a:r>
              <a:rPr lang="en-US" baseline="0" dirty="0" smtClean="0"/>
              <a:t>Writing Manuel: 90 days</a:t>
            </a:r>
            <a:endParaRPr lang="en-US" dirty="0" smtClean="0"/>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28</a:t>
            </a:fld>
            <a:endParaRPr lang="en-US"/>
          </a:p>
        </p:txBody>
      </p:sp>
    </p:spTree>
    <p:extLst>
      <p:ext uri="{BB962C8B-B14F-4D97-AF65-F5344CB8AC3E}">
        <p14:creationId xmlns:p14="http://schemas.microsoft.com/office/powerpoint/2010/main" val="2826315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Effort estimation? how many engineers are needed</a:t>
            </a:r>
          </a:p>
          <a:p>
            <a:endParaRPr lang="en-US" dirty="0"/>
          </a:p>
        </p:txBody>
      </p:sp>
      <p:sp>
        <p:nvSpPr>
          <p:cNvPr id="4" name="Slide Number Placeholder 3"/>
          <p:cNvSpPr>
            <a:spLocks noGrp="1"/>
          </p:cNvSpPr>
          <p:nvPr>
            <p:ph type="sldNum" sz="quarter" idx="10"/>
          </p:nvPr>
        </p:nvSpPr>
        <p:spPr/>
        <p:txBody>
          <a:bodyPr/>
          <a:lstStyle/>
          <a:p>
            <a:fld id="{827FC48A-A97A-465E-941E-13E0956BF564}" type="slidenum">
              <a:rPr lang="en-US" smtClean="0"/>
              <a:t>32</a:t>
            </a:fld>
            <a:endParaRPr lang="en-US"/>
          </a:p>
        </p:txBody>
      </p:sp>
    </p:spTree>
    <p:extLst>
      <p:ext uri="{BB962C8B-B14F-4D97-AF65-F5344CB8AC3E}">
        <p14:creationId xmlns:p14="http://schemas.microsoft.com/office/powerpoint/2010/main" val="38648409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userDrawn="1"/>
        </p:nvSpPr>
        <p:spPr>
          <a:xfrm>
            <a:off x="0" y="0"/>
            <a:ext cx="9144000" cy="5257800"/>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1353" y="2160494"/>
            <a:ext cx="7597588" cy="1662206"/>
          </a:xfrm>
        </p:spPr>
        <p:txBody>
          <a:bodyPr anchor="b">
            <a:normAutofit/>
          </a:bodyPr>
          <a:lstStyle>
            <a:lvl1pPr algn="l">
              <a:defRPr sz="4400" baseline="0">
                <a:solidFill>
                  <a:schemeClr val="bg1"/>
                </a:solidFill>
                <a:latin typeface="Helvetica" pitchFamily="34" charset="0"/>
              </a:defRPr>
            </a:lvl1pPr>
          </a:lstStyle>
          <a:p>
            <a:r>
              <a:rPr lang="en-US" dirty="0" smtClean="0"/>
              <a:t>UND POWERPOINT </a:t>
            </a:r>
            <a:endParaRPr lang="en-US" dirty="0"/>
          </a:p>
        </p:txBody>
      </p:sp>
      <p:sp>
        <p:nvSpPr>
          <p:cNvPr id="3" name="Subtitle 2"/>
          <p:cNvSpPr>
            <a:spLocks noGrp="1"/>
          </p:cNvSpPr>
          <p:nvPr>
            <p:ph type="subTitle" idx="1" hasCustomPrompt="1"/>
          </p:nvPr>
        </p:nvSpPr>
        <p:spPr>
          <a:xfrm>
            <a:off x="291352" y="4014114"/>
            <a:ext cx="5876365" cy="450310"/>
          </a:xfrm>
        </p:spPr>
        <p:txBody>
          <a:bodyPr/>
          <a:lstStyle>
            <a:lvl1pPr marL="0" indent="0" algn="l">
              <a:buNone/>
              <a:defRPr sz="2400" baseline="0">
                <a:solidFill>
                  <a:schemeClr val="bg1"/>
                </a:solidFill>
                <a:latin typeface="Helvetica"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for </a:t>
            </a:r>
            <a:r>
              <a:rPr lang="en-US" dirty="0" err="1" smtClean="0"/>
              <a:t>powerpoint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6084" y="5565077"/>
            <a:ext cx="5931832" cy="1042145"/>
          </a:xfrm>
          <a:prstGeom prst="rect">
            <a:avLst/>
          </a:prstGeom>
        </p:spPr>
      </p:pic>
    </p:spTree>
    <p:extLst>
      <p:ext uri="{BB962C8B-B14F-4D97-AF65-F5344CB8AC3E}">
        <p14:creationId xmlns:p14="http://schemas.microsoft.com/office/powerpoint/2010/main" val="116993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85479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91947A-B0F1-4856-8620-313D6908E2D5}"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423680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1"/>
            <a:ext cx="9144000" cy="1757082"/>
          </a:xfrm>
          <a:prstGeom prst="rect">
            <a:avLst/>
          </a:prstGeom>
          <a:solidFill>
            <a:srgbClr val="009A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latin typeface="Helvetica" pitchFamily="34" charset="0"/>
              </a:defRPr>
            </a:lvl1pPr>
          </a:lstStyle>
          <a:p>
            <a:r>
              <a:rPr lang="en-US" dirty="0" smtClean="0"/>
              <a:t>Master title style</a:t>
            </a:r>
            <a:endParaRPr lang="en-US" dirty="0"/>
          </a:p>
        </p:txBody>
      </p:sp>
      <p:sp>
        <p:nvSpPr>
          <p:cNvPr id="3" name="Content Placeholder 2"/>
          <p:cNvSpPr>
            <a:spLocks noGrp="1"/>
          </p:cNvSpPr>
          <p:nvPr>
            <p:ph idx="1"/>
          </p:nvPr>
        </p:nvSpPr>
        <p:spPr>
          <a:xfrm>
            <a:off x="628650" y="1956454"/>
            <a:ext cx="7886700" cy="42226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1060" y="6304586"/>
            <a:ext cx="2424290" cy="425916"/>
          </a:xfrm>
          <a:prstGeom prst="rect">
            <a:avLst/>
          </a:prstGeom>
        </p:spPr>
      </p:pic>
      <p:sp>
        <p:nvSpPr>
          <p:cNvPr id="6" name="Slide Number Placeholder 5"/>
          <p:cNvSpPr>
            <a:spLocks noGrp="1"/>
          </p:cNvSpPr>
          <p:nvPr>
            <p:ph type="sldNum" sz="quarter" idx="4"/>
          </p:nvPr>
        </p:nvSpPr>
        <p:spPr>
          <a:xfrm>
            <a:off x="628650" y="633191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79780-AD28-42C9-8C39-35D3210842B7}" type="slidenum">
              <a:rPr lang="en-US" smtClean="0"/>
              <a:pPr/>
              <a:t>‹#›</a:t>
            </a:fld>
            <a:endParaRPr lang="en-US" dirty="0"/>
          </a:p>
        </p:txBody>
      </p:sp>
    </p:spTree>
    <p:extLst>
      <p:ext uri="{BB962C8B-B14F-4D97-AF65-F5344CB8AC3E}">
        <p14:creationId xmlns:p14="http://schemas.microsoft.com/office/powerpoint/2010/main" val="13695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1947A-B0F1-4856-8620-313D6908E2D5}"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118320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91947A-B0F1-4856-8620-313D6908E2D5}"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243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91947A-B0F1-4856-8620-313D6908E2D5}"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4603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91947A-B0F1-4856-8620-313D6908E2D5}"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317889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1947A-B0F1-4856-8620-313D6908E2D5}"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5993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96342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91947A-B0F1-4856-8620-313D6908E2D5}"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79780-AD28-42C9-8C39-35D3210842B7}" type="slidenum">
              <a:rPr lang="en-US" smtClean="0"/>
              <a:t>‹#›</a:t>
            </a:fld>
            <a:endParaRPr lang="en-US"/>
          </a:p>
        </p:txBody>
      </p:sp>
    </p:spTree>
    <p:extLst>
      <p:ext uri="{BB962C8B-B14F-4D97-AF65-F5344CB8AC3E}">
        <p14:creationId xmlns:p14="http://schemas.microsoft.com/office/powerpoint/2010/main" val="282244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1947A-B0F1-4856-8620-313D6908E2D5}" type="datetimeFigureOut">
              <a:rPr lang="en-US" smtClean="0"/>
              <a:t>2/13/2020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79780-AD28-42C9-8C39-35D3210842B7}" type="slidenum">
              <a:rPr lang="en-US" smtClean="0"/>
              <a:t>‹#›</a:t>
            </a:fld>
            <a:endParaRPr lang="en-US"/>
          </a:p>
        </p:txBody>
      </p:sp>
    </p:spTree>
    <p:extLst>
      <p:ext uri="{BB962C8B-B14F-4D97-AF65-F5344CB8AC3E}">
        <p14:creationId xmlns:p14="http://schemas.microsoft.com/office/powerpoint/2010/main" val="231421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291352" y="2160494"/>
            <a:ext cx="8389803" cy="1662206"/>
          </a:xfrm>
        </p:spPr>
        <p:txBody>
          <a:bodyPr>
            <a:normAutofit fontScale="9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Chapter 3 – </a:t>
            </a:r>
            <a:r>
              <a:rPr lang="en-GB" altLang="en-US" dirty="0" smtClean="0"/>
              <a:t>Planning and </a:t>
            </a:r>
            <a:r>
              <a:rPr lang="en-GB" altLang="en-US" dirty="0" err="1" smtClean="0"/>
              <a:t>Mgt</a:t>
            </a:r>
            <a:r>
              <a:rPr lang="en-GB" altLang="en-US" dirty="0" smtClean="0"/>
              <a:t> of Projects</a:t>
            </a:r>
            <a:br>
              <a:rPr lang="en-GB" altLang="en-US" dirty="0" smtClean="0"/>
            </a:br>
            <a:r>
              <a:rPr lang="en-GB" altLang="en-US" b="1" dirty="0" smtClean="0"/>
              <a:t> </a:t>
            </a:r>
            <a:endParaRPr lang="en-US" dirty="0" smtClean="0"/>
          </a:p>
        </p:txBody>
      </p:sp>
      <p:sp>
        <p:nvSpPr>
          <p:cNvPr id="3" name="Subtitle 2"/>
          <p:cNvSpPr>
            <a:spLocks noGrp="1"/>
          </p:cNvSpPr>
          <p:nvPr>
            <p:ph type="subTitle" idx="1"/>
          </p:nvPr>
        </p:nvSpPr>
        <p:spPr>
          <a:xfrm>
            <a:off x="291351" y="4014114"/>
            <a:ext cx="8480115" cy="1065886"/>
          </a:xfrm>
        </p:spPr>
        <p:txBody>
          <a:bodyPr>
            <a:normAutofit/>
          </a:bodyPr>
          <a:lstStyle/>
          <a:p>
            <a:pPr>
              <a:defRPr/>
            </a:pPr>
            <a:r>
              <a:rPr lang="en-US" dirty="0" smtClean="0"/>
              <a:t>Dr. Hassan Reza</a:t>
            </a:r>
            <a:endParaRPr lang="en-US" dirty="0">
              <a:ea typeface="+mn-ea"/>
              <a:cs typeface="+mn-cs"/>
            </a:endParaRPr>
          </a:p>
        </p:txBody>
      </p:sp>
      <p:sp>
        <p:nvSpPr>
          <p:cNvPr id="4" name="Slide Number Placeholder 3"/>
          <p:cNvSpPr>
            <a:spLocks noGrp="1"/>
          </p:cNvSpPr>
          <p:nvPr>
            <p:ph type="sldNum" sz="quarter" idx="4294967295"/>
          </p:nvPr>
        </p:nvSpPr>
        <p:spPr>
          <a:xfrm>
            <a:off x="6457950" y="5624513"/>
            <a:ext cx="2057400" cy="273844"/>
          </a:xfrm>
          <a:prstGeom prst="rect">
            <a:avLst/>
          </a:prstGeom>
        </p:spPr>
        <p:txBody>
          <a:bodyPr/>
          <a:lstStyle/>
          <a:p>
            <a:pPr>
              <a:defRPr/>
            </a:pPr>
            <a:fld id="{B0C4763A-EFD4-7742-8F31-9C2F9300C28A}" type="slidenum">
              <a:rPr lang="en-US" smtClean="0"/>
              <a:pPr>
                <a:defRPr/>
              </a:pPr>
              <a:t>1</a:t>
            </a:fld>
            <a:endParaRPr lang="en-US" dirty="0"/>
          </a:p>
        </p:txBody>
      </p:sp>
    </p:spTree>
    <p:extLst>
      <p:ext uri="{BB962C8B-B14F-4D97-AF65-F5344CB8AC3E}">
        <p14:creationId xmlns:p14="http://schemas.microsoft.com/office/powerpoint/2010/main" val="2919685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Schedule 1 : Phases and activities (Fig 3.1)</a:t>
            </a:r>
          </a:p>
        </p:txBody>
      </p:sp>
      <p:pic>
        <p:nvPicPr>
          <p:cNvPr id="1536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2222" y="1862667"/>
            <a:ext cx="8556978" cy="4526844"/>
          </a:xfrm>
        </p:spPr>
      </p:pic>
    </p:spTree>
    <p:extLst>
      <p:ext uri="{BB962C8B-B14F-4D97-AF65-F5344CB8AC3E}">
        <p14:creationId xmlns:p14="http://schemas.microsoft.com/office/powerpoint/2010/main" val="240034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smtClean="0"/>
              <a:t>Schedule 2: Phases, Steps, and Activities of Building a House (Table 3.1)</a:t>
            </a:r>
          </a:p>
        </p:txBody>
      </p:sp>
      <p:pic>
        <p:nvPicPr>
          <p:cNvPr id="1638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76200"/>
            <a:ext cx="8991600" cy="6705600"/>
          </a:xfrm>
        </p:spPr>
      </p:pic>
      <p:sp>
        <p:nvSpPr>
          <p:cNvPr id="2" name="Rectangle 1"/>
          <p:cNvSpPr/>
          <p:nvPr/>
        </p:nvSpPr>
        <p:spPr bwMode="auto">
          <a:xfrm>
            <a:off x="381000" y="4267200"/>
            <a:ext cx="4267200" cy="1981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defRPr/>
            </a:pPr>
            <a:r>
              <a:rPr lang="en-US" dirty="0">
                <a:solidFill>
                  <a:schemeClr val="tx1"/>
                </a:solidFill>
                <a:ea typeface="Lucida Sans Unicode" panose="020B0602030504020204" pitchFamily="34" charset="0"/>
              </a:rPr>
              <a:t>Example of building a house:</a:t>
            </a:r>
          </a:p>
          <a:p>
            <a:pPr marL="285750" indent="-285750">
              <a:buFontTx/>
              <a:buChar char="-"/>
              <a:defRPr/>
            </a:pPr>
            <a:r>
              <a:rPr lang="en-US" dirty="0">
                <a:solidFill>
                  <a:srgbClr val="C00000"/>
                </a:solidFill>
                <a:ea typeface="Lucida Sans Unicode" panose="020B0602030504020204" pitchFamily="34" charset="0"/>
              </a:rPr>
              <a:t>Phase 1 (landscaping)</a:t>
            </a:r>
          </a:p>
          <a:p>
            <a:pPr marL="285750" indent="-285750">
              <a:buFontTx/>
              <a:buChar char="-"/>
              <a:defRPr/>
            </a:pPr>
            <a:r>
              <a:rPr lang="en-US" dirty="0">
                <a:solidFill>
                  <a:srgbClr val="C00000"/>
                </a:solidFill>
                <a:ea typeface="Lucida Sans Unicode" panose="020B0602030504020204" pitchFamily="34" charset="0"/>
              </a:rPr>
              <a:t>Phase 2 ( building house)</a:t>
            </a:r>
          </a:p>
        </p:txBody>
      </p:sp>
    </p:spTree>
    <p:extLst>
      <p:ext uri="{BB962C8B-B14F-4D97-AF65-F5344CB8AC3E}">
        <p14:creationId xmlns:p14="http://schemas.microsoft.com/office/powerpoint/2010/main" val="54391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1626" y="229659"/>
            <a:ext cx="9000773" cy="1325563"/>
          </a:xfrm>
        </p:spPr>
        <p:txBody>
          <a:bodyPr/>
          <a:lstStyle/>
          <a:p>
            <a:r>
              <a:rPr lang="en-US" altLang="en-US" dirty="0" smtClean="0"/>
              <a:t>Work breakdown</a:t>
            </a:r>
          </a:p>
        </p:txBody>
      </p:sp>
      <p:sp>
        <p:nvSpPr>
          <p:cNvPr id="17411" name="Content Placeholder 2"/>
          <p:cNvSpPr>
            <a:spLocks noGrp="1"/>
          </p:cNvSpPr>
          <p:nvPr>
            <p:ph idx="1"/>
          </p:nvPr>
        </p:nvSpPr>
        <p:spPr>
          <a:xfrm>
            <a:off x="41627" y="1877432"/>
            <a:ext cx="8910461" cy="4222657"/>
          </a:xfrm>
        </p:spPr>
        <p:txBody>
          <a:bodyPr/>
          <a:lstStyle/>
          <a:p>
            <a:r>
              <a:rPr lang="en-US" altLang="en-US" dirty="0" smtClean="0"/>
              <a:t>Work breakdown structure (WBS)</a:t>
            </a:r>
          </a:p>
          <a:p>
            <a:pPr lvl="1"/>
            <a:r>
              <a:rPr lang="en-US" altLang="en-US" dirty="0" smtClean="0"/>
              <a:t>Refers to deliverable-oriented decomposition of a project into smaller components </a:t>
            </a:r>
          </a:p>
          <a:p>
            <a:pPr lvl="1"/>
            <a:r>
              <a:rPr lang="en-US" altLang="en-US" dirty="0" smtClean="0"/>
              <a:t>Components can be </a:t>
            </a:r>
          </a:p>
          <a:p>
            <a:pPr lvl="2"/>
            <a:r>
              <a:rPr lang="en-US" altLang="en-US" dirty="0" smtClean="0"/>
              <a:t>data, service, product, or combinations of all</a:t>
            </a:r>
          </a:p>
          <a:p>
            <a:pPr lvl="1"/>
            <a:r>
              <a:rPr lang="en-US" altLang="en-US" dirty="0" smtClean="0"/>
              <a:t>Used to control/monitor project and cost estimation</a:t>
            </a:r>
          </a:p>
          <a:p>
            <a:pPr lvl="2"/>
            <a:r>
              <a:rPr lang="en-US" altLang="en-US" dirty="0" smtClean="0">
                <a:solidFill>
                  <a:srgbClr val="C00000"/>
                </a:solidFill>
              </a:rPr>
              <a:t>Precursor (preconditions)</a:t>
            </a:r>
          </a:p>
          <a:p>
            <a:pPr lvl="2"/>
            <a:r>
              <a:rPr lang="en-US" altLang="en-US" dirty="0" smtClean="0">
                <a:solidFill>
                  <a:srgbClr val="C00000"/>
                </a:solidFill>
              </a:rPr>
              <a:t>Due date (delivery date)</a:t>
            </a:r>
          </a:p>
          <a:p>
            <a:pPr lvl="2"/>
            <a:r>
              <a:rPr lang="en-US" altLang="en-US" dirty="0" smtClean="0">
                <a:solidFill>
                  <a:srgbClr val="C00000"/>
                </a:solidFill>
              </a:rPr>
              <a:t>Endpoint (milestones/deliverable)</a:t>
            </a:r>
          </a:p>
        </p:txBody>
      </p:sp>
    </p:spTree>
    <p:extLst>
      <p:ext uri="{BB962C8B-B14F-4D97-AF65-F5344CB8AC3E}">
        <p14:creationId xmlns:p14="http://schemas.microsoft.com/office/powerpoint/2010/main" val="1813125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18435"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913F0D59-3786-4F09-BCD8-427ACF491C0A}" type="slidenum">
              <a:rPr lang="it-IT" altLang="en-US" sz="1800">
                <a:solidFill>
                  <a:schemeClr val="bg1"/>
                </a:solidFill>
                <a:latin typeface="Times New Roman" panose="02020603050405020304" pitchFamily="18" charset="0"/>
              </a:rPr>
              <a:pPr>
                <a:spcBef>
                  <a:spcPct val="0"/>
                </a:spcBef>
                <a:buClrTx/>
                <a:buSzTx/>
                <a:buFontTx/>
                <a:buNone/>
              </a:pPr>
              <a:t>13</a:t>
            </a:fld>
            <a:endParaRPr lang="it-IT" altLang="en-US" sz="1800">
              <a:solidFill>
                <a:schemeClr val="bg1"/>
              </a:solidFill>
              <a:latin typeface="Times New Roman" panose="02020603050405020304" pitchFamily="18" charset="0"/>
            </a:endParaRPr>
          </a:p>
        </p:txBody>
      </p:sp>
      <p:sp>
        <p:nvSpPr>
          <p:cNvPr id="18436" name="Rectangle 2"/>
          <p:cNvSpPr>
            <a:spLocks noGrp="1" noChangeArrowheads="1"/>
          </p:cNvSpPr>
          <p:nvPr>
            <p:ph type="title"/>
          </p:nvPr>
        </p:nvSpPr>
        <p:spPr>
          <a:xfrm>
            <a:off x="0" y="203200"/>
            <a:ext cx="9144000" cy="1487489"/>
          </a:xfrm>
        </p:spPr>
        <p:txBody>
          <a:bodyPr>
            <a:normAutofit fontScale="90000"/>
          </a:bodyPr>
          <a:lstStyle/>
          <a:p>
            <a:r>
              <a:rPr lang="en-US" altLang="en-US" dirty="0">
                <a:cs typeface="Times New Roman" panose="02020603050405020304" pitchFamily="18" charset="0"/>
              </a:rPr>
              <a:t>Program Evaluation and Review Technique </a:t>
            </a:r>
            <a:r>
              <a:rPr lang="en-US" altLang="en-US" dirty="0" smtClean="0">
                <a:cs typeface="Times New Roman" panose="02020603050405020304" pitchFamily="18" charset="0"/>
              </a:rPr>
              <a:t>(</a:t>
            </a:r>
            <a:r>
              <a:rPr lang="en-US" altLang="en-US" dirty="0" smtClean="0"/>
              <a:t>PERT) Charts or activity graph</a:t>
            </a:r>
          </a:p>
        </p:txBody>
      </p:sp>
      <p:sp>
        <p:nvSpPr>
          <p:cNvPr id="40965" name="Rectangle 3"/>
          <p:cNvSpPr>
            <a:spLocks noGrp="1" noChangeArrowheads="1"/>
          </p:cNvSpPr>
          <p:nvPr>
            <p:ph type="body" idx="1"/>
          </p:nvPr>
        </p:nvSpPr>
        <p:spPr>
          <a:xfrm>
            <a:off x="124178" y="1956454"/>
            <a:ext cx="9019822" cy="4222657"/>
          </a:xfrm>
        </p:spPr>
        <p:txBody>
          <a:bodyPr>
            <a:normAutofit/>
          </a:bodyPr>
          <a:lstStyle/>
          <a:p>
            <a:pPr marL="330200" lvl="1" indent="-330200">
              <a:spcBef>
                <a:spcPts val="700"/>
              </a:spcBef>
              <a:buFont typeface="Lucida Sans Unicode" panose="020B0602030504020204" pitchFamily="34" charset="0"/>
              <a:buChar char="•"/>
              <a:defRPr/>
            </a:pPr>
            <a:r>
              <a:rPr lang="en-US" altLang="en-US" sz="2800" dirty="0" smtClean="0"/>
              <a:t>Activity graph is used to show the </a:t>
            </a:r>
            <a:r>
              <a:rPr lang="en-US" altLang="en-US" sz="2800" dirty="0" smtClean="0">
                <a:solidFill>
                  <a:srgbClr val="FF0000"/>
                </a:solidFill>
              </a:rPr>
              <a:t>dependencies</a:t>
            </a:r>
            <a:r>
              <a:rPr lang="en-US" altLang="en-US" sz="2800" dirty="0" smtClean="0"/>
              <a:t> and WBS</a:t>
            </a:r>
          </a:p>
          <a:p>
            <a:pPr lvl="1">
              <a:defRPr/>
            </a:pPr>
            <a:r>
              <a:rPr lang="en-US" altLang="en-US" sz="2800" dirty="0" smtClean="0">
                <a:cs typeface="Times New Roman" panose="02020603050405020304" pitchFamily="18" charset="0"/>
              </a:rPr>
              <a:t>PERT (Program Evaluation and Review Technique) chart</a:t>
            </a:r>
          </a:p>
          <a:p>
            <a:pPr lvl="2">
              <a:defRPr/>
            </a:pPr>
            <a:r>
              <a:rPr lang="en-US" altLang="en-US" sz="2800" dirty="0" smtClean="0">
                <a:cs typeface="Times New Roman" panose="02020603050405020304" pitchFamily="18" charset="0"/>
              </a:rPr>
              <a:t>boxes (or circles) representing </a:t>
            </a:r>
            <a:r>
              <a:rPr lang="en-US" altLang="en-US" sz="2800" i="1" dirty="0" smtClean="0">
                <a:cs typeface="Times New Roman" panose="02020603050405020304" pitchFamily="18" charset="0"/>
              </a:rPr>
              <a:t>milestones</a:t>
            </a:r>
          </a:p>
          <a:p>
            <a:pPr lvl="2">
              <a:defRPr/>
            </a:pPr>
            <a:r>
              <a:rPr lang="en-US" altLang="en-US" sz="2800" dirty="0" smtClean="0">
                <a:cs typeface="Times New Roman" panose="02020603050405020304" pitchFamily="18" charset="0"/>
              </a:rPr>
              <a:t>arrows</a:t>
            </a:r>
            <a:r>
              <a:rPr lang="en-US" altLang="en-US" sz="2800" dirty="0" smtClean="0"/>
              <a:t> </a:t>
            </a:r>
            <a:r>
              <a:rPr lang="en-US" altLang="en-US" sz="2800" i="1" dirty="0" smtClean="0">
                <a:solidFill>
                  <a:srgbClr val="00B050"/>
                </a:solidFill>
              </a:rPr>
              <a:t>dependencies or activities </a:t>
            </a:r>
            <a:r>
              <a:rPr lang="en-US" altLang="en-US" sz="2800" dirty="0" smtClean="0"/>
              <a:t> among milestones</a:t>
            </a:r>
          </a:p>
          <a:p>
            <a:pPr lvl="2">
              <a:defRPr/>
            </a:pPr>
            <a:r>
              <a:rPr lang="en-US" altLang="en-US" sz="3000" dirty="0" smtClean="0">
                <a:cs typeface="Times New Roman" panose="02020603050405020304" pitchFamily="18" charset="0"/>
              </a:rPr>
              <a:t>activity at the head of an arrow cannot start until the activity at the tail of the arrow is finished</a:t>
            </a:r>
            <a:r>
              <a:rPr lang="en-US" altLang="en-US" sz="3000" dirty="0" smtClean="0"/>
              <a:t> </a:t>
            </a:r>
          </a:p>
        </p:txBody>
      </p:sp>
    </p:spTree>
    <p:extLst>
      <p:ext uri="{BB962C8B-B14F-4D97-AF65-F5344CB8AC3E}">
        <p14:creationId xmlns:p14="http://schemas.microsoft.com/office/powerpoint/2010/main" val="1684720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Work Breakdown (table.3.2)</a:t>
            </a:r>
          </a:p>
        </p:txBody>
      </p:sp>
      <p:pic>
        <p:nvPicPr>
          <p:cNvPr id="2048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168" y="2277533"/>
            <a:ext cx="6899031" cy="4665663"/>
          </a:xfrm>
        </p:spPr>
      </p:pic>
      <p:sp>
        <p:nvSpPr>
          <p:cNvPr id="20484" name="Rectangle 1"/>
          <p:cNvSpPr>
            <a:spLocks noChangeArrowheads="1"/>
          </p:cNvSpPr>
          <p:nvPr/>
        </p:nvSpPr>
        <p:spPr bwMode="auto">
          <a:xfrm>
            <a:off x="47758" y="1819804"/>
            <a:ext cx="6899032" cy="627063"/>
          </a:xfrm>
          <a:prstGeom prst="rect">
            <a:avLst/>
          </a:prstGeom>
          <a:solidFill>
            <a:schemeClr val="bg1"/>
          </a:solidFill>
          <a:ln w="9525" algn="ctr">
            <a:solidFill>
              <a:schemeClr val="bg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2400" dirty="0" smtClean="0">
                <a:solidFill>
                  <a:srgbClr val="C00000"/>
                </a:solidFill>
                <a:latin typeface="Times New Roman" panose="02020603050405020304" pitchFamily="18" charset="0"/>
              </a:rPr>
              <a:t>Milestones?  Successful </a:t>
            </a:r>
            <a:r>
              <a:rPr lang="en-US" altLang="en-US" sz="2400" dirty="0">
                <a:solidFill>
                  <a:srgbClr val="C00000"/>
                </a:solidFill>
                <a:latin typeface="Times New Roman" panose="02020603050405020304" pitchFamily="18" charset="0"/>
              </a:rPr>
              <a:t>completion of an activity</a:t>
            </a:r>
          </a:p>
          <a:p>
            <a:pPr>
              <a:spcBef>
                <a:spcPct val="0"/>
              </a:spcBef>
              <a:buClrTx/>
              <a:buSzTx/>
              <a:buFontTx/>
              <a:buNone/>
            </a:pPr>
            <a:endParaRPr lang="en-US" altLang="en-US" sz="1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4086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Activity Graph (Table 3.3)</a:t>
            </a:r>
          </a:p>
        </p:txBody>
      </p:sp>
      <p:pic>
        <p:nvPicPr>
          <p:cNvPr id="1945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01169" y="1752600"/>
            <a:ext cx="6454775" cy="4611811"/>
          </a:xfrm>
        </p:spPr>
      </p:pic>
    </p:spTree>
    <p:extLst>
      <p:ext uri="{BB962C8B-B14F-4D97-AF65-F5344CB8AC3E}">
        <p14:creationId xmlns:p14="http://schemas.microsoft.com/office/powerpoint/2010/main" val="3859401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365126"/>
            <a:ext cx="9042400" cy="1325563"/>
          </a:xfrm>
        </p:spPr>
        <p:txBody>
          <a:bodyPr/>
          <a:lstStyle/>
          <a:p>
            <a:r>
              <a:rPr lang="en-US" altLang="en-US" dirty="0" smtClean="0"/>
              <a:t>Time Estimation (building House)</a:t>
            </a:r>
          </a:p>
        </p:txBody>
      </p:sp>
      <p:pic>
        <p:nvPicPr>
          <p:cNvPr id="2150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609600" y="1817511"/>
            <a:ext cx="8229600" cy="4888088"/>
          </a:xfrm>
        </p:spPr>
      </p:pic>
      <p:cxnSp>
        <p:nvCxnSpPr>
          <p:cNvPr id="21508" name="Straight Connector 2"/>
          <p:cNvCxnSpPr>
            <a:cxnSpLocks noChangeShapeType="1"/>
          </p:cNvCxnSpPr>
          <p:nvPr/>
        </p:nvCxnSpPr>
        <p:spPr bwMode="auto">
          <a:xfrm>
            <a:off x="1219200" y="2492022"/>
            <a:ext cx="2057400" cy="0"/>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cxnSp>
        <p:nvCxnSpPr>
          <p:cNvPr id="21509" name="Straight Connector 5"/>
          <p:cNvCxnSpPr>
            <a:cxnSpLocks noChangeShapeType="1"/>
          </p:cNvCxnSpPr>
          <p:nvPr/>
        </p:nvCxnSpPr>
        <p:spPr bwMode="auto">
          <a:xfrm>
            <a:off x="1219200" y="3462866"/>
            <a:ext cx="2286000" cy="0"/>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cxnSp>
        <p:nvCxnSpPr>
          <p:cNvPr id="21510" name="Straight Connector 6"/>
          <p:cNvCxnSpPr>
            <a:cxnSpLocks noChangeShapeType="1"/>
          </p:cNvCxnSpPr>
          <p:nvPr/>
        </p:nvCxnSpPr>
        <p:spPr bwMode="auto">
          <a:xfrm>
            <a:off x="1143000" y="5240865"/>
            <a:ext cx="2362200" cy="31046"/>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00590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Activity Graphs with durations (Fig.3.3)</a:t>
            </a:r>
          </a:p>
        </p:txBody>
      </p:sp>
      <p:pic>
        <p:nvPicPr>
          <p:cNvPr id="2253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11213" y="2107406"/>
            <a:ext cx="8186031" cy="3903663"/>
          </a:xfrm>
        </p:spPr>
      </p:pic>
      <p:sp>
        <p:nvSpPr>
          <p:cNvPr id="22532" name="Freeform 2"/>
          <p:cNvSpPr>
            <a:spLocks/>
          </p:cNvSpPr>
          <p:nvPr/>
        </p:nvSpPr>
        <p:spPr bwMode="auto">
          <a:xfrm>
            <a:off x="858838" y="3736622"/>
            <a:ext cx="2087562" cy="1673578"/>
          </a:xfrm>
          <a:custGeom>
            <a:avLst/>
            <a:gdLst>
              <a:gd name="T0" fmla="*/ 4281 w 2178489"/>
              <a:gd name="T1" fmla="*/ 162428 h 2420789"/>
              <a:gd name="T2" fmla="*/ 4406 w 2178489"/>
              <a:gd name="T3" fmla="*/ 171875 h 2420789"/>
              <a:gd name="T4" fmla="*/ 441 w 2178489"/>
              <a:gd name="T5" fmla="*/ 58506 h 2420789"/>
              <a:gd name="T6" fmla="*/ 174 w 2178489"/>
              <a:gd name="T7" fmla="*/ 1220530 h 2420789"/>
              <a:gd name="T8" fmla="*/ 1116 w 2178489"/>
              <a:gd name="T9" fmla="*/ 1201636 h 2420789"/>
              <a:gd name="T10" fmla="*/ 1116 w 2178489"/>
              <a:gd name="T11" fmla="*/ 1201636 h 2420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78489" h="2420789">
                <a:moveTo>
                  <a:pt x="2116943" y="302330"/>
                </a:moveTo>
                <a:lnTo>
                  <a:pt x="2178489" y="319915"/>
                </a:lnTo>
                <a:cubicBezTo>
                  <a:pt x="1861966" y="287677"/>
                  <a:pt x="566566" y="-216415"/>
                  <a:pt x="217805" y="108900"/>
                </a:cubicBezTo>
                <a:cubicBezTo>
                  <a:pt x="-130956" y="434215"/>
                  <a:pt x="30235" y="1917184"/>
                  <a:pt x="85920" y="2271807"/>
                </a:cubicBezTo>
                <a:cubicBezTo>
                  <a:pt x="141605" y="2626430"/>
                  <a:pt x="551913" y="2236638"/>
                  <a:pt x="551913" y="2236638"/>
                </a:cubicBezTo>
              </a:path>
            </a:pathLst>
          </a:custGeom>
          <a:noFill/>
          <a:ln w="57150" cap="flat" cmpd="sng" algn="ctr">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3" name="Rectangle 3"/>
          <p:cNvSpPr>
            <a:spLocks noChangeArrowheads="1"/>
          </p:cNvSpPr>
          <p:nvPr/>
        </p:nvSpPr>
        <p:spPr bwMode="auto">
          <a:xfrm>
            <a:off x="331788" y="4059238"/>
            <a:ext cx="479425" cy="533400"/>
          </a:xfrm>
          <a:prstGeom prst="rect">
            <a:avLst/>
          </a:prstGeom>
          <a:solidFill>
            <a:schemeClr val="bg1"/>
          </a:solidFill>
          <a:ln w="9525" algn="ctr">
            <a:solidFill>
              <a:schemeClr val="bg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1200">
                <a:solidFill>
                  <a:schemeClr val="tx1"/>
                </a:solidFill>
                <a:latin typeface="Times New Roman" panose="02020603050405020304" pitchFamily="18" charset="0"/>
              </a:rPr>
              <a:t>39</a:t>
            </a:r>
          </a:p>
          <a:p>
            <a:pPr>
              <a:spcBef>
                <a:spcPct val="0"/>
              </a:spcBef>
              <a:buClrTx/>
              <a:buSzTx/>
              <a:buFontTx/>
              <a:buNone/>
            </a:pPr>
            <a:r>
              <a:rPr lang="en-US" altLang="en-US" sz="1200">
                <a:solidFill>
                  <a:schemeClr val="tx1"/>
                </a:solidFill>
                <a:latin typeface="Times New Roman" panose="02020603050405020304" pitchFamily="18" charset="0"/>
              </a:rPr>
              <a:t>days</a:t>
            </a:r>
          </a:p>
        </p:txBody>
      </p:sp>
      <p:sp>
        <p:nvSpPr>
          <p:cNvPr id="22534" name="Rectangle 4"/>
          <p:cNvSpPr>
            <a:spLocks noChangeArrowheads="1"/>
          </p:cNvSpPr>
          <p:nvPr/>
        </p:nvSpPr>
        <p:spPr bwMode="auto">
          <a:xfrm>
            <a:off x="6027738" y="3933031"/>
            <a:ext cx="2969506" cy="986632"/>
          </a:xfrm>
          <a:prstGeom prst="rect">
            <a:avLst/>
          </a:prstGeom>
          <a:solidFill>
            <a:schemeClr val="bg1"/>
          </a:solidFill>
          <a:ln w="9525" algn="ctr">
            <a:solidFill>
              <a:schemeClr val="bg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1200" b="1" dirty="0" smtClean="0">
                <a:solidFill>
                  <a:schemeClr val="tx1"/>
                </a:solidFill>
                <a:latin typeface="Times New Roman" panose="02020603050405020304" pitchFamily="18" charset="0"/>
              </a:rPr>
              <a:t>Paths:</a:t>
            </a:r>
          </a:p>
          <a:p>
            <a:pPr>
              <a:spcBef>
                <a:spcPct val="0"/>
              </a:spcBef>
              <a:buClrTx/>
              <a:buSzTx/>
              <a:buFontTx/>
              <a:buNone/>
            </a:pPr>
            <a:r>
              <a:rPr lang="en-US" altLang="en-US" sz="1600" b="1" dirty="0" smtClean="0">
                <a:solidFill>
                  <a:srgbClr val="00B050"/>
                </a:solidFill>
                <a:latin typeface="Times New Roman" panose="02020603050405020304" pitchFamily="18" charset="0"/>
              </a:rPr>
              <a:t>From </a:t>
            </a:r>
            <a:r>
              <a:rPr lang="en-US" altLang="en-US" sz="1600" b="1" dirty="0">
                <a:solidFill>
                  <a:srgbClr val="00B050"/>
                </a:solidFill>
                <a:latin typeface="Times New Roman" panose="02020603050405020304" pitchFamily="18" charset="0"/>
              </a:rPr>
              <a:t>2.2-2.7 requires 39 days</a:t>
            </a:r>
          </a:p>
          <a:p>
            <a:pPr>
              <a:spcBef>
                <a:spcPct val="0"/>
              </a:spcBef>
              <a:buClrTx/>
              <a:buSzTx/>
              <a:buFontTx/>
              <a:buNone/>
            </a:pPr>
            <a:r>
              <a:rPr lang="en-US" altLang="en-US" sz="1400" b="1" dirty="0">
                <a:solidFill>
                  <a:srgbClr val="FF0000"/>
                </a:solidFill>
                <a:latin typeface="Times New Roman" panose="02020603050405020304" pitchFamily="18" charset="0"/>
              </a:rPr>
              <a:t>From 2.2 through 2.8 takes 42 days</a:t>
            </a:r>
          </a:p>
          <a:p>
            <a:pPr>
              <a:spcBef>
                <a:spcPct val="0"/>
              </a:spcBef>
              <a:buClrTx/>
              <a:buSzTx/>
              <a:buFontTx/>
              <a:buNone/>
            </a:pPr>
            <a:r>
              <a:rPr lang="en-US" altLang="en-US" sz="1400" b="1" dirty="0">
                <a:solidFill>
                  <a:srgbClr val="FF00FF"/>
                </a:solidFill>
                <a:latin typeface="Times New Roman" panose="02020603050405020304" pitchFamily="18" charset="0"/>
              </a:rPr>
              <a:t>From 2.2 -3.4 takes 54 days</a:t>
            </a:r>
          </a:p>
          <a:p>
            <a:pPr>
              <a:spcBef>
                <a:spcPct val="0"/>
              </a:spcBef>
              <a:buClrTx/>
              <a:buSzTx/>
              <a:buFontTx/>
              <a:buNone/>
            </a:pPr>
            <a:r>
              <a:rPr lang="en-US" altLang="en-US" sz="1400" b="1" dirty="0">
                <a:solidFill>
                  <a:srgbClr val="FF00FF"/>
                </a:solidFill>
                <a:latin typeface="Times New Roman" panose="02020603050405020304" pitchFamily="18" charset="0"/>
              </a:rPr>
              <a:t>From 2.2 - 3.6 takes 54 days</a:t>
            </a:r>
          </a:p>
          <a:p>
            <a:pPr>
              <a:spcBef>
                <a:spcPct val="0"/>
              </a:spcBef>
              <a:buClrTx/>
              <a:buSzTx/>
              <a:buFontTx/>
              <a:buNone/>
            </a:pPr>
            <a:endParaRPr lang="en-US" altLang="en-US" sz="1600" dirty="0">
              <a:solidFill>
                <a:schemeClr val="tx1"/>
              </a:solidFill>
              <a:latin typeface="Times New Roman" panose="02020603050405020304" pitchFamily="18" charset="0"/>
            </a:endParaRPr>
          </a:p>
          <a:p>
            <a:pPr>
              <a:spcBef>
                <a:spcPct val="0"/>
              </a:spcBef>
              <a:buClrTx/>
              <a:buSzTx/>
              <a:buFontTx/>
              <a:buNone/>
            </a:pPr>
            <a:endParaRPr lang="en-US" altLang="en-US" sz="16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30844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Milestones and deliverables</a:t>
            </a:r>
          </a:p>
        </p:txBody>
      </p:sp>
      <p:sp>
        <p:nvSpPr>
          <p:cNvPr id="23555" name="Content Placeholder 2"/>
          <p:cNvSpPr>
            <a:spLocks noGrp="1"/>
          </p:cNvSpPr>
          <p:nvPr>
            <p:ph idx="1"/>
          </p:nvPr>
        </p:nvSpPr>
        <p:spPr>
          <a:xfrm>
            <a:off x="165806" y="1888721"/>
            <a:ext cx="8718550" cy="4222657"/>
          </a:xfrm>
        </p:spPr>
        <p:txBody>
          <a:bodyPr/>
          <a:lstStyle/>
          <a:p>
            <a:r>
              <a:rPr lang="en-US" altLang="en-US" dirty="0" smtClean="0">
                <a:solidFill>
                  <a:srgbClr val="C00000"/>
                </a:solidFill>
              </a:rPr>
              <a:t>Milestones?</a:t>
            </a:r>
          </a:p>
          <a:p>
            <a:pPr lvl="1"/>
            <a:r>
              <a:rPr lang="en-US" altLang="en-US" dirty="0" smtClean="0">
                <a:solidFill>
                  <a:srgbClr val="C00000"/>
                </a:solidFill>
              </a:rPr>
              <a:t>points in the schedule against which we can assess progress </a:t>
            </a:r>
          </a:p>
          <a:p>
            <a:pPr lvl="1"/>
            <a:r>
              <a:rPr lang="en-US" altLang="en-US" dirty="0" smtClean="0">
                <a:solidFill>
                  <a:srgbClr val="C00000"/>
                </a:solidFill>
              </a:rPr>
              <a:t>E.g.,  Completion of Unit Testing </a:t>
            </a:r>
          </a:p>
          <a:p>
            <a:r>
              <a:rPr lang="en-US" altLang="en-US" dirty="0" smtClean="0">
                <a:solidFill>
                  <a:srgbClr val="00B050"/>
                </a:solidFill>
              </a:rPr>
              <a:t>Deliverables?</a:t>
            </a:r>
          </a:p>
          <a:p>
            <a:pPr lvl="1"/>
            <a:r>
              <a:rPr lang="en-US" altLang="en-US" dirty="0" smtClean="0">
                <a:solidFill>
                  <a:srgbClr val="00B050"/>
                </a:solidFill>
              </a:rPr>
              <a:t>Refer to work products that are delivered to the customer </a:t>
            </a:r>
          </a:p>
          <a:p>
            <a:pPr lvl="1"/>
            <a:r>
              <a:rPr lang="en-US" altLang="en-US" dirty="0" smtClean="0">
                <a:solidFill>
                  <a:srgbClr val="00B050"/>
                </a:solidFill>
              </a:rPr>
              <a:t>E.g., A requirements document for the system, source code, </a:t>
            </a:r>
            <a:r>
              <a:rPr lang="en-US" altLang="en-US" dirty="0" err="1" smtClean="0">
                <a:solidFill>
                  <a:srgbClr val="00B050"/>
                </a:solidFill>
              </a:rPr>
              <a:t>etc</a:t>
            </a:r>
            <a:endParaRPr lang="en-GB" altLang="en-US" dirty="0" smtClean="0">
              <a:solidFill>
                <a:srgbClr val="00B050"/>
              </a:solidFill>
            </a:endParaRPr>
          </a:p>
          <a:p>
            <a:endParaRPr lang="en-US" altLang="en-US" dirty="0" smtClean="0"/>
          </a:p>
        </p:txBody>
      </p:sp>
    </p:spTree>
    <p:extLst>
      <p:ext uri="{BB962C8B-B14F-4D97-AF65-F5344CB8AC3E}">
        <p14:creationId xmlns:p14="http://schemas.microsoft.com/office/powerpoint/2010/main" val="88504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Table 3.4 : CPM Bar Chart</a:t>
            </a:r>
          </a:p>
        </p:txBody>
      </p:sp>
      <p:pic>
        <p:nvPicPr>
          <p:cNvPr id="24579"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2400" y="1828800"/>
            <a:ext cx="7696200" cy="4665663"/>
          </a:xfrm>
        </p:spPr>
      </p:pic>
      <p:sp>
        <p:nvSpPr>
          <p:cNvPr id="24580" name="Rectangle 1"/>
          <p:cNvSpPr>
            <a:spLocks noChangeArrowheads="1"/>
          </p:cNvSpPr>
          <p:nvPr/>
        </p:nvSpPr>
        <p:spPr bwMode="auto">
          <a:xfrm flipH="1">
            <a:off x="5754511" y="2043289"/>
            <a:ext cx="2339622" cy="203200"/>
          </a:xfrm>
          <a:prstGeom prst="rect">
            <a:avLst/>
          </a:prstGeom>
          <a:solidFill>
            <a:schemeClr val="bg1"/>
          </a:solidFill>
          <a:ln w="9525" algn="ctr">
            <a:solidFill>
              <a:schemeClr val="tx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800" b="1" dirty="0">
                <a:solidFill>
                  <a:srgbClr val="C00000"/>
                </a:solidFill>
                <a:latin typeface="Times New Roman" panose="02020603050405020304" pitchFamily="18" charset="0"/>
              </a:rPr>
              <a:t>Slack time = latest start time – earliest start time</a:t>
            </a:r>
          </a:p>
        </p:txBody>
      </p:sp>
    </p:spTree>
    <p:extLst>
      <p:ext uri="{BB962C8B-B14F-4D97-AF65-F5344CB8AC3E}">
        <p14:creationId xmlns:p14="http://schemas.microsoft.com/office/powerpoint/2010/main" val="1538955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77095" y="365126"/>
            <a:ext cx="8338255" cy="1325563"/>
          </a:xfrm>
        </p:spPr>
        <p:txBody>
          <a:bodyPr/>
          <a:lstStyle/>
          <a:p>
            <a:r>
              <a:rPr lang="en-US" altLang="en-US" dirty="0" smtClean="0"/>
              <a:t>Objectives</a:t>
            </a:r>
          </a:p>
        </p:txBody>
      </p:sp>
      <p:sp>
        <p:nvSpPr>
          <p:cNvPr id="6147" name="Content Placeholder 2"/>
          <p:cNvSpPr>
            <a:spLocks noGrp="1"/>
          </p:cNvSpPr>
          <p:nvPr>
            <p:ph idx="1"/>
          </p:nvPr>
        </p:nvSpPr>
        <p:spPr>
          <a:xfrm>
            <a:off x="177095" y="1877432"/>
            <a:ext cx="8628238" cy="4222657"/>
          </a:xfrm>
        </p:spPr>
        <p:txBody>
          <a:bodyPr/>
          <a:lstStyle/>
          <a:p>
            <a:r>
              <a:rPr lang="en-US" altLang="en-US" dirty="0" smtClean="0"/>
              <a:t>Discuss a range of </a:t>
            </a:r>
            <a:r>
              <a:rPr lang="en-US" altLang="en-US" dirty="0" smtClean="0">
                <a:solidFill>
                  <a:srgbClr val="C00000"/>
                </a:solidFill>
              </a:rPr>
              <a:t>technical mgt issues</a:t>
            </a:r>
          </a:p>
          <a:p>
            <a:pPr lvl="1"/>
            <a:r>
              <a:rPr lang="en-US" altLang="en-US" sz="3200" dirty="0" smtClean="0"/>
              <a:t>Project scheduling Techniques</a:t>
            </a:r>
          </a:p>
          <a:p>
            <a:pPr lvl="2"/>
            <a:r>
              <a:rPr lang="en-US" altLang="en-US" sz="3200" dirty="0" smtClean="0"/>
              <a:t>WBS, PERT, Gantt charts</a:t>
            </a:r>
          </a:p>
          <a:p>
            <a:pPr lvl="1"/>
            <a:r>
              <a:rPr lang="en-US" altLang="en-US" sz="3200" dirty="0" smtClean="0"/>
              <a:t>Cost/effort Estimation techniques</a:t>
            </a:r>
          </a:p>
          <a:p>
            <a:pPr lvl="2"/>
            <a:r>
              <a:rPr lang="en-US" altLang="en-US" sz="3200" dirty="0" smtClean="0"/>
              <a:t>Expert-based techniques</a:t>
            </a:r>
          </a:p>
          <a:p>
            <a:pPr lvl="2"/>
            <a:r>
              <a:rPr lang="en-US" altLang="en-US" sz="3200" dirty="0" smtClean="0"/>
              <a:t>Algorithmic (or formal)</a:t>
            </a:r>
            <a:endParaRPr lang="en-GB" altLang="en-US" sz="3200" dirty="0" smtClean="0"/>
          </a:p>
        </p:txBody>
      </p:sp>
    </p:spTree>
    <p:extLst>
      <p:ext uri="{BB962C8B-B14F-4D97-AF65-F5344CB8AC3E}">
        <p14:creationId xmlns:p14="http://schemas.microsoft.com/office/powerpoint/2010/main" val="3448892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25603"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BC0D0D4B-1B60-4557-9E80-7C18015B2929}" type="slidenum">
              <a:rPr lang="it-IT" altLang="en-US" sz="1800">
                <a:solidFill>
                  <a:schemeClr val="bg1"/>
                </a:solidFill>
                <a:latin typeface="Times New Roman" panose="02020603050405020304" pitchFamily="18" charset="0"/>
              </a:rPr>
              <a:pPr>
                <a:spcBef>
                  <a:spcPct val="0"/>
                </a:spcBef>
                <a:buClrTx/>
                <a:buSzTx/>
                <a:buFontTx/>
                <a:buNone/>
              </a:pPr>
              <a:t>20</a:t>
            </a:fld>
            <a:endParaRPr lang="it-IT" altLang="en-US" sz="1800">
              <a:solidFill>
                <a:schemeClr val="bg1"/>
              </a:solidFill>
              <a:latin typeface="Times New Roman" panose="02020603050405020304" pitchFamily="18" charset="0"/>
            </a:endParaRPr>
          </a:p>
        </p:txBody>
      </p:sp>
      <p:sp>
        <p:nvSpPr>
          <p:cNvPr id="25604" name="Rectangle 2"/>
          <p:cNvSpPr>
            <a:spLocks noGrp="1" noChangeArrowheads="1"/>
          </p:cNvSpPr>
          <p:nvPr>
            <p:ph type="title"/>
          </p:nvPr>
        </p:nvSpPr>
        <p:spPr/>
        <p:txBody>
          <a:bodyPr/>
          <a:lstStyle/>
          <a:p>
            <a:r>
              <a:rPr lang="en-US" altLang="en-US" smtClean="0"/>
              <a:t>Gantt charts</a:t>
            </a:r>
          </a:p>
        </p:txBody>
      </p:sp>
      <p:sp>
        <p:nvSpPr>
          <p:cNvPr id="25605" name="Rectangle 3"/>
          <p:cNvSpPr>
            <a:spLocks noGrp="1" noChangeArrowheads="1"/>
          </p:cNvSpPr>
          <p:nvPr>
            <p:ph type="body" idx="1"/>
          </p:nvPr>
        </p:nvSpPr>
        <p:spPr>
          <a:xfrm>
            <a:off x="233538" y="1912191"/>
            <a:ext cx="8662106" cy="4222657"/>
          </a:xfrm>
        </p:spPr>
        <p:txBody>
          <a:bodyPr/>
          <a:lstStyle/>
          <a:p>
            <a:r>
              <a:rPr lang="en-US" altLang="en-US" sz="3200" dirty="0" smtClean="0">
                <a:cs typeface="Times New Roman" panose="02020603050405020304" pitchFamily="18" charset="0"/>
              </a:rPr>
              <a:t>A project control/progress technique</a:t>
            </a:r>
            <a:r>
              <a:rPr lang="en-US" altLang="en-US" sz="3200" dirty="0" smtClean="0"/>
              <a:t> </a:t>
            </a:r>
          </a:p>
          <a:p>
            <a:r>
              <a:rPr lang="en-US" altLang="en-US" sz="3200" dirty="0" smtClean="0">
                <a:solidFill>
                  <a:srgbClr val="C00000"/>
                </a:solidFill>
              </a:rPr>
              <a:t>Designed  by Henry L. Gantt</a:t>
            </a:r>
          </a:p>
          <a:p>
            <a:r>
              <a:rPr lang="en-US" altLang="en-US" sz="3200" dirty="0" smtClean="0">
                <a:cs typeface="Times New Roman" panose="02020603050405020304" pitchFamily="18" charset="0"/>
              </a:rPr>
              <a:t>Used for several purposes such as </a:t>
            </a:r>
          </a:p>
          <a:p>
            <a:pPr lvl="1"/>
            <a:r>
              <a:rPr lang="en-US" altLang="en-US" sz="2800" dirty="0" smtClean="0">
                <a:cs typeface="Times New Roman" panose="02020603050405020304" pitchFamily="18" charset="0"/>
              </a:rPr>
              <a:t>scheduling </a:t>
            </a:r>
          </a:p>
          <a:p>
            <a:pPr lvl="1"/>
            <a:r>
              <a:rPr lang="en-US" altLang="en-US" sz="2800" dirty="0" smtClean="0">
                <a:cs typeface="Times New Roman" panose="02020603050405020304" pitchFamily="18" charset="0"/>
              </a:rPr>
              <a:t>budgeting </a:t>
            </a:r>
          </a:p>
          <a:p>
            <a:pPr lvl="1"/>
            <a:r>
              <a:rPr lang="en-US" altLang="en-US" sz="2800" dirty="0" smtClean="0">
                <a:cs typeface="Times New Roman" panose="02020603050405020304" pitchFamily="18" charset="0"/>
              </a:rPr>
              <a:t>resource planning</a:t>
            </a:r>
            <a:r>
              <a:rPr lang="en-US" altLang="en-US" sz="2800" dirty="0" smtClean="0"/>
              <a:t> </a:t>
            </a:r>
          </a:p>
        </p:txBody>
      </p:sp>
    </p:spTree>
    <p:extLst>
      <p:ext uri="{BB962C8B-B14F-4D97-AF65-F5344CB8AC3E}">
        <p14:creationId xmlns:p14="http://schemas.microsoft.com/office/powerpoint/2010/main" val="272364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365126"/>
            <a:ext cx="9144000" cy="1325563"/>
          </a:xfrm>
        </p:spPr>
        <p:txBody>
          <a:bodyPr/>
          <a:lstStyle/>
          <a:p>
            <a:r>
              <a:rPr lang="en-US" altLang="en-US" dirty="0" smtClean="0"/>
              <a:t> Gantt chart</a:t>
            </a:r>
          </a:p>
        </p:txBody>
      </p:sp>
      <p:pic>
        <p:nvPicPr>
          <p:cNvPr id="2765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01158" y="2012244"/>
            <a:ext cx="7054850" cy="4665663"/>
          </a:xfrm>
        </p:spPr>
      </p:pic>
      <p:cxnSp>
        <p:nvCxnSpPr>
          <p:cNvPr id="27652" name="Straight Arrow Connector 2"/>
          <p:cNvCxnSpPr>
            <a:cxnSpLocks noChangeShapeType="1"/>
          </p:cNvCxnSpPr>
          <p:nvPr/>
        </p:nvCxnSpPr>
        <p:spPr bwMode="auto">
          <a:xfrm>
            <a:off x="5695950" y="3128434"/>
            <a:ext cx="1066800" cy="3810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53" name="Rectangle 3"/>
          <p:cNvSpPr>
            <a:spLocks noChangeArrowheads="1"/>
          </p:cNvSpPr>
          <p:nvPr/>
        </p:nvSpPr>
        <p:spPr bwMode="auto">
          <a:xfrm>
            <a:off x="6762750" y="3318934"/>
            <a:ext cx="2257072" cy="457200"/>
          </a:xfrm>
          <a:prstGeom prst="rect">
            <a:avLst/>
          </a:prstGeom>
          <a:solidFill>
            <a:schemeClr val="bg1"/>
          </a:solidFill>
          <a:ln w="9525" algn="ctr">
            <a:solidFill>
              <a:schemeClr val="bg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1600" dirty="0">
                <a:solidFill>
                  <a:srgbClr val="FF0000"/>
                </a:solidFill>
                <a:latin typeface="Times New Roman" panose="02020603050405020304" pitchFamily="18" charset="0"/>
              </a:rPr>
              <a:t>Duration of </a:t>
            </a:r>
            <a:r>
              <a:rPr lang="en-US" altLang="en-US" sz="1600" dirty="0" smtClean="0">
                <a:solidFill>
                  <a:srgbClr val="FF0000"/>
                </a:solidFill>
                <a:latin typeface="Times New Roman" panose="02020603050405020304" pitchFamily="18" charset="0"/>
              </a:rPr>
              <a:t>a </a:t>
            </a:r>
            <a:r>
              <a:rPr lang="en-US" altLang="en-US" sz="1600" dirty="0">
                <a:solidFill>
                  <a:srgbClr val="FF0000"/>
                </a:solidFill>
                <a:latin typeface="Times New Roman" panose="02020603050405020304" pitchFamily="18" charset="0"/>
              </a:rPr>
              <a:t>activity</a:t>
            </a:r>
          </a:p>
        </p:txBody>
      </p:sp>
    </p:spTree>
    <p:extLst>
      <p:ext uri="{BB962C8B-B14F-4D97-AF65-F5344CB8AC3E}">
        <p14:creationId xmlns:p14="http://schemas.microsoft.com/office/powerpoint/2010/main" val="355844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t>Resource Allocations (people) Histogram</a:t>
            </a:r>
          </a:p>
        </p:txBody>
      </p:sp>
      <p:pic>
        <p:nvPicPr>
          <p:cNvPr id="317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941688"/>
            <a:ext cx="8216900" cy="4504268"/>
          </a:xfrm>
        </p:spPr>
      </p:pic>
    </p:spTree>
    <p:extLst>
      <p:ext uri="{BB962C8B-B14F-4D97-AF65-F5344CB8AC3E}">
        <p14:creationId xmlns:p14="http://schemas.microsoft.com/office/powerpoint/2010/main" val="2008482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Tracking planned cost vs. actual cost</a:t>
            </a:r>
          </a:p>
        </p:txBody>
      </p:sp>
      <p:pic>
        <p:nvPicPr>
          <p:cNvPr id="3277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8222" y="1857022"/>
            <a:ext cx="5580063" cy="4665663"/>
          </a:xfrm>
        </p:spPr>
      </p:pic>
    </p:spTree>
    <p:extLst>
      <p:ext uri="{BB962C8B-B14F-4D97-AF65-F5344CB8AC3E}">
        <p14:creationId xmlns:p14="http://schemas.microsoft.com/office/powerpoint/2010/main" val="2508440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3795"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55DC5B44-9A4D-4FDF-BA25-B61D7A5475E0}" type="slidenum">
              <a:rPr lang="it-IT" altLang="en-US" sz="1800">
                <a:solidFill>
                  <a:schemeClr val="bg1"/>
                </a:solidFill>
                <a:latin typeface="Times New Roman" panose="02020603050405020304" pitchFamily="18" charset="0"/>
              </a:rPr>
              <a:pPr>
                <a:spcBef>
                  <a:spcPct val="0"/>
                </a:spcBef>
                <a:buClrTx/>
                <a:buSzTx/>
                <a:buFontTx/>
                <a:buNone/>
              </a:pPr>
              <a:t>24</a:t>
            </a:fld>
            <a:endParaRPr lang="it-IT" altLang="en-US" sz="1800">
              <a:solidFill>
                <a:schemeClr val="bg1"/>
              </a:solidFill>
              <a:latin typeface="Times New Roman" panose="02020603050405020304" pitchFamily="18" charset="0"/>
            </a:endParaRPr>
          </a:p>
        </p:txBody>
      </p:sp>
      <p:sp>
        <p:nvSpPr>
          <p:cNvPr id="33796" name="Rectangle 2"/>
          <p:cNvSpPr>
            <a:spLocks noGrp="1" noChangeArrowheads="1"/>
          </p:cNvSpPr>
          <p:nvPr>
            <p:ph type="title"/>
          </p:nvPr>
        </p:nvSpPr>
        <p:spPr/>
        <p:txBody>
          <a:bodyPr/>
          <a:lstStyle/>
          <a:p>
            <a:r>
              <a:rPr lang="en-US" altLang="en-US" smtClean="0"/>
              <a:t>Work Breakdown Structure (WBS)</a:t>
            </a:r>
          </a:p>
        </p:txBody>
      </p:sp>
      <p:sp>
        <p:nvSpPr>
          <p:cNvPr id="33797" name="Rectangle 3"/>
          <p:cNvSpPr>
            <a:spLocks noGrp="1" noChangeArrowheads="1"/>
          </p:cNvSpPr>
          <p:nvPr>
            <p:ph type="body" idx="1"/>
          </p:nvPr>
        </p:nvSpPr>
        <p:spPr/>
        <p:txBody>
          <a:bodyPr/>
          <a:lstStyle/>
          <a:p>
            <a:r>
              <a:rPr lang="en-US" altLang="en-US" smtClean="0">
                <a:cs typeface="Times New Roman" panose="02020603050405020304" pitchFamily="18" charset="0"/>
              </a:rPr>
              <a:t>WBS describes a break down of project goal into intermediate goals</a:t>
            </a:r>
          </a:p>
          <a:p>
            <a:r>
              <a:rPr lang="en-US" altLang="en-US" smtClean="0">
                <a:cs typeface="Times New Roman" panose="02020603050405020304" pitchFamily="18" charset="0"/>
              </a:rPr>
              <a:t>Each in turn broken down in a hierarchical structure</a:t>
            </a:r>
            <a:r>
              <a:rPr lang="en-US" altLang="en-US" smtClean="0"/>
              <a:t> </a:t>
            </a:r>
          </a:p>
        </p:txBody>
      </p:sp>
    </p:spTree>
    <p:extLst>
      <p:ext uri="{BB962C8B-B14F-4D97-AF65-F5344CB8AC3E}">
        <p14:creationId xmlns:p14="http://schemas.microsoft.com/office/powerpoint/2010/main" val="793294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4819"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C1D6F08F-63F7-44A7-AD47-076BE8B88145}" type="slidenum">
              <a:rPr lang="it-IT" altLang="en-US" sz="1800">
                <a:solidFill>
                  <a:schemeClr val="bg1"/>
                </a:solidFill>
                <a:latin typeface="Times New Roman" panose="02020603050405020304" pitchFamily="18" charset="0"/>
              </a:rPr>
              <a:pPr>
                <a:spcBef>
                  <a:spcPct val="0"/>
                </a:spcBef>
                <a:buClrTx/>
                <a:buSzTx/>
                <a:buFontTx/>
                <a:buNone/>
              </a:pPr>
              <a:t>25</a:t>
            </a:fld>
            <a:endParaRPr lang="it-IT" altLang="en-US" sz="1800">
              <a:solidFill>
                <a:schemeClr val="bg1"/>
              </a:solidFill>
              <a:latin typeface="Times New Roman" panose="02020603050405020304" pitchFamily="18" charset="0"/>
            </a:endParaRPr>
          </a:p>
        </p:txBody>
      </p:sp>
      <p:sp>
        <p:nvSpPr>
          <p:cNvPr id="34820" name="Rectangle 3"/>
          <p:cNvSpPr>
            <a:spLocks noChangeArrowheads="1"/>
          </p:cNvSpPr>
          <p:nvPr/>
        </p:nvSpPr>
        <p:spPr bwMode="auto">
          <a:xfrm>
            <a:off x="3246438" y="2500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en-US" altLang="en-US" sz="1800">
              <a:solidFill>
                <a:schemeClr val="bg1"/>
              </a:solidFill>
              <a:latin typeface="Times New Roman" panose="02020603050405020304" pitchFamily="18" charset="0"/>
            </a:endParaRP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1533525"/>
            <a:ext cx="661987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4"/>
          <p:cNvSpPr txBox="1">
            <a:spLocks noChangeArrowheads="1"/>
          </p:cNvSpPr>
          <p:nvPr/>
        </p:nvSpPr>
        <p:spPr bwMode="auto">
          <a:xfrm>
            <a:off x="0" y="0"/>
            <a:ext cx="9144000" cy="1200329"/>
          </a:xfrm>
          <a:prstGeom prst="rect">
            <a:avLst/>
          </a:prstGeom>
          <a:solidFill>
            <a:srgbClr val="009A44"/>
          </a:solidFill>
          <a:ln>
            <a:noFill/>
          </a:ln>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3600" dirty="0">
                <a:solidFill>
                  <a:schemeClr val="bg1"/>
                </a:solidFill>
                <a:latin typeface="Comic Sans MS" panose="030F0702030302020204" pitchFamily="66" charset="0"/>
              </a:rPr>
              <a:t>Example: a compiler project (WBS</a:t>
            </a:r>
            <a:r>
              <a:rPr lang="en-US" altLang="en-US" sz="3600" dirty="0" smtClean="0">
                <a:solidFill>
                  <a:schemeClr val="bg1"/>
                </a:solidFill>
                <a:latin typeface="Comic Sans MS" panose="030F0702030302020204" pitchFamily="66" charset="0"/>
              </a:rPr>
              <a:t>)</a:t>
            </a:r>
          </a:p>
          <a:p>
            <a:pPr>
              <a:spcBef>
                <a:spcPct val="0"/>
              </a:spcBef>
              <a:buClrTx/>
              <a:buSzTx/>
              <a:buFontTx/>
              <a:buNone/>
            </a:pPr>
            <a:endParaRPr lang="it-IT" alt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338840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5843"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F972D472-B7F8-4E4A-8C09-8DD4B0E85943}" type="slidenum">
              <a:rPr lang="it-IT" altLang="en-US" sz="1800">
                <a:solidFill>
                  <a:schemeClr val="bg1"/>
                </a:solidFill>
                <a:latin typeface="Times New Roman" panose="02020603050405020304" pitchFamily="18" charset="0"/>
              </a:rPr>
              <a:pPr>
                <a:spcBef>
                  <a:spcPct val="0"/>
                </a:spcBef>
                <a:buClrTx/>
                <a:buSzTx/>
                <a:buFontTx/>
                <a:buNone/>
              </a:pPr>
              <a:t>26</a:t>
            </a:fld>
            <a:endParaRPr lang="it-IT" altLang="en-US" sz="1800">
              <a:solidFill>
                <a:schemeClr val="bg1"/>
              </a:solidFill>
              <a:latin typeface="Times New Roman" panose="02020603050405020304" pitchFamily="18" charset="0"/>
            </a:endParaRPr>
          </a:p>
        </p:txBody>
      </p:sp>
      <p:sp>
        <p:nvSpPr>
          <p:cNvPr id="35844" name="Rectangle 3"/>
          <p:cNvSpPr>
            <a:spLocks noChangeArrowheads="1"/>
          </p:cNvSpPr>
          <p:nvPr/>
        </p:nvSpPr>
        <p:spPr bwMode="auto">
          <a:xfrm>
            <a:off x="1828800" y="195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en-US" altLang="en-US" sz="1800">
              <a:solidFill>
                <a:schemeClr val="bg1"/>
              </a:solidFill>
              <a:latin typeface="Times New Roman" panose="02020603050405020304" pitchFamily="18" charset="0"/>
            </a:endParaRPr>
          </a:p>
        </p:txBody>
      </p:sp>
      <p:pic>
        <p:nvPicPr>
          <p:cNvPr id="358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100" y="1852613"/>
            <a:ext cx="7315200"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4"/>
          <p:cNvSpPr txBox="1">
            <a:spLocks noChangeArrowheads="1"/>
          </p:cNvSpPr>
          <p:nvPr/>
        </p:nvSpPr>
        <p:spPr bwMode="auto">
          <a:xfrm>
            <a:off x="0" y="-48685"/>
            <a:ext cx="9143999" cy="1200329"/>
          </a:xfrm>
          <a:prstGeom prst="rect">
            <a:avLst/>
          </a:prstGeom>
          <a:solidFill>
            <a:srgbClr val="009A44"/>
          </a:solidFill>
          <a:ln>
            <a:noFill/>
          </a:ln>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3600" dirty="0">
                <a:solidFill>
                  <a:schemeClr val="bg1"/>
                </a:solidFill>
                <a:latin typeface="Comic Sans MS" panose="030F0702030302020204" pitchFamily="66" charset="0"/>
              </a:rPr>
              <a:t>Example: a compiler </a:t>
            </a:r>
            <a:r>
              <a:rPr lang="en-US" altLang="en-US" sz="3600" dirty="0" smtClean="0">
                <a:solidFill>
                  <a:schemeClr val="bg1"/>
                </a:solidFill>
                <a:latin typeface="Comic Sans MS" panose="030F0702030302020204" pitchFamily="66" charset="0"/>
              </a:rPr>
              <a:t>project (Gantt)</a:t>
            </a:r>
          </a:p>
          <a:p>
            <a:pPr>
              <a:spcBef>
                <a:spcPct val="0"/>
              </a:spcBef>
              <a:buClrTx/>
              <a:buSzTx/>
              <a:buFontTx/>
              <a:buNone/>
            </a:pPr>
            <a:endParaRPr lang="it-IT" altLang="en-US" sz="3600" dirty="0">
              <a:solidFill>
                <a:schemeClr val="bg1"/>
              </a:solidFill>
              <a:latin typeface="Comic Sans MS" panose="030F0702030302020204" pitchFamily="66" charset="0"/>
            </a:endParaRPr>
          </a:p>
        </p:txBody>
      </p:sp>
      <p:cxnSp>
        <p:nvCxnSpPr>
          <p:cNvPr id="4" name="Straight Connector 3"/>
          <p:cNvCxnSpPr/>
          <p:nvPr/>
        </p:nvCxnSpPr>
        <p:spPr>
          <a:xfrm flipV="1">
            <a:off x="1727200" y="3121554"/>
            <a:ext cx="697089" cy="112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25889" y="4295422"/>
            <a:ext cx="3412067" cy="1693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937956" y="5057422"/>
            <a:ext cx="1749777" cy="1693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61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6867"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2BF60D5B-5671-4518-AB76-3D0AF824FD73}" type="slidenum">
              <a:rPr lang="it-IT" altLang="en-US" sz="1800">
                <a:solidFill>
                  <a:schemeClr val="bg1"/>
                </a:solidFill>
                <a:latin typeface="Times New Roman" panose="02020603050405020304" pitchFamily="18" charset="0"/>
              </a:rPr>
              <a:pPr>
                <a:spcBef>
                  <a:spcPct val="0"/>
                </a:spcBef>
                <a:buClrTx/>
                <a:buSzTx/>
                <a:buFontTx/>
                <a:buNone/>
              </a:pPr>
              <a:t>27</a:t>
            </a:fld>
            <a:endParaRPr lang="it-IT" altLang="en-US" sz="1800">
              <a:solidFill>
                <a:schemeClr val="bg1"/>
              </a:solidFill>
              <a:latin typeface="Times New Roman" panose="02020603050405020304" pitchFamily="18" charset="0"/>
            </a:endParaRPr>
          </a:p>
        </p:txBody>
      </p:sp>
      <p:sp>
        <p:nvSpPr>
          <p:cNvPr id="36868" name="Rectangle 3"/>
          <p:cNvSpPr>
            <a:spLocks noChangeArrowheads="1"/>
          </p:cNvSpPr>
          <p:nvPr/>
        </p:nvSpPr>
        <p:spPr bwMode="auto">
          <a:xfrm>
            <a:off x="1905000" y="1562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en-US" altLang="en-US" sz="1800">
              <a:solidFill>
                <a:schemeClr val="bg1"/>
              </a:solidFill>
              <a:latin typeface="Times New Roman" panose="02020603050405020304" pitchFamily="18" charset="0"/>
            </a:endParaRPr>
          </a:p>
        </p:txBody>
      </p:sp>
      <p:pic>
        <p:nvPicPr>
          <p:cNvPr id="3686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113" y="1116013"/>
            <a:ext cx="72802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4"/>
          <p:cNvSpPr>
            <a:spLocks noChangeArrowheads="1"/>
          </p:cNvSpPr>
          <p:nvPr/>
        </p:nvSpPr>
        <p:spPr bwMode="auto">
          <a:xfrm>
            <a:off x="0" y="-20988"/>
            <a:ext cx="9053689" cy="1200329"/>
          </a:xfrm>
          <a:prstGeom prst="rect">
            <a:avLst/>
          </a:prstGeom>
          <a:solidFill>
            <a:srgbClr val="009A44"/>
          </a:solidFill>
          <a:ln>
            <a:noFill/>
          </a:ln>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3600" dirty="0">
                <a:solidFill>
                  <a:schemeClr val="bg1"/>
                </a:solidFill>
                <a:latin typeface="Comic Sans MS" panose="030F0702030302020204" pitchFamily="66" charset="0"/>
              </a:rPr>
              <a:t>Example: a compiler </a:t>
            </a:r>
            <a:r>
              <a:rPr lang="en-US" altLang="en-US" sz="3600" dirty="0" smtClean="0">
                <a:solidFill>
                  <a:schemeClr val="bg1"/>
                </a:solidFill>
                <a:latin typeface="Comic Sans MS" panose="030F0702030302020204" pitchFamily="66" charset="0"/>
              </a:rPr>
              <a:t>project (PERT Chart)</a:t>
            </a:r>
          </a:p>
          <a:p>
            <a:pPr>
              <a:spcBef>
                <a:spcPct val="0"/>
              </a:spcBef>
              <a:buClrTx/>
              <a:buSzTx/>
              <a:buFontTx/>
              <a:buNone/>
            </a:pPr>
            <a:endParaRPr lang="it-IT" alt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979134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6867"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2BF60D5B-5671-4518-AB76-3D0AF824FD73}" type="slidenum">
              <a:rPr lang="it-IT" altLang="en-US" sz="1800">
                <a:solidFill>
                  <a:schemeClr val="bg1"/>
                </a:solidFill>
                <a:latin typeface="Times New Roman" panose="02020603050405020304" pitchFamily="18" charset="0"/>
              </a:rPr>
              <a:pPr>
                <a:spcBef>
                  <a:spcPct val="0"/>
                </a:spcBef>
                <a:buClrTx/>
                <a:buSzTx/>
                <a:buFontTx/>
                <a:buNone/>
              </a:pPr>
              <a:t>28</a:t>
            </a:fld>
            <a:endParaRPr lang="it-IT" altLang="en-US" sz="1800">
              <a:solidFill>
                <a:schemeClr val="bg1"/>
              </a:solidFill>
              <a:latin typeface="Times New Roman" panose="02020603050405020304" pitchFamily="18" charset="0"/>
            </a:endParaRPr>
          </a:p>
        </p:txBody>
      </p:sp>
      <p:sp>
        <p:nvSpPr>
          <p:cNvPr id="36868" name="Rectangle 3"/>
          <p:cNvSpPr>
            <a:spLocks noChangeArrowheads="1"/>
          </p:cNvSpPr>
          <p:nvPr/>
        </p:nvSpPr>
        <p:spPr bwMode="auto">
          <a:xfrm>
            <a:off x="1905000" y="1562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en-US" altLang="en-US" sz="1800">
              <a:solidFill>
                <a:schemeClr val="bg1"/>
              </a:solidFill>
              <a:latin typeface="Times New Roman" panose="02020603050405020304" pitchFamily="18" charset="0"/>
            </a:endParaRPr>
          </a:p>
        </p:txBody>
      </p:sp>
      <p:pic>
        <p:nvPicPr>
          <p:cNvPr id="3686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591" y="1135063"/>
            <a:ext cx="72802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Rectangle 4"/>
          <p:cNvSpPr>
            <a:spLocks noChangeArrowheads="1"/>
          </p:cNvSpPr>
          <p:nvPr/>
        </p:nvSpPr>
        <p:spPr bwMode="auto">
          <a:xfrm>
            <a:off x="0" y="-15718"/>
            <a:ext cx="9144000" cy="1200329"/>
          </a:xfrm>
          <a:prstGeom prst="rect">
            <a:avLst/>
          </a:prstGeom>
          <a:solidFill>
            <a:srgbClr val="009A44"/>
          </a:solidFill>
          <a:ln>
            <a:noFill/>
          </a:ln>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3600" dirty="0">
                <a:solidFill>
                  <a:schemeClr val="bg1"/>
                </a:solidFill>
                <a:latin typeface="Comic Sans MS" panose="030F0702030302020204" pitchFamily="66" charset="0"/>
              </a:rPr>
              <a:t>Example: a compiler </a:t>
            </a:r>
            <a:r>
              <a:rPr lang="en-US" altLang="en-US" sz="3600" dirty="0" smtClean="0">
                <a:solidFill>
                  <a:schemeClr val="bg1"/>
                </a:solidFill>
                <a:latin typeface="Comic Sans MS" panose="030F0702030302020204" pitchFamily="66" charset="0"/>
              </a:rPr>
              <a:t>project</a:t>
            </a:r>
          </a:p>
          <a:p>
            <a:pPr>
              <a:spcBef>
                <a:spcPct val="0"/>
              </a:spcBef>
              <a:buClrTx/>
              <a:buSzTx/>
              <a:buFontTx/>
              <a:buNone/>
            </a:pPr>
            <a:endParaRPr lang="it-IT" altLang="en-US" sz="3600" dirty="0">
              <a:solidFill>
                <a:schemeClr val="bg1"/>
              </a:solidFill>
              <a:latin typeface="Comic Sans MS" panose="030F0702030302020204" pitchFamily="66" charset="0"/>
            </a:endParaRPr>
          </a:p>
        </p:txBody>
      </p:sp>
      <p:sp>
        <p:nvSpPr>
          <p:cNvPr id="3" name="Freeform 2"/>
          <p:cNvSpPr/>
          <p:nvPr/>
        </p:nvSpPr>
        <p:spPr>
          <a:xfrm>
            <a:off x="1512711" y="3646211"/>
            <a:ext cx="5542845" cy="1584311"/>
          </a:xfrm>
          <a:custGeom>
            <a:avLst/>
            <a:gdLst>
              <a:gd name="connsiteX0" fmla="*/ 0 w 5542845"/>
              <a:gd name="connsiteY0" fmla="*/ 146856 h 1584311"/>
              <a:gd name="connsiteX1" fmla="*/ 1907822 w 5542845"/>
              <a:gd name="connsiteY1" fmla="*/ 124278 h 1584311"/>
              <a:gd name="connsiteX2" fmla="*/ 2393245 w 5542845"/>
              <a:gd name="connsiteY2" fmla="*/ 1490233 h 1584311"/>
              <a:gd name="connsiteX3" fmla="*/ 4120445 w 5542845"/>
              <a:gd name="connsiteY3" fmla="*/ 1320900 h 1584311"/>
              <a:gd name="connsiteX4" fmla="*/ 4549422 w 5542845"/>
              <a:gd name="connsiteY4" fmla="*/ 158145 h 1584311"/>
              <a:gd name="connsiteX5" fmla="*/ 5542845 w 5542845"/>
              <a:gd name="connsiteY5" fmla="*/ 56545 h 1584311"/>
              <a:gd name="connsiteX6" fmla="*/ 5542845 w 5542845"/>
              <a:gd name="connsiteY6" fmla="*/ 56545 h 158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845" h="1584311">
                <a:moveTo>
                  <a:pt x="0" y="146856"/>
                </a:moveTo>
                <a:cubicBezTo>
                  <a:pt x="754474" y="23619"/>
                  <a:pt x="1508948" y="-99618"/>
                  <a:pt x="1907822" y="124278"/>
                </a:cubicBezTo>
                <a:cubicBezTo>
                  <a:pt x="2306696" y="348174"/>
                  <a:pt x="2024475" y="1290796"/>
                  <a:pt x="2393245" y="1490233"/>
                </a:cubicBezTo>
                <a:cubicBezTo>
                  <a:pt x="2762015" y="1689670"/>
                  <a:pt x="3761082" y="1542915"/>
                  <a:pt x="4120445" y="1320900"/>
                </a:cubicBezTo>
                <a:cubicBezTo>
                  <a:pt x="4479808" y="1098885"/>
                  <a:pt x="4312355" y="368871"/>
                  <a:pt x="4549422" y="158145"/>
                </a:cubicBezTo>
                <a:cubicBezTo>
                  <a:pt x="4786489" y="-52581"/>
                  <a:pt x="5542845" y="56545"/>
                  <a:pt x="5542845" y="56545"/>
                </a:cubicBezTo>
                <a:lnTo>
                  <a:pt x="5542845" y="56545"/>
                </a:ln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rot="18514721">
            <a:off x="3309524" y="2258567"/>
            <a:ext cx="462845" cy="339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45</a:t>
            </a:r>
            <a:endParaRPr lang="en-US" dirty="0">
              <a:solidFill>
                <a:srgbClr val="00B050"/>
              </a:solidFill>
            </a:endParaRPr>
          </a:p>
        </p:txBody>
      </p:sp>
      <p:sp>
        <p:nvSpPr>
          <p:cNvPr id="10" name="Rectangle 9"/>
          <p:cNvSpPr/>
          <p:nvPr/>
        </p:nvSpPr>
        <p:spPr>
          <a:xfrm rot="18514721">
            <a:off x="5261673" y="3904646"/>
            <a:ext cx="586933" cy="227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180</a:t>
            </a:r>
          </a:p>
        </p:txBody>
      </p:sp>
    </p:spTree>
    <p:extLst>
      <p:ext uri="{BB962C8B-B14F-4D97-AF65-F5344CB8AC3E}">
        <p14:creationId xmlns:p14="http://schemas.microsoft.com/office/powerpoint/2010/main" val="3815824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7891"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4A90E167-0B1E-44A1-B47A-FC69D7A24865}" type="slidenum">
              <a:rPr lang="it-IT" altLang="en-US" sz="1800">
                <a:solidFill>
                  <a:schemeClr val="bg1"/>
                </a:solidFill>
                <a:latin typeface="Times New Roman" panose="02020603050405020304" pitchFamily="18" charset="0"/>
              </a:rPr>
              <a:pPr>
                <a:spcBef>
                  <a:spcPct val="0"/>
                </a:spcBef>
                <a:buClrTx/>
                <a:buSzTx/>
                <a:buFontTx/>
                <a:buNone/>
              </a:pPr>
              <a:t>29</a:t>
            </a:fld>
            <a:endParaRPr lang="it-IT" altLang="en-US" sz="1800">
              <a:solidFill>
                <a:schemeClr val="bg1"/>
              </a:solidFill>
              <a:latin typeface="Times New Roman" panose="02020603050405020304" pitchFamily="18" charset="0"/>
            </a:endParaRPr>
          </a:p>
        </p:txBody>
      </p:sp>
      <p:sp>
        <p:nvSpPr>
          <p:cNvPr id="37892" name="Rectangle 2"/>
          <p:cNvSpPr>
            <a:spLocks noGrp="1" noChangeArrowheads="1"/>
          </p:cNvSpPr>
          <p:nvPr>
            <p:ph type="title"/>
          </p:nvPr>
        </p:nvSpPr>
        <p:spPr>
          <a:xfrm>
            <a:off x="0" y="365126"/>
            <a:ext cx="8515350" cy="1325563"/>
          </a:xfrm>
        </p:spPr>
        <p:txBody>
          <a:bodyPr/>
          <a:lstStyle/>
          <a:p>
            <a:r>
              <a:rPr lang="en-US" altLang="en-US" dirty="0" smtClean="0"/>
              <a:t>Analysis of PERT charts</a:t>
            </a:r>
          </a:p>
        </p:txBody>
      </p:sp>
      <p:sp>
        <p:nvSpPr>
          <p:cNvPr id="37893" name="Rectangle 3"/>
          <p:cNvSpPr>
            <a:spLocks noGrp="1" noChangeArrowheads="1"/>
          </p:cNvSpPr>
          <p:nvPr>
            <p:ph type="body" idx="1"/>
          </p:nvPr>
        </p:nvSpPr>
        <p:spPr>
          <a:xfrm>
            <a:off x="-1" y="1798410"/>
            <a:ext cx="9031111" cy="4222657"/>
          </a:xfrm>
        </p:spPr>
        <p:txBody>
          <a:bodyPr>
            <a:normAutofit/>
          </a:bodyPr>
          <a:lstStyle/>
          <a:p>
            <a:r>
              <a:rPr lang="en-US" altLang="en-US" sz="3600" dirty="0" smtClean="0"/>
              <a:t>C</a:t>
            </a:r>
            <a:r>
              <a:rPr lang="en-US" altLang="en-US" sz="3600" dirty="0" smtClean="0">
                <a:cs typeface="Times New Roman" panose="02020603050405020304" pitchFamily="18" charset="0"/>
              </a:rPr>
              <a:t>ritical path for the project</a:t>
            </a:r>
          </a:p>
          <a:p>
            <a:pPr lvl="1"/>
            <a:r>
              <a:rPr lang="en-US" altLang="en-US" sz="3200" dirty="0" smtClean="0">
                <a:cs typeface="Times New Roman" panose="02020603050405020304" pitchFamily="18" charset="0"/>
              </a:rPr>
              <a:t>any </a:t>
            </a:r>
            <a:r>
              <a:rPr lang="en-US" altLang="en-US" sz="3200" dirty="0" smtClean="0">
                <a:solidFill>
                  <a:srgbClr val="C00000"/>
                </a:solidFill>
                <a:cs typeface="Times New Roman" panose="02020603050405020304" pitchFamily="18" charset="0"/>
              </a:rPr>
              <a:t>delay </a:t>
            </a:r>
            <a:r>
              <a:rPr lang="en-US" altLang="en-US" sz="3200" dirty="0" smtClean="0">
                <a:cs typeface="Times New Roman" panose="02020603050405020304" pitchFamily="18" charset="0"/>
              </a:rPr>
              <a:t>in any activity in the path causes a delay in the entire project</a:t>
            </a:r>
            <a:r>
              <a:rPr lang="en-US" altLang="en-US" sz="3200" dirty="0" smtClean="0"/>
              <a:t> </a:t>
            </a:r>
          </a:p>
          <a:p>
            <a:pPr lvl="1"/>
            <a:r>
              <a:rPr lang="en-US" altLang="en-US" sz="3200" dirty="0" smtClean="0">
                <a:cs typeface="Times New Roman" panose="02020603050405020304" pitchFamily="18" charset="0"/>
              </a:rPr>
              <a:t>activities on the critical path must be monitored more closely than other activities</a:t>
            </a:r>
            <a:r>
              <a:rPr lang="en-US" altLang="en-US" sz="3200" dirty="0" smtClean="0"/>
              <a:t> </a:t>
            </a:r>
          </a:p>
        </p:txBody>
      </p:sp>
    </p:spTree>
    <p:extLst>
      <p:ext uri="{BB962C8B-B14F-4D97-AF65-F5344CB8AC3E}">
        <p14:creationId xmlns:p14="http://schemas.microsoft.com/office/powerpoint/2010/main" val="1944796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16" y="365126"/>
            <a:ext cx="8462434" cy="1325563"/>
          </a:xfrm>
        </p:spPr>
        <p:txBody>
          <a:bodyPr/>
          <a:lstStyle/>
          <a:p>
            <a:r>
              <a:rPr lang="en-US" altLang="en-US" dirty="0"/>
              <a:t>Software Project </a:t>
            </a:r>
            <a:r>
              <a:rPr lang="en-US" altLang="en-US" dirty="0" smtClean="0"/>
              <a:t>Management: 1</a:t>
            </a:r>
            <a:endParaRPr lang="en-US" dirty="0"/>
          </a:p>
        </p:txBody>
      </p:sp>
      <p:sp>
        <p:nvSpPr>
          <p:cNvPr id="3" name="Content Placeholder 2"/>
          <p:cNvSpPr>
            <a:spLocks noGrp="1"/>
          </p:cNvSpPr>
          <p:nvPr>
            <p:ph idx="1"/>
          </p:nvPr>
        </p:nvSpPr>
        <p:spPr>
          <a:xfrm>
            <a:off x="52916" y="1911299"/>
            <a:ext cx="8966905" cy="4749145"/>
          </a:xfrm>
        </p:spPr>
        <p:txBody>
          <a:bodyPr>
            <a:normAutofit/>
          </a:bodyPr>
          <a:lstStyle/>
          <a:p>
            <a:r>
              <a:rPr lang="en-US" dirty="0" smtClean="0"/>
              <a:t>Software project mgt?</a:t>
            </a:r>
          </a:p>
          <a:p>
            <a:pPr lvl="1"/>
            <a:r>
              <a:rPr lang="en-US" dirty="0" smtClean="0">
                <a:solidFill>
                  <a:srgbClr val="C00000"/>
                </a:solidFill>
              </a:rPr>
              <a:t>An umbrella of activity within software engineering</a:t>
            </a:r>
          </a:p>
          <a:p>
            <a:pPr lvl="1"/>
            <a:r>
              <a:rPr lang="en-US" dirty="0" smtClean="0">
                <a:solidFill>
                  <a:srgbClr val="C00000"/>
                </a:solidFill>
              </a:rPr>
              <a:t>Begins </a:t>
            </a:r>
            <a:r>
              <a:rPr lang="en-US" b="1" dirty="0" smtClean="0">
                <a:solidFill>
                  <a:srgbClr val="C00000"/>
                </a:solidFill>
              </a:rPr>
              <a:t>before</a:t>
            </a:r>
            <a:r>
              <a:rPr lang="en-US" dirty="0" smtClean="0">
                <a:solidFill>
                  <a:srgbClr val="C00000"/>
                </a:solidFill>
              </a:rPr>
              <a:t> any technical activity is initiated</a:t>
            </a:r>
          </a:p>
          <a:p>
            <a:pPr lvl="1"/>
            <a:r>
              <a:rPr lang="en-US" dirty="0" smtClean="0">
                <a:solidFill>
                  <a:srgbClr val="C00000"/>
                </a:solidFill>
              </a:rPr>
              <a:t>Continues </a:t>
            </a:r>
            <a:r>
              <a:rPr lang="en-US" b="1" dirty="0" smtClean="0">
                <a:solidFill>
                  <a:srgbClr val="C00000"/>
                </a:solidFill>
              </a:rPr>
              <a:t>throughout</a:t>
            </a:r>
            <a:r>
              <a:rPr lang="en-US" dirty="0" smtClean="0">
                <a:solidFill>
                  <a:srgbClr val="C00000"/>
                </a:solidFill>
              </a:rPr>
              <a:t> the modelling, construction, and deployment of computer software</a:t>
            </a:r>
          </a:p>
          <a:p>
            <a:r>
              <a:rPr lang="en-US" dirty="0" smtClean="0"/>
              <a:t>Key factors affecting the software project mgt:</a:t>
            </a:r>
          </a:p>
          <a:p>
            <a:pPr lvl="1"/>
            <a:r>
              <a:rPr lang="en-US" b="1" dirty="0" smtClean="0">
                <a:solidFill>
                  <a:srgbClr val="C00000"/>
                </a:solidFill>
              </a:rPr>
              <a:t>People (highly skilled  and talent people) </a:t>
            </a:r>
          </a:p>
          <a:p>
            <a:pPr lvl="1"/>
            <a:r>
              <a:rPr lang="en-US" dirty="0" smtClean="0">
                <a:solidFill>
                  <a:srgbClr val="C00000"/>
                </a:solidFill>
              </a:rPr>
              <a:t>Product (goals, objectives, scope)</a:t>
            </a:r>
          </a:p>
          <a:p>
            <a:pPr lvl="1"/>
            <a:r>
              <a:rPr lang="en-US" dirty="0" smtClean="0">
                <a:solidFill>
                  <a:srgbClr val="C00000"/>
                </a:solidFill>
              </a:rPr>
              <a:t>Process (a set of activities)</a:t>
            </a:r>
          </a:p>
          <a:p>
            <a:pPr lvl="1"/>
            <a:r>
              <a:rPr lang="en-US" dirty="0" smtClean="0">
                <a:solidFill>
                  <a:srgbClr val="C00000"/>
                </a:solidFill>
              </a:rPr>
              <a:t>Project (conduct planned, monitored, controlled project to meet product objectives)</a:t>
            </a:r>
            <a:endParaRPr lang="en-US" dirty="0">
              <a:solidFill>
                <a:srgbClr val="C00000"/>
              </a:solidFill>
            </a:endParaRPr>
          </a:p>
        </p:txBody>
      </p:sp>
    </p:spTree>
    <p:extLst>
      <p:ext uri="{BB962C8B-B14F-4D97-AF65-F5344CB8AC3E}">
        <p14:creationId xmlns:p14="http://schemas.microsoft.com/office/powerpoint/2010/main" val="303456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it-IT" altLang="en-US" sz="1800">
                <a:solidFill>
                  <a:schemeClr val="bg1"/>
                </a:solidFill>
                <a:latin typeface="Times New Roman" panose="02020603050405020304" pitchFamily="18" charset="0"/>
              </a:rPr>
              <a:t>Ch. 8</a:t>
            </a:r>
          </a:p>
        </p:txBody>
      </p:sp>
      <p:sp>
        <p:nvSpPr>
          <p:cNvPr id="38915" name="Slide Number Placeholder 5"/>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fld id="{CEB1EAC7-03DC-4EBE-8E15-E67525E28CF7}" type="slidenum">
              <a:rPr lang="it-IT" altLang="en-US" sz="1800">
                <a:solidFill>
                  <a:schemeClr val="bg1"/>
                </a:solidFill>
                <a:latin typeface="Times New Roman" panose="02020603050405020304" pitchFamily="18" charset="0"/>
              </a:rPr>
              <a:pPr>
                <a:spcBef>
                  <a:spcPct val="0"/>
                </a:spcBef>
                <a:buClrTx/>
                <a:buSzTx/>
                <a:buFontTx/>
                <a:buNone/>
              </a:pPr>
              <a:t>30</a:t>
            </a:fld>
            <a:endParaRPr lang="it-IT" altLang="en-US" sz="1800">
              <a:solidFill>
                <a:schemeClr val="bg1"/>
              </a:solidFill>
              <a:latin typeface="Times New Roman" panose="02020603050405020304" pitchFamily="18" charset="0"/>
            </a:endParaRPr>
          </a:p>
        </p:txBody>
      </p:sp>
      <p:sp>
        <p:nvSpPr>
          <p:cNvPr id="38916" name="Rectangle 2"/>
          <p:cNvSpPr>
            <a:spLocks noGrp="1" noChangeArrowheads="1"/>
          </p:cNvSpPr>
          <p:nvPr>
            <p:ph type="title"/>
          </p:nvPr>
        </p:nvSpPr>
        <p:spPr>
          <a:xfrm>
            <a:off x="46567" y="237331"/>
            <a:ext cx="7886700" cy="1325563"/>
          </a:xfrm>
        </p:spPr>
        <p:txBody>
          <a:bodyPr/>
          <a:lstStyle/>
          <a:p>
            <a:r>
              <a:rPr lang="en-US" altLang="en-US" dirty="0" smtClean="0"/>
              <a:t>Gantt &amp; PERT charts</a:t>
            </a:r>
          </a:p>
        </p:txBody>
      </p:sp>
      <p:sp>
        <p:nvSpPr>
          <p:cNvPr id="38917" name="Rectangle 3"/>
          <p:cNvSpPr>
            <a:spLocks noGrp="1" noChangeArrowheads="1"/>
          </p:cNvSpPr>
          <p:nvPr>
            <p:ph type="body" idx="1"/>
          </p:nvPr>
        </p:nvSpPr>
        <p:spPr>
          <a:xfrm>
            <a:off x="46566" y="1902221"/>
            <a:ext cx="9097433" cy="4634045"/>
          </a:xfrm>
        </p:spPr>
        <p:txBody>
          <a:bodyPr/>
          <a:lstStyle/>
          <a:p>
            <a:pPr>
              <a:lnSpc>
                <a:spcPct val="90000"/>
              </a:lnSpc>
            </a:pPr>
            <a:r>
              <a:rPr lang="en-US" altLang="en-US" sz="3200" dirty="0" smtClean="0"/>
              <a:t>F</a:t>
            </a:r>
            <a:r>
              <a:rPr lang="en-US" altLang="en-US" sz="3200" dirty="0" smtClean="0">
                <a:cs typeface="Times New Roman" panose="02020603050405020304" pitchFamily="18" charset="0"/>
              </a:rPr>
              <a:t>orce the manager to plan</a:t>
            </a:r>
          </a:p>
          <a:p>
            <a:pPr>
              <a:lnSpc>
                <a:spcPct val="90000"/>
              </a:lnSpc>
            </a:pPr>
            <a:r>
              <a:rPr lang="en-US" altLang="en-US" sz="3200" dirty="0" smtClean="0">
                <a:cs typeface="Times New Roman" panose="02020603050405020304" pitchFamily="18" charset="0"/>
              </a:rPr>
              <a:t>Show interrelationships among tasks</a:t>
            </a:r>
          </a:p>
          <a:p>
            <a:pPr lvl="1">
              <a:lnSpc>
                <a:spcPct val="90000"/>
              </a:lnSpc>
            </a:pPr>
            <a:r>
              <a:rPr lang="en-US" altLang="en-US" sz="2800" dirty="0" smtClean="0">
                <a:solidFill>
                  <a:srgbClr val="C00000"/>
                </a:solidFill>
                <a:cs typeface="Times New Roman" panose="02020603050405020304" pitchFamily="18" charset="0"/>
              </a:rPr>
              <a:t>PERT clearly identifies the critical path </a:t>
            </a:r>
          </a:p>
          <a:p>
            <a:pPr lvl="1">
              <a:lnSpc>
                <a:spcPct val="90000"/>
              </a:lnSpc>
            </a:pPr>
            <a:r>
              <a:rPr lang="en-US" altLang="en-US" sz="2800" dirty="0" smtClean="0">
                <a:solidFill>
                  <a:srgbClr val="C00000"/>
                </a:solidFill>
                <a:cs typeface="Times New Roman" panose="02020603050405020304" pitchFamily="18" charset="0"/>
              </a:rPr>
              <a:t>PERT exposes parallelism in the activities</a:t>
            </a:r>
          </a:p>
          <a:p>
            <a:pPr lvl="2">
              <a:lnSpc>
                <a:spcPct val="90000"/>
              </a:lnSpc>
            </a:pPr>
            <a:r>
              <a:rPr lang="en-US" altLang="en-US" sz="2800" i="1" dirty="0" smtClean="0">
                <a:cs typeface="Times New Roman" panose="02020603050405020304" pitchFamily="18" charset="0"/>
              </a:rPr>
              <a:t>helps in allocating resources</a:t>
            </a:r>
          </a:p>
          <a:p>
            <a:pPr>
              <a:lnSpc>
                <a:spcPct val="90000"/>
              </a:lnSpc>
            </a:pPr>
            <a:r>
              <a:rPr lang="en-US" altLang="en-US" sz="3200" dirty="0" smtClean="0">
                <a:cs typeface="Times New Roman" panose="02020603050405020304" pitchFamily="18" charset="0"/>
              </a:rPr>
              <a:t>Allow scheduling and simulation of alternative schedules</a:t>
            </a:r>
          </a:p>
          <a:p>
            <a:pPr>
              <a:lnSpc>
                <a:spcPct val="90000"/>
              </a:lnSpc>
            </a:pPr>
            <a:r>
              <a:rPr lang="en-US" altLang="en-US" sz="3200" dirty="0" smtClean="0">
                <a:cs typeface="Times New Roman" panose="02020603050405020304" pitchFamily="18" charset="0"/>
              </a:rPr>
              <a:t>Enable the manager to </a:t>
            </a:r>
            <a:r>
              <a:rPr lang="en-US" altLang="en-US" sz="3200" dirty="0" smtClean="0">
                <a:solidFill>
                  <a:srgbClr val="C00000"/>
                </a:solidFill>
                <a:cs typeface="Times New Roman" panose="02020603050405020304" pitchFamily="18" charset="0"/>
              </a:rPr>
              <a:t>monitor and control </a:t>
            </a:r>
            <a:r>
              <a:rPr lang="en-US" altLang="en-US" sz="3200" dirty="0" smtClean="0">
                <a:cs typeface="Times New Roman" panose="02020603050405020304" pitchFamily="18" charset="0"/>
              </a:rPr>
              <a:t>project progress and detect deviations </a:t>
            </a:r>
          </a:p>
        </p:txBody>
      </p:sp>
    </p:spTree>
    <p:extLst>
      <p:ext uri="{BB962C8B-B14F-4D97-AF65-F5344CB8AC3E}">
        <p14:creationId xmlns:p14="http://schemas.microsoft.com/office/powerpoint/2010/main" val="4776313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Estimation Techniques</a:t>
            </a:r>
            <a:endParaRPr lang="en-US" dirty="0"/>
          </a:p>
        </p:txBody>
      </p:sp>
      <p:sp>
        <p:nvSpPr>
          <p:cNvPr id="3" name="Subtitle 2"/>
          <p:cNvSpPr>
            <a:spLocks noGrp="1"/>
          </p:cNvSpPr>
          <p:nvPr>
            <p:ph type="subTitle" idx="1"/>
          </p:nvPr>
        </p:nvSpPr>
        <p:spPr/>
        <p:txBody>
          <a:bodyPr/>
          <a:lstStyle/>
          <a:p>
            <a:r>
              <a:rPr lang="en-US" dirty="0" smtClean="0"/>
              <a:t>Part 2</a:t>
            </a:r>
            <a:endParaRPr lang="en-US" dirty="0"/>
          </a:p>
        </p:txBody>
      </p:sp>
    </p:spTree>
    <p:extLst>
      <p:ext uri="{BB962C8B-B14F-4D97-AF65-F5344CB8AC3E}">
        <p14:creationId xmlns:p14="http://schemas.microsoft.com/office/powerpoint/2010/main" val="3837133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365126"/>
            <a:ext cx="8515350" cy="1325563"/>
          </a:xfrm>
        </p:spPr>
        <p:txBody>
          <a:bodyPr/>
          <a:lstStyle/>
          <a:p>
            <a:r>
              <a:rPr lang="en-US" altLang="en-US" dirty="0" smtClean="0"/>
              <a:t>Cost Estimation </a:t>
            </a:r>
          </a:p>
        </p:txBody>
      </p:sp>
      <p:sp>
        <p:nvSpPr>
          <p:cNvPr id="39939" name="Content Placeholder 2"/>
          <p:cNvSpPr>
            <a:spLocks noGrp="1"/>
          </p:cNvSpPr>
          <p:nvPr>
            <p:ph idx="1"/>
          </p:nvPr>
        </p:nvSpPr>
        <p:spPr>
          <a:xfrm>
            <a:off x="0" y="1806222"/>
            <a:ext cx="9144000" cy="4673600"/>
          </a:xfrm>
        </p:spPr>
        <p:txBody>
          <a:bodyPr>
            <a:normAutofit fontScale="92500" lnSpcReduction="10000"/>
          </a:bodyPr>
          <a:lstStyle/>
          <a:p>
            <a:r>
              <a:rPr lang="en-US" altLang="en-US" sz="2600" dirty="0" smtClean="0"/>
              <a:t>Cost estimation is part of </a:t>
            </a:r>
            <a:r>
              <a:rPr lang="en-US" altLang="en-US" sz="2600" b="1" dirty="0" smtClean="0"/>
              <a:t>planning stage </a:t>
            </a:r>
            <a:r>
              <a:rPr lang="en-US" altLang="en-US" sz="2600" dirty="0" smtClean="0"/>
              <a:t>of any engineering activity</a:t>
            </a:r>
          </a:p>
          <a:p>
            <a:r>
              <a:rPr lang="en-US" altLang="en-US" sz="2600" dirty="0" smtClean="0"/>
              <a:t>The dominating cost is the </a:t>
            </a:r>
            <a:r>
              <a:rPr lang="en-US" altLang="en-US" sz="2600" b="1" dirty="0" smtClean="0"/>
              <a:t>number of people </a:t>
            </a:r>
            <a:r>
              <a:rPr lang="en-US" altLang="en-US" sz="2600" dirty="0" smtClean="0"/>
              <a:t>(engineers) needed to implement the system</a:t>
            </a:r>
          </a:p>
          <a:p>
            <a:r>
              <a:rPr lang="en-US" sz="2600" dirty="0" smtClean="0"/>
              <a:t>Effort estimation?  </a:t>
            </a:r>
          </a:p>
          <a:p>
            <a:pPr lvl="1"/>
            <a:r>
              <a:rPr lang="en-US" sz="2600" dirty="0" smtClean="0">
                <a:solidFill>
                  <a:srgbClr val="C00000"/>
                </a:solidFill>
              </a:rPr>
              <a:t>An integral part </a:t>
            </a:r>
            <a:r>
              <a:rPr lang="en-US" sz="2600" dirty="0">
                <a:solidFill>
                  <a:srgbClr val="C00000"/>
                </a:solidFill>
              </a:rPr>
              <a:t>of software project </a:t>
            </a:r>
            <a:r>
              <a:rPr lang="en-US" sz="2600" dirty="0" smtClean="0">
                <a:solidFill>
                  <a:srgbClr val="C00000"/>
                </a:solidFill>
              </a:rPr>
              <a:t>management (during planning </a:t>
            </a:r>
            <a:r>
              <a:rPr lang="en-US" sz="2600" dirty="0">
                <a:solidFill>
                  <a:srgbClr val="C00000"/>
                </a:solidFill>
              </a:rPr>
              <a:t>and monitoring a software </a:t>
            </a:r>
            <a:r>
              <a:rPr lang="en-US" sz="2600" dirty="0" smtClean="0">
                <a:solidFill>
                  <a:srgbClr val="C00000"/>
                </a:solidFill>
              </a:rPr>
              <a:t>project)</a:t>
            </a:r>
          </a:p>
          <a:p>
            <a:pPr lvl="1"/>
            <a:r>
              <a:rPr lang="en-US" sz="2600" b="1" dirty="0" smtClean="0">
                <a:solidFill>
                  <a:srgbClr val="C00000"/>
                </a:solidFill>
              </a:rPr>
              <a:t>Cost</a:t>
            </a:r>
            <a:r>
              <a:rPr lang="en-US" sz="2600" dirty="0" smtClean="0">
                <a:solidFill>
                  <a:srgbClr val="C00000"/>
                </a:solidFill>
              </a:rPr>
              <a:t> </a:t>
            </a:r>
            <a:r>
              <a:rPr lang="en-US" sz="2600" dirty="0">
                <a:solidFill>
                  <a:srgbClr val="C00000"/>
                </a:solidFill>
              </a:rPr>
              <a:t>and </a:t>
            </a:r>
            <a:r>
              <a:rPr lang="en-US" sz="2600" b="1" dirty="0">
                <a:solidFill>
                  <a:srgbClr val="C00000"/>
                </a:solidFill>
              </a:rPr>
              <a:t>schedule overruns </a:t>
            </a:r>
            <a:r>
              <a:rPr lang="en-US" sz="2600" dirty="0">
                <a:solidFill>
                  <a:srgbClr val="C00000"/>
                </a:solidFill>
              </a:rPr>
              <a:t>have been a common risk in software projects. </a:t>
            </a:r>
            <a:endParaRPr lang="en-US" sz="2600" dirty="0" smtClean="0">
              <a:solidFill>
                <a:srgbClr val="C00000"/>
              </a:solidFill>
            </a:endParaRPr>
          </a:p>
          <a:p>
            <a:r>
              <a:rPr lang="en-US" sz="3000" dirty="0" smtClean="0"/>
              <a:t>According to the Oxford </a:t>
            </a:r>
            <a:r>
              <a:rPr lang="en-US" sz="3000" dirty="0"/>
              <a:t>University </a:t>
            </a:r>
            <a:r>
              <a:rPr lang="en-US" sz="3000" dirty="0" smtClean="0"/>
              <a:t>study </a:t>
            </a:r>
            <a:r>
              <a:rPr lang="en-US" sz="3000" dirty="0"/>
              <a:t>on </a:t>
            </a:r>
            <a:r>
              <a:rPr lang="en-US" sz="3000" b="1" dirty="0"/>
              <a:t>5,400 large </a:t>
            </a:r>
            <a:r>
              <a:rPr lang="en-US" sz="3000" dirty="0"/>
              <a:t>scale IT </a:t>
            </a:r>
            <a:r>
              <a:rPr lang="en-US" sz="3000" dirty="0" smtClean="0"/>
              <a:t>projects</a:t>
            </a:r>
          </a:p>
          <a:p>
            <a:pPr lvl="1"/>
            <a:r>
              <a:rPr lang="en-US" sz="3000" dirty="0" smtClean="0">
                <a:solidFill>
                  <a:srgbClr val="00B0F0"/>
                </a:solidFill>
              </a:rPr>
              <a:t>on </a:t>
            </a:r>
            <a:r>
              <a:rPr lang="en-US" sz="3000" dirty="0">
                <a:solidFill>
                  <a:srgbClr val="00B0F0"/>
                </a:solidFill>
              </a:rPr>
              <a:t>average large software projects run </a:t>
            </a:r>
            <a:r>
              <a:rPr lang="en-US" sz="3000" b="1" dirty="0">
                <a:solidFill>
                  <a:srgbClr val="00B0F0"/>
                </a:solidFill>
              </a:rPr>
              <a:t>66% over budget </a:t>
            </a:r>
            <a:r>
              <a:rPr lang="en-US" sz="3000" dirty="0">
                <a:solidFill>
                  <a:srgbClr val="00B0F0"/>
                </a:solidFill>
              </a:rPr>
              <a:t>and </a:t>
            </a:r>
            <a:r>
              <a:rPr lang="en-US" sz="3000" b="1" dirty="0">
                <a:solidFill>
                  <a:srgbClr val="00B0F0"/>
                </a:solidFill>
              </a:rPr>
              <a:t>33% overtime </a:t>
            </a:r>
            <a:endParaRPr lang="en-US" altLang="en-US" sz="3000" b="1" dirty="0" smtClean="0">
              <a:solidFill>
                <a:srgbClr val="00B0F0"/>
              </a:solidFill>
            </a:endParaRPr>
          </a:p>
          <a:p>
            <a:pPr marL="457200" lvl="1" indent="0">
              <a:buNone/>
            </a:pPr>
            <a:endParaRPr lang="en-US" altLang="en-US" dirty="0" smtClean="0"/>
          </a:p>
        </p:txBody>
      </p:sp>
    </p:spTree>
    <p:extLst>
      <p:ext uri="{BB962C8B-B14F-4D97-AF65-F5344CB8AC3E}">
        <p14:creationId xmlns:p14="http://schemas.microsoft.com/office/powerpoint/2010/main" val="2121385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Estimate uncertainty</a:t>
            </a:r>
            <a:r>
              <a:rPr lang="en-GB" altLang="en-US" smtClean="0"/>
              <a:t> </a:t>
            </a:r>
            <a:endParaRPr lang="en-US" altLang="en-US" smtClean="0"/>
          </a:p>
        </p:txBody>
      </p:sp>
      <p:pic>
        <p:nvPicPr>
          <p:cNvPr id="8"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680" y="2012244"/>
            <a:ext cx="8272639" cy="4230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49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3133" y="365126"/>
            <a:ext cx="7886700" cy="1325563"/>
          </a:xfrm>
        </p:spPr>
        <p:txBody>
          <a:bodyPr lIns="90840" tIns="44623" rIns="90840" bIns="44623"/>
          <a:lstStyle/>
          <a:p>
            <a:r>
              <a:rPr lang="en-GB" altLang="en-US" dirty="0" smtClean="0"/>
              <a:t>Effort Estimation: 1</a:t>
            </a:r>
          </a:p>
        </p:txBody>
      </p:sp>
      <p:sp>
        <p:nvSpPr>
          <p:cNvPr id="40963" name="Rectangle 3"/>
          <p:cNvSpPr>
            <a:spLocks noGrp="1" noChangeArrowheads="1"/>
          </p:cNvSpPr>
          <p:nvPr>
            <p:ph type="body" idx="1"/>
          </p:nvPr>
        </p:nvSpPr>
        <p:spPr>
          <a:xfrm>
            <a:off x="93133" y="1806223"/>
            <a:ext cx="8915400" cy="4665663"/>
          </a:xfrm>
        </p:spPr>
        <p:txBody>
          <a:bodyPr lIns="90840" tIns="44623" rIns="90840" bIns="44623">
            <a:normAutofit/>
          </a:bodyPr>
          <a:lstStyle/>
          <a:p>
            <a:r>
              <a:rPr lang="en-GB" altLang="en-US" dirty="0" smtClean="0"/>
              <a:t>Once </a:t>
            </a:r>
            <a:r>
              <a:rPr lang="en-GB" altLang="en-US" b="1" dirty="0" smtClean="0"/>
              <a:t>requirements are defined</a:t>
            </a:r>
            <a:r>
              <a:rPr lang="en-GB" altLang="en-US" dirty="0" smtClean="0"/>
              <a:t>, estimates can be made</a:t>
            </a:r>
          </a:p>
          <a:p>
            <a:r>
              <a:rPr lang="en-GB" altLang="en-US" dirty="0" smtClean="0"/>
              <a:t>Estimates are made to identify the cost to the developer of a software system.</a:t>
            </a:r>
          </a:p>
          <a:p>
            <a:r>
              <a:rPr lang="en-GB" altLang="en-US" dirty="0" smtClean="0"/>
              <a:t>Estimates takes into include:</a:t>
            </a:r>
          </a:p>
          <a:p>
            <a:pPr lvl="1"/>
            <a:r>
              <a:rPr lang="en-GB" altLang="en-US" sz="2800" dirty="0" smtClean="0"/>
              <a:t>Hardware cost </a:t>
            </a:r>
          </a:p>
          <a:p>
            <a:pPr lvl="1"/>
            <a:r>
              <a:rPr lang="en-GB" altLang="en-US" sz="2800" dirty="0" smtClean="0"/>
              <a:t>Software cost </a:t>
            </a:r>
          </a:p>
          <a:p>
            <a:pPr lvl="1"/>
            <a:r>
              <a:rPr lang="en-GB" altLang="en-US" sz="2800" dirty="0" smtClean="0"/>
              <a:t>Travel expenses </a:t>
            </a:r>
          </a:p>
          <a:p>
            <a:pPr lvl="1"/>
            <a:r>
              <a:rPr lang="en-GB" altLang="en-US" sz="2800" dirty="0" smtClean="0"/>
              <a:t>Training and effort costs</a:t>
            </a:r>
          </a:p>
          <a:p>
            <a:pPr lvl="1"/>
            <a:r>
              <a:rPr lang="en-GB" altLang="en-US" sz="2800" dirty="0" smtClean="0"/>
              <a:t>Staff</a:t>
            </a:r>
          </a:p>
          <a:p>
            <a:pPr lvl="1"/>
            <a:r>
              <a:rPr lang="en-GB" altLang="en-US" sz="2800" dirty="0" smtClean="0"/>
              <a:t>…</a:t>
            </a:r>
          </a:p>
        </p:txBody>
      </p:sp>
    </p:spTree>
    <p:extLst>
      <p:ext uri="{BB962C8B-B14F-4D97-AF65-F5344CB8AC3E}">
        <p14:creationId xmlns:p14="http://schemas.microsoft.com/office/powerpoint/2010/main" val="27333955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12889" y="365126"/>
            <a:ext cx="8628239" cy="1325563"/>
          </a:xfrm>
        </p:spPr>
        <p:txBody>
          <a:bodyPr/>
          <a:lstStyle/>
          <a:p>
            <a:r>
              <a:rPr lang="en-US" altLang="en-US" dirty="0" smtClean="0"/>
              <a:t>Effort Estimation:2 </a:t>
            </a:r>
          </a:p>
        </p:txBody>
      </p:sp>
      <p:sp>
        <p:nvSpPr>
          <p:cNvPr id="41987" name="Content Placeholder 2"/>
          <p:cNvSpPr>
            <a:spLocks noGrp="1"/>
          </p:cNvSpPr>
          <p:nvPr>
            <p:ph idx="1"/>
          </p:nvPr>
        </p:nvSpPr>
        <p:spPr>
          <a:xfrm>
            <a:off x="52916" y="1832276"/>
            <a:ext cx="8933039" cy="4222657"/>
          </a:xfrm>
        </p:spPr>
        <p:txBody>
          <a:bodyPr>
            <a:normAutofit lnSpcReduction="10000"/>
          </a:bodyPr>
          <a:lstStyle/>
          <a:p>
            <a:r>
              <a:rPr lang="en-US" altLang="en-US" dirty="0" smtClean="0"/>
              <a:t>The main goal of estimation?</a:t>
            </a:r>
          </a:p>
          <a:p>
            <a:pPr lvl="1"/>
            <a:r>
              <a:rPr lang="en-US" altLang="en-US" dirty="0" smtClean="0"/>
              <a:t>To determine </a:t>
            </a:r>
            <a:r>
              <a:rPr lang="en-US" altLang="en-US" dirty="0" smtClean="0">
                <a:solidFill>
                  <a:srgbClr val="FF0000"/>
                </a:solidFill>
              </a:rPr>
              <a:t>a set of parameters </a:t>
            </a:r>
            <a:r>
              <a:rPr lang="en-US" altLang="en-US" dirty="0" smtClean="0"/>
              <a:t>that provide a high level of confidence to deliver an acceptable product meeting the project constraints (</a:t>
            </a:r>
            <a:r>
              <a:rPr lang="en-US" altLang="en-US" dirty="0" smtClean="0">
                <a:solidFill>
                  <a:srgbClr val="FF0000"/>
                </a:solidFill>
              </a:rPr>
              <a:t>budget and time</a:t>
            </a:r>
            <a:r>
              <a:rPr lang="en-US" altLang="en-US" dirty="0" smtClean="0"/>
              <a:t>)</a:t>
            </a:r>
          </a:p>
          <a:p>
            <a:r>
              <a:rPr lang="en-US" altLang="en-US" dirty="0" smtClean="0"/>
              <a:t>The parameters and constraints can be</a:t>
            </a:r>
          </a:p>
          <a:p>
            <a:pPr lvl="1"/>
            <a:r>
              <a:rPr lang="en-US" altLang="en-US" dirty="0" smtClean="0">
                <a:solidFill>
                  <a:srgbClr val="0070C0"/>
                </a:solidFill>
              </a:rPr>
              <a:t>Product features (SIZE)</a:t>
            </a:r>
          </a:p>
          <a:p>
            <a:pPr lvl="1"/>
            <a:r>
              <a:rPr lang="en-US" altLang="en-US" dirty="0" smtClean="0">
                <a:solidFill>
                  <a:srgbClr val="00B050"/>
                </a:solidFill>
              </a:rPr>
              <a:t>Quality attributes (constraints)</a:t>
            </a:r>
          </a:p>
          <a:p>
            <a:pPr lvl="1"/>
            <a:r>
              <a:rPr lang="en-US" altLang="en-US" dirty="0" smtClean="0">
                <a:solidFill>
                  <a:srgbClr val="C00000"/>
                </a:solidFill>
              </a:rPr>
              <a:t>Effort (estimated parameter)</a:t>
            </a:r>
          </a:p>
          <a:p>
            <a:pPr lvl="1"/>
            <a:r>
              <a:rPr lang="en-US" altLang="en-US" dirty="0" smtClean="0"/>
              <a:t>Other resources</a:t>
            </a:r>
          </a:p>
          <a:p>
            <a:pPr lvl="1"/>
            <a:r>
              <a:rPr lang="en-US" altLang="en-US" dirty="0" smtClean="0">
                <a:solidFill>
                  <a:srgbClr val="7030A0"/>
                </a:solidFill>
              </a:rPr>
              <a:t>Schedule and budget</a:t>
            </a:r>
          </a:p>
          <a:p>
            <a:pPr lvl="1"/>
            <a:r>
              <a:rPr lang="en-US" altLang="en-US" dirty="0" smtClean="0">
                <a:solidFill>
                  <a:srgbClr val="FF00FF"/>
                </a:solidFill>
              </a:rPr>
              <a:t>Technology (TOOLS)</a:t>
            </a:r>
          </a:p>
          <a:p>
            <a:endParaRPr lang="en-US" altLang="en-US" dirty="0" smtClean="0"/>
          </a:p>
        </p:txBody>
      </p:sp>
    </p:spTree>
    <p:extLst>
      <p:ext uri="{BB962C8B-B14F-4D97-AF65-F5344CB8AC3E}">
        <p14:creationId xmlns:p14="http://schemas.microsoft.com/office/powerpoint/2010/main" val="418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31938" y="376415"/>
            <a:ext cx="8560505" cy="1325563"/>
          </a:xfrm>
        </p:spPr>
        <p:txBody>
          <a:bodyPr/>
          <a:lstStyle/>
          <a:p>
            <a:r>
              <a:rPr lang="en-US" altLang="en-US" dirty="0" smtClean="0"/>
              <a:t>Effort Estimation: 3</a:t>
            </a:r>
          </a:p>
        </p:txBody>
      </p:sp>
      <p:sp>
        <p:nvSpPr>
          <p:cNvPr id="43011" name="Content Placeholder 2"/>
          <p:cNvSpPr>
            <a:spLocks noGrp="1"/>
          </p:cNvSpPr>
          <p:nvPr>
            <p:ph idx="1"/>
          </p:nvPr>
        </p:nvSpPr>
        <p:spPr>
          <a:xfrm>
            <a:off x="131939" y="1809698"/>
            <a:ext cx="8842728" cy="4907191"/>
          </a:xfrm>
        </p:spPr>
        <p:txBody>
          <a:bodyPr>
            <a:normAutofit/>
          </a:bodyPr>
          <a:lstStyle/>
          <a:p>
            <a:r>
              <a:rPr lang="en-US" altLang="en-US" sz="4100" dirty="0" smtClean="0"/>
              <a:t>MAIN techniques:</a:t>
            </a:r>
            <a:endParaRPr lang="en-GB" altLang="en-US" sz="4100" dirty="0" smtClean="0"/>
          </a:p>
          <a:p>
            <a:pPr marL="971550" lvl="1" indent="-514350">
              <a:buFont typeface="+mj-lt"/>
              <a:buAutoNum type="arabicPeriod"/>
            </a:pPr>
            <a:r>
              <a:rPr lang="en-US" altLang="en-US" sz="3100" i="1" dirty="0" smtClean="0">
                <a:solidFill>
                  <a:srgbClr val="C00000"/>
                </a:solidFill>
              </a:rPr>
              <a:t>Experience-based techniques</a:t>
            </a:r>
            <a:r>
              <a:rPr lang="en-US" altLang="en-US" sz="3100" dirty="0" smtClean="0">
                <a:solidFill>
                  <a:srgbClr val="C00000"/>
                </a:solidFill>
              </a:rPr>
              <a:t> </a:t>
            </a:r>
          </a:p>
          <a:p>
            <a:pPr marL="971550" lvl="1" indent="-514350">
              <a:buFont typeface="+mj-lt"/>
              <a:buAutoNum type="arabicPeriod"/>
            </a:pPr>
            <a:r>
              <a:rPr lang="en-US" altLang="en-US" sz="3100" i="1" dirty="0" smtClean="0">
                <a:solidFill>
                  <a:srgbClr val="C00000"/>
                </a:solidFill>
              </a:rPr>
              <a:t>Algorithmic cost modeling</a:t>
            </a:r>
            <a:r>
              <a:rPr lang="en-US" altLang="en-US" sz="3100" dirty="0" smtClean="0">
                <a:solidFill>
                  <a:srgbClr val="C00000"/>
                </a:solidFill>
              </a:rPr>
              <a:t> </a:t>
            </a:r>
          </a:p>
          <a:p>
            <a:pPr marL="971550" lvl="1" indent="-514350">
              <a:buFont typeface="+mj-lt"/>
              <a:buAutoNum type="arabicPeriod"/>
            </a:pPr>
            <a:r>
              <a:rPr lang="en-US" altLang="en-US" sz="3100" dirty="0" smtClean="0">
                <a:solidFill>
                  <a:srgbClr val="C00000"/>
                </a:solidFill>
              </a:rPr>
              <a:t>AI-based techniques</a:t>
            </a:r>
          </a:p>
          <a:p>
            <a:pPr lvl="2"/>
            <a:endParaRPr lang="en-US" altLang="en-US" dirty="0" smtClean="0">
              <a:solidFill>
                <a:srgbClr val="C00000"/>
              </a:solidFill>
            </a:endParaRPr>
          </a:p>
        </p:txBody>
      </p:sp>
    </p:spTree>
    <p:extLst>
      <p:ext uri="{BB962C8B-B14F-4D97-AF65-F5344CB8AC3E}">
        <p14:creationId xmlns:p14="http://schemas.microsoft.com/office/powerpoint/2010/main" val="15018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31939" y="376415"/>
            <a:ext cx="7886700" cy="1325563"/>
          </a:xfrm>
        </p:spPr>
        <p:txBody>
          <a:bodyPr/>
          <a:lstStyle/>
          <a:p>
            <a:r>
              <a:rPr lang="en-US" altLang="en-US" i="1" dirty="0"/>
              <a:t>Experience-based techniques</a:t>
            </a:r>
            <a:r>
              <a:rPr lang="en-US" altLang="en-US" dirty="0"/>
              <a:t> </a:t>
            </a:r>
            <a:br>
              <a:rPr lang="en-US" altLang="en-US" dirty="0"/>
            </a:br>
            <a:endParaRPr lang="en-US" altLang="en-US" dirty="0" smtClean="0"/>
          </a:p>
        </p:txBody>
      </p:sp>
      <p:sp>
        <p:nvSpPr>
          <p:cNvPr id="43011" name="Content Placeholder 2"/>
          <p:cNvSpPr>
            <a:spLocks noGrp="1"/>
          </p:cNvSpPr>
          <p:nvPr>
            <p:ph idx="1"/>
          </p:nvPr>
        </p:nvSpPr>
        <p:spPr>
          <a:xfrm>
            <a:off x="131939" y="1809698"/>
            <a:ext cx="8842728" cy="4907191"/>
          </a:xfrm>
        </p:spPr>
        <p:txBody>
          <a:bodyPr>
            <a:normAutofit/>
          </a:bodyPr>
          <a:lstStyle/>
          <a:p>
            <a:pPr marL="0" indent="0">
              <a:buNone/>
            </a:pPr>
            <a:r>
              <a:rPr lang="en-US" altLang="en-US" sz="3600" i="1" dirty="0" smtClean="0"/>
              <a:t>Experience-based techniques</a:t>
            </a:r>
            <a:r>
              <a:rPr lang="en-US" altLang="en-US" sz="3600" dirty="0" smtClean="0"/>
              <a:t> </a:t>
            </a:r>
          </a:p>
          <a:p>
            <a:pPr lvl="1"/>
            <a:r>
              <a:rPr lang="en-US" altLang="en-US" sz="3500" dirty="0" smtClean="0"/>
              <a:t>The estimate of </a:t>
            </a:r>
            <a:r>
              <a:rPr lang="en-US" altLang="en-US" sz="3500" dirty="0" smtClean="0">
                <a:solidFill>
                  <a:srgbClr val="00B050"/>
                </a:solidFill>
              </a:rPr>
              <a:t>future</a:t>
            </a:r>
            <a:r>
              <a:rPr lang="en-US" altLang="en-US" sz="3500" dirty="0" smtClean="0"/>
              <a:t> effort is based on the manager’s experience of </a:t>
            </a:r>
            <a:r>
              <a:rPr lang="en-US" altLang="en-US" sz="3500" dirty="0" smtClean="0">
                <a:solidFill>
                  <a:srgbClr val="FF0000"/>
                </a:solidFill>
              </a:rPr>
              <a:t>past</a:t>
            </a:r>
            <a:r>
              <a:rPr lang="en-US" altLang="en-US" sz="3500" dirty="0" smtClean="0"/>
              <a:t> projects and the </a:t>
            </a:r>
            <a:r>
              <a:rPr lang="en-US" altLang="en-US" sz="3500" dirty="0" smtClean="0">
                <a:solidFill>
                  <a:srgbClr val="0070C0"/>
                </a:solidFill>
              </a:rPr>
              <a:t>application domain</a:t>
            </a:r>
            <a:r>
              <a:rPr lang="en-US" altLang="en-US" sz="3500" dirty="0" smtClean="0"/>
              <a:t>. (i.e., the manager makes an informed judgment of what the effort are needed)</a:t>
            </a:r>
          </a:p>
          <a:p>
            <a:r>
              <a:rPr lang="en-US" altLang="en-US" sz="3900" dirty="0" smtClean="0">
                <a:solidFill>
                  <a:srgbClr val="C00000"/>
                </a:solidFill>
              </a:rPr>
              <a:t>Experts may be </a:t>
            </a:r>
            <a:r>
              <a:rPr lang="en-US" altLang="en-US" sz="3900" b="1" dirty="0" smtClean="0">
                <a:solidFill>
                  <a:srgbClr val="C00000"/>
                </a:solidFill>
              </a:rPr>
              <a:t>over-optimistic</a:t>
            </a:r>
            <a:r>
              <a:rPr lang="en-US" altLang="en-US" sz="3900" dirty="0" smtClean="0">
                <a:solidFill>
                  <a:srgbClr val="C00000"/>
                </a:solidFill>
              </a:rPr>
              <a:t> or </a:t>
            </a:r>
            <a:r>
              <a:rPr lang="en-US" altLang="en-US" sz="3900" b="1" dirty="0" smtClean="0">
                <a:solidFill>
                  <a:srgbClr val="C00000"/>
                </a:solidFill>
              </a:rPr>
              <a:t>past experience</a:t>
            </a:r>
            <a:r>
              <a:rPr lang="en-US" altLang="en-US" sz="3900" dirty="0" smtClean="0">
                <a:solidFill>
                  <a:srgbClr val="C00000"/>
                </a:solidFill>
              </a:rPr>
              <a:t> may be incorrect/incomplete</a:t>
            </a:r>
            <a:endParaRPr lang="en-US" altLang="en-US" dirty="0" smtClean="0"/>
          </a:p>
        </p:txBody>
      </p:sp>
    </p:spTree>
    <p:extLst>
      <p:ext uri="{BB962C8B-B14F-4D97-AF65-F5344CB8AC3E}">
        <p14:creationId xmlns:p14="http://schemas.microsoft.com/office/powerpoint/2010/main" val="3788218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338" y="365126"/>
            <a:ext cx="8485012" cy="1325563"/>
          </a:xfrm>
        </p:spPr>
        <p:txBody>
          <a:bodyPr/>
          <a:lstStyle/>
          <a:p>
            <a:r>
              <a:rPr lang="en-US" altLang="en-US" dirty="0" smtClean="0"/>
              <a:t>Experience-based approaches: 2</a:t>
            </a:r>
          </a:p>
        </p:txBody>
      </p:sp>
      <p:sp>
        <p:nvSpPr>
          <p:cNvPr id="44035" name="Content Placeholder 2"/>
          <p:cNvSpPr>
            <a:spLocks noGrp="1"/>
          </p:cNvSpPr>
          <p:nvPr>
            <p:ph idx="1"/>
          </p:nvPr>
        </p:nvSpPr>
        <p:spPr>
          <a:xfrm>
            <a:off x="30338" y="1798409"/>
            <a:ext cx="9113661" cy="4222657"/>
          </a:xfrm>
        </p:spPr>
        <p:txBody>
          <a:bodyPr>
            <a:noAutofit/>
          </a:bodyPr>
          <a:lstStyle/>
          <a:p>
            <a:r>
              <a:rPr lang="en-US" altLang="en-US" sz="3200" dirty="0" smtClean="0"/>
              <a:t>A projection from past experiences to the </a:t>
            </a:r>
            <a:r>
              <a:rPr lang="en-US" altLang="en-US" sz="3200" b="1" dirty="0" smtClean="0"/>
              <a:t>future </a:t>
            </a:r>
            <a:r>
              <a:rPr lang="en-US" altLang="en-US" sz="3200" dirty="0" smtClean="0"/>
              <a:t>which may be adjusted to account for differences between past and future</a:t>
            </a:r>
          </a:p>
          <a:p>
            <a:pPr lvl="1"/>
            <a:r>
              <a:rPr lang="en-US" altLang="en-US" sz="2800" dirty="0" smtClean="0">
                <a:solidFill>
                  <a:srgbClr val="C00000"/>
                </a:solidFill>
              </a:rPr>
              <a:t>Requires to have </a:t>
            </a:r>
            <a:r>
              <a:rPr lang="en-US" altLang="en-US" sz="2800" b="1" dirty="0" smtClean="0">
                <a:solidFill>
                  <a:srgbClr val="C00000"/>
                </a:solidFill>
              </a:rPr>
              <a:t>past experience </a:t>
            </a:r>
            <a:r>
              <a:rPr lang="en-US" altLang="en-US" sz="2800" dirty="0" smtClean="0">
                <a:solidFill>
                  <a:srgbClr val="C00000"/>
                </a:solidFill>
              </a:rPr>
              <a:t>to make some judgments</a:t>
            </a:r>
          </a:p>
          <a:p>
            <a:pPr lvl="1"/>
            <a:r>
              <a:rPr lang="en-US" altLang="en-US" sz="2800" dirty="0" smtClean="0">
                <a:solidFill>
                  <a:srgbClr val="C00000"/>
                </a:solidFill>
              </a:rPr>
              <a:t>Need to </a:t>
            </a:r>
            <a:r>
              <a:rPr lang="en-US" altLang="en-US" sz="2800" b="1" dirty="0" smtClean="0">
                <a:solidFill>
                  <a:srgbClr val="C00000"/>
                </a:solidFill>
              </a:rPr>
              <a:t>know something about future</a:t>
            </a:r>
          </a:p>
          <a:p>
            <a:pPr lvl="1"/>
            <a:r>
              <a:rPr lang="en-US" altLang="en-US" sz="2800" dirty="0" smtClean="0">
                <a:solidFill>
                  <a:srgbClr val="C00000"/>
                </a:solidFill>
              </a:rPr>
              <a:t>May need to make </a:t>
            </a:r>
            <a:r>
              <a:rPr lang="en-US" altLang="en-US" sz="2800" b="1" dirty="0" smtClean="0">
                <a:solidFill>
                  <a:srgbClr val="C00000"/>
                </a:solidFill>
              </a:rPr>
              <a:t>some adjustment </a:t>
            </a:r>
            <a:r>
              <a:rPr lang="en-US" altLang="en-US" sz="2800" dirty="0" smtClean="0">
                <a:solidFill>
                  <a:srgbClr val="C00000"/>
                </a:solidFill>
              </a:rPr>
              <a:t>to account for the differences between past and future</a:t>
            </a:r>
          </a:p>
          <a:p>
            <a:pPr lvl="1"/>
            <a:r>
              <a:rPr lang="en-US" altLang="en-US" sz="2800" dirty="0" smtClean="0">
                <a:solidFill>
                  <a:srgbClr val="C00000"/>
                </a:solidFill>
              </a:rPr>
              <a:t>Documented in a spreadsheet, estimate them </a:t>
            </a:r>
            <a:r>
              <a:rPr lang="en-US" altLang="en-US" sz="2800" b="1" dirty="0" smtClean="0">
                <a:solidFill>
                  <a:srgbClr val="C00000"/>
                </a:solidFill>
              </a:rPr>
              <a:t>individually</a:t>
            </a:r>
            <a:r>
              <a:rPr lang="en-US" altLang="en-US" sz="2800" dirty="0" smtClean="0">
                <a:solidFill>
                  <a:srgbClr val="C00000"/>
                </a:solidFill>
              </a:rPr>
              <a:t> and compute the total effort required</a:t>
            </a:r>
            <a:r>
              <a:rPr lang="en-US" altLang="en-US" sz="2800" dirty="0" smtClean="0"/>
              <a:t>. </a:t>
            </a:r>
          </a:p>
        </p:txBody>
      </p:sp>
    </p:spTree>
    <p:extLst>
      <p:ext uri="{BB962C8B-B14F-4D97-AF65-F5344CB8AC3E}">
        <p14:creationId xmlns:p14="http://schemas.microsoft.com/office/powerpoint/2010/main" val="3714254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31939" y="376415"/>
            <a:ext cx="7886700" cy="1325563"/>
          </a:xfrm>
        </p:spPr>
        <p:txBody>
          <a:bodyPr/>
          <a:lstStyle/>
          <a:p>
            <a:r>
              <a:rPr lang="en-US" altLang="en-US" i="1" dirty="0"/>
              <a:t>Algorithmic </a:t>
            </a:r>
            <a:r>
              <a:rPr lang="en-US" altLang="en-US" i="1" dirty="0" smtClean="0"/>
              <a:t>cost and AI-based Techniques</a:t>
            </a:r>
            <a:endParaRPr lang="en-US" altLang="en-US" dirty="0" smtClean="0"/>
          </a:p>
        </p:txBody>
      </p:sp>
      <p:sp>
        <p:nvSpPr>
          <p:cNvPr id="43011" name="Content Placeholder 2"/>
          <p:cNvSpPr>
            <a:spLocks noGrp="1"/>
          </p:cNvSpPr>
          <p:nvPr>
            <p:ph idx="1"/>
          </p:nvPr>
        </p:nvSpPr>
        <p:spPr>
          <a:xfrm>
            <a:off x="131939" y="1809698"/>
            <a:ext cx="8842728" cy="4907191"/>
          </a:xfrm>
        </p:spPr>
        <p:txBody>
          <a:bodyPr>
            <a:normAutofit lnSpcReduction="10000"/>
          </a:bodyPr>
          <a:lstStyle/>
          <a:p>
            <a:pPr marL="0" indent="0">
              <a:buNone/>
            </a:pPr>
            <a:r>
              <a:rPr lang="en-US" altLang="en-US" sz="3600" i="1" dirty="0" smtClean="0"/>
              <a:t>Algorithmic cost modeling</a:t>
            </a:r>
            <a:r>
              <a:rPr lang="en-US" altLang="en-US" sz="3600" dirty="0" smtClean="0"/>
              <a:t> </a:t>
            </a:r>
            <a:endParaRPr lang="en-US" altLang="en-US" sz="3600" dirty="0" smtClean="0">
              <a:solidFill>
                <a:srgbClr val="C00000"/>
              </a:solidFill>
            </a:endParaRPr>
          </a:p>
          <a:p>
            <a:pPr lvl="1"/>
            <a:r>
              <a:rPr lang="en-US" altLang="en-US" sz="3200" dirty="0" smtClean="0">
                <a:solidFill>
                  <a:srgbClr val="C00000"/>
                </a:solidFill>
              </a:rPr>
              <a:t>Formulaic approaches to compute the project effort based on estimates of product attributes (e.g., size, functions, etc.)</a:t>
            </a:r>
          </a:p>
          <a:p>
            <a:r>
              <a:rPr lang="en-US" altLang="en-US" sz="4000" dirty="0" smtClean="0"/>
              <a:t>Examples:</a:t>
            </a:r>
          </a:p>
          <a:p>
            <a:pPr lvl="1"/>
            <a:r>
              <a:rPr lang="en-US" altLang="en-US" sz="3600" b="1" dirty="0" smtClean="0">
                <a:solidFill>
                  <a:srgbClr val="C00000"/>
                </a:solidFill>
              </a:rPr>
              <a:t>COCOMA</a:t>
            </a:r>
            <a:r>
              <a:rPr lang="en-US" altLang="en-US" sz="3600" dirty="0" smtClean="0">
                <a:solidFill>
                  <a:srgbClr val="C00000"/>
                </a:solidFill>
              </a:rPr>
              <a:t> models (I, and II)</a:t>
            </a:r>
          </a:p>
          <a:p>
            <a:r>
              <a:rPr lang="en-US" altLang="en-US" sz="3200" dirty="0" smtClean="0"/>
              <a:t>AI-Based </a:t>
            </a:r>
          </a:p>
          <a:p>
            <a:pPr lvl="1"/>
            <a:r>
              <a:rPr lang="en-US" altLang="en-US" sz="3200" dirty="0" smtClean="0">
                <a:solidFill>
                  <a:srgbClr val="C00000"/>
                </a:solidFill>
              </a:rPr>
              <a:t>ML (Neural-Net Works (e.g., Deep</a:t>
            </a:r>
            <a:r>
              <a:rPr lang="en-US" sz="3200" dirty="0" smtClean="0">
                <a:solidFill>
                  <a:srgbClr val="C00000"/>
                </a:solidFill>
              </a:rPr>
              <a:t> </a:t>
            </a:r>
            <a:r>
              <a:rPr lang="en-US" sz="3200" dirty="0">
                <a:solidFill>
                  <a:srgbClr val="C00000"/>
                </a:solidFill>
              </a:rPr>
              <a:t>learning model for estimating story </a:t>
            </a:r>
            <a:r>
              <a:rPr lang="en-US" sz="3200" dirty="0" smtClean="0">
                <a:solidFill>
                  <a:srgbClr val="C00000"/>
                </a:solidFill>
              </a:rPr>
              <a:t>points))</a:t>
            </a:r>
          </a:p>
          <a:p>
            <a:pPr lvl="1"/>
            <a:r>
              <a:rPr lang="en-US" altLang="en-US" sz="3200" dirty="0" smtClean="0">
                <a:solidFill>
                  <a:srgbClr val="C00000"/>
                </a:solidFill>
              </a:rPr>
              <a:t>Case-based Reasoning (CBR)</a:t>
            </a:r>
            <a:endParaRPr lang="en-GB" altLang="en-US" sz="3200" dirty="0" smtClean="0">
              <a:solidFill>
                <a:srgbClr val="C00000"/>
              </a:solidFill>
            </a:endParaRPr>
          </a:p>
          <a:p>
            <a:endParaRPr lang="en-US" altLang="en-US" dirty="0" smtClean="0"/>
          </a:p>
        </p:txBody>
      </p:sp>
    </p:spTree>
    <p:extLst>
      <p:ext uri="{BB962C8B-B14F-4D97-AF65-F5344CB8AC3E}">
        <p14:creationId xmlns:p14="http://schemas.microsoft.com/office/powerpoint/2010/main" val="1591845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9361" y="365126"/>
            <a:ext cx="8405989" cy="1325563"/>
          </a:xfrm>
        </p:spPr>
        <p:txBody>
          <a:bodyPr/>
          <a:lstStyle/>
          <a:p>
            <a:r>
              <a:rPr lang="en-US" altLang="en-US" dirty="0" smtClean="0"/>
              <a:t>Software Project Management:2</a:t>
            </a:r>
          </a:p>
        </p:txBody>
      </p:sp>
      <p:sp>
        <p:nvSpPr>
          <p:cNvPr id="7171" name="Content Placeholder 2"/>
          <p:cNvSpPr>
            <a:spLocks noGrp="1"/>
          </p:cNvSpPr>
          <p:nvPr>
            <p:ph idx="1"/>
          </p:nvPr>
        </p:nvSpPr>
        <p:spPr>
          <a:xfrm>
            <a:off x="109361" y="1956454"/>
            <a:ext cx="8842728" cy="4222657"/>
          </a:xfrm>
        </p:spPr>
        <p:txBody>
          <a:bodyPr/>
          <a:lstStyle/>
          <a:p>
            <a:r>
              <a:rPr lang="en-US" altLang="en-US" dirty="0" smtClean="0"/>
              <a:t>The main objective of Project Mgt are</a:t>
            </a:r>
          </a:p>
          <a:p>
            <a:pPr lvl="1"/>
            <a:r>
              <a:rPr lang="en-US" altLang="en-US" sz="2800" dirty="0" smtClean="0"/>
              <a:t>To built the products meeting the customer’s needs</a:t>
            </a:r>
          </a:p>
          <a:p>
            <a:pPr lvl="1"/>
            <a:r>
              <a:rPr lang="en-US" altLang="en-US" sz="2800" dirty="0" smtClean="0"/>
              <a:t>All desired product attributes are met </a:t>
            </a:r>
          </a:p>
          <a:p>
            <a:pPr lvl="2"/>
            <a:r>
              <a:rPr lang="en-US" altLang="en-US" sz="2800" dirty="0" smtClean="0"/>
              <a:t>e.g., quality, security, etc.</a:t>
            </a:r>
          </a:p>
          <a:p>
            <a:pPr lvl="1"/>
            <a:r>
              <a:rPr lang="en-US" altLang="en-US" sz="2800" dirty="0" smtClean="0"/>
              <a:t>Deliverable and Milestones are met</a:t>
            </a:r>
          </a:p>
          <a:p>
            <a:pPr lvl="1"/>
            <a:r>
              <a:rPr lang="en-US" altLang="en-US" sz="2800" dirty="0" smtClean="0"/>
              <a:t>Team members are operating effectively</a:t>
            </a:r>
          </a:p>
          <a:p>
            <a:pPr lvl="1"/>
            <a:r>
              <a:rPr lang="en-US" altLang="en-US" sz="2800" dirty="0" smtClean="0"/>
              <a:t>The sources are available, optimized, etc.</a:t>
            </a:r>
          </a:p>
        </p:txBody>
      </p:sp>
    </p:spTree>
    <p:extLst>
      <p:ext uri="{BB962C8B-B14F-4D97-AF65-F5344CB8AC3E}">
        <p14:creationId xmlns:p14="http://schemas.microsoft.com/office/powerpoint/2010/main" val="1395077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9144000" cy="1295400"/>
          </a:xfrm>
        </p:spPr>
        <p:txBody>
          <a:bodyPr>
            <a:normAutofit/>
          </a:bodyPr>
          <a:lstStyle/>
          <a:p>
            <a:r>
              <a:rPr lang="en-US" altLang="en-US" dirty="0" smtClean="0"/>
              <a:t>Estimate using Size: 1</a:t>
            </a:r>
          </a:p>
        </p:txBody>
      </p:sp>
      <p:sp>
        <p:nvSpPr>
          <p:cNvPr id="45059" name="Content Placeholder 2"/>
          <p:cNvSpPr>
            <a:spLocks noGrp="1"/>
          </p:cNvSpPr>
          <p:nvPr>
            <p:ph idx="1"/>
          </p:nvPr>
        </p:nvSpPr>
        <p:spPr>
          <a:xfrm>
            <a:off x="0" y="1775832"/>
            <a:ext cx="9144000" cy="4771724"/>
          </a:xfrm>
        </p:spPr>
        <p:txBody>
          <a:bodyPr>
            <a:normAutofit/>
          </a:bodyPr>
          <a:lstStyle/>
          <a:p>
            <a:r>
              <a:rPr lang="en-US" altLang="en-US" sz="3200" dirty="0"/>
              <a:t>Most estimations models, tools, and methods use some </a:t>
            </a:r>
            <a:r>
              <a:rPr lang="en-US" altLang="en-US" sz="3200" b="1" dirty="0" smtClean="0"/>
              <a:t>measure </a:t>
            </a:r>
            <a:r>
              <a:rPr lang="en-US" altLang="en-US" sz="3200" b="1" dirty="0"/>
              <a:t>of size </a:t>
            </a:r>
            <a:r>
              <a:rPr lang="en-US" altLang="en-US" sz="3200" dirty="0"/>
              <a:t>as the main product attribute</a:t>
            </a:r>
          </a:p>
          <a:p>
            <a:pPr>
              <a:defRPr/>
            </a:pPr>
            <a:r>
              <a:rPr lang="en-US" sz="3200" dirty="0" smtClean="0"/>
              <a:t>Suppose we have estimated that the future product </a:t>
            </a:r>
            <a:r>
              <a:rPr lang="en-US" sz="3200" b="1" dirty="0" smtClean="0"/>
              <a:t>size in Line Of Code (LOC) </a:t>
            </a:r>
            <a:r>
              <a:rPr lang="en-US" sz="3200" dirty="0" smtClean="0"/>
              <a:t>will be </a:t>
            </a:r>
            <a:r>
              <a:rPr lang="en-US" sz="3200" b="1" u="sng" dirty="0" smtClean="0"/>
              <a:t>50,000 LOC</a:t>
            </a:r>
            <a:r>
              <a:rPr lang="en-US" sz="3200" b="1" dirty="0" smtClean="0"/>
              <a:t>, </a:t>
            </a:r>
          </a:p>
          <a:p>
            <a:pPr>
              <a:defRPr/>
            </a:pPr>
            <a:r>
              <a:rPr lang="en-US" sz="3600" dirty="0" smtClean="0"/>
              <a:t>Assuming no further adjustments is needed </a:t>
            </a:r>
            <a:r>
              <a:rPr lang="en-US" sz="3600" dirty="0"/>
              <a:t>i</a:t>
            </a:r>
            <a:r>
              <a:rPr lang="en-US" sz="3600" dirty="0" smtClean="0"/>
              <a:t>f the future project is similar to past project</a:t>
            </a:r>
          </a:p>
          <a:p>
            <a:r>
              <a:rPr lang="en-US" altLang="en-US" sz="3200" dirty="0" smtClean="0"/>
              <a:t>Using past experiences, the software </a:t>
            </a:r>
            <a:r>
              <a:rPr lang="en-US" altLang="en-US" sz="3200" b="1" dirty="0" smtClean="0"/>
              <a:t>productivity</a:t>
            </a:r>
            <a:r>
              <a:rPr lang="en-US" altLang="en-US" sz="3200" dirty="0" smtClean="0"/>
              <a:t> for the same type of project is </a:t>
            </a:r>
            <a:r>
              <a:rPr lang="en-US" altLang="en-US" sz="3200" b="1" dirty="0" smtClean="0"/>
              <a:t>500 LOC per person-month </a:t>
            </a:r>
            <a:r>
              <a:rPr lang="en-US" altLang="en-US" sz="3200" dirty="0" smtClean="0"/>
              <a:t>(</a:t>
            </a:r>
            <a:r>
              <a:rPr lang="en-US" altLang="en-US" sz="3200" dirty="0" smtClean="0">
                <a:solidFill>
                  <a:srgbClr val="C00000"/>
                </a:solidFill>
              </a:rPr>
              <a:t>i.e., 500 LOC/PM</a:t>
            </a:r>
            <a:r>
              <a:rPr lang="en-US" altLang="en-US" sz="3200" dirty="0" smtClean="0"/>
              <a:t>)</a:t>
            </a:r>
          </a:p>
          <a:p>
            <a:endParaRPr lang="en-US" altLang="en-US" dirty="0" smtClean="0">
              <a:solidFill>
                <a:srgbClr val="FF0000"/>
              </a:solidFill>
            </a:endParaRPr>
          </a:p>
        </p:txBody>
      </p:sp>
    </p:spTree>
    <p:extLst>
      <p:ext uri="{BB962C8B-B14F-4D97-AF65-F5344CB8AC3E}">
        <p14:creationId xmlns:p14="http://schemas.microsoft.com/office/powerpoint/2010/main" val="4162953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2916" y="365126"/>
            <a:ext cx="9091084" cy="1325563"/>
          </a:xfrm>
        </p:spPr>
        <p:txBody>
          <a:bodyPr/>
          <a:lstStyle/>
          <a:p>
            <a:r>
              <a:rPr lang="en-US" altLang="en-US" dirty="0" smtClean="0"/>
              <a:t>Using Size to compute Effort/Duration: 2</a:t>
            </a:r>
          </a:p>
        </p:txBody>
      </p:sp>
      <p:sp>
        <p:nvSpPr>
          <p:cNvPr id="3" name="Content Placeholder 2"/>
          <p:cNvSpPr>
            <a:spLocks noGrp="1"/>
          </p:cNvSpPr>
          <p:nvPr>
            <p:ph idx="1"/>
          </p:nvPr>
        </p:nvSpPr>
        <p:spPr>
          <a:xfrm>
            <a:off x="52916" y="1798409"/>
            <a:ext cx="8989483" cy="4222657"/>
          </a:xfrm>
        </p:spPr>
        <p:txBody>
          <a:bodyPr>
            <a:normAutofit/>
          </a:bodyPr>
          <a:lstStyle/>
          <a:p>
            <a:pPr>
              <a:defRPr/>
            </a:pPr>
            <a:r>
              <a:rPr lang="en-US" sz="3600" dirty="0" smtClean="0"/>
              <a:t>Using </a:t>
            </a:r>
            <a:r>
              <a:rPr lang="en-US" sz="3600" b="1" u="sng" dirty="0" smtClean="0"/>
              <a:t>Size</a:t>
            </a:r>
            <a:r>
              <a:rPr lang="en-US" sz="3600" u="sng" dirty="0" smtClean="0"/>
              <a:t>,</a:t>
            </a:r>
            <a:r>
              <a:rPr lang="en-US" sz="3600" dirty="0" smtClean="0"/>
              <a:t> the </a:t>
            </a:r>
            <a:r>
              <a:rPr lang="en-US" sz="3600" dirty="0"/>
              <a:t>effort </a:t>
            </a:r>
            <a:r>
              <a:rPr lang="en-US" sz="3600" dirty="0" smtClean="0"/>
              <a:t>and duration(i.e., calendar time) can </a:t>
            </a:r>
            <a:r>
              <a:rPr lang="en-US" sz="3600" dirty="0"/>
              <a:t>be calculated as </a:t>
            </a:r>
            <a:r>
              <a:rPr lang="en-US" sz="3600" dirty="0" smtClean="0"/>
              <a:t>follows:</a:t>
            </a:r>
            <a:endParaRPr lang="en-US" sz="3600" dirty="0"/>
          </a:p>
          <a:p>
            <a:pPr lvl="1">
              <a:defRPr/>
            </a:pPr>
            <a:r>
              <a:rPr lang="en-US" sz="3600" dirty="0" smtClean="0">
                <a:solidFill>
                  <a:srgbClr val="C00000"/>
                </a:solidFill>
              </a:rPr>
              <a:t>Effort = 50,000-LOC/500-LOC/PM =100 PM (Person/Month)</a:t>
            </a:r>
            <a:endParaRPr lang="en-US" sz="3600" dirty="0">
              <a:solidFill>
                <a:srgbClr val="C00000"/>
              </a:solidFill>
            </a:endParaRPr>
          </a:p>
          <a:p>
            <a:pPr>
              <a:defRPr/>
            </a:pPr>
            <a:r>
              <a:rPr lang="en-US" sz="3600" dirty="0" smtClean="0"/>
              <a:t>Suppose we have </a:t>
            </a:r>
            <a:r>
              <a:rPr lang="en-US" sz="3600" b="1" dirty="0"/>
              <a:t>10 Full Time </a:t>
            </a:r>
            <a:r>
              <a:rPr lang="en-US" sz="3600" b="1" dirty="0" smtClean="0"/>
              <a:t>Equivalent </a:t>
            </a:r>
            <a:r>
              <a:rPr lang="en-US" sz="3600" b="1" dirty="0"/>
              <a:t>(FTE</a:t>
            </a:r>
            <a:r>
              <a:rPr lang="en-US" sz="3600" b="1" dirty="0" smtClean="0"/>
              <a:t>) </a:t>
            </a:r>
            <a:r>
              <a:rPr lang="en-US" sz="3600" dirty="0" smtClean="0"/>
              <a:t>persons, then</a:t>
            </a:r>
            <a:endParaRPr lang="en-US" sz="3600" dirty="0"/>
          </a:p>
          <a:p>
            <a:pPr lvl="1">
              <a:defRPr/>
            </a:pPr>
            <a:r>
              <a:rPr lang="en-US" sz="3600" dirty="0" smtClean="0">
                <a:solidFill>
                  <a:srgbClr val="0070C0"/>
                </a:solidFill>
              </a:rPr>
              <a:t>Duration =100PM/10P=10M</a:t>
            </a:r>
            <a:endParaRPr lang="en-US" sz="3600" dirty="0">
              <a:solidFill>
                <a:srgbClr val="0070C0"/>
              </a:solidFill>
            </a:endParaRPr>
          </a:p>
        </p:txBody>
      </p:sp>
    </p:spTree>
    <p:extLst>
      <p:ext uri="{BB962C8B-B14F-4D97-AF65-F5344CB8AC3E}">
        <p14:creationId xmlns:p14="http://schemas.microsoft.com/office/powerpoint/2010/main" val="32743987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315912"/>
            <a:ext cx="8216900" cy="1131888"/>
          </a:xfrm>
        </p:spPr>
        <p:txBody>
          <a:bodyPr/>
          <a:lstStyle/>
          <a:p>
            <a:r>
              <a:rPr lang="en-US" altLang="en-US" dirty="0" smtClean="0"/>
              <a:t>Project Size (revisited)</a:t>
            </a:r>
          </a:p>
        </p:txBody>
      </p:sp>
      <p:sp>
        <p:nvSpPr>
          <p:cNvPr id="47107" name="Content Placeholder 2"/>
          <p:cNvSpPr>
            <a:spLocks noGrp="1"/>
          </p:cNvSpPr>
          <p:nvPr>
            <p:ph idx="1"/>
          </p:nvPr>
        </p:nvSpPr>
        <p:spPr>
          <a:xfrm>
            <a:off x="76200" y="1806222"/>
            <a:ext cx="8991600" cy="4307241"/>
          </a:xfrm>
        </p:spPr>
        <p:txBody>
          <a:bodyPr>
            <a:normAutofit lnSpcReduction="10000"/>
          </a:bodyPr>
          <a:lstStyle/>
          <a:p>
            <a:r>
              <a:rPr lang="en-US" altLang="en-US" sz="3600" dirty="0" smtClean="0"/>
              <a:t>Project Size metrics </a:t>
            </a:r>
          </a:p>
          <a:p>
            <a:pPr lvl="1"/>
            <a:r>
              <a:rPr lang="en-US" altLang="en-US" sz="3600" dirty="0" smtClean="0">
                <a:solidFill>
                  <a:srgbClr val="C00000"/>
                </a:solidFill>
              </a:rPr>
              <a:t>Used in both </a:t>
            </a:r>
            <a:r>
              <a:rPr lang="en-US" altLang="en-US" sz="3600" u="sng" dirty="0" smtClean="0">
                <a:solidFill>
                  <a:srgbClr val="C00000"/>
                </a:solidFill>
              </a:rPr>
              <a:t>Algorithmic and Experts-based </a:t>
            </a:r>
            <a:r>
              <a:rPr lang="en-US" altLang="en-US" sz="3600" dirty="0" smtClean="0">
                <a:solidFill>
                  <a:srgbClr val="C00000"/>
                </a:solidFill>
              </a:rPr>
              <a:t>cost estimation techniques</a:t>
            </a:r>
          </a:p>
          <a:p>
            <a:r>
              <a:rPr lang="en-US" altLang="en-US" sz="3600" dirty="0" smtClean="0"/>
              <a:t>Size can be computed using </a:t>
            </a:r>
          </a:p>
          <a:p>
            <a:pPr lvl="1"/>
            <a:r>
              <a:rPr lang="en-US" altLang="en-US" sz="3600" dirty="0" smtClean="0"/>
              <a:t>Code size (i.e., SLOC)</a:t>
            </a:r>
          </a:p>
          <a:p>
            <a:pPr lvl="1"/>
            <a:r>
              <a:rPr lang="en-US" altLang="en-US" sz="3600" b="1" dirty="0" smtClean="0"/>
              <a:t>Functionalities</a:t>
            </a:r>
            <a:r>
              <a:rPr lang="en-US" altLang="en-US" sz="3600" dirty="0" smtClean="0"/>
              <a:t> (i.e., Function Points)</a:t>
            </a:r>
          </a:p>
          <a:p>
            <a:pPr lvl="1"/>
            <a:r>
              <a:rPr lang="en-US" altLang="en-US" sz="3600" b="1" dirty="0" smtClean="0"/>
              <a:t>Applicability </a:t>
            </a:r>
            <a:r>
              <a:rPr lang="en-US" altLang="en-US" sz="3600" dirty="0" smtClean="0"/>
              <a:t>(i.e., application points)</a:t>
            </a:r>
          </a:p>
          <a:p>
            <a:pPr lvl="1"/>
            <a:r>
              <a:rPr lang="en-US" altLang="en-US" sz="3600" dirty="0" smtClean="0"/>
              <a:t>…</a:t>
            </a:r>
          </a:p>
          <a:p>
            <a:pPr lvl="2"/>
            <a:endParaRPr lang="en-US" altLang="en-US" dirty="0" smtClean="0"/>
          </a:p>
          <a:p>
            <a:pPr lvl="1"/>
            <a:endParaRPr lang="en-US" altLang="en-US" dirty="0" smtClean="0"/>
          </a:p>
        </p:txBody>
      </p:sp>
    </p:spTree>
    <p:extLst>
      <p:ext uri="{BB962C8B-B14F-4D97-AF65-F5344CB8AC3E}">
        <p14:creationId xmlns:p14="http://schemas.microsoft.com/office/powerpoint/2010/main" val="293321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365126"/>
            <a:ext cx="8515350" cy="1325563"/>
          </a:xfrm>
        </p:spPr>
        <p:txBody>
          <a:bodyPr/>
          <a:lstStyle/>
          <a:p>
            <a:r>
              <a:rPr lang="en-US" altLang="en-US" dirty="0" smtClean="0"/>
              <a:t>How to estimate Size?</a:t>
            </a:r>
          </a:p>
        </p:txBody>
      </p:sp>
      <p:sp>
        <p:nvSpPr>
          <p:cNvPr id="48131" name="Content Placeholder 2"/>
          <p:cNvSpPr>
            <a:spLocks noGrp="1"/>
          </p:cNvSpPr>
          <p:nvPr>
            <p:ph idx="1"/>
          </p:nvPr>
        </p:nvSpPr>
        <p:spPr>
          <a:xfrm>
            <a:off x="98072" y="1832276"/>
            <a:ext cx="8944328" cy="4222657"/>
          </a:xfrm>
        </p:spPr>
        <p:txBody>
          <a:bodyPr>
            <a:normAutofit/>
          </a:bodyPr>
          <a:lstStyle/>
          <a:p>
            <a:r>
              <a:rPr lang="en-US" altLang="en-US" sz="3600" dirty="0" smtClean="0"/>
              <a:t>Size Estimation may involve:</a:t>
            </a:r>
          </a:p>
          <a:p>
            <a:pPr lvl="1"/>
            <a:r>
              <a:rPr lang="en-US" altLang="en-US" sz="3600" dirty="0" smtClean="0"/>
              <a:t>by </a:t>
            </a:r>
            <a:r>
              <a:rPr lang="en-US" altLang="en-US" sz="3600" dirty="0" smtClean="0">
                <a:solidFill>
                  <a:srgbClr val="00B050"/>
                </a:solidFill>
              </a:rPr>
              <a:t>analogy/comparing</a:t>
            </a:r>
            <a:r>
              <a:rPr lang="en-US" altLang="en-US" sz="3600" dirty="0" smtClean="0">
                <a:solidFill>
                  <a:srgbClr val="FF0000"/>
                </a:solidFill>
              </a:rPr>
              <a:t> </a:t>
            </a:r>
            <a:r>
              <a:rPr lang="en-US" altLang="en-US" sz="3600" dirty="0" smtClean="0"/>
              <a:t>with other projects</a:t>
            </a:r>
          </a:p>
          <a:p>
            <a:pPr lvl="1"/>
            <a:r>
              <a:rPr lang="en-US" altLang="en-US" sz="3600" dirty="0" smtClean="0"/>
              <a:t>by </a:t>
            </a:r>
            <a:r>
              <a:rPr lang="en-US" altLang="en-US" sz="3600" dirty="0" smtClean="0">
                <a:solidFill>
                  <a:srgbClr val="C00000"/>
                </a:solidFill>
              </a:rPr>
              <a:t>converting function </a:t>
            </a:r>
            <a:r>
              <a:rPr lang="en-US" altLang="en-US" sz="3600" dirty="0" smtClean="0"/>
              <a:t>(or application Points) to LOC</a:t>
            </a:r>
          </a:p>
          <a:p>
            <a:pPr lvl="1"/>
            <a:r>
              <a:rPr lang="en-US" altLang="en-US" sz="3600" dirty="0" smtClean="0"/>
              <a:t>by engineering judgement</a:t>
            </a:r>
          </a:p>
          <a:p>
            <a:pPr lvl="1"/>
            <a:r>
              <a:rPr lang="en-US" altLang="en-US" sz="3600" dirty="0" smtClean="0"/>
              <a:t>…</a:t>
            </a:r>
          </a:p>
        </p:txBody>
      </p:sp>
    </p:spTree>
    <p:extLst>
      <p:ext uri="{BB962C8B-B14F-4D97-AF65-F5344CB8AC3E}">
        <p14:creationId xmlns:p14="http://schemas.microsoft.com/office/powerpoint/2010/main" val="21778167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43227" y="331260"/>
            <a:ext cx="8797571" cy="1325563"/>
          </a:xfrm>
        </p:spPr>
        <p:txBody>
          <a:bodyPr/>
          <a:lstStyle/>
          <a:p>
            <a:r>
              <a:rPr lang="en-US" altLang="en-US" dirty="0" smtClean="0"/>
              <a:t>Estimating Size: Pros and Cons</a:t>
            </a:r>
          </a:p>
        </p:txBody>
      </p:sp>
      <p:sp>
        <p:nvSpPr>
          <p:cNvPr id="49155" name="Content Placeholder 2"/>
          <p:cNvSpPr>
            <a:spLocks noGrp="1"/>
          </p:cNvSpPr>
          <p:nvPr>
            <p:ph idx="1"/>
          </p:nvPr>
        </p:nvSpPr>
        <p:spPr>
          <a:xfrm>
            <a:off x="7760" y="1854854"/>
            <a:ext cx="8933039" cy="4222657"/>
          </a:xfrm>
        </p:spPr>
        <p:txBody>
          <a:bodyPr>
            <a:normAutofit lnSpcReduction="10000"/>
          </a:bodyPr>
          <a:lstStyle/>
          <a:p>
            <a:pPr>
              <a:lnSpc>
                <a:spcPct val="90000"/>
              </a:lnSpc>
            </a:pPr>
            <a:r>
              <a:rPr lang="en-GB" altLang="en-US" dirty="0" smtClean="0"/>
              <a:t>When size is used as primary factor for estimation </a:t>
            </a:r>
          </a:p>
          <a:p>
            <a:pPr lvl="1">
              <a:lnSpc>
                <a:spcPct val="90000"/>
              </a:lnSpc>
            </a:pPr>
            <a:r>
              <a:rPr lang="en-GB" altLang="en-US" dirty="0" smtClean="0">
                <a:solidFill>
                  <a:srgbClr val="00B050"/>
                </a:solidFill>
              </a:rPr>
              <a:t>can be used as indicator of </a:t>
            </a:r>
            <a:r>
              <a:rPr lang="en-GB" altLang="en-US" b="1" dirty="0" smtClean="0">
                <a:solidFill>
                  <a:srgbClr val="00B050"/>
                </a:solidFill>
              </a:rPr>
              <a:t>complexity </a:t>
            </a:r>
          </a:p>
          <a:p>
            <a:pPr lvl="1">
              <a:lnSpc>
                <a:spcPct val="90000"/>
              </a:lnSpc>
            </a:pPr>
            <a:r>
              <a:rPr lang="en-GB" altLang="en-US" dirty="0">
                <a:solidFill>
                  <a:srgbClr val="00B050"/>
                </a:solidFill>
              </a:rPr>
              <a:t>c</a:t>
            </a:r>
            <a:r>
              <a:rPr lang="en-GB" altLang="en-US" dirty="0" smtClean="0">
                <a:solidFill>
                  <a:srgbClr val="00B050"/>
                </a:solidFill>
              </a:rPr>
              <a:t>an have a direct relationship to project attribute such as </a:t>
            </a:r>
            <a:r>
              <a:rPr lang="en-GB" altLang="en-US" b="1" dirty="0" smtClean="0">
                <a:solidFill>
                  <a:srgbClr val="00B050"/>
                </a:solidFill>
              </a:rPr>
              <a:t>effort </a:t>
            </a:r>
            <a:r>
              <a:rPr lang="en-GB" altLang="en-US" dirty="0" smtClean="0">
                <a:solidFill>
                  <a:srgbClr val="00B050"/>
                </a:solidFill>
              </a:rPr>
              <a:t>and schedule</a:t>
            </a:r>
          </a:p>
          <a:p>
            <a:pPr lvl="1">
              <a:lnSpc>
                <a:spcPct val="90000"/>
              </a:lnSpc>
            </a:pPr>
            <a:r>
              <a:rPr lang="en-GB" altLang="en-US" dirty="0" smtClean="0">
                <a:solidFill>
                  <a:srgbClr val="00B050"/>
                </a:solidFill>
              </a:rPr>
              <a:t>can be measured very </a:t>
            </a:r>
            <a:r>
              <a:rPr lang="en-GB" altLang="en-US" b="1" dirty="0" smtClean="0">
                <a:solidFill>
                  <a:srgbClr val="00B050"/>
                </a:solidFill>
              </a:rPr>
              <a:t>accurately </a:t>
            </a:r>
          </a:p>
          <a:p>
            <a:pPr lvl="1">
              <a:lnSpc>
                <a:spcPct val="90000"/>
              </a:lnSpc>
            </a:pPr>
            <a:r>
              <a:rPr lang="en-GB" altLang="en-US" b="1" dirty="0" smtClean="0">
                <a:solidFill>
                  <a:srgbClr val="00B050"/>
                </a:solidFill>
              </a:rPr>
              <a:t>easy</a:t>
            </a:r>
            <a:r>
              <a:rPr lang="en-GB" altLang="en-US" dirty="0" smtClean="0">
                <a:solidFill>
                  <a:srgbClr val="00B050"/>
                </a:solidFill>
              </a:rPr>
              <a:t> to collect data about the size of the project</a:t>
            </a:r>
          </a:p>
          <a:p>
            <a:pPr>
              <a:lnSpc>
                <a:spcPct val="90000"/>
              </a:lnSpc>
            </a:pPr>
            <a:r>
              <a:rPr lang="en-GB" altLang="en-US" dirty="0" smtClean="0"/>
              <a:t>Problems with using Size</a:t>
            </a:r>
          </a:p>
          <a:p>
            <a:pPr lvl="1">
              <a:lnSpc>
                <a:spcPct val="90000"/>
              </a:lnSpc>
            </a:pPr>
            <a:r>
              <a:rPr lang="en-GB" altLang="en-US" dirty="0">
                <a:solidFill>
                  <a:srgbClr val="FF0000"/>
                </a:solidFill>
              </a:rPr>
              <a:t>d</a:t>
            </a:r>
            <a:r>
              <a:rPr lang="en-GB" altLang="en-US" dirty="0" smtClean="0">
                <a:solidFill>
                  <a:srgbClr val="FF0000"/>
                </a:solidFill>
              </a:rPr>
              <a:t>ifficult to estimate LOC early in a project</a:t>
            </a:r>
          </a:p>
          <a:p>
            <a:pPr lvl="1">
              <a:lnSpc>
                <a:spcPct val="90000"/>
              </a:lnSpc>
            </a:pPr>
            <a:r>
              <a:rPr lang="en-GB" altLang="en-US" dirty="0" smtClean="0">
                <a:solidFill>
                  <a:srgbClr val="FF0000"/>
                </a:solidFill>
              </a:rPr>
              <a:t>difficult to relate changes to the requirements to changes in estimated LOC</a:t>
            </a:r>
          </a:p>
          <a:p>
            <a:pPr lvl="1">
              <a:lnSpc>
                <a:spcPct val="90000"/>
              </a:lnSpc>
            </a:pPr>
            <a:r>
              <a:rPr lang="en-GB" altLang="en-US" dirty="0" smtClean="0">
                <a:solidFill>
                  <a:srgbClr val="FF0000"/>
                </a:solidFill>
              </a:rPr>
              <a:t>poor quality LOC can be created</a:t>
            </a:r>
          </a:p>
          <a:p>
            <a:endParaRPr lang="en-US" altLang="en-US" dirty="0" smtClean="0"/>
          </a:p>
        </p:txBody>
      </p:sp>
    </p:spTree>
    <p:extLst>
      <p:ext uri="{BB962C8B-B14F-4D97-AF65-F5344CB8AC3E}">
        <p14:creationId xmlns:p14="http://schemas.microsoft.com/office/powerpoint/2010/main" val="8480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01599" y="824567"/>
            <a:ext cx="8805334" cy="1131887"/>
          </a:xfrm>
        </p:spPr>
        <p:txBody>
          <a:bodyPr>
            <a:noAutofit/>
          </a:bodyPr>
          <a:lstStyle/>
          <a:p>
            <a:r>
              <a:rPr lang="en-GB" altLang="en-US" sz="4800" dirty="0" smtClean="0"/>
              <a:t>Factors influencing the final size</a:t>
            </a:r>
            <a:br>
              <a:rPr lang="en-GB" altLang="en-US" sz="4800" dirty="0" smtClean="0"/>
            </a:br>
            <a:endParaRPr lang="en-US" altLang="en-US" sz="4800" dirty="0" smtClean="0"/>
          </a:p>
        </p:txBody>
      </p:sp>
      <p:sp>
        <p:nvSpPr>
          <p:cNvPr id="50179" name="Content Placeholder 2"/>
          <p:cNvSpPr>
            <a:spLocks noGrp="1"/>
          </p:cNvSpPr>
          <p:nvPr>
            <p:ph idx="1"/>
          </p:nvPr>
        </p:nvSpPr>
        <p:spPr>
          <a:xfrm>
            <a:off x="101599" y="1956454"/>
            <a:ext cx="8929511" cy="4222657"/>
          </a:xfrm>
        </p:spPr>
        <p:txBody>
          <a:bodyPr>
            <a:noAutofit/>
          </a:bodyPr>
          <a:lstStyle/>
          <a:p>
            <a:pPr>
              <a:lnSpc>
                <a:spcPct val="90000"/>
              </a:lnSpc>
            </a:pPr>
            <a:r>
              <a:rPr lang="en-GB" altLang="en-US" sz="3600" dirty="0" smtClean="0"/>
              <a:t>Several factors influence the final </a:t>
            </a:r>
            <a:r>
              <a:rPr lang="en-GB" altLang="en-US" sz="3600" dirty="0" smtClean="0">
                <a:solidFill>
                  <a:srgbClr val="00B050"/>
                </a:solidFill>
              </a:rPr>
              <a:t>size</a:t>
            </a:r>
          </a:p>
          <a:p>
            <a:pPr lvl="1">
              <a:lnSpc>
                <a:spcPct val="90000"/>
              </a:lnSpc>
            </a:pPr>
            <a:r>
              <a:rPr lang="en-GB" altLang="en-US" sz="3600" dirty="0" smtClean="0">
                <a:solidFill>
                  <a:srgbClr val="FF0000"/>
                </a:solidFill>
              </a:rPr>
              <a:t>Use of COTS and components </a:t>
            </a:r>
            <a:r>
              <a:rPr lang="en-GB" altLang="en-US" sz="3600" dirty="0" smtClean="0"/>
              <a:t>(e.g., DBMS)</a:t>
            </a:r>
          </a:p>
          <a:p>
            <a:pPr lvl="1">
              <a:lnSpc>
                <a:spcPct val="90000"/>
              </a:lnSpc>
            </a:pPr>
            <a:r>
              <a:rPr lang="en-GB" altLang="en-US" sz="3600" dirty="0" smtClean="0"/>
              <a:t>Programming language (low level vs. high level)</a:t>
            </a:r>
          </a:p>
          <a:p>
            <a:pPr lvl="1">
              <a:lnSpc>
                <a:spcPct val="90000"/>
              </a:lnSpc>
            </a:pPr>
            <a:r>
              <a:rPr lang="en-GB" altLang="en-US" sz="3600" dirty="0" smtClean="0">
                <a:solidFill>
                  <a:srgbClr val="0070C0"/>
                </a:solidFill>
              </a:rPr>
              <a:t>Modern development methods (Model-based and Model-driven)</a:t>
            </a:r>
          </a:p>
          <a:p>
            <a:pPr lvl="1">
              <a:lnSpc>
                <a:spcPct val="90000"/>
              </a:lnSpc>
            </a:pPr>
            <a:r>
              <a:rPr lang="en-GB" altLang="en-US" sz="3600" dirty="0" smtClean="0">
                <a:solidFill>
                  <a:srgbClr val="00B050"/>
                </a:solidFill>
              </a:rPr>
              <a:t>Complexity of the design which requires more coding, more testing</a:t>
            </a:r>
            <a:endParaRPr lang="en-US" altLang="en-US" sz="3600" dirty="0" smtClean="0">
              <a:solidFill>
                <a:srgbClr val="00B050"/>
              </a:solidFill>
            </a:endParaRPr>
          </a:p>
        </p:txBody>
      </p:sp>
    </p:spTree>
    <p:extLst>
      <p:ext uri="{BB962C8B-B14F-4D97-AF65-F5344CB8AC3E}">
        <p14:creationId xmlns:p14="http://schemas.microsoft.com/office/powerpoint/2010/main" val="26746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0" y="365126"/>
            <a:ext cx="8515350" cy="1325563"/>
          </a:xfrm>
        </p:spPr>
        <p:txBody>
          <a:bodyPr/>
          <a:lstStyle/>
          <a:p>
            <a:r>
              <a:rPr lang="en-US" altLang="en-US" dirty="0" smtClean="0"/>
              <a:t>Factors affecting productivity</a:t>
            </a:r>
          </a:p>
        </p:txBody>
      </p:sp>
      <p:sp>
        <p:nvSpPr>
          <p:cNvPr id="104451" name="Content Placeholder 2"/>
          <p:cNvSpPr>
            <a:spLocks noGrp="1"/>
          </p:cNvSpPr>
          <p:nvPr>
            <p:ph idx="1"/>
          </p:nvPr>
        </p:nvSpPr>
        <p:spPr>
          <a:xfrm>
            <a:off x="0" y="1690690"/>
            <a:ext cx="9143999" cy="4488422"/>
          </a:xfrm>
        </p:spPr>
        <p:txBody>
          <a:bodyPr>
            <a:noAutofit/>
          </a:bodyPr>
          <a:lstStyle/>
          <a:p>
            <a:r>
              <a:rPr lang="en-US" altLang="en-US" sz="3600" dirty="0" smtClean="0"/>
              <a:t>Study based on LOC identifies two key attributes:</a:t>
            </a:r>
          </a:p>
          <a:p>
            <a:pPr lvl="1"/>
            <a:r>
              <a:rPr lang="en-US" altLang="en-US" sz="3600" dirty="0" smtClean="0">
                <a:solidFill>
                  <a:srgbClr val="C00000"/>
                </a:solidFill>
              </a:rPr>
              <a:t>Capability of the personnel</a:t>
            </a:r>
          </a:p>
          <a:p>
            <a:pPr lvl="1"/>
            <a:r>
              <a:rPr lang="en-US" altLang="en-US" sz="3600" dirty="0" smtClean="0">
                <a:solidFill>
                  <a:srgbClr val="C00000"/>
                </a:solidFill>
              </a:rPr>
              <a:t>Complexity of the product (</a:t>
            </a:r>
            <a:r>
              <a:rPr lang="en-US" altLang="en-US" sz="3600" dirty="0">
                <a:solidFill>
                  <a:srgbClr val="C00000"/>
                </a:solidFill>
              </a:rPr>
              <a:t>i.e., reliability and performance)</a:t>
            </a:r>
          </a:p>
          <a:p>
            <a:r>
              <a:rPr lang="en-US" altLang="en-US" sz="3600" dirty="0" smtClean="0">
                <a:solidFill>
                  <a:schemeClr val="tx1"/>
                </a:solidFill>
              </a:rPr>
              <a:t>The least important factors include</a:t>
            </a:r>
          </a:p>
          <a:p>
            <a:pPr lvl="1"/>
            <a:r>
              <a:rPr lang="en-US" altLang="en-US" sz="3600" dirty="0">
                <a:solidFill>
                  <a:srgbClr val="00B0F0"/>
                </a:solidFill>
              </a:rPr>
              <a:t>S</a:t>
            </a:r>
            <a:r>
              <a:rPr lang="en-US" altLang="en-US" sz="3600" dirty="0" smtClean="0">
                <a:solidFill>
                  <a:srgbClr val="00B0F0"/>
                </a:solidFill>
              </a:rPr>
              <a:t>chedule</a:t>
            </a:r>
          </a:p>
          <a:p>
            <a:pPr lvl="1"/>
            <a:r>
              <a:rPr lang="en-US" altLang="en-US" sz="3600" dirty="0" smtClean="0">
                <a:solidFill>
                  <a:srgbClr val="00B0F0"/>
                </a:solidFill>
              </a:rPr>
              <a:t>Previous experience with languages used in project</a:t>
            </a:r>
          </a:p>
        </p:txBody>
      </p:sp>
    </p:spTree>
    <p:extLst>
      <p:ext uri="{BB962C8B-B14F-4D97-AF65-F5344CB8AC3E}">
        <p14:creationId xmlns:p14="http://schemas.microsoft.com/office/powerpoint/2010/main" val="387763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0338" y="342548"/>
            <a:ext cx="9113661" cy="1325563"/>
          </a:xfrm>
        </p:spPr>
        <p:txBody>
          <a:bodyPr/>
          <a:lstStyle/>
          <a:p>
            <a:r>
              <a:rPr lang="en-GB" altLang="en-US" dirty="0" smtClean="0"/>
              <a:t>Function Point (FP) metric: 1</a:t>
            </a:r>
            <a:endParaRPr lang="en-US" altLang="en-US" dirty="0" smtClean="0"/>
          </a:p>
        </p:txBody>
      </p:sp>
      <p:sp>
        <p:nvSpPr>
          <p:cNvPr id="51203" name="Content Placeholder 2"/>
          <p:cNvSpPr>
            <a:spLocks noGrp="1"/>
          </p:cNvSpPr>
          <p:nvPr>
            <p:ph idx="1"/>
          </p:nvPr>
        </p:nvSpPr>
        <p:spPr>
          <a:xfrm>
            <a:off x="-1" y="1809699"/>
            <a:ext cx="9008533" cy="5048301"/>
          </a:xfrm>
        </p:spPr>
        <p:txBody>
          <a:bodyPr>
            <a:normAutofit lnSpcReduction="10000"/>
          </a:bodyPr>
          <a:lstStyle/>
          <a:p>
            <a:pPr>
              <a:lnSpc>
                <a:spcPct val="90000"/>
              </a:lnSpc>
            </a:pPr>
            <a:r>
              <a:rPr lang="en-GB" altLang="en-US" sz="3200" dirty="0" smtClean="0"/>
              <a:t>Function Point?</a:t>
            </a:r>
          </a:p>
          <a:p>
            <a:pPr lvl="1">
              <a:lnSpc>
                <a:spcPct val="90000"/>
              </a:lnSpc>
            </a:pPr>
            <a:r>
              <a:rPr lang="en-GB" altLang="en-US" sz="3200" dirty="0" smtClean="0"/>
              <a:t>Used to measure the functionality delivered by the system</a:t>
            </a:r>
          </a:p>
          <a:p>
            <a:pPr lvl="1">
              <a:lnSpc>
                <a:spcPct val="90000"/>
              </a:lnSpc>
            </a:pPr>
            <a:r>
              <a:rPr lang="en-GB" altLang="en-US" sz="3200" dirty="0" smtClean="0"/>
              <a:t>Using </a:t>
            </a:r>
            <a:r>
              <a:rPr lang="en-GB" altLang="en-US" sz="3200" b="1" dirty="0" smtClean="0"/>
              <a:t>historical data </a:t>
            </a:r>
            <a:r>
              <a:rPr lang="en-GB" altLang="en-US" sz="3200" dirty="0" smtClean="0"/>
              <a:t>(e.g., productivity), the FP metric can be used to estimate</a:t>
            </a:r>
          </a:p>
          <a:p>
            <a:pPr lvl="2">
              <a:lnSpc>
                <a:spcPct val="90000"/>
              </a:lnSpc>
            </a:pPr>
            <a:r>
              <a:rPr lang="en-GB" altLang="en-US" sz="3200" dirty="0" smtClean="0">
                <a:solidFill>
                  <a:srgbClr val="C00000"/>
                </a:solidFill>
              </a:rPr>
              <a:t>Cost or </a:t>
            </a:r>
            <a:r>
              <a:rPr lang="en-GB" altLang="en-US" sz="3200" b="1" dirty="0" smtClean="0">
                <a:solidFill>
                  <a:srgbClr val="C00000"/>
                </a:solidFill>
              </a:rPr>
              <a:t>effort </a:t>
            </a:r>
            <a:r>
              <a:rPr lang="en-GB" altLang="en-US" sz="3200" dirty="0" smtClean="0">
                <a:solidFill>
                  <a:srgbClr val="C00000"/>
                </a:solidFill>
              </a:rPr>
              <a:t>to design, code, and test the software</a:t>
            </a:r>
          </a:p>
          <a:p>
            <a:pPr lvl="2">
              <a:lnSpc>
                <a:spcPct val="90000"/>
              </a:lnSpc>
            </a:pPr>
            <a:r>
              <a:rPr lang="en-GB" altLang="en-US" sz="3200" dirty="0" smtClean="0">
                <a:solidFill>
                  <a:srgbClr val="C00000"/>
                </a:solidFill>
              </a:rPr>
              <a:t>Predict the number of </a:t>
            </a:r>
            <a:r>
              <a:rPr lang="en-GB" altLang="en-US" sz="3200" b="1" dirty="0" smtClean="0">
                <a:solidFill>
                  <a:srgbClr val="C00000"/>
                </a:solidFill>
              </a:rPr>
              <a:t>errors</a:t>
            </a:r>
            <a:r>
              <a:rPr lang="en-GB" altLang="en-US" sz="3200" dirty="0" smtClean="0">
                <a:solidFill>
                  <a:srgbClr val="C00000"/>
                </a:solidFill>
              </a:rPr>
              <a:t> (defects) that will be encounter during testing</a:t>
            </a:r>
          </a:p>
          <a:p>
            <a:pPr lvl="2">
              <a:lnSpc>
                <a:spcPct val="90000"/>
              </a:lnSpc>
            </a:pPr>
            <a:r>
              <a:rPr lang="en-GB" altLang="en-US" sz="3200" dirty="0" smtClean="0">
                <a:solidFill>
                  <a:srgbClr val="C00000"/>
                </a:solidFill>
              </a:rPr>
              <a:t>Forecast the number of components and/or </a:t>
            </a:r>
            <a:r>
              <a:rPr lang="en-GB" altLang="en-US" sz="3200" b="1" dirty="0" smtClean="0">
                <a:solidFill>
                  <a:srgbClr val="C00000"/>
                </a:solidFill>
              </a:rPr>
              <a:t>SLOC</a:t>
            </a:r>
            <a:r>
              <a:rPr lang="en-GB" altLang="en-US" sz="3200" dirty="0" smtClean="0">
                <a:solidFill>
                  <a:srgbClr val="C00000"/>
                </a:solidFill>
              </a:rPr>
              <a:t> in delivered system </a:t>
            </a:r>
          </a:p>
          <a:p>
            <a:pPr lvl="2">
              <a:lnSpc>
                <a:spcPct val="90000"/>
              </a:lnSpc>
            </a:pPr>
            <a:endParaRPr lang="en-GB" altLang="en-US" sz="2400" dirty="0" smtClean="0"/>
          </a:p>
          <a:p>
            <a:endParaRPr lang="en-US" altLang="en-US" sz="2400" dirty="0" smtClean="0"/>
          </a:p>
        </p:txBody>
      </p:sp>
    </p:spTree>
    <p:extLst>
      <p:ext uri="{BB962C8B-B14F-4D97-AF65-F5344CB8AC3E}">
        <p14:creationId xmlns:p14="http://schemas.microsoft.com/office/powerpoint/2010/main" val="15335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191911" y="365126"/>
            <a:ext cx="8323439" cy="1325563"/>
          </a:xfrm>
        </p:spPr>
        <p:txBody>
          <a:bodyPr/>
          <a:lstStyle/>
          <a:p>
            <a:r>
              <a:rPr lang="en-US" altLang="en-US" dirty="0" smtClean="0"/>
              <a:t>Function Points (FP): 2</a:t>
            </a:r>
          </a:p>
        </p:txBody>
      </p:sp>
      <p:sp>
        <p:nvSpPr>
          <p:cNvPr id="102403" name="Content Placeholder 2"/>
          <p:cNvSpPr>
            <a:spLocks noGrp="1"/>
          </p:cNvSpPr>
          <p:nvPr>
            <p:ph idx="1"/>
          </p:nvPr>
        </p:nvSpPr>
        <p:spPr>
          <a:xfrm>
            <a:off x="191910" y="1933876"/>
            <a:ext cx="8771467" cy="4222657"/>
          </a:xfrm>
        </p:spPr>
        <p:txBody>
          <a:bodyPr>
            <a:normAutofit/>
          </a:bodyPr>
          <a:lstStyle/>
          <a:p>
            <a:r>
              <a:rPr lang="en-US" altLang="en-US" sz="3200" dirty="0" smtClean="0"/>
              <a:t>FP attempts to quantify the </a:t>
            </a:r>
            <a:r>
              <a:rPr lang="en-US" altLang="en-US" sz="3200" dirty="0" smtClean="0">
                <a:solidFill>
                  <a:srgbClr val="FF00FF"/>
                </a:solidFill>
              </a:rPr>
              <a:t>functionality </a:t>
            </a:r>
            <a:r>
              <a:rPr lang="en-US" altLang="en-US" sz="3200" dirty="0" smtClean="0"/>
              <a:t>of a software system</a:t>
            </a:r>
          </a:p>
          <a:p>
            <a:r>
              <a:rPr lang="en-US" altLang="en-US" sz="3200" dirty="0" smtClean="0"/>
              <a:t>Derived empirically</a:t>
            </a:r>
          </a:p>
          <a:p>
            <a:r>
              <a:rPr lang="en-US" altLang="en-US" sz="3200" dirty="0"/>
              <a:t>U</a:t>
            </a:r>
            <a:r>
              <a:rPr lang="en-US" altLang="en-US" sz="3200" dirty="0" smtClean="0"/>
              <a:t>sed extensively for business applications and IT</a:t>
            </a:r>
          </a:p>
          <a:p>
            <a:r>
              <a:rPr lang="en-US" altLang="en-US" sz="3200" dirty="0" smtClean="0"/>
              <a:t>The bottom line is </a:t>
            </a:r>
          </a:p>
          <a:p>
            <a:pPr lvl="1"/>
            <a:r>
              <a:rPr lang="en-US" altLang="en-US" sz="3200" dirty="0" smtClean="0">
                <a:solidFill>
                  <a:srgbClr val="C00000"/>
                </a:solidFill>
              </a:rPr>
              <a:t>to calculate a single number, Function Point, representing all aspects of a system (e.g., complexity)</a:t>
            </a:r>
          </a:p>
        </p:txBody>
      </p:sp>
    </p:spTree>
    <p:extLst>
      <p:ext uri="{BB962C8B-B14F-4D97-AF65-F5344CB8AC3E}">
        <p14:creationId xmlns:p14="http://schemas.microsoft.com/office/powerpoint/2010/main" val="24904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365126"/>
            <a:ext cx="8515350" cy="1325563"/>
          </a:xfrm>
        </p:spPr>
        <p:txBody>
          <a:bodyPr/>
          <a:lstStyle/>
          <a:p>
            <a:r>
              <a:rPr lang="en-US" altLang="en-US" dirty="0" smtClean="0"/>
              <a:t>FP: Information domain</a:t>
            </a:r>
          </a:p>
        </p:txBody>
      </p:sp>
      <p:sp>
        <p:nvSpPr>
          <p:cNvPr id="52227" name="Content Placeholder 2"/>
          <p:cNvSpPr>
            <a:spLocks noGrp="1"/>
          </p:cNvSpPr>
          <p:nvPr>
            <p:ph idx="1"/>
          </p:nvPr>
        </p:nvSpPr>
        <p:spPr>
          <a:xfrm>
            <a:off x="0" y="1820988"/>
            <a:ext cx="9144000" cy="4557234"/>
          </a:xfrm>
        </p:spPr>
        <p:txBody>
          <a:bodyPr>
            <a:normAutofit lnSpcReduction="10000"/>
          </a:bodyPr>
          <a:lstStyle/>
          <a:p>
            <a:pPr>
              <a:lnSpc>
                <a:spcPct val="90000"/>
              </a:lnSpc>
            </a:pPr>
            <a:r>
              <a:rPr lang="en-GB" altLang="en-US" sz="2400" dirty="0" smtClean="0"/>
              <a:t>Function Points (FP) can be calculated by </a:t>
            </a:r>
            <a:r>
              <a:rPr lang="en-GB" altLang="en-US" sz="2400" b="1" dirty="0" smtClean="0"/>
              <a:t>counting</a:t>
            </a:r>
            <a:r>
              <a:rPr lang="en-GB" altLang="en-US" sz="2400" dirty="0" smtClean="0"/>
              <a:t> and </a:t>
            </a:r>
            <a:r>
              <a:rPr lang="en-GB" altLang="en-US" sz="2400" b="1" dirty="0" smtClean="0"/>
              <a:t>weighting</a:t>
            </a:r>
          </a:p>
          <a:p>
            <a:pPr lvl="1">
              <a:lnSpc>
                <a:spcPct val="90000"/>
              </a:lnSpc>
            </a:pPr>
            <a:r>
              <a:rPr lang="en-GB" altLang="en-US" dirty="0" smtClean="0">
                <a:solidFill>
                  <a:srgbClr val="C00000"/>
                </a:solidFill>
              </a:rPr>
              <a:t>Number of external inputs (EIs)</a:t>
            </a:r>
          </a:p>
          <a:p>
            <a:pPr lvl="1">
              <a:lnSpc>
                <a:spcPct val="90000"/>
              </a:lnSpc>
            </a:pPr>
            <a:r>
              <a:rPr lang="en-GB" altLang="en-US" dirty="0" smtClean="0">
                <a:solidFill>
                  <a:srgbClr val="009A44"/>
                </a:solidFill>
              </a:rPr>
              <a:t>Number of external outputs (EOs)</a:t>
            </a:r>
          </a:p>
          <a:p>
            <a:pPr lvl="1">
              <a:lnSpc>
                <a:spcPct val="90000"/>
              </a:lnSpc>
            </a:pPr>
            <a:r>
              <a:rPr lang="en-GB" altLang="en-US" dirty="0" smtClean="0"/>
              <a:t>Number of Internal logical files (ILFs)</a:t>
            </a:r>
          </a:p>
          <a:p>
            <a:pPr lvl="1">
              <a:lnSpc>
                <a:spcPct val="90000"/>
              </a:lnSpc>
            </a:pPr>
            <a:r>
              <a:rPr lang="en-GB" altLang="en-US" dirty="0" smtClean="0">
                <a:solidFill>
                  <a:schemeClr val="accent1">
                    <a:lumMod val="75000"/>
                  </a:schemeClr>
                </a:solidFill>
              </a:rPr>
              <a:t>Number of external Queries (EQs)</a:t>
            </a:r>
          </a:p>
          <a:p>
            <a:pPr lvl="1">
              <a:lnSpc>
                <a:spcPct val="90000"/>
              </a:lnSpc>
            </a:pPr>
            <a:r>
              <a:rPr lang="en-GB" altLang="en-US" dirty="0" smtClean="0">
                <a:solidFill>
                  <a:srgbClr val="7030A0"/>
                </a:solidFill>
              </a:rPr>
              <a:t>Number of external interfaces files (EIFs)</a:t>
            </a:r>
          </a:p>
          <a:p>
            <a:pPr>
              <a:lnSpc>
                <a:spcPct val="90000"/>
              </a:lnSpc>
            </a:pPr>
            <a:r>
              <a:rPr lang="en-GB" altLang="en-US" sz="3200" dirty="0" smtClean="0"/>
              <a:t>To compute FP,  use</a:t>
            </a:r>
          </a:p>
          <a:p>
            <a:pPr lvl="1">
              <a:lnSpc>
                <a:spcPct val="90000"/>
              </a:lnSpc>
            </a:pPr>
            <a:r>
              <a:rPr lang="en-GB" altLang="en-US" dirty="0" smtClean="0">
                <a:latin typeface="Arial Rounded MT Bold" panose="020F0704030504030204" pitchFamily="34" charset="0"/>
              </a:rPr>
              <a:t>FP</a:t>
            </a:r>
            <a:r>
              <a:rPr lang="en-GB" altLang="en-US" dirty="0" smtClean="0">
                <a:solidFill>
                  <a:srgbClr val="C00000"/>
                </a:solidFill>
                <a:latin typeface="Arial Rounded MT Bold" panose="020F0704030504030204" pitchFamily="34" charset="0"/>
              </a:rPr>
              <a:t> </a:t>
            </a:r>
            <a:r>
              <a:rPr lang="en-GB" altLang="en-US" dirty="0" smtClean="0">
                <a:latin typeface="Arial Rounded MT Bold" panose="020F0704030504030204" pitchFamily="34" charset="0"/>
              </a:rPr>
              <a:t>=</a:t>
            </a:r>
            <a:r>
              <a:rPr lang="en-GB" altLang="en-US" dirty="0" smtClean="0">
                <a:solidFill>
                  <a:srgbClr val="C00000"/>
                </a:solidFill>
                <a:latin typeface="Arial Rounded MT Bold" panose="020F0704030504030204" pitchFamily="34" charset="0"/>
              </a:rPr>
              <a:t> </a:t>
            </a:r>
            <a:r>
              <a:rPr lang="en-GB" altLang="en-US" dirty="0" err="1" smtClean="0">
                <a:latin typeface="Arial Rounded MT Bold" panose="020F0704030504030204" pitchFamily="34" charset="0"/>
                <a:sym typeface="Symbol" panose="05050102010706020507" pitchFamily="18" charset="2"/>
              </a:rPr>
              <a:t>count_total</a:t>
            </a:r>
            <a:r>
              <a:rPr lang="en-GB" altLang="en-US" dirty="0" smtClean="0">
                <a:latin typeface="Arial Rounded MT Bold" panose="020F0704030504030204" pitchFamily="34" charset="0"/>
                <a:sym typeface="Symbol" panose="05050102010706020507" pitchFamily="18" charset="2"/>
              </a:rPr>
              <a:t> X </a:t>
            </a:r>
            <a:r>
              <a:rPr lang="en-GB" altLang="en-US" dirty="0" smtClean="0">
                <a:solidFill>
                  <a:schemeClr val="bg2">
                    <a:lumMod val="25000"/>
                  </a:schemeClr>
                </a:solidFill>
                <a:latin typeface="Arial Rounded MT Bold" panose="020F0704030504030204" pitchFamily="34" charset="0"/>
                <a:sym typeface="Symbol" panose="05050102010706020507" pitchFamily="18" charset="2"/>
              </a:rPr>
              <a:t>[0.65 + 0.01 X </a:t>
            </a:r>
            <a:r>
              <a:rPr lang="en-GB" altLang="en-US" b="1" dirty="0" smtClean="0">
                <a:solidFill>
                  <a:srgbClr val="0070C0"/>
                </a:solidFill>
                <a:latin typeface="Arial Rounded MT Bold" panose="020F0704030504030204" pitchFamily="34" charset="0"/>
                <a:sym typeface="Symbol" panose="05050102010706020507" pitchFamily="18" charset="2"/>
              </a:rPr>
              <a:t>∑(F</a:t>
            </a:r>
            <a:r>
              <a:rPr lang="en-GB" altLang="en-US" b="1" baseline="-25000" dirty="0" smtClean="0">
                <a:solidFill>
                  <a:srgbClr val="0070C0"/>
                </a:solidFill>
                <a:latin typeface="Arial Rounded MT Bold" panose="020F0704030504030204" pitchFamily="34" charset="0"/>
                <a:sym typeface="Symbol" panose="05050102010706020507" pitchFamily="18" charset="2"/>
              </a:rPr>
              <a:t>i</a:t>
            </a:r>
            <a:r>
              <a:rPr lang="en-GB" altLang="en-US" b="1" dirty="0" smtClean="0">
                <a:solidFill>
                  <a:srgbClr val="0070C0"/>
                </a:solidFill>
                <a:latin typeface="Arial Rounded MT Bold" panose="020F0704030504030204" pitchFamily="34" charset="0"/>
                <a:sym typeface="Symbol" panose="05050102010706020507" pitchFamily="18" charset="2"/>
              </a:rPr>
              <a:t>)</a:t>
            </a:r>
            <a:r>
              <a:rPr lang="en-GB" altLang="en-US" dirty="0" smtClean="0">
                <a:solidFill>
                  <a:srgbClr val="0070C0"/>
                </a:solidFill>
                <a:latin typeface="Arial Rounded MT Bold" panose="020F0704030504030204" pitchFamily="34" charset="0"/>
                <a:sym typeface="Symbol" panose="05050102010706020507" pitchFamily="18" charset="2"/>
              </a:rPr>
              <a:t>] </a:t>
            </a:r>
            <a:r>
              <a:rPr lang="en-GB" altLang="en-US" sz="2800" i="1" dirty="0">
                <a:sym typeface="Symbol" panose="05050102010706020507" pitchFamily="18" charset="2"/>
              </a:rPr>
              <a:t>w</a:t>
            </a:r>
            <a:r>
              <a:rPr lang="en-GB" altLang="en-US" sz="2800" i="1" dirty="0" smtClean="0">
                <a:solidFill>
                  <a:schemeClr val="tx1"/>
                </a:solidFill>
                <a:sym typeface="Symbol" panose="05050102010706020507" pitchFamily="18" charset="2"/>
              </a:rPr>
              <a:t>here</a:t>
            </a:r>
            <a:r>
              <a:rPr lang="en-GB" altLang="en-US" sz="2800" dirty="0" smtClean="0">
                <a:solidFill>
                  <a:schemeClr val="tx1"/>
                </a:solidFill>
                <a:sym typeface="Symbol" panose="05050102010706020507" pitchFamily="18" charset="2"/>
              </a:rPr>
              <a:t> </a:t>
            </a:r>
          </a:p>
          <a:p>
            <a:pPr lvl="2"/>
            <a:r>
              <a:rPr lang="en-GB" altLang="en-US" sz="2100" b="1" dirty="0" err="1" smtClean="0">
                <a:solidFill>
                  <a:schemeClr val="tx1"/>
                </a:solidFill>
                <a:sym typeface="Symbol" panose="05050102010706020507" pitchFamily="18" charset="2"/>
              </a:rPr>
              <a:t>count_total</a:t>
            </a:r>
            <a:r>
              <a:rPr lang="en-GB" altLang="en-US" sz="2100" b="1" dirty="0" smtClean="0">
                <a:solidFill>
                  <a:schemeClr val="tx1"/>
                </a:solidFill>
                <a:sym typeface="Symbol" panose="05050102010706020507" pitchFamily="18" charset="2"/>
              </a:rPr>
              <a:t> = sum of all FP entries </a:t>
            </a:r>
          </a:p>
          <a:p>
            <a:pPr lvl="2"/>
            <a:r>
              <a:rPr lang="en-GB" altLang="en-US" dirty="0" smtClean="0">
                <a:solidFill>
                  <a:schemeClr val="tx1"/>
                </a:solidFill>
                <a:sym typeface="Symbol" panose="05050102010706020507" pitchFamily="18" charset="2"/>
              </a:rPr>
              <a:t> </a:t>
            </a:r>
            <a:r>
              <a:rPr lang="en-GB" altLang="en-US" b="1" dirty="0" smtClean="0">
                <a:solidFill>
                  <a:srgbClr val="0070C0"/>
                </a:solidFill>
                <a:sym typeface="Symbol" panose="05050102010706020507" pitchFamily="18" charset="2"/>
              </a:rPr>
              <a:t>∑(F</a:t>
            </a:r>
            <a:r>
              <a:rPr lang="en-GB" altLang="en-US" b="1" baseline="-25000" dirty="0" smtClean="0">
                <a:solidFill>
                  <a:srgbClr val="0070C0"/>
                </a:solidFill>
                <a:sym typeface="Symbol" panose="05050102010706020507" pitchFamily="18" charset="2"/>
              </a:rPr>
              <a:t>i</a:t>
            </a:r>
            <a:r>
              <a:rPr lang="en-GB" altLang="en-US" b="1" dirty="0" smtClean="0">
                <a:solidFill>
                  <a:srgbClr val="0070C0"/>
                </a:solidFill>
                <a:sym typeface="Symbol" panose="05050102010706020507" pitchFamily="18" charset="2"/>
              </a:rPr>
              <a:t>)] =  F</a:t>
            </a:r>
            <a:r>
              <a:rPr lang="en-GB" altLang="en-US" b="1" baseline="-25000" dirty="0" smtClean="0">
                <a:solidFill>
                  <a:srgbClr val="0070C0"/>
                </a:solidFill>
                <a:sym typeface="Symbol" panose="05050102010706020507" pitchFamily="18" charset="2"/>
              </a:rPr>
              <a:t>i </a:t>
            </a:r>
            <a:r>
              <a:rPr lang="en-GB" altLang="en-US" b="1" dirty="0" smtClean="0">
                <a:solidFill>
                  <a:srgbClr val="0070C0"/>
                </a:solidFill>
                <a:sym typeface="Symbol" panose="05050102010706020507" pitchFamily="18" charset="2"/>
              </a:rPr>
              <a:t>( for </a:t>
            </a:r>
            <a:r>
              <a:rPr lang="en-GB" altLang="en-US" b="1" dirty="0" err="1" smtClean="0">
                <a:solidFill>
                  <a:srgbClr val="0070C0"/>
                </a:solidFill>
                <a:sym typeface="Symbol" panose="05050102010706020507" pitchFamily="18" charset="2"/>
              </a:rPr>
              <a:t>i</a:t>
            </a:r>
            <a:r>
              <a:rPr lang="en-GB" altLang="en-US" b="1" dirty="0" smtClean="0">
                <a:solidFill>
                  <a:srgbClr val="0070C0"/>
                </a:solidFill>
                <a:sym typeface="Symbol" panose="05050102010706020507" pitchFamily="18" charset="2"/>
              </a:rPr>
              <a:t> =1 to 14) (called relative complexity adjustment factor (RCAF))</a:t>
            </a:r>
          </a:p>
          <a:p>
            <a:pPr lvl="2"/>
            <a:r>
              <a:rPr lang="en-GB" altLang="en-US" sz="2100" b="1" dirty="0">
                <a:solidFill>
                  <a:srgbClr val="C00000"/>
                </a:solidFill>
                <a:sym typeface="Symbol" panose="05050102010706020507" pitchFamily="18" charset="2"/>
              </a:rPr>
              <a:t>t</a:t>
            </a:r>
            <a:r>
              <a:rPr lang="en-GB" altLang="en-US" sz="2100" b="1" dirty="0" smtClean="0">
                <a:solidFill>
                  <a:srgbClr val="C00000"/>
                </a:solidFill>
                <a:sym typeface="Symbol" panose="05050102010706020507" pitchFamily="18" charset="2"/>
              </a:rPr>
              <a:t>he constant .065 and weight factor 0.01 are determined empirically</a:t>
            </a:r>
          </a:p>
          <a:p>
            <a:endParaRPr lang="en-US" altLang="en-US" dirty="0" smtClean="0"/>
          </a:p>
        </p:txBody>
      </p:sp>
    </p:spTree>
    <p:extLst>
      <p:ext uri="{BB962C8B-B14F-4D97-AF65-F5344CB8AC3E}">
        <p14:creationId xmlns:p14="http://schemas.microsoft.com/office/powerpoint/2010/main" val="56801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 y="365126"/>
            <a:ext cx="9008533" cy="1325563"/>
          </a:xfrm>
        </p:spPr>
        <p:txBody>
          <a:bodyPr>
            <a:normAutofit fontScale="90000"/>
          </a:bodyPr>
          <a:lstStyle/>
          <a:p>
            <a:r>
              <a:rPr lang="en-US" altLang="en-US" dirty="0" smtClean="0"/>
              <a:t>Confusion between Software project mgt and software engineering process</a:t>
            </a:r>
          </a:p>
        </p:txBody>
      </p:sp>
      <p:sp>
        <p:nvSpPr>
          <p:cNvPr id="9219" name="Content Placeholder 2"/>
          <p:cNvSpPr>
            <a:spLocks noGrp="1"/>
          </p:cNvSpPr>
          <p:nvPr>
            <p:ph idx="1"/>
          </p:nvPr>
        </p:nvSpPr>
        <p:spPr>
          <a:xfrm>
            <a:off x="98072" y="1866143"/>
            <a:ext cx="8910459" cy="4222657"/>
          </a:xfrm>
        </p:spPr>
        <p:txBody>
          <a:bodyPr/>
          <a:lstStyle/>
          <a:p>
            <a:r>
              <a:rPr lang="en-US" altLang="en-US" dirty="0" smtClean="0"/>
              <a:t>Software Project Mgt?</a:t>
            </a:r>
          </a:p>
          <a:p>
            <a:pPr lvl="1"/>
            <a:r>
              <a:rPr lang="en-US" altLang="en-US" dirty="0" smtClean="0"/>
              <a:t>NOT a software engineering process</a:t>
            </a:r>
          </a:p>
          <a:p>
            <a:pPr lvl="1"/>
            <a:r>
              <a:rPr lang="en-US" altLang="en-US" dirty="0" smtClean="0"/>
              <a:t>Follows a </a:t>
            </a:r>
            <a:r>
              <a:rPr lang="en-US" altLang="en-US" dirty="0" smtClean="0">
                <a:solidFill>
                  <a:srgbClr val="FF0000"/>
                </a:solidFill>
              </a:rPr>
              <a:t>management process </a:t>
            </a:r>
            <a:r>
              <a:rPr lang="en-US" altLang="en-US" dirty="0" smtClean="0"/>
              <a:t>to ensure that the appropriate software engineering process is implemented</a:t>
            </a:r>
          </a:p>
          <a:p>
            <a:r>
              <a:rPr lang="en-US" altLang="en-US" dirty="0" smtClean="0"/>
              <a:t>Software Project Mgt process (</a:t>
            </a:r>
            <a:r>
              <a:rPr lang="en-US" altLang="en-US" dirty="0" smtClean="0">
                <a:solidFill>
                  <a:srgbClr val="C00000"/>
                </a:solidFill>
              </a:rPr>
              <a:t>POMA</a:t>
            </a:r>
            <a:r>
              <a:rPr lang="en-US" altLang="en-US" dirty="0" smtClean="0"/>
              <a:t>) </a:t>
            </a:r>
          </a:p>
          <a:p>
            <a:pPr lvl="1"/>
            <a:r>
              <a:rPr lang="en-US" altLang="en-US" dirty="0" smtClean="0">
                <a:solidFill>
                  <a:srgbClr val="FF0000"/>
                </a:solidFill>
              </a:rPr>
              <a:t>P</a:t>
            </a:r>
            <a:r>
              <a:rPr lang="en-US" altLang="en-US" dirty="0" smtClean="0"/>
              <a:t>lanning</a:t>
            </a:r>
          </a:p>
          <a:p>
            <a:pPr lvl="1"/>
            <a:r>
              <a:rPr lang="en-US" altLang="en-US" dirty="0" smtClean="0">
                <a:solidFill>
                  <a:srgbClr val="FF0000"/>
                </a:solidFill>
              </a:rPr>
              <a:t>O</a:t>
            </a:r>
            <a:r>
              <a:rPr lang="en-US" altLang="en-US" dirty="0" smtClean="0"/>
              <a:t>rganizing</a:t>
            </a:r>
          </a:p>
          <a:p>
            <a:pPr lvl="1"/>
            <a:r>
              <a:rPr lang="en-US" altLang="en-US" dirty="0" smtClean="0">
                <a:solidFill>
                  <a:srgbClr val="FF0000"/>
                </a:solidFill>
              </a:rPr>
              <a:t>M</a:t>
            </a:r>
            <a:r>
              <a:rPr lang="en-US" altLang="en-US" dirty="0" smtClean="0"/>
              <a:t>onitoring (Tracking)</a:t>
            </a:r>
          </a:p>
          <a:p>
            <a:pPr lvl="1"/>
            <a:r>
              <a:rPr lang="en-US" altLang="en-US" dirty="0" smtClean="0">
                <a:solidFill>
                  <a:srgbClr val="FF0000"/>
                </a:solidFill>
              </a:rPr>
              <a:t>A</a:t>
            </a:r>
            <a:r>
              <a:rPr lang="en-US" altLang="en-US" dirty="0" smtClean="0"/>
              <a:t>djusting</a:t>
            </a:r>
          </a:p>
        </p:txBody>
      </p:sp>
    </p:spTree>
    <p:extLst>
      <p:ext uri="{BB962C8B-B14F-4D97-AF65-F5344CB8AC3E}">
        <p14:creationId xmlns:p14="http://schemas.microsoft.com/office/powerpoint/2010/main" val="169831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0" y="365126"/>
            <a:ext cx="9144000" cy="1325563"/>
          </a:xfrm>
        </p:spPr>
        <p:txBody>
          <a:bodyPr>
            <a:normAutofit/>
          </a:bodyPr>
          <a:lstStyle/>
          <a:p>
            <a:r>
              <a:rPr lang="en-US" altLang="en-US" sz="3200" b="1" dirty="0" smtClean="0"/>
              <a:t>Example of Function Points with Relative </a:t>
            </a:r>
            <a:r>
              <a:rPr lang="en-US" altLang="en-US" sz="3200" b="1" dirty="0"/>
              <a:t>C</a:t>
            </a:r>
            <a:r>
              <a:rPr lang="en-US" altLang="en-US" sz="3200" b="1" dirty="0" smtClean="0"/>
              <a:t>omplexity Adjustment Factor (RCAF)</a:t>
            </a:r>
          </a:p>
        </p:txBody>
      </p:sp>
      <p:pic>
        <p:nvPicPr>
          <p:cNvPr id="5325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969911"/>
            <a:ext cx="8636000" cy="3934178"/>
          </a:xfrm>
        </p:spPr>
      </p:pic>
    </p:spTree>
    <p:extLst>
      <p:ext uri="{BB962C8B-B14F-4D97-AF65-F5344CB8AC3E}">
        <p14:creationId xmlns:p14="http://schemas.microsoft.com/office/powerpoint/2010/main" val="8306984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217752"/>
            <a:ext cx="9144000" cy="1325563"/>
          </a:xfrm>
        </p:spPr>
        <p:txBody>
          <a:bodyPr>
            <a:normAutofit/>
          </a:bodyPr>
          <a:lstStyle/>
          <a:p>
            <a:r>
              <a:rPr lang="en-US" altLang="en-US" sz="2800" dirty="0" smtClean="0"/>
              <a:t>Example of Function Points with relative complexity Adjustment factor (RCAF of zero)</a:t>
            </a:r>
          </a:p>
        </p:txBody>
      </p:sp>
      <p:pic>
        <p:nvPicPr>
          <p:cNvPr id="5427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840089"/>
            <a:ext cx="8229600" cy="1919111"/>
          </a:xfrm>
        </p:spPr>
      </p:pic>
      <p:sp>
        <p:nvSpPr>
          <p:cNvPr id="5" name="Rectangle 4"/>
          <p:cNvSpPr/>
          <p:nvPr/>
        </p:nvSpPr>
        <p:spPr>
          <a:xfrm>
            <a:off x="0" y="3759200"/>
            <a:ext cx="9144000" cy="296862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anchor="ctr"/>
          <a:lstStyle/>
          <a:p>
            <a:pPr marL="342900" indent="-342900">
              <a:buFontTx/>
              <a:buAutoNum type="arabicParenR"/>
              <a:defRPr/>
            </a:pPr>
            <a:r>
              <a:rPr lang="en-US" sz="2000" dirty="0">
                <a:solidFill>
                  <a:schemeClr val="tx1"/>
                </a:solidFill>
              </a:rPr>
              <a:t>Assuming productivity </a:t>
            </a:r>
            <a:r>
              <a:rPr lang="en-US" sz="2000" dirty="0" smtClean="0">
                <a:solidFill>
                  <a:schemeClr val="tx1"/>
                </a:solidFill>
              </a:rPr>
              <a:t>= </a:t>
            </a:r>
            <a:r>
              <a:rPr lang="en-US" sz="2000" b="1" dirty="0" smtClean="0">
                <a:solidFill>
                  <a:schemeClr val="bg1"/>
                </a:solidFill>
              </a:rPr>
              <a:t>6.5</a:t>
            </a:r>
            <a:r>
              <a:rPr lang="en-US" sz="2000" dirty="0" smtClean="0">
                <a:solidFill>
                  <a:schemeClr val="tx1"/>
                </a:solidFill>
              </a:rPr>
              <a:t> FP/PM,  </a:t>
            </a:r>
            <a:r>
              <a:rPr lang="en-US" sz="2000" dirty="0">
                <a:solidFill>
                  <a:schemeClr val="tx1"/>
                </a:solidFill>
              </a:rPr>
              <a:t>and </a:t>
            </a:r>
            <a:r>
              <a:rPr lang="en-US" sz="2000" dirty="0" smtClean="0">
                <a:solidFill>
                  <a:schemeClr val="tx1"/>
                </a:solidFill>
              </a:rPr>
              <a:t>RCAF (relative </a:t>
            </a:r>
            <a:r>
              <a:rPr lang="en-US" sz="2000" dirty="0">
                <a:solidFill>
                  <a:schemeClr val="tx1"/>
                </a:solidFill>
              </a:rPr>
              <a:t>complexity </a:t>
            </a:r>
            <a:r>
              <a:rPr lang="en-US" sz="2000" dirty="0" smtClean="0">
                <a:solidFill>
                  <a:schemeClr val="tx1"/>
                </a:solidFill>
              </a:rPr>
              <a:t>adjustment factor)  </a:t>
            </a:r>
            <a:r>
              <a:rPr lang="en-US" sz="2000" dirty="0">
                <a:solidFill>
                  <a:schemeClr val="tx1"/>
                </a:solidFill>
              </a:rPr>
              <a:t>= </a:t>
            </a:r>
            <a:r>
              <a:rPr lang="en-US" sz="2000" dirty="0">
                <a:solidFill>
                  <a:schemeClr val="bg1"/>
                </a:solidFill>
              </a:rPr>
              <a:t>0</a:t>
            </a:r>
            <a:r>
              <a:rPr lang="en-US" sz="2000" dirty="0">
                <a:solidFill>
                  <a:schemeClr val="tx1"/>
                </a:solidFill>
              </a:rPr>
              <a:t>:</a:t>
            </a:r>
          </a:p>
          <a:p>
            <a:pPr>
              <a:defRPr/>
            </a:pPr>
            <a:r>
              <a:rPr lang="en-US" sz="2000" dirty="0">
                <a:solidFill>
                  <a:schemeClr val="tx1">
                    <a:lumMod val="85000"/>
                    <a:lumOff val="15000"/>
                  </a:schemeClr>
                </a:solidFill>
              </a:rPr>
              <a:t>	</a:t>
            </a:r>
            <a:r>
              <a:rPr lang="en-US" sz="2000" dirty="0">
                <a:solidFill>
                  <a:schemeClr val="bg1"/>
                </a:solidFill>
              </a:rPr>
              <a:t> </a:t>
            </a:r>
            <a:r>
              <a:rPr lang="en-US" sz="2400" b="1" dirty="0">
                <a:solidFill>
                  <a:srgbClr val="C00000"/>
                </a:solidFill>
              </a:rPr>
              <a:t>Effort  =  </a:t>
            </a:r>
            <a:r>
              <a:rPr lang="en-US" sz="2400" b="1" dirty="0" err="1">
                <a:solidFill>
                  <a:srgbClr val="C00000"/>
                </a:solidFill>
              </a:rPr>
              <a:t>Total_FP</a:t>
            </a:r>
            <a:r>
              <a:rPr lang="en-US" sz="2400" b="1" dirty="0">
                <a:solidFill>
                  <a:srgbClr val="C00000"/>
                </a:solidFill>
              </a:rPr>
              <a:t>/ </a:t>
            </a:r>
            <a:r>
              <a:rPr lang="en-US" sz="2400" b="1" dirty="0" smtClean="0">
                <a:solidFill>
                  <a:srgbClr val="C00000"/>
                </a:solidFill>
              </a:rPr>
              <a:t>Productivity =242/6.5</a:t>
            </a:r>
            <a:r>
              <a:rPr lang="en-US" sz="2400" b="1" dirty="0">
                <a:solidFill>
                  <a:srgbClr val="C00000"/>
                </a:solidFill>
              </a:rPr>
              <a:t>= 37 PM</a:t>
            </a:r>
          </a:p>
          <a:p>
            <a:pPr>
              <a:defRPr/>
            </a:pPr>
            <a:r>
              <a:rPr lang="en-US" sz="2400" b="1" dirty="0">
                <a:solidFill>
                  <a:schemeClr val="bg1"/>
                </a:solidFill>
              </a:rPr>
              <a:t>	</a:t>
            </a:r>
            <a:r>
              <a:rPr lang="en-US" sz="2400" b="1" dirty="0">
                <a:solidFill>
                  <a:schemeClr val="tx1"/>
                </a:solidFill>
              </a:rPr>
              <a:t>Total Cost = 37 X $1230 (</a:t>
            </a:r>
            <a:r>
              <a:rPr lang="en-US" sz="2400" b="1" dirty="0" err="1">
                <a:solidFill>
                  <a:schemeClr val="tx1"/>
                </a:solidFill>
              </a:rPr>
              <a:t>avg</a:t>
            </a:r>
            <a:r>
              <a:rPr lang="en-US" sz="2400" b="1" dirty="0">
                <a:solidFill>
                  <a:schemeClr val="tx1"/>
                </a:solidFill>
              </a:rPr>
              <a:t> cost per FP) = $ </a:t>
            </a:r>
            <a:r>
              <a:rPr lang="en-US" sz="2400" b="1" dirty="0" smtClean="0">
                <a:solidFill>
                  <a:schemeClr val="tx1"/>
                </a:solidFill>
              </a:rPr>
              <a:t>45,510</a:t>
            </a:r>
            <a:endParaRPr lang="en-US" sz="2400" b="1" dirty="0">
              <a:solidFill>
                <a:schemeClr val="tx1"/>
              </a:solidFill>
            </a:endParaRPr>
          </a:p>
          <a:p>
            <a:pPr>
              <a:defRPr/>
            </a:pPr>
            <a:r>
              <a:rPr lang="en-US" sz="2000" dirty="0">
                <a:solidFill>
                  <a:schemeClr val="tx1">
                    <a:lumMod val="85000"/>
                    <a:lumOff val="15000"/>
                  </a:schemeClr>
                </a:solidFill>
              </a:rPr>
              <a:t>2) Assuming that </a:t>
            </a:r>
            <a:r>
              <a:rPr lang="en-US" sz="2000" dirty="0">
                <a:solidFill>
                  <a:schemeClr val="bg1"/>
                </a:solidFill>
              </a:rPr>
              <a:t>each </a:t>
            </a:r>
            <a:r>
              <a:rPr lang="en-US" sz="2000" b="1" dirty="0">
                <a:solidFill>
                  <a:schemeClr val="bg1"/>
                </a:solidFill>
              </a:rPr>
              <a:t>FP = 66 LOC of </a:t>
            </a:r>
            <a:r>
              <a:rPr lang="en-US" sz="2000" b="1" dirty="0" smtClean="0">
                <a:solidFill>
                  <a:schemeClr val="bg1"/>
                </a:solidFill>
              </a:rPr>
              <a:t>C++,  </a:t>
            </a:r>
            <a:r>
              <a:rPr lang="en-US" sz="2000" dirty="0" smtClean="0">
                <a:solidFill>
                  <a:schemeClr val="tx1">
                    <a:lumMod val="85000"/>
                    <a:lumOff val="15000"/>
                  </a:schemeClr>
                </a:solidFill>
              </a:rPr>
              <a:t>convert FP to LOC</a:t>
            </a:r>
            <a:endParaRPr lang="en-US" sz="2000" dirty="0">
              <a:solidFill>
                <a:schemeClr val="tx1">
                  <a:lumMod val="85000"/>
                  <a:lumOff val="15000"/>
                </a:schemeClr>
              </a:solidFill>
            </a:endParaRPr>
          </a:p>
          <a:p>
            <a:pPr>
              <a:defRPr/>
            </a:pPr>
            <a:r>
              <a:rPr lang="en-US" sz="2000" b="1" dirty="0">
                <a:solidFill>
                  <a:schemeClr val="tx1">
                    <a:lumMod val="85000"/>
                    <a:lumOff val="15000"/>
                  </a:schemeClr>
                </a:solidFill>
              </a:rPr>
              <a:t>	</a:t>
            </a:r>
            <a:r>
              <a:rPr lang="en-US" sz="2400" b="1" dirty="0">
                <a:solidFill>
                  <a:srgbClr val="FFFF00"/>
                </a:solidFill>
              </a:rPr>
              <a:t>Size </a:t>
            </a:r>
            <a:r>
              <a:rPr lang="en-US" sz="2400" b="1" dirty="0" smtClean="0">
                <a:solidFill>
                  <a:srgbClr val="FFFF00"/>
                </a:solidFill>
              </a:rPr>
              <a:t>(FP) </a:t>
            </a:r>
            <a:r>
              <a:rPr lang="en-US" sz="2400" b="1" dirty="0">
                <a:solidFill>
                  <a:srgbClr val="FFFF00"/>
                </a:solidFill>
              </a:rPr>
              <a:t>= 37 X 66 = 2442 (LOC in C++)</a:t>
            </a:r>
          </a:p>
          <a:p>
            <a:pPr>
              <a:defRPr/>
            </a:pPr>
            <a:r>
              <a:rPr lang="en-US" sz="2000" dirty="0" smtClean="0">
                <a:solidFill>
                  <a:schemeClr val="tx1">
                    <a:lumMod val="85000"/>
                    <a:lumOff val="15000"/>
                  </a:schemeClr>
                </a:solidFill>
              </a:rPr>
              <a:t>3</a:t>
            </a:r>
            <a:r>
              <a:rPr lang="en-US" sz="2000" dirty="0">
                <a:solidFill>
                  <a:schemeClr val="tx1">
                    <a:lumMod val="85000"/>
                    <a:lumOff val="15000"/>
                  </a:schemeClr>
                </a:solidFill>
              </a:rPr>
              <a:t>) Suppose also we have </a:t>
            </a:r>
            <a:r>
              <a:rPr lang="en-US" sz="2000" b="1" dirty="0">
                <a:solidFill>
                  <a:schemeClr val="bg1"/>
                </a:solidFill>
              </a:rPr>
              <a:t>6 Full Time staff</a:t>
            </a:r>
            <a:r>
              <a:rPr lang="en-US" sz="2000" dirty="0">
                <a:solidFill>
                  <a:schemeClr val="tx1">
                    <a:lumMod val="85000"/>
                    <a:lumOff val="15000"/>
                  </a:schemeClr>
                </a:solidFill>
              </a:rPr>
              <a:t>, it </a:t>
            </a:r>
            <a:r>
              <a:rPr lang="en-US" sz="2000" dirty="0" smtClean="0">
                <a:solidFill>
                  <a:schemeClr val="tx1">
                    <a:lumMod val="85000"/>
                    <a:lumOff val="15000"/>
                  </a:schemeClr>
                </a:solidFill>
              </a:rPr>
              <a:t>then takes </a:t>
            </a:r>
            <a:r>
              <a:rPr lang="en-US" sz="2000" b="1" dirty="0">
                <a:solidFill>
                  <a:schemeClr val="bg1"/>
                </a:solidFill>
              </a:rPr>
              <a:t>6 months </a:t>
            </a:r>
            <a:r>
              <a:rPr lang="en-US" sz="2000" dirty="0">
                <a:solidFill>
                  <a:schemeClr val="tx1">
                    <a:lumMod val="85000"/>
                    <a:lumOff val="15000"/>
                  </a:schemeClr>
                </a:solidFill>
              </a:rPr>
              <a:t>to finish the job</a:t>
            </a:r>
          </a:p>
          <a:p>
            <a:pPr>
              <a:defRPr/>
            </a:pPr>
            <a:r>
              <a:rPr lang="en-US" sz="2000" dirty="0">
                <a:solidFill>
                  <a:schemeClr val="tx1">
                    <a:lumMod val="85000"/>
                    <a:lumOff val="15000"/>
                  </a:schemeClr>
                </a:solidFill>
              </a:rPr>
              <a:t>	</a:t>
            </a:r>
            <a:r>
              <a:rPr lang="en-US" sz="2400" b="1" dirty="0" smtClean="0">
                <a:solidFill>
                  <a:schemeClr val="bg1"/>
                </a:solidFill>
              </a:rPr>
              <a:t>Duration </a:t>
            </a:r>
            <a:r>
              <a:rPr lang="en-US" sz="2400" b="1" dirty="0">
                <a:solidFill>
                  <a:schemeClr val="bg1"/>
                </a:solidFill>
              </a:rPr>
              <a:t>= EFFORT/#</a:t>
            </a:r>
            <a:r>
              <a:rPr lang="en-US" sz="2400" b="1" dirty="0" smtClean="0">
                <a:solidFill>
                  <a:schemeClr val="bg1"/>
                </a:solidFill>
              </a:rPr>
              <a:t>Staff = 37/6 = 6 </a:t>
            </a:r>
            <a:r>
              <a:rPr lang="en-US" sz="2400" b="1" dirty="0">
                <a:solidFill>
                  <a:schemeClr val="bg1"/>
                </a:solidFill>
              </a:rPr>
              <a:t>month</a:t>
            </a:r>
          </a:p>
          <a:p>
            <a:pPr>
              <a:defRPr/>
            </a:pPr>
            <a:endParaRPr lang="en-US" sz="2400" b="1" dirty="0">
              <a:solidFill>
                <a:schemeClr val="tx1">
                  <a:lumMod val="85000"/>
                  <a:lumOff val="15000"/>
                </a:schemeClr>
              </a:solidFill>
            </a:endParaRPr>
          </a:p>
        </p:txBody>
      </p:sp>
    </p:spTree>
    <p:extLst>
      <p:ext uri="{BB962C8B-B14F-4D97-AF65-F5344CB8AC3E}">
        <p14:creationId xmlns:p14="http://schemas.microsoft.com/office/powerpoint/2010/main" val="107955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766050" cy="610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8176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1375" y="414338"/>
            <a:ext cx="7461250" cy="602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456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 y="301449"/>
            <a:ext cx="7664450" cy="612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0765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461250" cy="579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0186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562850" cy="591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281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7359650" cy="55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8454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295400"/>
            <a:ext cx="72580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5261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9022" y="365126"/>
            <a:ext cx="8963378" cy="1325563"/>
          </a:xfrm>
        </p:spPr>
        <p:txBody>
          <a:bodyPr lIns="90840" tIns="44623" rIns="90840" bIns="44623"/>
          <a:lstStyle/>
          <a:p>
            <a:r>
              <a:rPr lang="en-GB" altLang="en-US" dirty="0" smtClean="0"/>
              <a:t>Algorithmic Cost Modelling (Revisited)</a:t>
            </a:r>
          </a:p>
        </p:txBody>
      </p:sp>
      <p:sp>
        <p:nvSpPr>
          <p:cNvPr id="65539" name="Rectangle 3"/>
          <p:cNvSpPr>
            <a:spLocks noGrp="1" noChangeArrowheads="1"/>
          </p:cNvSpPr>
          <p:nvPr>
            <p:ph type="body" idx="1"/>
          </p:nvPr>
        </p:nvSpPr>
        <p:spPr>
          <a:xfrm>
            <a:off x="0" y="1817511"/>
            <a:ext cx="9042400" cy="5040489"/>
          </a:xfrm>
        </p:spPr>
        <p:txBody>
          <a:bodyPr lIns="90840" tIns="44623" rIns="90840" bIns="44623">
            <a:normAutofit fontScale="92500" lnSpcReduction="10000"/>
          </a:bodyPr>
          <a:lstStyle/>
          <a:p>
            <a:pPr>
              <a:lnSpc>
                <a:spcPct val="90000"/>
              </a:lnSpc>
            </a:pPr>
            <a:r>
              <a:rPr lang="en-GB" altLang="en-US" sz="3600" dirty="0" smtClean="0">
                <a:solidFill>
                  <a:schemeClr val="tx1">
                    <a:lumMod val="95000"/>
                    <a:lumOff val="5000"/>
                  </a:schemeClr>
                </a:solidFill>
              </a:rPr>
              <a:t>Uses a mathematical formula to predict project cost using </a:t>
            </a:r>
            <a:r>
              <a:rPr lang="en-GB" altLang="en-US" sz="3600" b="1" dirty="0" smtClean="0">
                <a:solidFill>
                  <a:schemeClr val="tx1">
                    <a:lumMod val="95000"/>
                    <a:lumOff val="5000"/>
                  </a:schemeClr>
                </a:solidFill>
              </a:rPr>
              <a:t>size</a:t>
            </a:r>
            <a:r>
              <a:rPr lang="en-GB" altLang="en-US" sz="3600" dirty="0" smtClean="0">
                <a:solidFill>
                  <a:schemeClr val="tx1">
                    <a:lumMod val="95000"/>
                    <a:lumOff val="5000"/>
                  </a:schemeClr>
                </a:solidFill>
              </a:rPr>
              <a:t> and following attributes</a:t>
            </a:r>
          </a:p>
          <a:p>
            <a:pPr lvl="1"/>
            <a:r>
              <a:rPr lang="en-GB" altLang="en-US" sz="3000" dirty="0" smtClean="0">
                <a:solidFill>
                  <a:srgbClr val="C00000"/>
                </a:solidFill>
              </a:rPr>
              <a:t>product </a:t>
            </a:r>
          </a:p>
          <a:p>
            <a:pPr lvl="1"/>
            <a:r>
              <a:rPr lang="en-GB" altLang="en-US" sz="3000" dirty="0">
                <a:solidFill>
                  <a:srgbClr val="C00000"/>
                </a:solidFill>
              </a:rPr>
              <a:t>p</a:t>
            </a:r>
            <a:r>
              <a:rPr lang="en-GB" altLang="en-US" sz="3000" dirty="0" smtClean="0">
                <a:solidFill>
                  <a:srgbClr val="C00000"/>
                </a:solidFill>
              </a:rPr>
              <a:t>roject</a:t>
            </a:r>
          </a:p>
          <a:p>
            <a:pPr lvl="1"/>
            <a:r>
              <a:rPr lang="en-GB" altLang="en-US" sz="3000" dirty="0" smtClean="0">
                <a:solidFill>
                  <a:srgbClr val="C00000"/>
                </a:solidFill>
              </a:rPr>
              <a:t>process </a:t>
            </a:r>
          </a:p>
          <a:p>
            <a:pPr algn="just">
              <a:spcAft>
                <a:spcPts val="600"/>
              </a:spcAft>
            </a:pPr>
            <a:r>
              <a:rPr lang="en-GB" altLang="en-US" sz="2400" b="1" dirty="0" smtClean="0">
                <a:solidFill>
                  <a:schemeClr val="tx1"/>
                </a:solidFill>
                <a:latin typeface="Helvetica" panose="020B0604020202020204" pitchFamily="34" charset="0"/>
              </a:rPr>
              <a:t>Effort</a:t>
            </a:r>
            <a:r>
              <a:rPr lang="en-GB" altLang="en-US" sz="2400" b="1" dirty="0" smtClean="0">
                <a:solidFill>
                  <a:schemeClr val="tx1"/>
                </a:solidFill>
              </a:rPr>
              <a:t> = </a:t>
            </a:r>
            <a:r>
              <a:rPr lang="en-GB" altLang="en-US" sz="2400" b="1" dirty="0" smtClean="0">
                <a:solidFill>
                  <a:schemeClr val="tx1"/>
                </a:solidFill>
                <a:latin typeface="Helvetica" panose="020B0604020202020204" pitchFamily="34" charset="0"/>
              </a:rPr>
              <a:t>A</a:t>
            </a:r>
            <a:r>
              <a:rPr lang="en-GB" altLang="en-US" sz="2400" b="1" dirty="0" smtClean="0">
                <a:solidFill>
                  <a:schemeClr val="tx1"/>
                </a:solidFill>
                <a:latin typeface="Helvetica" panose="020B0604020202020204" pitchFamily="34" charset="0"/>
                <a:sym typeface="Symbol" panose="05050102010706020507" pitchFamily="18" charset="2"/>
              </a:rPr>
              <a:t></a:t>
            </a:r>
            <a:r>
              <a:rPr lang="en-GB" altLang="en-US" sz="2400" b="1" dirty="0" smtClean="0">
                <a:solidFill>
                  <a:schemeClr val="tx1"/>
                </a:solidFill>
                <a:latin typeface="Helvetica" panose="020B0604020202020204" pitchFamily="34" charset="0"/>
              </a:rPr>
              <a:t> </a:t>
            </a:r>
            <a:r>
              <a:rPr lang="en-GB" altLang="en-US" sz="2400" b="1" dirty="0" err="1" smtClean="0">
                <a:solidFill>
                  <a:schemeClr val="tx1"/>
                </a:solidFill>
                <a:latin typeface="Helvetica" panose="020B0604020202020204" pitchFamily="34" charset="0"/>
              </a:rPr>
              <a:t>Size</a:t>
            </a:r>
            <a:r>
              <a:rPr lang="en-GB" altLang="en-US" sz="2400" b="1" baseline="30000" dirty="0" err="1" smtClean="0">
                <a:solidFill>
                  <a:schemeClr val="tx1"/>
                </a:solidFill>
                <a:latin typeface="Helvetica" panose="020B0604020202020204" pitchFamily="34" charset="0"/>
              </a:rPr>
              <a:t>B</a:t>
            </a:r>
            <a:r>
              <a:rPr lang="en-GB" altLang="en-US" sz="2400" b="1" baseline="30000" dirty="0" smtClean="0">
                <a:solidFill>
                  <a:schemeClr val="tx1"/>
                </a:solidFill>
              </a:rPr>
              <a:t> </a:t>
            </a:r>
            <a:r>
              <a:rPr lang="en-GB" altLang="en-US" sz="2400" b="1" dirty="0" smtClean="0">
                <a:solidFill>
                  <a:schemeClr val="tx1"/>
                </a:solidFill>
                <a:latin typeface="Helvetica" panose="020B0604020202020204" pitchFamily="34" charset="0"/>
                <a:sym typeface="Symbol" panose="05050102010706020507" pitchFamily="18" charset="2"/>
              </a:rPr>
              <a:t> </a:t>
            </a:r>
            <a:r>
              <a:rPr lang="en-GB" altLang="en-US" sz="2400" b="1" dirty="0" smtClean="0">
                <a:solidFill>
                  <a:schemeClr val="tx1"/>
                </a:solidFill>
                <a:latin typeface="Helvetica" panose="020B0604020202020204" pitchFamily="34" charset="0"/>
              </a:rPr>
              <a:t>M</a:t>
            </a:r>
          </a:p>
          <a:p>
            <a:pPr lvl="1">
              <a:spcBef>
                <a:spcPts val="600"/>
              </a:spcBef>
              <a:spcAft>
                <a:spcPts val="600"/>
              </a:spcAft>
            </a:pPr>
            <a:r>
              <a:rPr lang="en-GB" altLang="en-US" b="1" dirty="0" smtClean="0">
                <a:solidFill>
                  <a:srgbClr val="0070C0"/>
                </a:solidFill>
              </a:rPr>
              <a:t>A= a constant factor depending on the type of software (2.94)</a:t>
            </a:r>
          </a:p>
          <a:p>
            <a:pPr lvl="1">
              <a:spcBef>
                <a:spcPts val="600"/>
              </a:spcBef>
              <a:spcAft>
                <a:spcPts val="600"/>
              </a:spcAft>
            </a:pPr>
            <a:r>
              <a:rPr lang="en-GB" altLang="en-US" b="1" dirty="0" smtClean="0">
                <a:solidFill>
                  <a:srgbClr val="00B050"/>
                </a:solidFill>
              </a:rPr>
              <a:t>B= it depends on the of complexity; (it ranges 1 to 1.5) </a:t>
            </a:r>
          </a:p>
          <a:p>
            <a:pPr lvl="1">
              <a:spcBef>
                <a:spcPts val="600"/>
              </a:spcBef>
              <a:spcAft>
                <a:spcPts val="600"/>
              </a:spcAft>
            </a:pPr>
            <a:r>
              <a:rPr lang="en-GB" altLang="en-US" b="1" dirty="0" smtClean="0">
                <a:solidFill>
                  <a:srgbClr val="7030A0"/>
                </a:solidFill>
              </a:rPr>
              <a:t>M= a multiplier reflecting </a:t>
            </a:r>
            <a:r>
              <a:rPr lang="en-GB" altLang="en-US" b="1" u="sng" dirty="0" smtClean="0">
                <a:solidFill>
                  <a:srgbClr val="7030A0"/>
                </a:solidFill>
              </a:rPr>
              <a:t>product, process and people </a:t>
            </a:r>
            <a:r>
              <a:rPr lang="en-GB" altLang="en-US" b="1" dirty="0" smtClean="0">
                <a:solidFill>
                  <a:srgbClr val="7030A0"/>
                </a:solidFill>
              </a:rPr>
              <a:t>attributes</a:t>
            </a:r>
          </a:p>
          <a:p>
            <a:pPr>
              <a:lnSpc>
                <a:spcPct val="90000"/>
              </a:lnSpc>
            </a:pPr>
            <a:r>
              <a:rPr lang="en-GB" altLang="en-US" sz="3500" dirty="0" smtClean="0"/>
              <a:t>The estimations of the factors related to </a:t>
            </a:r>
            <a:r>
              <a:rPr lang="en-GB" altLang="en-US" sz="3500" b="1" dirty="0" smtClean="0"/>
              <a:t>B</a:t>
            </a:r>
            <a:r>
              <a:rPr lang="en-GB" altLang="en-US" sz="3500" dirty="0" smtClean="0"/>
              <a:t>, and </a:t>
            </a:r>
            <a:r>
              <a:rPr lang="en-GB" altLang="en-US" sz="3500" b="1" dirty="0" smtClean="0"/>
              <a:t>M</a:t>
            </a:r>
            <a:r>
              <a:rPr lang="en-GB" altLang="en-US" sz="3500" dirty="0" smtClean="0"/>
              <a:t> are </a:t>
            </a:r>
            <a:r>
              <a:rPr lang="en-GB" altLang="en-US" sz="3500" b="1" dirty="0" smtClean="0">
                <a:solidFill>
                  <a:srgbClr val="FF0000"/>
                </a:solidFill>
              </a:rPr>
              <a:t>subjective</a:t>
            </a:r>
            <a:r>
              <a:rPr lang="en-GB" altLang="en-US" sz="3500" dirty="0" smtClean="0"/>
              <a:t>!</a:t>
            </a:r>
          </a:p>
          <a:p>
            <a:pPr lvl="1">
              <a:lnSpc>
                <a:spcPct val="90000"/>
              </a:lnSpc>
            </a:pPr>
            <a:endParaRPr lang="en-GB" altLang="en-US" sz="2000" dirty="0" smtClean="0"/>
          </a:p>
        </p:txBody>
      </p:sp>
    </p:spTree>
    <p:extLst>
      <p:ext uri="{BB962C8B-B14F-4D97-AF65-F5344CB8AC3E}">
        <p14:creationId xmlns:p14="http://schemas.microsoft.com/office/powerpoint/2010/main" val="4142878196"/>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46756" y="365126"/>
            <a:ext cx="8368594" cy="1325563"/>
          </a:xfrm>
        </p:spPr>
        <p:txBody>
          <a:bodyPr/>
          <a:lstStyle/>
          <a:p>
            <a:r>
              <a:rPr lang="en-US" altLang="en-US" dirty="0" smtClean="0"/>
              <a:t>Why Project mgt?</a:t>
            </a:r>
          </a:p>
        </p:txBody>
      </p:sp>
      <p:sp>
        <p:nvSpPr>
          <p:cNvPr id="10243" name="Content Placeholder 2"/>
          <p:cNvSpPr>
            <a:spLocks noGrp="1"/>
          </p:cNvSpPr>
          <p:nvPr>
            <p:ph idx="1"/>
          </p:nvPr>
        </p:nvSpPr>
        <p:spPr>
          <a:xfrm>
            <a:off x="146756" y="1956454"/>
            <a:ext cx="8771466" cy="4222657"/>
          </a:xfrm>
        </p:spPr>
        <p:txBody>
          <a:bodyPr/>
          <a:lstStyle/>
          <a:p>
            <a:r>
              <a:rPr lang="en-US" altLang="en-US" dirty="0" smtClean="0"/>
              <a:t>Before expanding any resources, customer may have lots of questions</a:t>
            </a:r>
          </a:p>
          <a:p>
            <a:r>
              <a:rPr lang="en-US" altLang="en-US" dirty="0" smtClean="0"/>
              <a:t>Typical questions customer may ask:</a:t>
            </a:r>
          </a:p>
          <a:p>
            <a:pPr lvl="1"/>
            <a:r>
              <a:rPr lang="en-US" altLang="en-US" sz="2800" dirty="0" smtClean="0">
                <a:solidFill>
                  <a:srgbClr val="C00000"/>
                </a:solidFill>
              </a:rPr>
              <a:t>Do you understand my needs?</a:t>
            </a:r>
          </a:p>
          <a:p>
            <a:pPr lvl="1"/>
            <a:r>
              <a:rPr lang="en-US" altLang="en-US" sz="2800" dirty="0" smtClean="0">
                <a:solidFill>
                  <a:srgbClr val="C00000"/>
                </a:solidFill>
              </a:rPr>
              <a:t>Can you design a system that will solve my problem?</a:t>
            </a:r>
          </a:p>
          <a:p>
            <a:pPr lvl="1"/>
            <a:r>
              <a:rPr lang="en-US" altLang="en-US" sz="2800" b="1" dirty="0" smtClean="0">
                <a:solidFill>
                  <a:srgbClr val="C00000"/>
                </a:solidFill>
              </a:rPr>
              <a:t>How long will it take to develop such a system?</a:t>
            </a:r>
          </a:p>
          <a:p>
            <a:pPr lvl="1"/>
            <a:r>
              <a:rPr lang="en-US" altLang="en-US" sz="2800" b="1" dirty="0" smtClean="0">
                <a:solidFill>
                  <a:srgbClr val="C00000"/>
                </a:solidFill>
              </a:rPr>
              <a:t>How much will it cost to develop such a system?</a:t>
            </a:r>
          </a:p>
        </p:txBody>
      </p:sp>
    </p:spTree>
    <p:extLst>
      <p:ext uri="{BB962C8B-B14F-4D97-AF65-F5344CB8AC3E}">
        <p14:creationId xmlns:p14="http://schemas.microsoft.com/office/powerpoint/2010/main" val="206691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0" y="365126"/>
            <a:ext cx="8515350" cy="1325563"/>
          </a:xfrm>
        </p:spPr>
        <p:txBody>
          <a:bodyPr/>
          <a:lstStyle/>
          <a:p>
            <a:r>
              <a:rPr lang="en-US" altLang="en-US" dirty="0" smtClean="0"/>
              <a:t>Algorithmic models: Main Issues</a:t>
            </a:r>
          </a:p>
        </p:txBody>
      </p:sp>
      <p:sp>
        <p:nvSpPr>
          <p:cNvPr id="67587" name="Content Placeholder 2"/>
          <p:cNvSpPr>
            <a:spLocks noGrp="1"/>
          </p:cNvSpPr>
          <p:nvPr>
            <p:ph idx="1"/>
          </p:nvPr>
        </p:nvSpPr>
        <p:spPr>
          <a:xfrm>
            <a:off x="52916" y="1775832"/>
            <a:ext cx="9091083" cy="4658835"/>
          </a:xfrm>
        </p:spPr>
        <p:txBody>
          <a:bodyPr>
            <a:normAutofit fontScale="92500" lnSpcReduction="10000"/>
          </a:bodyPr>
          <a:lstStyle/>
          <a:p>
            <a:r>
              <a:rPr lang="en-US" altLang="en-US" sz="3500" dirty="0" smtClean="0"/>
              <a:t>Models are complex and difficult to use because </a:t>
            </a:r>
          </a:p>
          <a:p>
            <a:pPr lvl="1"/>
            <a:r>
              <a:rPr lang="en-US" altLang="en-US" sz="2600" dirty="0" smtClean="0">
                <a:solidFill>
                  <a:srgbClr val="C00000"/>
                </a:solidFill>
              </a:rPr>
              <a:t>Too </a:t>
            </a:r>
            <a:r>
              <a:rPr lang="en-US" altLang="en-US" sz="2600" b="1" dirty="0" smtClean="0">
                <a:solidFill>
                  <a:srgbClr val="C00000"/>
                </a:solidFill>
              </a:rPr>
              <a:t>many attributes and the uncertainty </a:t>
            </a:r>
            <a:r>
              <a:rPr lang="en-US" altLang="en-US" sz="2600" dirty="0" smtClean="0">
                <a:solidFill>
                  <a:srgbClr val="C00000"/>
                </a:solidFill>
              </a:rPr>
              <a:t>can be used when estimating the value of attributes</a:t>
            </a:r>
          </a:p>
          <a:p>
            <a:pPr lvl="1"/>
            <a:r>
              <a:rPr lang="en-US" altLang="en-US" sz="2600" dirty="0" smtClean="0">
                <a:solidFill>
                  <a:srgbClr val="C00000"/>
                </a:solidFill>
              </a:rPr>
              <a:t>Requires </a:t>
            </a:r>
            <a:r>
              <a:rPr lang="en-US" altLang="en-US" sz="2600" b="1" dirty="0" smtClean="0">
                <a:solidFill>
                  <a:srgbClr val="C00000"/>
                </a:solidFill>
              </a:rPr>
              <a:t>calibration</a:t>
            </a:r>
            <a:r>
              <a:rPr lang="en-US" altLang="en-US" sz="2600" dirty="0" smtClean="0">
                <a:solidFill>
                  <a:srgbClr val="C00000"/>
                </a:solidFill>
              </a:rPr>
              <a:t> (the modelers need to calibrate their model and attribute values using their own data)</a:t>
            </a:r>
          </a:p>
          <a:p>
            <a:pPr lvl="1"/>
            <a:r>
              <a:rPr lang="en-US" altLang="en-US" sz="2600" dirty="0" smtClean="0">
                <a:solidFill>
                  <a:srgbClr val="C00000"/>
                </a:solidFill>
              </a:rPr>
              <a:t>Requires </a:t>
            </a:r>
            <a:r>
              <a:rPr lang="en-US" altLang="en-US" sz="2600" b="1" dirty="0" smtClean="0">
                <a:solidFill>
                  <a:srgbClr val="C00000"/>
                </a:solidFill>
              </a:rPr>
              <a:t>a range of estimates</a:t>
            </a:r>
          </a:p>
          <a:p>
            <a:pPr lvl="2"/>
            <a:r>
              <a:rPr lang="en-US" altLang="en-US" sz="2600" dirty="0" smtClean="0">
                <a:solidFill>
                  <a:srgbClr val="0070C0"/>
                </a:solidFill>
              </a:rPr>
              <a:t>Worst</a:t>
            </a:r>
          </a:p>
          <a:p>
            <a:pPr lvl="2"/>
            <a:r>
              <a:rPr lang="en-US" altLang="en-US" sz="2600" dirty="0" smtClean="0">
                <a:solidFill>
                  <a:srgbClr val="0070C0"/>
                </a:solidFill>
              </a:rPr>
              <a:t>Expected</a:t>
            </a:r>
          </a:p>
          <a:p>
            <a:pPr lvl="2"/>
            <a:r>
              <a:rPr lang="en-US" altLang="en-US" sz="2600" dirty="0" smtClean="0">
                <a:solidFill>
                  <a:srgbClr val="0070C0"/>
                </a:solidFill>
              </a:rPr>
              <a:t>Best</a:t>
            </a:r>
          </a:p>
          <a:p>
            <a:r>
              <a:rPr lang="en-US" altLang="en-US" sz="3500" dirty="0" smtClean="0"/>
              <a:t>Model can be accurate estimate if </a:t>
            </a:r>
          </a:p>
          <a:p>
            <a:pPr lvl="1"/>
            <a:r>
              <a:rPr lang="en-US" altLang="en-US" dirty="0" smtClean="0">
                <a:solidFill>
                  <a:srgbClr val="C00000"/>
                </a:solidFill>
              </a:rPr>
              <a:t>Understand the type of software to be produced</a:t>
            </a:r>
          </a:p>
          <a:p>
            <a:pPr lvl="1"/>
            <a:r>
              <a:rPr lang="en-US" altLang="en-US" dirty="0" smtClean="0">
                <a:solidFill>
                  <a:srgbClr val="C00000"/>
                </a:solidFill>
              </a:rPr>
              <a:t>Know how  properly to calibrate the cost modeling using local and/or past data</a:t>
            </a:r>
          </a:p>
          <a:p>
            <a:pPr lvl="2"/>
            <a:endParaRPr lang="en-US" altLang="en-US" dirty="0" smtClean="0"/>
          </a:p>
        </p:txBody>
      </p:sp>
    </p:spTree>
    <p:extLst>
      <p:ext uri="{BB962C8B-B14F-4D97-AF65-F5344CB8AC3E}">
        <p14:creationId xmlns:p14="http://schemas.microsoft.com/office/powerpoint/2010/main" val="39602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228600"/>
            <a:ext cx="9144000" cy="1131888"/>
          </a:xfrm>
        </p:spPr>
        <p:txBody>
          <a:bodyPr lIns="90840" tIns="44623" rIns="90840" bIns="44623">
            <a:normAutofit fontScale="90000"/>
          </a:bodyPr>
          <a:lstStyle/>
          <a:p>
            <a:r>
              <a:rPr lang="en-GB" altLang="en-US" dirty="0" smtClean="0"/>
              <a:t>The </a:t>
            </a:r>
            <a:r>
              <a:rPr lang="en-US" altLang="en-US" dirty="0" err="1" smtClean="0"/>
              <a:t>COnstructive</a:t>
            </a:r>
            <a:r>
              <a:rPr lang="en-US" altLang="en-US" dirty="0" smtClean="0"/>
              <a:t> </a:t>
            </a:r>
            <a:r>
              <a:rPr lang="en-US" altLang="en-US" dirty="0" err="1" smtClean="0"/>
              <a:t>COst</a:t>
            </a:r>
            <a:r>
              <a:rPr lang="en-US" altLang="en-US" dirty="0" smtClean="0"/>
              <a:t> </a:t>
            </a:r>
            <a:r>
              <a:rPr lang="en-US" altLang="en-US" dirty="0" err="1" smtClean="0"/>
              <a:t>MOdel</a:t>
            </a:r>
            <a:r>
              <a:rPr lang="en-US" altLang="en-US" dirty="0" smtClean="0"/>
              <a:t> (</a:t>
            </a:r>
            <a:r>
              <a:rPr lang="en-GB" altLang="en-US" dirty="0" smtClean="0"/>
              <a:t>COCOMO) cost </a:t>
            </a:r>
            <a:r>
              <a:rPr lang="en-GB" altLang="en-US" dirty="0" err="1" smtClean="0"/>
              <a:t>modeling</a:t>
            </a:r>
            <a:endParaRPr lang="en-GB" altLang="en-US" dirty="0" smtClean="0"/>
          </a:p>
        </p:txBody>
      </p:sp>
      <p:sp>
        <p:nvSpPr>
          <p:cNvPr id="68611" name="Rectangle 3"/>
          <p:cNvSpPr>
            <a:spLocks noGrp="1" noChangeArrowheads="1"/>
          </p:cNvSpPr>
          <p:nvPr>
            <p:ph type="body" idx="1"/>
          </p:nvPr>
        </p:nvSpPr>
        <p:spPr>
          <a:xfrm>
            <a:off x="124177" y="1956454"/>
            <a:ext cx="8906933" cy="4222657"/>
          </a:xfrm>
        </p:spPr>
        <p:txBody>
          <a:bodyPr lIns="90840" tIns="44623" rIns="90840" bIns="44623">
            <a:noAutofit/>
          </a:bodyPr>
          <a:lstStyle/>
          <a:p>
            <a:r>
              <a:rPr lang="en-GB" altLang="en-US" sz="3200" dirty="0" smtClean="0"/>
              <a:t>An empirical model based on </a:t>
            </a:r>
            <a:r>
              <a:rPr lang="en-GB" altLang="en-US" sz="3200" u="sng" dirty="0" smtClean="0"/>
              <a:t>project experiences</a:t>
            </a:r>
          </a:p>
          <a:p>
            <a:r>
              <a:rPr lang="en-GB" altLang="en-US" sz="3200" dirty="0" smtClean="0"/>
              <a:t>Developed by </a:t>
            </a:r>
            <a:r>
              <a:rPr lang="en-US" altLang="en-US" sz="3200" b="1" dirty="0" smtClean="0"/>
              <a:t>Barry Boehm </a:t>
            </a:r>
            <a:r>
              <a:rPr lang="en-US" altLang="en-US" sz="3200" dirty="0" smtClean="0"/>
              <a:t>at USC</a:t>
            </a:r>
            <a:endParaRPr lang="en-GB" altLang="en-US" sz="3200" u="sng" dirty="0" smtClean="0"/>
          </a:p>
          <a:p>
            <a:r>
              <a:rPr lang="en-GB" altLang="en-US" sz="3200" dirty="0" smtClean="0"/>
              <a:t>Not tied to a specific software vendor</a:t>
            </a:r>
          </a:p>
          <a:p>
            <a:r>
              <a:rPr lang="en-GB" altLang="en-US" sz="3200" dirty="0" smtClean="0"/>
              <a:t>Long history from initial version published in </a:t>
            </a:r>
            <a:r>
              <a:rPr lang="en-GB" altLang="en-US" sz="3200" b="1" dirty="0" smtClean="0"/>
              <a:t>1981 </a:t>
            </a:r>
            <a:r>
              <a:rPr lang="en-GB" altLang="en-US" sz="3200" dirty="0" smtClean="0"/>
              <a:t>(</a:t>
            </a:r>
            <a:r>
              <a:rPr lang="en-GB" altLang="en-US" sz="3200" b="1" dirty="0" smtClean="0"/>
              <a:t>COCOMO-81</a:t>
            </a:r>
            <a:r>
              <a:rPr lang="en-GB" altLang="en-US" sz="3200" dirty="0" smtClean="0"/>
              <a:t>) through various instantiations to </a:t>
            </a:r>
            <a:r>
              <a:rPr lang="en-GB" altLang="en-US" sz="3200" b="1" dirty="0" smtClean="0"/>
              <a:t>COCOMO II</a:t>
            </a:r>
            <a:r>
              <a:rPr lang="en-GB" altLang="en-US" sz="3200" dirty="0" smtClean="0"/>
              <a:t>.</a:t>
            </a:r>
          </a:p>
          <a:p>
            <a:r>
              <a:rPr lang="en-GB" altLang="en-US" sz="3200" dirty="0" smtClean="0"/>
              <a:t>COCOMO II</a:t>
            </a:r>
          </a:p>
          <a:p>
            <a:pPr lvl="1"/>
            <a:r>
              <a:rPr lang="en-GB" altLang="en-US" sz="3200" dirty="0" smtClean="0">
                <a:solidFill>
                  <a:srgbClr val="C00000"/>
                </a:solidFill>
              </a:rPr>
              <a:t>Takes into account different modern approaches to software development, reuse, etc. </a:t>
            </a:r>
          </a:p>
        </p:txBody>
      </p:sp>
    </p:spTree>
    <p:extLst>
      <p:ext uri="{BB962C8B-B14F-4D97-AF65-F5344CB8AC3E}">
        <p14:creationId xmlns:p14="http://schemas.microsoft.com/office/powerpoint/2010/main" val="1903374632"/>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4206" y="365126"/>
            <a:ext cx="8451144" cy="1325563"/>
          </a:xfrm>
        </p:spPr>
        <p:txBody>
          <a:bodyPr/>
          <a:lstStyle/>
          <a:p>
            <a:r>
              <a:rPr lang="en-US" altLang="en-US" dirty="0" smtClean="0"/>
              <a:t>COCOMO-81</a:t>
            </a:r>
          </a:p>
        </p:txBody>
      </p:sp>
      <p:sp>
        <p:nvSpPr>
          <p:cNvPr id="70659" name="Content Placeholder 2"/>
          <p:cNvSpPr>
            <a:spLocks noGrp="1"/>
          </p:cNvSpPr>
          <p:nvPr>
            <p:ph idx="1"/>
          </p:nvPr>
        </p:nvSpPr>
        <p:spPr>
          <a:xfrm>
            <a:off x="64206" y="1854854"/>
            <a:ext cx="8978194" cy="4907190"/>
          </a:xfrm>
        </p:spPr>
        <p:txBody>
          <a:bodyPr>
            <a:normAutofit lnSpcReduction="10000"/>
          </a:bodyPr>
          <a:lstStyle/>
          <a:p>
            <a:r>
              <a:rPr lang="en-US" altLang="en-US" sz="3200" dirty="0" smtClean="0"/>
              <a:t>Three COCOMO modes of software engineering</a:t>
            </a:r>
          </a:p>
          <a:p>
            <a:pPr marL="971550" lvl="1" indent="-514350">
              <a:buFont typeface="+mj-lt"/>
              <a:buAutoNum type="romanUcPeriod"/>
            </a:pPr>
            <a:r>
              <a:rPr lang="en-US" altLang="en-US" sz="3200" dirty="0" smtClean="0">
                <a:solidFill>
                  <a:srgbClr val="CC00CC"/>
                </a:solidFill>
              </a:rPr>
              <a:t>Organic Model  </a:t>
            </a:r>
          </a:p>
          <a:p>
            <a:pPr lvl="2">
              <a:buFont typeface="Wingdings" panose="05000000000000000000" pitchFamily="2" charset="2"/>
              <a:buChar char="§"/>
            </a:pPr>
            <a:r>
              <a:rPr lang="en-US" altLang="en-US" sz="3200" dirty="0" smtClean="0">
                <a:solidFill>
                  <a:srgbClr val="CC00CC"/>
                </a:solidFill>
              </a:rPr>
              <a:t>small software teams develop software in a highly familiar, in-house environment.</a:t>
            </a:r>
          </a:p>
          <a:p>
            <a:pPr marL="971550" lvl="1" indent="-514350">
              <a:buFont typeface="+mj-lt"/>
              <a:buAutoNum type="romanUcPeriod"/>
            </a:pPr>
            <a:r>
              <a:rPr lang="en-US" altLang="en-US" sz="3200" dirty="0" smtClean="0">
                <a:solidFill>
                  <a:schemeClr val="tx1"/>
                </a:solidFill>
              </a:rPr>
              <a:t>Semidetached Model </a:t>
            </a:r>
          </a:p>
          <a:p>
            <a:pPr lvl="2">
              <a:buFont typeface="Wingdings" panose="05000000000000000000" pitchFamily="2" charset="2"/>
              <a:buChar char="§"/>
            </a:pPr>
            <a:r>
              <a:rPr lang="en-US" altLang="en-US" sz="3200" dirty="0" smtClean="0"/>
              <a:t>intermediate between the organic and embedded modes.</a:t>
            </a:r>
          </a:p>
          <a:p>
            <a:pPr marL="971550" lvl="1" indent="-514350">
              <a:buFont typeface="+mj-lt"/>
              <a:buAutoNum type="romanUcPeriod"/>
            </a:pPr>
            <a:r>
              <a:rPr lang="en-US" altLang="en-US" sz="3200" dirty="0" smtClean="0">
                <a:solidFill>
                  <a:srgbClr val="0070C0"/>
                </a:solidFill>
              </a:rPr>
              <a:t>Embedded Model </a:t>
            </a:r>
          </a:p>
          <a:p>
            <a:pPr lvl="2">
              <a:buFont typeface="Wingdings" panose="05000000000000000000" pitchFamily="2" charset="2"/>
              <a:buChar char="§"/>
            </a:pPr>
            <a:r>
              <a:rPr lang="en-US" altLang="en-US" sz="3200" dirty="0" smtClean="0">
                <a:solidFill>
                  <a:srgbClr val="0070C0"/>
                </a:solidFill>
              </a:rPr>
              <a:t>need to operate within tight constraints. (electronic funds transfer system or an air traffic control system)</a:t>
            </a:r>
          </a:p>
        </p:txBody>
      </p:sp>
    </p:spTree>
    <p:extLst>
      <p:ext uri="{BB962C8B-B14F-4D97-AF65-F5344CB8AC3E}">
        <p14:creationId xmlns:p14="http://schemas.microsoft.com/office/powerpoint/2010/main" val="8764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smtClean="0"/>
              <a:t>COCOMA-81</a:t>
            </a:r>
          </a:p>
        </p:txBody>
      </p:sp>
      <p:sp>
        <p:nvSpPr>
          <p:cNvPr id="71683" name="Rectangle 4"/>
          <p:cNvSpPr>
            <a:spLocks noGrp="1" noChangeArrowheads="1"/>
          </p:cNvSpPr>
          <p:nvPr>
            <p:ph idx="1"/>
          </p:nvPr>
        </p:nvSpPr>
        <p:spPr>
          <a:xfrm>
            <a:off x="0" y="4009386"/>
            <a:ext cx="8431741" cy="2391424"/>
          </a:xfrm>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ctr">
            <a:spAutoFit/>
          </a:bodyPr>
          <a:lstStyle/>
          <a:p>
            <a:pPr marL="0" indent="0" defTabSz="914400">
              <a:spcBef>
                <a:spcPct val="0"/>
              </a:spcBef>
              <a:buClrTx/>
              <a:buSzTx/>
              <a:buFontTx/>
              <a:buNone/>
            </a:pPr>
            <a:endParaRPr lang="en-GB" altLang="en-US" sz="1800" dirty="0" smtClean="0">
              <a:solidFill>
                <a:srgbClr val="0070C0"/>
              </a:solidFill>
              <a:latin typeface="Times New Roman" panose="02020603050405020304" pitchFamily="18" charset="0"/>
            </a:endParaRPr>
          </a:p>
          <a:p>
            <a:pPr marL="457200" lvl="1" indent="0" defTabSz="914400">
              <a:spcBef>
                <a:spcPct val="0"/>
              </a:spcBef>
              <a:buClrTx/>
              <a:buSzTx/>
              <a:buFontTx/>
              <a:buNone/>
            </a:pPr>
            <a:r>
              <a:rPr lang="en-GB" altLang="en-US" b="1" dirty="0" smtClean="0">
                <a:latin typeface="Times New Roman" panose="02020603050405020304" pitchFamily="18" charset="0"/>
              </a:rPr>
              <a:t>Where a, b, c, d are constants</a:t>
            </a:r>
          </a:p>
          <a:p>
            <a:pPr lvl="2">
              <a:spcBef>
                <a:spcPct val="0"/>
              </a:spcBef>
              <a:buFont typeface="Wingdings" panose="05000000000000000000" pitchFamily="2" charset="2"/>
              <a:buChar char="§"/>
            </a:pPr>
            <a:r>
              <a:rPr lang="en-GB" altLang="en-US" b="1" dirty="0" smtClean="0">
                <a:solidFill>
                  <a:srgbClr val="0070C0"/>
                </a:solidFill>
                <a:latin typeface="Times New Roman" panose="02020603050405020304" pitchFamily="18" charset="0"/>
              </a:rPr>
              <a:t>Effort </a:t>
            </a:r>
            <a:r>
              <a:rPr lang="en-GB" altLang="en-US" dirty="0" smtClean="0">
                <a:solidFill>
                  <a:srgbClr val="0070C0"/>
                </a:solidFill>
                <a:latin typeface="Times New Roman" panose="02020603050405020304" pitchFamily="18" charset="0"/>
              </a:rPr>
              <a:t> = a</a:t>
            </a:r>
            <a:r>
              <a:rPr lang="en-GB" altLang="en-US" baseline="-30000" dirty="0" smtClean="0">
                <a:solidFill>
                  <a:srgbClr val="0070C0"/>
                </a:solidFill>
                <a:latin typeface="Times New Roman" panose="02020603050405020304" pitchFamily="18" charset="0"/>
              </a:rPr>
              <a:t>b</a:t>
            </a:r>
            <a:r>
              <a:rPr lang="en-GB" altLang="en-US" dirty="0" smtClean="0">
                <a:solidFill>
                  <a:srgbClr val="0070C0"/>
                </a:solidFill>
                <a:latin typeface="Times New Roman" panose="02020603050405020304" pitchFamily="18" charset="0"/>
              </a:rPr>
              <a:t>(KLOC)</a:t>
            </a:r>
            <a:r>
              <a:rPr lang="en-GB" altLang="en-US" baseline="30000" dirty="0" smtClean="0">
                <a:solidFill>
                  <a:srgbClr val="0070C0"/>
                </a:solidFill>
                <a:latin typeface="Times New Roman" panose="02020603050405020304" pitchFamily="18" charset="0"/>
              </a:rPr>
              <a:t>b</a:t>
            </a:r>
            <a:r>
              <a:rPr lang="en-GB" altLang="en-US" baseline="-30000" dirty="0" smtClean="0">
                <a:solidFill>
                  <a:srgbClr val="0070C0"/>
                </a:solidFill>
                <a:latin typeface="Times New Roman" panose="02020603050405020304" pitchFamily="18" charset="0"/>
              </a:rPr>
              <a:t>b</a:t>
            </a:r>
            <a:r>
              <a:rPr lang="en-GB" altLang="en-US" dirty="0" smtClean="0">
                <a:solidFill>
                  <a:srgbClr val="0070C0"/>
                </a:solidFill>
                <a:latin typeface="Times New Roman" panose="02020603050405020304" pitchFamily="18" charset="0"/>
              </a:rPr>
              <a:t> </a:t>
            </a:r>
            <a:r>
              <a:rPr lang="en-GB" altLang="en-US" b="1" dirty="0" smtClean="0">
                <a:solidFill>
                  <a:srgbClr val="0070C0"/>
                </a:solidFill>
                <a:latin typeface="Times New Roman" panose="02020603050405020304" pitchFamily="18" charset="0"/>
              </a:rPr>
              <a:t>[ person-month ]</a:t>
            </a:r>
            <a:endParaRPr lang="en-GB" altLang="en-US" dirty="0" smtClean="0">
              <a:solidFill>
                <a:srgbClr val="0070C0"/>
              </a:solidFill>
              <a:latin typeface="Times New Roman" panose="02020603050405020304" pitchFamily="18" charset="0"/>
            </a:endParaRPr>
          </a:p>
          <a:p>
            <a:pPr lvl="2">
              <a:spcBef>
                <a:spcPct val="0"/>
              </a:spcBef>
              <a:buFont typeface="Wingdings" panose="05000000000000000000" pitchFamily="2" charset="2"/>
              <a:buChar char="§"/>
            </a:pPr>
            <a:r>
              <a:rPr lang="en-GB" altLang="en-US" b="1" dirty="0" smtClean="0">
                <a:solidFill>
                  <a:srgbClr val="FF00FF"/>
                </a:solidFill>
                <a:latin typeface="Times New Roman" panose="02020603050405020304" pitchFamily="18" charset="0"/>
              </a:rPr>
              <a:t>Development Time (D)</a:t>
            </a:r>
            <a:r>
              <a:rPr lang="en-GB" altLang="en-US" dirty="0" smtClean="0">
                <a:solidFill>
                  <a:srgbClr val="FF00FF"/>
                </a:solidFill>
                <a:latin typeface="Times New Roman" panose="02020603050405020304" pitchFamily="18" charset="0"/>
              </a:rPr>
              <a:t> = </a:t>
            </a:r>
            <a:r>
              <a:rPr lang="en-GB" altLang="en-US" dirty="0" err="1" smtClean="0">
                <a:solidFill>
                  <a:srgbClr val="FF00FF"/>
                </a:solidFill>
                <a:latin typeface="Times New Roman" panose="02020603050405020304" pitchFamily="18" charset="0"/>
              </a:rPr>
              <a:t>c</a:t>
            </a:r>
            <a:r>
              <a:rPr lang="en-GB" altLang="en-US" baseline="-30000" dirty="0" err="1" smtClean="0">
                <a:solidFill>
                  <a:srgbClr val="FF00FF"/>
                </a:solidFill>
                <a:latin typeface="Times New Roman" panose="02020603050405020304" pitchFamily="18" charset="0"/>
              </a:rPr>
              <a:t>b</a:t>
            </a:r>
            <a:r>
              <a:rPr lang="en-GB" altLang="en-US" dirty="0" smtClean="0">
                <a:solidFill>
                  <a:srgbClr val="FF00FF"/>
                </a:solidFill>
                <a:latin typeface="Times New Roman" panose="02020603050405020304" pitchFamily="18" charset="0"/>
              </a:rPr>
              <a:t>(Effort Applied)</a:t>
            </a:r>
            <a:r>
              <a:rPr lang="en-GB" altLang="en-US" baseline="30000" dirty="0" err="1" smtClean="0">
                <a:solidFill>
                  <a:srgbClr val="FF00FF"/>
                </a:solidFill>
                <a:latin typeface="Times New Roman" panose="02020603050405020304" pitchFamily="18" charset="0"/>
              </a:rPr>
              <a:t>d</a:t>
            </a:r>
            <a:r>
              <a:rPr lang="en-GB" altLang="en-US" baseline="-30000" dirty="0" err="1" smtClean="0">
                <a:solidFill>
                  <a:srgbClr val="FF00FF"/>
                </a:solidFill>
                <a:latin typeface="Times New Roman" panose="02020603050405020304" pitchFamily="18" charset="0"/>
              </a:rPr>
              <a:t>b</a:t>
            </a:r>
            <a:r>
              <a:rPr lang="en-GB" altLang="en-US" dirty="0" smtClean="0">
                <a:solidFill>
                  <a:srgbClr val="FF00FF"/>
                </a:solidFill>
                <a:latin typeface="Times New Roman" panose="02020603050405020304" pitchFamily="18" charset="0"/>
              </a:rPr>
              <a:t> </a:t>
            </a:r>
            <a:r>
              <a:rPr lang="en-GB" altLang="en-US" b="1" dirty="0" smtClean="0">
                <a:solidFill>
                  <a:srgbClr val="FF00FF"/>
                </a:solidFill>
                <a:latin typeface="Times New Roman" panose="02020603050405020304" pitchFamily="18" charset="0"/>
              </a:rPr>
              <a:t>[months]</a:t>
            </a:r>
            <a:endParaRPr lang="en-GB" altLang="en-US" dirty="0" smtClean="0">
              <a:solidFill>
                <a:srgbClr val="FF00FF"/>
              </a:solidFill>
              <a:latin typeface="Times New Roman" panose="02020603050405020304" pitchFamily="18" charset="0"/>
            </a:endParaRPr>
          </a:p>
          <a:p>
            <a:pPr lvl="2">
              <a:spcBef>
                <a:spcPct val="0"/>
              </a:spcBef>
              <a:buFont typeface="Wingdings" panose="05000000000000000000" pitchFamily="2" charset="2"/>
              <a:buChar char="§"/>
            </a:pPr>
            <a:r>
              <a:rPr lang="en-GB" altLang="en-US" b="1" dirty="0" smtClean="0">
                <a:solidFill>
                  <a:srgbClr val="00B050"/>
                </a:solidFill>
                <a:latin typeface="Times New Roman" panose="02020603050405020304" pitchFamily="18" charset="0"/>
              </a:rPr>
              <a:t>People (P)</a:t>
            </a:r>
            <a:r>
              <a:rPr lang="en-GB" altLang="en-US" dirty="0" smtClean="0">
                <a:solidFill>
                  <a:srgbClr val="00B050"/>
                </a:solidFill>
                <a:latin typeface="Times New Roman" panose="02020603050405020304" pitchFamily="18" charset="0"/>
              </a:rPr>
              <a:t> = Effort / Development Time </a:t>
            </a:r>
            <a:r>
              <a:rPr lang="en-GB" altLang="en-US" b="1" dirty="0" smtClean="0">
                <a:solidFill>
                  <a:srgbClr val="00B050"/>
                </a:solidFill>
                <a:latin typeface="Times New Roman" panose="02020603050405020304" pitchFamily="18" charset="0"/>
              </a:rPr>
              <a:t>[count]</a:t>
            </a:r>
          </a:p>
          <a:p>
            <a:pPr marL="457200" lvl="1" indent="0" defTabSz="914400">
              <a:spcBef>
                <a:spcPct val="0"/>
              </a:spcBef>
              <a:buClrTx/>
              <a:buSzTx/>
              <a:buFontTx/>
              <a:buNone/>
            </a:pPr>
            <a:endParaRPr lang="en-GB" altLang="en-US" b="1" dirty="0" smtClean="0">
              <a:solidFill>
                <a:srgbClr val="0070C0"/>
              </a:solidFill>
              <a:latin typeface="Times New Roman" panose="02020603050405020304" pitchFamily="18" charset="0"/>
            </a:endParaRPr>
          </a:p>
          <a:p>
            <a:pPr marL="457200" lvl="1" indent="0" defTabSz="914400">
              <a:spcBef>
                <a:spcPct val="0"/>
              </a:spcBef>
              <a:buClrTx/>
              <a:buSzTx/>
              <a:buFontTx/>
              <a:buNone/>
            </a:pPr>
            <a:endParaRPr lang="en-GB" altLang="en-US" sz="1800" dirty="0" smtClean="0">
              <a:solidFill>
                <a:srgbClr val="0070C0"/>
              </a:solidFill>
              <a:latin typeface="Times New Roman" panose="02020603050405020304" pitchFamily="18" charset="0"/>
            </a:endParaRPr>
          </a:p>
          <a:p>
            <a:pPr marL="0" indent="0" defTabSz="914400">
              <a:spcBef>
                <a:spcPct val="0"/>
              </a:spcBef>
              <a:buClrTx/>
              <a:buSzTx/>
              <a:buFontTx/>
              <a:buNone/>
            </a:pPr>
            <a:endParaRPr lang="en-GB" altLang="en-US" sz="1800" dirty="0" smtClean="0">
              <a:solidFill>
                <a:srgbClr val="0070C0"/>
              </a:solidFill>
              <a:latin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91419866"/>
              </p:ext>
            </p:extLst>
          </p:nvPr>
        </p:nvGraphicFramePr>
        <p:xfrm>
          <a:off x="298450" y="2216944"/>
          <a:ext cx="8216900" cy="639962"/>
        </p:xfrm>
        <a:graphic>
          <a:graphicData uri="http://schemas.openxmlformats.org/drawingml/2006/table">
            <a:tbl>
              <a:tblPr/>
              <a:tblGrid>
                <a:gridCol w="1643239">
                  <a:extLst>
                    <a:ext uri="{9D8B030D-6E8A-4147-A177-3AD203B41FA5}">
                      <a16:colId xmlns:a16="http://schemas.microsoft.com/office/drawing/2014/main" val="20000"/>
                    </a:ext>
                  </a:extLst>
                </a:gridCol>
                <a:gridCol w="1643521">
                  <a:extLst>
                    <a:ext uri="{9D8B030D-6E8A-4147-A177-3AD203B41FA5}">
                      <a16:colId xmlns:a16="http://schemas.microsoft.com/office/drawing/2014/main" val="20001"/>
                    </a:ext>
                  </a:extLst>
                </a:gridCol>
                <a:gridCol w="1643380">
                  <a:extLst>
                    <a:ext uri="{9D8B030D-6E8A-4147-A177-3AD203B41FA5}">
                      <a16:colId xmlns:a16="http://schemas.microsoft.com/office/drawing/2014/main" val="20002"/>
                    </a:ext>
                  </a:extLst>
                </a:gridCol>
                <a:gridCol w="1643380">
                  <a:extLst>
                    <a:ext uri="{9D8B030D-6E8A-4147-A177-3AD203B41FA5}">
                      <a16:colId xmlns:a16="http://schemas.microsoft.com/office/drawing/2014/main" val="20003"/>
                    </a:ext>
                  </a:extLst>
                </a:gridCol>
                <a:gridCol w="1643380">
                  <a:extLst>
                    <a:ext uri="{9D8B030D-6E8A-4147-A177-3AD203B41FA5}">
                      <a16:colId xmlns:a16="http://schemas.microsoft.com/office/drawing/2014/main" val="20004"/>
                    </a:ext>
                  </a:extLst>
                </a:gridCol>
              </a:tblGrid>
              <a:tr h="639763">
                <a:tc>
                  <a:txBody>
                    <a:bodyPr/>
                    <a:lstStyle/>
                    <a:p>
                      <a:r>
                        <a:rPr lang="en-US" sz="1800" dirty="0"/>
                        <a:t>Software project</a:t>
                      </a:r>
                    </a:p>
                  </a:txBody>
                  <a:tcPr marT="45661" marB="45661" anchor="ctr">
                    <a:lnL>
                      <a:noFill/>
                    </a:lnL>
                    <a:lnR>
                      <a:noFill/>
                    </a:lnR>
                    <a:lnT>
                      <a:noFill/>
                    </a:lnT>
                    <a:lnB>
                      <a:noFill/>
                    </a:lnB>
                    <a:solidFill>
                      <a:srgbClr val="FFC000"/>
                    </a:solidFill>
                  </a:tcPr>
                </a:tc>
                <a:tc>
                  <a:txBody>
                    <a:bodyPr/>
                    <a:lstStyle/>
                    <a:p>
                      <a:r>
                        <a:rPr lang="en-US" sz="1800" i="1" dirty="0"/>
                        <a:t>a</a:t>
                      </a:r>
                      <a:r>
                        <a:rPr lang="en-US" sz="1800" i="1" baseline="-25000" dirty="0"/>
                        <a:t>b</a:t>
                      </a:r>
                      <a:endParaRPr lang="en-US" sz="1800" dirty="0"/>
                    </a:p>
                  </a:txBody>
                  <a:tcPr marT="45661" marB="45661" anchor="ctr">
                    <a:lnL>
                      <a:noFill/>
                    </a:lnL>
                    <a:lnR w="12700" cap="flat" cmpd="sng" algn="ctr">
                      <a:solidFill>
                        <a:schemeClr val="tx1"/>
                      </a:solidFill>
                      <a:prstDash val="solid"/>
                      <a:round/>
                      <a:headEnd type="none" w="med" len="med"/>
                      <a:tailEnd type="none" w="med" len="med"/>
                    </a:lnR>
                    <a:lnT>
                      <a:noFill/>
                    </a:lnT>
                    <a:lnB>
                      <a:noFill/>
                    </a:lnB>
                    <a:solidFill>
                      <a:srgbClr val="FFC000"/>
                    </a:solidFill>
                  </a:tcPr>
                </a:tc>
                <a:tc>
                  <a:txBody>
                    <a:bodyPr/>
                    <a:lstStyle/>
                    <a:p>
                      <a:r>
                        <a:rPr lang="en-US" sz="1800" i="1" dirty="0"/>
                        <a:t>b</a:t>
                      </a:r>
                      <a:r>
                        <a:rPr lang="en-US" sz="1800" i="1" baseline="-25000" dirty="0"/>
                        <a:t>b</a:t>
                      </a:r>
                      <a:endParaRPr lang="en-US" sz="1800" dirty="0"/>
                    </a:p>
                  </a:txBody>
                  <a:tcPr marT="45661" marB="456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i="1" dirty="0" err="1"/>
                        <a:t>c</a:t>
                      </a:r>
                      <a:r>
                        <a:rPr lang="en-US" sz="1800" i="1" baseline="-25000" dirty="0" err="1"/>
                        <a:t>b</a:t>
                      </a:r>
                      <a:endParaRPr lang="en-US" sz="1800" dirty="0"/>
                    </a:p>
                  </a:txBody>
                  <a:tcPr marT="45661" marB="45661" anchor="ctr">
                    <a:lnL w="12700" cap="flat" cmpd="sng" algn="ctr">
                      <a:solidFill>
                        <a:schemeClr val="tx1"/>
                      </a:solidFill>
                      <a:prstDash val="solid"/>
                      <a:round/>
                      <a:headEnd type="none" w="med" len="med"/>
                      <a:tailEnd type="none" w="med" len="med"/>
                    </a:lnL>
                    <a:lnR>
                      <a:noFill/>
                    </a:lnR>
                    <a:lnT>
                      <a:noFill/>
                    </a:lnT>
                    <a:lnB>
                      <a:noFill/>
                    </a:lnB>
                    <a:solidFill>
                      <a:srgbClr val="FFC000"/>
                    </a:solidFill>
                  </a:tcPr>
                </a:tc>
                <a:tc>
                  <a:txBody>
                    <a:bodyPr/>
                    <a:lstStyle/>
                    <a:p>
                      <a:r>
                        <a:rPr lang="en-US" sz="1800" i="1" dirty="0" err="1"/>
                        <a:t>d</a:t>
                      </a:r>
                      <a:r>
                        <a:rPr lang="en-US" sz="1800" i="1" baseline="-25000" dirty="0" err="1"/>
                        <a:t>b</a:t>
                      </a:r>
                      <a:endParaRPr lang="en-US" sz="1800" dirty="0"/>
                    </a:p>
                  </a:txBody>
                  <a:tcPr marT="45661" marB="45661" anchor="ctr">
                    <a:lnL>
                      <a:noFill/>
                    </a:lnL>
                    <a:lnR>
                      <a:noFill/>
                    </a:lnR>
                    <a:lnT>
                      <a:noFill/>
                    </a:lnT>
                    <a:lnB>
                      <a:noFill/>
                    </a:lnB>
                    <a:solidFill>
                      <a:srgbClr val="FFC000"/>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6281076"/>
              </p:ext>
            </p:extLst>
          </p:nvPr>
        </p:nvGraphicFramePr>
        <p:xfrm>
          <a:off x="298450" y="2856705"/>
          <a:ext cx="8216900" cy="1263738"/>
        </p:xfrm>
        <a:graphic>
          <a:graphicData uri="http://schemas.openxmlformats.org/drawingml/2006/table">
            <a:tbl>
              <a:tblPr/>
              <a:tblGrid>
                <a:gridCol w="1643380">
                  <a:extLst>
                    <a:ext uri="{9D8B030D-6E8A-4147-A177-3AD203B41FA5}">
                      <a16:colId xmlns:a16="http://schemas.microsoft.com/office/drawing/2014/main" val="20000"/>
                    </a:ext>
                  </a:extLst>
                </a:gridCol>
                <a:gridCol w="1643380">
                  <a:extLst>
                    <a:ext uri="{9D8B030D-6E8A-4147-A177-3AD203B41FA5}">
                      <a16:colId xmlns:a16="http://schemas.microsoft.com/office/drawing/2014/main" val="20001"/>
                    </a:ext>
                  </a:extLst>
                </a:gridCol>
                <a:gridCol w="1643380">
                  <a:extLst>
                    <a:ext uri="{9D8B030D-6E8A-4147-A177-3AD203B41FA5}">
                      <a16:colId xmlns:a16="http://schemas.microsoft.com/office/drawing/2014/main" val="20002"/>
                    </a:ext>
                  </a:extLst>
                </a:gridCol>
                <a:gridCol w="1643380">
                  <a:extLst>
                    <a:ext uri="{9D8B030D-6E8A-4147-A177-3AD203B41FA5}">
                      <a16:colId xmlns:a16="http://schemas.microsoft.com/office/drawing/2014/main" val="20003"/>
                    </a:ext>
                  </a:extLst>
                </a:gridCol>
                <a:gridCol w="1643380">
                  <a:extLst>
                    <a:ext uri="{9D8B030D-6E8A-4147-A177-3AD203B41FA5}">
                      <a16:colId xmlns:a16="http://schemas.microsoft.com/office/drawing/2014/main" val="20004"/>
                    </a:ext>
                  </a:extLst>
                </a:gridCol>
              </a:tblGrid>
              <a:tr h="421246">
                <a:tc>
                  <a:txBody>
                    <a:bodyPr/>
                    <a:lstStyle/>
                    <a:p>
                      <a:r>
                        <a:rPr lang="en-US" dirty="0"/>
                        <a:t>Organic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t>0.38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21246">
                <a:tc>
                  <a:txBody>
                    <a:bodyPr/>
                    <a:lstStyle/>
                    <a:p>
                      <a:r>
                        <a:rPr lang="en-US" dirty="0"/>
                        <a:t>Semi-detached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421246">
                <a:tc>
                  <a:txBody>
                    <a:bodyPr/>
                    <a:lstStyle/>
                    <a:p>
                      <a:r>
                        <a:rPr lang="en-US" dirty="0"/>
                        <a:t>Embedded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r>
                        <a:rPr lang="en-US" dirty="0"/>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a:t>0.32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cxnSp>
        <p:nvCxnSpPr>
          <p:cNvPr id="3" name="Straight Connector 2"/>
          <p:cNvCxnSpPr/>
          <p:nvPr/>
        </p:nvCxnSpPr>
        <p:spPr>
          <a:xfrm flipH="1">
            <a:off x="1930400" y="2217043"/>
            <a:ext cx="11289" cy="63976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880577" y="2228632"/>
            <a:ext cx="11289" cy="639763"/>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17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91911" y="365126"/>
            <a:ext cx="8323439" cy="1325563"/>
          </a:xfrm>
        </p:spPr>
        <p:txBody>
          <a:bodyPr/>
          <a:lstStyle/>
          <a:p>
            <a:r>
              <a:rPr lang="en-US" altLang="en-US" dirty="0" smtClean="0"/>
              <a:t>COCOMO II models</a:t>
            </a:r>
          </a:p>
        </p:txBody>
      </p:sp>
      <p:sp>
        <p:nvSpPr>
          <p:cNvPr id="72707" name="Rectangle 3"/>
          <p:cNvSpPr>
            <a:spLocks noGrp="1" noChangeArrowheads="1"/>
          </p:cNvSpPr>
          <p:nvPr>
            <p:ph type="body" idx="1"/>
          </p:nvPr>
        </p:nvSpPr>
        <p:spPr>
          <a:xfrm>
            <a:off x="0" y="1843565"/>
            <a:ext cx="9064978" cy="4828168"/>
          </a:xfrm>
        </p:spPr>
        <p:txBody>
          <a:bodyPr>
            <a:normAutofit fontScale="92500" lnSpcReduction="10000"/>
          </a:bodyPr>
          <a:lstStyle/>
          <a:p>
            <a:pPr>
              <a:lnSpc>
                <a:spcPct val="90000"/>
              </a:lnSpc>
            </a:pPr>
            <a:r>
              <a:rPr lang="en-US" altLang="en-US" sz="3600" dirty="0"/>
              <a:t>I</a:t>
            </a:r>
            <a:r>
              <a:rPr lang="en-US" altLang="en-US" sz="3600" dirty="0" smtClean="0"/>
              <a:t>ncorporates a range of </a:t>
            </a:r>
            <a:r>
              <a:rPr lang="en-US" altLang="en-US" sz="3600" b="1" dirty="0" smtClean="0"/>
              <a:t>sub-models</a:t>
            </a:r>
            <a:r>
              <a:rPr lang="en-US" altLang="en-US" sz="3600" dirty="0" smtClean="0"/>
              <a:t> to generate more detailed and hence accurate  software estimates</a:t>
            </a:r>
          </a:p>
          <a:p>
            <a:pPr>
              <a:lnSpc>
                <a:spcPct val="90000"/>
              </a:lnSpc>
            </a:pPr>
            <a:r>
              <a:rPr lang="en-US" altLang="en-US" sz="3600" dirty="0" smtClean="0"/>
              <a:t>The sub-models in COCOMO II include:</a:t>
            </a:r>
          </a:p>
          <a:p>
            <a:pPr lvl="1">
              <a:lnSpc>
                <a:spcPct val="90000"/>
              </a:lnSpc>
            </a:pPr>
            <a:r>
              <a:rPr lang="en-US" altLang="en-US" sz="3600" dirty="0" smtClean="0">
                <a:solidFill>
                  <a:srgbClr val="FF0000"/>
                </a:solidFill>
              </a:rPr>
              <a:t>Application composition model</a:t>
            </a:r>
            <a:r>
              <a:rPr lang="en-US" altLang="en-US" sz="3600" dirty="0"/>
              <a:t> </a:t>
            </a:r>
            <a:r>
              <a:rPr lang="en-US" altLang="en-US" sz="3600" dirty="0" smtClean="0"/>
              <a:t>(reusable components, application points, etc.)</a:t>
            </a:r>
            <a:endParaRPr lang="en-US" altLang="en-US" sz="3600" dirty="0" smtClean="0">
              <a:solidFill>
                <a:schemeClr val="tx1"/>
              </a:solidFill>
            </a:endParaRPr>
          </a:p>
          <a:p>
            <a:pPr lvl="1">
              <a:lnSpc>
                <a:spcPct val="90000"/>
              </a:lnSpc>
            </a:pPr>
            <a:r>
              <a:rPr lang="en-US" altLang="en-US" sz="3600" dirty="0" smtClean="0">
                <a:solidFill>
                  <a:srgbClr val="00B050"/>
                </a:solidFill>
              </a:rPr>
              <a:t>Early design model (FP) </a:t>
            </a:r>
          </a:p>
          <a:p>
            <a:pPr lvl="1">
              <a:lnSpc>
                <a:spcPct val="90000"/>
              </a:lnSpc>
            </a:pPr>
            <a:r>
              <a:rPr lang="en-US" altLang="en-US" sz="3600" dirty="0" smtClean="0">
                <a:solidFill>
                  <a:srgbClr val="CC00CC"/>
                </a:solidFill>
              </a:rPr>
              <a:t>Reuse model (integrate reusable and generated code)</a:t>
            </a:r>
          </a:p>
          <a:p>
            <a:pPr lvl="1">
              <a:lnSpc>
                <a:spcPct val="90000"/>
              </a:lnSpc>
            </a:pPr>
            <a:r>
              <a:rPr lang="en-US" altLang="en-US" sz="3600" dirty="0" smtClean="0">
                <a:solidFill>
                  <a:srgbClr val="0070C0"/>
                </a:solidFill>
              </a:rPr>
              <a:t>Post-architecture model (SA and 17 cost drivers) </a:t>
            </a:r>
          </a:p>
        </p:txBody>
      </p:sp>
    </p:spTree>
    <p:extLst>
      <p:ext uri="{BB962C8B-B14F-4D97-AF65-F5344CB8AC3E}">
        <p14:creationId xmlns:p14="http://schemas.microsoft.com/office/powerpoint/2010/main" val="3869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COCOMO estimation models</a:t>
            </a:r>
            <a:r>
              <a:rPr lang="en-GB" altLang="en-US" smtClean="0"/>
              <a:t> </a:t>
            </a:r>
            <a:endParaRPr lang="en-US" altLang="en-US" smtClean="0"/>
          </a:p>
        </p:txBody>
      </p:sp>
      <p:pic>
        <p:nvPicPr>
          <p:cNvPr id="73731" name="Content Placeholder 3" descr="23.10 COCOMO-models.eps"/>
          <p:cNvPicPr>
            <a:picLocks noGrp="1" noChangeAspect="1"/>
          </p:cNvPicPr>
          <p:nvPr>
            <p:ph idx="1"/>
          </p:nvPr>
        </p:nvPicPr>
        <p:blipFill>
          <a:blip r:embed="rId2">
            <a:extLst>
              <a:ext uri="{28A0092B-C50C-407E-A947-70E740481C1C}">
                <a14:useLocalDpi xmlns:a14="http://schemas.microsoft.com/office/drawing/2010/main" val="0"/>
              </a:ext>
            </a:extLst>
          </a:blip>
          <a:srcRect l="-3410" r="-3410"/>
          <a:stretch>
            <a:fillRect/>
          </a:stretch>
        </p:blipFill>
        <p:spPr>
          <a:xfrm>
            <a:off x="177094" y="2069342"/>
            <a:ext cx="8966905" cy="4162125"/>
          </a:xfrm>
        </p:spPr>
      </p:pic>
    </p:spTree>
    <p:extLst>
      <p:ext uri="{BB962C8B-B14F-4D97-AF65-F5344CB8AC3E}">
        <p14:creationId xmlns:p14="http://schemas.microsoft.com/office/powerpoint/2010/main" val="872845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48356" y="365126"/>
            <a:ext cx="8266994" cy="1325563"/>
          </a:xfrm>
        </p:spPr>
        <p:txBody>
          <a:bodyPr/>
          <a:lstStyle/>
          <a:p>
            <a:r>
              <a:rPr lang="en-GB" altLang="en-US" dirty="0" smtClean="0"/>
              <a:t>Application composition model (or objects)</a:t>
            </a:r>
          </a:p>
        </p:txBody>
      </p:sp>
      <p:sp>
        <p:nvSpPr>
          <p:cNvPr id="74755" name="Rectangle 3"/>
          <p:cNvSpPr>
            <a:spLocks noGrp="1" noChangeArrowheads="1"/>
          </p:cNvSpPr>
          <p:nvPr>
            <p:ph type="body" idx="1"/>
          </p:nvPr>
        </p:nvSpPr>
        <p:spPr>
          <a:xfrm>
            <a:off x="98071" y="1690689"/>
            <a:ext cx="8955618" cy="4500790"/>
          </a:xfrm>
        </p:spPr>
        <p:txBody>
          <a:bodyPr>
            <a:normAutofit/>
          </a:bodyPr>
          <a:lstStyle/>
          <a:p>
            <a:r>
              <a:rPr lang="en-GB" altLang="en-US" dirty="0" smtClean="0"/>
              <a:t>Supports prototyping projects and projects where there exist extensive reuse</a:t>
            </a:r>
          </a:p>
          <a:p>
            <a:r>
              <a:rPr lang="en-GB" altLang="en-US" dirty="0" smtClean="0"/>
              <a:t>Based on </a:t>
            </a:r>
            <a:r>
              <a:rPr lang="en-GB" altLang="en-US" dirty="0" smtClean="0">
                <a:solidFill>
                  <a:srgbClr val="FF0000"/>
                </a:solidFill>
              </a:rPr>
              <a:t>standard estimates </a:t>
            </a:r>
            <a:r>
              <a:rPr lang="en-GB" altLang="en-US" dirty="0" smtClean="0"/>
              <a:t>of developer productivity in application points/month</a:t>
            </a:r>
          </a:p>
          <a:p>
            <a:r>
              <a:rPr lang="en-GB" altLang="en-US" sz="2400" dirty="0" smtClean="0"/>
              <a:t>Formula </a:t>
            </a:r>
          </a:p>
          <a:p>
            <a:pPr lvl="1" algn="just">
              <a:spcAft>
                <a:spcPts val="600"/>
              </a:spcAft>
            </a:pPr>
            <a:r>
              <a:rPr lang="en-GB" altLang="en-US" sz="2000" dirty="0" smtClean="0">
                <a:solidFill>
                  <a:srgbClr val="C00000"/>
                </a:solidFill>
                <a:latin typeface="Helvetica" panose="020B0604020202020204" pitchFamily="34" charset="0"/>
              </a:rPr>
              <a:t>Effort</a:t>
            </a:r>
            <a:r>
              <a:rPr lang="en-GB" altLang="en-US" sz="2000" dirty="0" smtClean="0">
                <a:solidFill>
                  <a:srgbClr val="C00000"/>
                </a:solidFill>
              </a:rPr>
              <a:t> = </a:t>
            </a:r>
            <a:r>
              <a:rPr lang="en-GB" altLang="en-US" sz="2000" dirty="0" smtClean="0">
                <a:solidFill>
                  <a:srgbClr val="C00000"/>
                </a:solidFill>
                <a:latin typeface="Helvetica" panose="020B0604020202020204" pitchFamily="34" charset="0"/>
              </a:rPr>
              <a:t>( NAP</a:t>
            </a:r>
            <a:r>
              <a:rPr lang="en-GB" altLang="en-US" sz="2000" dirty="0" smtClean="0">
                <a:solidFill>
                  <a:srgbClr val="C00000"/>
                </a:solidFill>
              </a:rPr>
              <a:t> X </a:t>
            </a:r>
            <a:r>
              <a:rPr lang="en-GB" altLang="en-US" sz="2000" dirty="0" smtClean="0">
                <a:solidFill>
                  <a:srgbClr val="C00000"/>
                </a:solidFill>
                <a:latin typeface="Helvetica" panose="020B0604020202020204" pitchFamily="34" charset="0"/>
              </a:rPr>
              <a:t>(1 - %reuse/100 ) ) / PROD</a:t>
            </a:r>
            <a:endParaRPr lang="en-GB" altLang="en-US" sz="2000" dirty="0" smtClean="0">
              <a:solidFill>
                <a:srgbClr val="C00000"/>
              </a:solidFill>
            </a:endParaRPr>
          </a:p>
          <a:p>
            <a:pPr lvl="2" algn="just"/>
            <a:r>
              <a:rPr lang="en-GB" altLang="en-US" dirty="0" smtClean="0">
                <a:solidFill>
                  <a:srgbClr val="002060"/>
                </a:solidFill>
                <a:latin typeface="Helvetica" panose="020B0604020202020204" pitchFamily="34" charset="0"/>
              </a:rPr>
              <a:t>Effort</a:t>
            </a:r>
            <a:r>
              <a:rPr lang="en-GB" altLang="en-US" dirty="0" smtClean="0">
                <a:solidFill>
                  <a:srgbClr val="002060"/>
                </a:solidFill>
              </a:rPr>
              <a:t> = the effort in Person-Months (PM) </a:t>
            </a:r>
          </a:p>
          <a:p>
            <a:pPr lvl="2" algn="just"/>
            <a:r>
              <a:rPr lang="en-GB" altLang="en-US" dirty="0" smtClean="0">
                <a:solidFill>
                  <a:srgbClr val="002060"/>
                </a:solidFill>
                <a:latin typeface="Helvetica" panose="020B0604020202020204" pitchFamily="34" charset="0"/>
              </a:rPr>
              <a:t>NAP</a:t>
            </a:r>
            <a:r>
              <a:rPr lang="en-GB" altLang="en-US" dirty="0" smtClean="0">
                <a:solidFill>
                  <a:srgbClr val="002060"/>
                </a:solidFill>
              </a:rPr>
              <a:t> = the Number of Application Points</a:t>
            </a:r>
          </a:p>
          <a:p>
            <a:pPr lvl="2" algn="just"/>
            <a:r>
              <a:rPr lang="en-GB" altLang="en-US" dirty="0" smtClean="0">
                <a:solidFill>
                  <a:srgbClr val="002060"/>
                </a:solidFill>
                <a:latin typeface="Helvetica" panose="020B0604020202020204" pitchFamily="34" charset="0"/>
              </a:rPr>
              <a:t>PROD</a:t>
            </a:r>
            <a:r>
              <a:rPr lang="en-GB" altLang="en-US" dirty="0" smtClean="0">
                <a:solidFill>
                  <a:srgbClr val="002060"/>
                </a:solidFill>
              </a:rPr>
              <a:t> = NAP/Month (i.e., number of application point per months)</a:t>
            </a:r>
          </a:p>
          <a:p>
            <a:pPr lvl="2" algn="just"/>
            <a:r>
              <a:rPr lang="en-GB" altLang="en-US" dirty="0" smtClean="0">
                <a:solidFill>
                  <a:srgbClr val="002060"/>
                </a:solidFill>
              </a:rPr>
              <a:t>%reuse = an estimate of the amount of reused code</a:t>
            </a:r>
          </a:p>
        </p:txBody>
      </p:sp>
    </p:spTree>
    <p:extLst>
      <p:ext uri="{BB962C8B-B14F-4D97-AF65-F5344CB8AC3E}">
        <p14:creationId xmlns:p14="http://schemas.microsoft.com/office/powerpoint/2010/main" val="40714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l" rtl="0">
              <a:lnSpc>
                <a:spcPct val="90000"/>
              </a:lnSpc>
              <a:spcBef>
                <a:spcPct val="0"/>
              </a:spcBef>
            </a:pPr>
            <a:r>
              <a:rPr lang="en-GB" altLang="en-US" sz="4000" dirty="0" smtClean="0">
                <a:solidFill>
                  <a:schemeClr val="bg1"/>
                </a:solidFill>
                <a:latin typeface="Helvetica" panose="020B0604020202020204" pitchFamily="34" charset="0"/>
              </a:rPr>
              <a:t>Application Point PROD</a:t>
            </a:r>
            <a:endParaRPr lang="en-US" sz="4000" dirty="0">
              <a:solidFill>
                <a:schemeClr val="bg1"/>
              </a:solidFill>
            </a:endParaRPr>
          </a:p>
        </p:txBody>
      </p:sp>
      <p:pic>
        <p:nvPicPr>
          <p:cNvPr id="4" name="Content Placeholder 3"/>
          <p:cNvPicPr>
            <a:picLocks noGrp="1" noChangeAspect="1"/>
          </p:cNvPicPr>
          <p:nvPr>
            <p:ph idx="1"/>
          </p:nvPr>
        </p:nvPicPr>
        <p:blipFill>
          <a:blip r:embed="rId3"/>
          <a:stretch>
            <a:fillRect/>
          </a:stretch>
        </p:blipFill>
        <p:spPr>
          <a:xfrm>
            <a:off x="481894" y="1952978"/>
            <a:ext cx="7886700" cy="3838222"/>
          </a:xfrm>
          <a:prstGeom prst="rect">
            <a:avLst/>
          </a:prstGeom>
        </p:spPr>
      </p:pic>
    </p:spTree>
    <p:extLst>
      <p:ext uri="{BB962C8B-B14F-4D97-AF65-F5344CB8AC3E}">
        <p14:creationId xmlns:p14="http://schemas.microsoft.com/office/powerpoint/2010/main" val="27917637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365126"/>
            <a:ext cx="8210550" cy="1325563"/>
          </a:xfrm>
        </p:spPr>
        <p:txBody>
          <a:bodyPr lIns="90840" tIns="44623" rIns="90840" bIns="44623"/>
          <a:lstStyle/>
          <a:p>
            <a:r>
              <a:rPr lang="en-GB" altLang="en-US" dirty="0" smtClean="0"/>
              <a:t>Early design model</a:t>
            </a:r>
          </a:p>
        </p:txBody>
      </p:sp>
      <p:sp>
        <p:nvSpPr>
          <p:cNvPr id="75779" name="Rectangle 3"/>
          <p:cNvSpPr>
            <a:spLocks noGrp="1" noChangeArrowheads="1"/>
          </p:cNvSpPr>
          <p:nvPr>
            <p:ph type="body" idx="1"/>
          </p:nvPr>
        </p:nvSpPr>
        <p:spPr>
          <a:xfrm>
            <a:off x="101600" y="1794934"/>
            <a:ext cx="9042400" cy="5063066"/>
          </a:xfrm>
        </p:spPr>
        <p:txBody>
          <a:bodyPr lIns="90840" tIns="44623" rIns="90840" bIns="44623">
            <a:normAutofit lnSpcReduction="10000"/>
          </a:bodyPr>
          <a:lstStyle/>
          <a:p>
            <a:pPr>
              <a:lnSpc>
                <a:spcPct val="90000"/>
              </a:lnSpc>
              <a:defRPr/>
            </a:pPr>
            <a:r>
              <a:rPr lang="en-GB" altLang="en-US" sz="2200" dirty="0" smtClean="0"/>
              <a:t>Estimates  are made after the </a:t>
            </a:r>
            <a:r>
              <a:rPr lang="en-GB" altLang="en-US" sz="2200" b="1" dirty="0" smtClean="0"/>
              <a:t>requirements</a:t>
            </a:r>
            <a:r>
              <a:rPr lang="en-GB" altLang="en-US" sz="2200" dirty="0" smtClean="0"/>
              <a:t> have been finalized and agreed </a:t>
            </a:r>
          </a:p>
          <a:p>
            <a:pPr>
              <a:lnSpc>
                <a:spcPct val="90000"/>
              </a:lnSpc>
              <a:defRPr/>
            </a:pPr>
            <a:r>
              <a:rPr lang="en-GB" altLang="en-US" sz="2400" dirty="0" smtClean="0"/>
              <a:t>Based on a standard formula for algorithmic models</a:t>
            </a:r>
          </a:p>
          <a:p>
            <a:pPr lvl="1" algn="just">
              <a:lnSpc>
                <a:spcPct val="90000"/>
              </a:lnSpc>
              <a:spcAft>
                <a:spcPts val="600"/>
              </a:spcAft>
              <a:defRPr/>
            </a:pPr>
            <a:r>
              <a:rPr lang="en-GB" altLang="en-US" sz="1700" b="1" dirty="0" smtClean="0">
                <a:solidFill>
                  <a:srgbClr val="C00000"/>
                </a:solidFill>
                <a:latin typeface="Helvetica" panose="020B0604020202020204" pitchFamily="34" charset="0"/>
              </a:rPr>
              <a:t>Effort</a:t>
            </a:r>
            <a:r>
              <a:rPr lang="en-GB" altLang="en-US" sz="1700" b="1" dirty="0" smtClean="0">
                <a:solidFill>
                  <a:srgbClr val="C00000"/>
                </a:solidFill>
              </a:rPr>
              <a:t> = </a:t>
            </a:r>
            <a:r>
              <a:rPr lang="en-GB" altLang="en-US" sz="1700" b="1" dirty="0" smtClean="0">
                <a:solidFill>
                  <a:srgbClr val="C00000"/>
                </a:solidFill>
                <a:latin typeface="Helvetica" panose="020B0604020202020204" pitchFamily="34" charset="0"/>
              </a:rPr>
              <a:t>A</a:t>
            </a:r>
            <a:r>
              <a:rPr lang="en-GB" altLang="en-US" sz="1700" b="1" dirty="0" smtClean="0">
                <a:solidFill>
                  <a:srgbClr val="C00000"/>
                </a:solidFill>
              </a:rPr>
              <a:t> </a:t>
            </a:r>
            <a:r>
              <a:rPr lang="en-GB" altLang="en-US" sz="1700" b="1" dirty="0" smtClean="0">
                <a:solidFill>
                  <a:srgbClr val="C00000"/>
                </a:solidFill>
                <a:latin typeface="Symbol" panose="05050102010706020507" pitchFamily="18" charset="2"/>
              </a:rPr>
              <a:t> * </a:t>
            </a:r>
            <a:r>
              <a:rPr lang="en-GB" altLang="en-US" sz="1700" b="1" dirty="0" err="1" smtClean="0">
                <a:solidFill>
                  <a:srgbClr val="C00000"/>
                </a:solidFill>
                <a:latin typeface="Helvetica" panose="020B0604020202020204" pitchFamily="34" charset="0"/>
              </a:rPr>
              <a:t>Size</a:t>
            </a:r>
            <a:r>
              <a:rPr lang="en-GB" altLang="en-US" sz="1700" b="1" baseline="30000" dirty="0" err="1" smtClean="0">
                <a:solidFill>
                  <a:srgbClr val="C00000"/>
                </a:solidFill>
                <a:latin typeface="Helvetica" panose="020B0604020202020204" pitchFamily="34" charset="0"/>
              </a:rPr>
              <a:t>B</a:t>
            </a:r>
            <a:r>
              <a:rPr lang="en-GB" altLang="en-US" sz="1700" b="1" baseline="30000" dirty="0" smtClean="0">
                <a:solidFill>
                  <a:srgbClr val="C00000"/>
                </a:solidFill>
              </a:rPr>
              <a:t> </a:t>
            </a:r>
            <a:r>
              <a:rPr lang="en-GB" altLang="en-US" sz="1700" b="1" dirty="0" smtClean="0">
                <a:solidFill>
                  <a:srgbClr val="C00000"/>
                </a:solidFill>
                <a:latin typeface="Symbol" panose="05050102010706020507" pitchFamily="18" charset="2"/>
              </a:rPr>
              <a:t>*</a:t>
            </a:r>
            <a:r>
              <a:rPr lang="en-GB" altLang="en-US" sz="1700" b="1" dirty="0" smtClean="0">
                <a:solidFill>
                  <a:srgbClr val="C00000"/>
                </a:solidFill>
              </a:rPr>
              <a:t> </a:t>
            </a:r>
            <a:r>
              <a:rPr lang="en-GB" altLang="en-US" sz="1700" b="1" dirty="0" smtClean="0">
                <a:solidFill>
                  <a:srgbClr val="C00000"/>
                </a:solidFill>
                <a:latin typeface="Helvetica" panose="020B0604020202020204" pitchFamily="34" charset="0"/>
              </a:rPr>
              <a:t>M</a:t>
            </a:r>
            <a:r>
              <a:rPr lang="en-GB" altLang="en-US" sz="1700" b="1" dirty="0" smtClean="0">
                <a:solidFill>
                  <a:srgbClr val="C00000"/>
                </a:solidFill>
              </a:rPr>
              <a:t>  </a:t>
            </a:r>
            <a:r>
              <a:rPr lang="en-GB" altLang="en-US" sz="1900" i="1" dirty="0" smtClean="0">
                <a:solidFill>
                  <a:srgbClr val="C00000"/>
                </a:solidFill>
              </a:rPr>
              <a:t>where</a:t>
            </a:r>
          </a:p>
          <a:p>
            <a:pPr lvl="2" algn="just">
              <a:lnSpc>
                <a:spcPct val="90000"/>
              </a:lnSpc>
              <a:defRPr/>
            </a:pPr>
            <a:r>
              <a:rPr lang="en-GB" altLang="en-US" sz="1700" b="1" dirty="0" smtClean="0">
                <a:solidFill>
                  <a:srgbClr val="002060"/>
                </a:solidFill>
                <a:latin typeface="Helvetica" panose="020B0604020202020204" pitchFamily="34" charset="0"/>
              </a:rPr>
              <a:t>M</a:t>
            </a:r>
            <a:r>
              <a:rPr lang="en-GB" altLang="en-US" sz="1700" b="1" dirty="0" smtClean="0">
                <a:solidFill>
                  <a:srgbClr val="002060"/>
                </a:solidFill>
              </a:rPr>
              <a:t> = PERS </a:t>
            </a:r>
            <a:r>
              <a:rPr lang="en-GB" altLang="en-US" sz="1700" b="1" dirty="0" smtClean="0">
                <a:solidFill>
                  <a:srgbClr val="002060"/>
                </a:solidFill>
                <a:latin typeface="Symbol" panose="05050102010706020507" pitchFamily="18" charset="2"/>
              </a:rPr>
              <a:t>*</a:t>
            </a:r>
            <a:r>
              <a:rPr lang="en-GB" altLang="en-US" sz="1700" b="1" dirty="0" smtClean="0">
                <a:solidFill>
                  <a:srgbClr val="002060"/>
                </a:solidFill>
              </a:rPr>
              <a:t> RCPX </a:t>
            </a:r>
            <a:r>
              <a:rPr lang="en-GB" altLang="en-US" sz="1700" b="1" dirty="0" smtClean="0">
                <a:solidFill>
                  <a:srgbClr val="002060"/>
                </a:solidFill>
                <a:latin typeface="Symbol" panose="05050102010706020507" pitchFamily="18" charset="2"/>
              </a:rPr>
              <a:t>*</a:t>
            </a:r>
            <a:r>
              <a:rPr lang="en-GB" altLang="en-US" sz="1700" b="1" dirty="0" smtClean="0">
                <a:solidFill>
                  <a:srgbClr val="002060"/>
                </a:solidFill>
              </a:rPr>
              <a:t> RUSE </a:t>
            </a:r>
            <a:r>
              <a:rPr lang="en-GB" altLang="en-US" sz="1700" b="1" dirty="0" smtClean="0">
                <a:solidFill>
                  <a:srgbClr val="002060"/>
                </a:solidFill>
                <a:latin typeface="Symbol" panose="05050102010706020507" pitchFamily="18" charset="2"/>
              </a:rPr>
              <a:t>* </a:t>
            </a:r>
            <a:r>
              <a:rPr lang="en-GB" altLang="en-US" sz="1700" b="1" dirty="0" smtClean="0">
                <a:solidFill>
                  <a:srgbClr val="002060"/>
                </a:solidFill>
              </a:rPr>
              <a:t>PDIF </a:t>
            </a:r>
            <a:r>
              <a:rPr lang="en-GB" altLang="en-US" sz="1700" b="1" dirty="0" smtClean="0">
                <a:solidFill>
                  <a:srgbClr val="002060"/>
                </a:solidFill>
                <a:latin typeface="Symbol" panose="05050102010706020507" pitchFamily="18" charset="2"/>
              </a:rPr>
              <a:t>*</a:t>
            </a:r>
            <a:r>
              <a:rPr lang="en-GB" altLang="en-US" sz="1700" b="1" dirty="0" smtClean="0">
                <a:solidFill>
                  <a:srgbClr val="002060"/>
                </a:solidFill>
              </a:rPr>
              <a:t> PREX </a:t>
            </a:r>
            <a:r>
              <a:rPr lang="en-GB" altLang="en-US" sz="1700" b="1" dirty="0" smtClean="0">
                <a:solidFill>
                  <a:srgbClr val="002060"/>
                </a:solidFill>
                <a:latin typeface="Symbol" panose="05050102010706020507" pitchFamily="18" charset="2"/>
              </a:rPr>
              <a:t>*</a:t>
            </a:r>
            <a:r>
              <a:rPr lang="en-GB" altLang="en-US" sz="1700" b="1" dirty="0" smtClean="0">
                <a:solidFill>
                  <a:srgbClr val="002060"/>
                </a:solidFill>
              </a:rPr>
              <a:t> FCIL </a:t>
            </a:r>
            <a:r>
              <a:rPr lang="en-GB" altLang="en-US" sz="1700" b="1" dirty="0" smtClean="0">
                <a:solidFill>
                  <a:srgbClr val="002060"/>
                </a:solidFill>
                <a:latin typeface="Symbol" panose="05050102010706020507" pitchFamily="18" charset="2"/>
              </a:rPr>
              <a:t>*</a:t>
            </a:r>
            <a:r>
              <a:rPr lang="en-GB" altLang="en-US" sz="1700" b="1" dirty="0" smtClean="0">
                <a:solidFill>
                  <a:srgbClr val="002060"/>
                </a:solidFill>
              </a:rPr>
              <a:t>SCED;</a:t>
            </a:r>
          </a:p>
          <a:p>
            <a:pPr lvl="3" algn="just">
              <a:defRPr/>
            </a:pPr>
            <a:r>
              <a:rPr lang="en-GB" altLang="en-US" sz="1700" dirty="0" smtClean="0">
                <a:solidFill>
                  <a:srgbClr val="002060"/>
                </a:solidFill>
              </a:rPr>
              <a:t>PERS: Personnel Capability</a:t>
            </a:r>
          </a:p>
          <a:p>
            <a:pPr lvl="3" algn="just">
              <a:defRPr/>
            </a:pPr>
            <a:r>
              <a:rPr lang="en-GB" altLang="en-US" sz="1700" dirty="0" smtClean="0">
                <a:solidFill>
                  <a:srgbClr val="002060"/>
                </a:solidFill>
              </a:rPr>
              <a:t>RCPX: Reliability and Complexity</a:t>
            </a:r>
          </a:p>
          <a:p>
            <a:pPr lvl="3" algn="just">
              <a:defRPr/>
            </a:pPr>
            <a:r>
              <a:rPr lang="en-GB" altLang="en-US" sz="1700" dirty="0" smtClean="0">
                <a:solidFill>
                  <a:srgbClr val="002060"/>
                </a:solidFill>
              </a:rPr>
              <a:t>RUSE: Reuse required</a:t>
            </a:r>
          </a:p>
          <a:p>
            <a:pPr lvl="3" algn="just">
              <a:defRPr/>
            </a:pPr>
            <a:r>
              <a:rPr lang="en-GB" altLang="en-US" sz="1700" dirty="0" smtClean="0">
                <a:solidFill>
                  <a:srgbClr val="002060"/>
                </a:solidFill>
              </a:rPr>
              <a:t>PDIF: Platform difficulty</a:t>
            </a:r>
          </a:p>
          <a:p>
            <a:pPr lvl="3" algn="just">
              <a:defRPr/>
            </a:pPr>
            <a:r>
              <a:rPr lang="en-GB" altLang="en-US" sz="1700" dirty="0" smtClean="0">
                <a:solidFill>
                  <a:srgbClr val="002060"/>
                </a:solidFill>
              </a:rPr>
              <a:t>PREX: personnel experience</a:t>
            </a:r>
          </a:p>
          <a:p>
            <a:pPr lvl="3" algn="just">
              <a:defRPr/>
            </a:pPr>
            <a:r>
              <a:rPr lang="en-GB" altLang="en-US" sz="1700" dirty="0" smtClean="0">
                <a:solidFill>
                  <a:srgbClr val="002060"/>
                </a:solidFill>
              </a:rPr>
              <a:t>SCED: Schedule</a:t>
            </a:r>
          </a:p>
          <a:p>
            <a:pPr lvl="3" algn="just">
              <a:defRPr/>
            </a:pPr>
            <a:r>
              <a:rPr lang="en-GB" altLang="en-US" sz="1700" dirty="0">
                <a:solidFill>
                  <a:srgbClr val="002060"/>
                </a:solidFill>
              </a:rPr>
              <a:t>FCIL </a:t>
            </a:r>
            <a:r>
              <a:rPr lang="en-GB" altLang="en-US" sz="1700" dirty="0" smtClean="0">
                <a:solidFill>
                  <a:srgbClr val="002060"/>
                </a:solidFill>
              </a:rPr>
              <a:t>: The </a:t>
            </a:r>
            <a:r>
              <a:rPr lang="en-GB" altLang="en-US" sz="1700" dirty="0">
                <a:solidFill>
                  <a:srgbClr val="002060"/>
                </a:solidFill>
              </a:rPr>
              <a:t>team support facilities</a:t>
            </a:r>
            <a:endParaRPr lang="en-GB" altLang="en-US" sz="1700" dirty="0" smtClean="0">
              <a:solidFill>
                <a:srgbClr val="002060"/>
              </a:solidFill>
            </a:endParaRPr>
          </a:p>
          <a:p>
            <a:pPr lvl="2" algn="just">
              <a:lnSpc>
                <a:spcPct val="90000"/>
              </a:lnSpc>
              <a:defRPr/>
            </a:pPr>
            <a:r>
              <a:rPr lang="en-GB" altLang="en-US" sz="1700" b="1" dirty="0" smtClean="0">
                <a:solidFill>
                  <a:srgbClr val="002060"/>
                </a:solidFill>
              </a:rPr>
              <a:t>A = 2.94 in initial calibration</a:t>
            </a:r>
            <a:r>
              <a:rPr lang="en-GB" altLang="en-US" sz="1700" dirty="0" smtClean="0">
                <a:solidFill>
                  <a:srgbClr val="002060"/>
                </a:solidFill>
              </a:rPr>
              <a:t>, </a:t>
            </a:r>
          </a:p>
          <a:p>
            <a:pPr lvl="2" algn="just">
              <a:lnSpc>
                <a:spcPct val="90000"/>
              </a:lnSpc>
              <a:defRPr/>
            </a:pPr>
            <a:r>
              <a:rPr lang="en-GB" altLang="en-US" sz="1700" b="1" dirty="0" smtClean="0">
                <a:solidFill>
                  <a:srgbClr val="002060"/>
                </a:solidFill>
              </a:rPr>
              <a:t>Size = KLOC </a:t>
            </a:r>
          </a:p>
          <a:p>
            <a:pPr lvl="2" algn="just">
              <a:lnSpc>
                <a:spcPct val="90000"/>
              </a:lnSpc>
              <a:defRPr/>
            </a:pPr>
            <a:r>
              <a:rPr lang="en-GB" altLang="en-US" sz="1700" b="1" dirty="0" smtClean="0">
                <a:solidFill>
                  <a:srgbClr val="002060"/>
                </a:solidFill>
              </a:rPr>
              <a:t>B = complexity (1.1 - 1.24)</a:t>
            </a:r>
          </a:p>
          <a:p>
            <a:pPr marL="330200" lvl="1" indent="-330200" algn="just">
              <a:lnSpc>
                <a:spcPct val="90000"/>
              </a:lnSpc>
              <a:spcBef>
                <a:spcPts val="700"/>
              </a:spcBef>
              <a:buFont typeface="Lucida Sans Unicode" panose="020B0602030504020204" pitchFamily="34" charset="0"/>
              <a:buChar char="•"/>
              <a:defRPr/>
            </a:pPr>
            <a:r>
              <a:rPr lang="en-GB" altLang="en-US" sz="1700" b="1" dirty="0" smtClean="0">
                <a:solidFill>
                  <a:srgbClr val="C00000"/>
                </a:solidFill>
                <a:latin typeface="Helvetica" panose="020B0604020202020204" pitchFamily="34" charset="0"/>
              </a:rPr>
              <a:t>Effort</a:t>
            </a:r>
            <a:r>
              <a:rPr lang="en-GB" altLang="en-US" sz="1700" b="1" dirty="0" smtClean="0">
                <a:solidFill>
                  <a:srgbClr val="C00000"/>
                </a:solidFill>
              </a:rPr>
              <a:t> = </a:t>
            </a:r>
            <a:r>
              <a:rPr lang="en-GB" altLang="en-US" sz="1700" b="1" dirty="0" smtClean="0">
                <a:solidFill>
                  <a:srgbClr val="C00000"/>
                </a:solidFill>
                <a:latin typeface="Helvetica" panose="020B0604020202020204" pitchFamily="34" charset="0"/>
              </a:rPr>
              <a:t>2.94</a:t>
            </a:r>
            <a:r>
              <a:rPr lang="en-GB" altLang="en-US" sz="1700" b="1" dirty="0" smtClean="0">
                <a:solidFill>
                  <a:srgbClr val="C00000"/>
                </a:solidFill>
              </a:rPr>
              <a:t> </a:t>
            </a:r>
            <a:r>
              <a:rPr lang="en-GB" altLang="en-US" sz="1700" b="1" dirty="0" smtClean="0">
                <a:solidFill>
                  <a:srgbClr val="C00000"/>
                </a:solidFill>
                <a:latin typeface="Symbol" panose="05050102010706020507" pitchFamily="18" charset="2"/>
              </a:rPr>
              <a:t> * </a:t>
            </a:r>
            <a:r>
              <a:rPr lang="en-GB" altLang="en-US" sz="1700" b="1" dirty="0" smtClean="0">
                <a:solidFill>
                  <a:srgbClr val="C00000"/>
                </a:solidFill>
                <a:latin typeface="Helvetica" panose="020B0604020202020204" pitchFamily="34" charset="0"/>
              </a:rPr>
              <a:t>Size </a:t>
            </a:r>
            <a:r>
              <a:rPr lang="en-GB" altLang="en-US" sz="1700" b="1" baseline="30000" dirty="0" smtClean="0">
                <a:solidFill>
                  <a:srgbClr val="C00000"/>
                </a:solidFill>
                <a:latin typeface="Helvetica" panose="020B0604020202020204" pitchFamily="34" charset="0"/>
              </a:rPr>
              <a:t>(1.1-1.24)</a:t>
            </a:r>
            <a:r>
              <a:rPr lang="en-GB" altLang="en-US" sz="1700" b="1" baseline="30000" dirty="0" smtClean="0">
                <a:solidFill>
                  <a:srgbClr val="C00000"/>
                </a:solidFill>
              </a:rPr>
              <a:t> </a:t>
            </a:r>
            <a:r>
              <a:rPr lang="en-GB" altLang="en-US" sz="1700" b="1" dirty="0" smtClean="0">
                <a:solidFill>
                  <a:srgbClr val="C00000"/>
                </a:solidFill>
                <a:latin typeface="Symbol" panose="05050102010706020507" pitchFamily="18" charset="2"/>
              </a:rPr>
              <a:t>*</a:t>
            </a:r>
            <a:r>
              <a:rPr lang="en-GB" altLang="en-US" sz="1700" b="1" dirty="0" smtClean="0">
                <a:solidFill>
                  <a:srgbClr val="C00000"/>
                </a:solidFill>
              </a:rPr>
              <a:t> </a:t>
            </a:r>
            <a:r>
              <a:rPr lang="en-GB" altLang="en-US" sz="1700" b="1" dirty="0" smtClean="0">
                <a:solidFill>
                  <a:srgbClr val="C00000"/>
                </a:solidFill>
                <a:latin typeface="Helvetica" panose="020B0604020202020204" pitchFamily="34" charset="0"/>
              </a:rPr>
              <a:t>M</a:t>
            </a:r>
          </a:p>
          <a:p>
            <a:pPr marL="330200" lvl="1" indent="-330200" algn="just">
              <a:lnSpc>
                <a:spcPct val="90000"/>
              </a:lnSpc>
              <a:spcBef>
                <a:spcPts val="700"/>
              </a:spcBef>
              <a:buFont typeface="Lucida Sans Unicode" panose="020B0602030504020204" pitchFamily="34" charset="0"/>
              <a:buChar char="•"/>
              <a:defRPr/>
            </a:pPr>
            <a:r>
              <a:rPr lang="en-GB" altLang="en-US" sz="1800" b="1" dirty="0" smtClean="0">
                <a:latin typeface="Helvetica" panose="020B0604020202020204" pitchFamily="34" charset="0"/>
              </a:rPr>
              <a:t>Effort = 2.94 * 128000</a:t>
            </a:r>
            <a:r>
              <a:rPr lang="en-GB" altLang="en-US" sz="1800" b="1" baseline="30000" dirty="0" smtClean="0">
                <a:latin typeface="Helvetica" panose="020B0604020202020204" pitchFamily="34" charset="0"/>
              </a:rPr>
              <a:t>1.17</a:t>
            </a:r>
            <a:r>
              <a:rPr lang="en-GB" altLang="en-US" sz="1800" b="1" dirty="0" smtClean="0">
                <a:latin typeface="Helvetica" panose="020B0604020202020204" pitchFamily="34" charset="0"/>
              </a:rPr>
              <a:t> * 1= 730 PM</a:t>
            </a:r>
            <a:r>
              <a:rPr lang="en-GB" altLang="en-US" sz="1800" b="1" dirty="0" smtClean="0"/>
              <a:t> </a:t>
            </a:r>
          </a:p>
          <a:p>
            <a:pPr algn="just">
              <a:lnSpc>
                <a:spcPct val="90000"/>
              </a:lnSpc>
              <a:defRPr/>
            </a:pPr>
            <a:endParaRPr lang="en-GB" altLang="en-US" dirty="0" smtClean="0"/>
          </a:p>
        </p:txBody>
      </p:sp>
    </p:spTree>
    <p:extLst>
      <p:ext uri="{BB962C8B-B14F-4D97-AF65-F5344CB8AC3E}">
        <p14:creationId xmlns:p14="http://schemas.microsoft.com/office/powerpoint/2010/main" val="361378251"/>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9374" y="365126"/>
            <a:ext cx="8435976" cy="1325563"/>
          </a:xfrm>
        </p:spPr>
        <p:txBody>
          <a:bodyPr/>
          <a:lstStyle/>
          <a:p>
            <a:r>
              <a:rPr lang="en-GB" altLang="en-US" dirty="0" smtClean="0"/>
              <a:t>Multipliers (M)</a:t>
            </a:r>
          </a:p>
        </p:txBody>
      </p:sp>
      <p:sp>
        <p:nvSpPr>
          <p:cNvPr id="79875" name="Rectangle 3"/>
          <p:cNvSpPr>
            <a:spLocks noGrp="1" noChangeArrowheads="1"/>
          </p:cNvSpPr>
          <p:nvPr>
            <p:ph type="body" idx="1"/>
          </p:nvPr>
        </p:nvSpPr>
        <p:spPr>
          <a:xfrm>
            <a:off x="79374" y="1809750"/>
            <a:ext cx="8906581" cy="4129088"/>
          </a:xfrm>
        </p:spPr>
        <p:txBody>
          <a:bodyPr>
            <a:noAutofit/>
          </a:bodyPr>
          <a:lstStyle/>
          <a:p>
            <a:pPr>
              <a:lnSpc>
                <a:spcPct val="90000"/>
              </a:lnSpc>
            </a:pPr>
            <a:r>
              <a:rPr lang="en-GB" altLang="en-US" sz="2400" dirty="0" smtClean="0"/>
              <a:t>Multipliers reflect the capability of </a:t>
            </a:r>
          </a:p>
          <a:p>
            <a:pPr lvl="1">
              <a:lnSpc>
                <a:spcPct val="90000"/>
              </a:lnSpc>
            </a:pPr>
            <a:r>
              <a:rPr lang="en-GB" altLang="en-US" dirty="0" smtClean="0">
                <a:solidFill>
                  <a:srgbClr val="C00000"/>
                </a:solidFill>
              </a:rPr>
              <a:t>the developers</a:t>
            </a:r>
          </a:p>
          <a:p>
            <a:pPr lvl="1">
              <a:lnSpc>
                <a:spcPct val="90000"/>
              </a:lnSpc>
            </a:pPr>
            <a:r>
              <a:rPr lang="en-GB" altLang="en-US" dirty="0" smtClean="0">
                <a:solidFill>
                  <a:srgbClr val="C00000"/>
                </a:solidFill>
              </a:rPr>
              <a:t>the non-functional requirements  </a:t>
            </a:r>
          </a:p>
          <a:p>
            <a:pPr lvl="1">
              <a:lnSpc>
                <a:spcPct val="90000"/>
              </a:lnSpc>
            </a:pPr>
            <a:r>
              <a:rPr lang="en-GB" altLang="en-US" dirty="0" smtClean="0">
                <a:solidFill>
                  <a:srgbClr val="C00000"/>
                </a:solidFill>
              </a:rPr>
              <a:t>the familiarity with the development platform, etc.</a:t>
            </a:r>
          </a:p>
          <a:p>
            <a:pPr>
              <a:lnSpc>
                <a:spcPct val="90000"/>
              </a:lnSpc>
            </a:pPr>
            <a:r>
              <a:rPr lang="en-GB" altLang="en-US" sz="2400" dirty="0" smtClean="0"/>
              <a:t>Seven Multipliers:</a:t>
            </a:r>
          </a:p>
          <a:p>
            <a:pPr lvl="1">
              <a:lnSpc>
                <a:spcPct val="90000"/>
              </a:lnSpc>
            </a:pPr>
            <a:r>
              <a:rPr lang="en-GB" altLang="en-US" dirty="0" smtClean="0">
                <a:solidFill>
                  <a:srgbClr val="C00000"/>
                </a:solidFill>
              </a:rPr>
              <a:t>RCPX - product reliability and complexity</a:t>
            </a:r>
          </a:p>
          <a:p>
            <a:pPr lvl="1">
              <a:lnSpc>
                <a:spcPct val="90000"/>
              </a:lnSpc>
            </a:pPr>
            <a:r>
              <a:rPr lang="en-GB" altLang="en-US" dirty="0" smtClean="0">
                <a:solidFill>
                  <a:srgbClr val="C00000"/>
                </a:solidFill>
              </a:rPr>
              <a:t>RUSE - the reuse required</a:t>
            </a:r>
          </a:p>
          <a:p>
            <a:pPr lvl="1">
              <a:lnSpc>
                <a:spcPct val="90000"/>
              </a:lnSpc>
            </a:pPr>
            <a:r>
              <a:rPr lang="en-GB" altLang="en-US" dirty="0" smtClean="0">
                <a:solidFill>
                  <a:srgbClr val="C00000"/>
                </a:solidFill>
              </a:rPr>
              <a:t>PDIF - platform difficulty</a:t>
            </a:r>
          </a:p>
          <a:p>
            <a:pPr lvl="1">
              <a:lnSpc>
                <a:spcPct val="90000"/>
              </a:lnSpc>
            </a:pPr>
            <a:r>
              <a:rPr lang="en-GB" altLang="en-US" dirty="0" smtClean="0">
                <a:solidFill>
                  <a:srgbClr val="C00000"/>
                </a:solidFill>
              </a:rPr>
              <a:t>PREX - personnel experience</a:t>
            </a:r>
          </a:p>
          <a:p>
            <a:pPr lvl="1">
              <a:lnSpc>
                <a:spcPct val="90000"/>
              </a:lnSpc>
            </a:pPr>
            <a:r>
              <a:rPr lang="en-GB" altLang="en-US" dirty="0" smtClean="0">
                <a:solidFill>
                  <a:srgbClr val="C00000"/>
                </a:solidFill>
              </a:rPr>
              <a:t>PERS - personnel capability</a:t>
            </a:r>
          </a:p>
          <a:p>
            <a:pPr lvl="1">
              <a:lnSpc>
                <a:spcPct val="90000"/>
              </a:lnSpc>
            </a:pPr>
            <a:r>
              <a:rPr lang="en-GB" altLang="en-US" dirty="0" smtClean="0">
                <a:solidFill>
                  <a:srgbClr val="C00000"/>
                </a:solidFill>
              </a:rPr>
              <a:t>SCED - required schedule</a:t>
            </a:r>
          </a:p>
          <a:p>
            <a:pPr lvl="1">
              <a:lnSpc>
                <a:spcPct val="90000"/>
              </a:lnSpc>
            </a:pPr>
            <a:r>
              <a:rPr lang="en-GB" altLang="en-US" dirty="0" smtClean="0">
                <a:solidFill>
                  <a:srgbClr val="C00000"/>
                </a:solidFill>
              </a:rPr>
              <a:t>FCIL - the team support facilities</a:t>
            </a:r>
          </a:p>
        </p:txBody>
      </p:sp>
    </p:spTree>
    <p:extLst>
      <p:ext uri="{BB962C8B-B14F-4D97-AF65-F5344CB8AC3E}">
        <p14:creationId xmlns:p14="http://schemas.microsoft.com/office/powerpoint/2010/main" val="22033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365126"/>
            <a:ext cx="8515350" cy="1325563"/>
          </a:xfrm>
        </p:spPr>
        <p:txBody>
          <a:bodyPr/>
          <a:lstStyle/>
          <a:p>
            <a:r>
              <a:rPr lang="en-US" altLang="en-US" smtClean="0"/>
              <a:t>Project planning</a:t>
            </a:r>
          </a:p>
        </p:txBody>
      </p:sp>
      <p:sp>
        <p:nvSpPr>
          <p:cNvPr id="11267" name="Content Placeholder 2"/>
          <p:cNvSpPr>
            <a:spLocks noGrp="1"/>
          </p:cNvSpPr>
          <p:nvPr>
            <p:ph idx="1"/>
          </p:nvPr>
        </p:nvSpPr>
        <p:spPr>
          <a:xfrm>
            <a:off x="98071" y="1798409"/>
            <a:ext cx="8876595" cy="4222657"/>
          </a:xfrm>
        </p:spPr>
        <p:txBody>
          <a:bodyPr>
            <a:normAutofit lnSpcReduction="10000"/>
          </a:bodyPr>
          <a:lstStyle/>
          <a:p>
            <a:r>
              <a:rPr lang="en-US" altLang="en-US" dirty="0" smtClean="0"/>
              <a:t>Planning?</a:t>
            </a:r>
          </a:p>
          <a:p>
            <a:pPr lvl="1"/>
            <a:r>
              <a:rPr lang="en-US" altLang="en-US" dirty="0" smtClean="0"/>
              <a:t>Essential phase of any project</a:t>
            </a:r>
          </a:p>
          <a:p>
            <a:pPr lvl="1"/>
            <a:r>
              <a:rPr lang="en-US" altLang="en-US" dirty="0" smtClean="0"/>
              <a:t>Could be maker or breaker</a:t>
            </a:r>
          </a:p>
          <a:p>
            <a:pPr lvl="1"/>
            <a:r>
              <a:rPr lang="en-US" altLang="en-US" dirty="0" smtClean="0"/>
              <a:t>Helps to facilitate the changes </a:t>
            </a:r>
          </a:p>
          <a:p>
            <a:pPr lvl="1"/>
            <a:r>
              <a:rPr lang="en-US" altLang="en-US" dirty="0" smtClean="0"/>
              <a:t>Used to </a:t>
            </a:r>
            <a:r>
              <a:rPr lang="en-US" altLang="en-US" dirty="0" smtClean="0">
                <a:solidFill>
                  <a:srgbClr val="FF0000"/>
                </a:solidFill>
              </a:rPr>
              <a:t>communicate</a:t>
            </a:r>
            <a:r>
              <a:rPr lang="en-US" altLang="en-US" dirty="0" smtClean="0"/>
              <a:t> how the work will be done to both the project team and customers</a:t>
            </a:r>
          </a:p>
          <a:p>
            <a:r>
              <a:rPr lang="en-US" altLang="en-US" dirty="0" smtClean="0"/>
              <a:t>planning involves </a:t>
            </a:r>
          </a:p>
          <a:p>
            <a:pPr lvl="1"/>
            <a:r>
              <a:rPr lang="en-US" altLang="en-US" dirty="0" smtClean="0"/>
              <a:t>breaking down the work into parts </a:t>
            </a:r>
          </a:p>
          <a:p>
            <a:pPr lvl="1"/>
            <a:r>
              <a:rPr lang="en-US" altLang="en-US" dirty="0" smtClean="0"/>
              <a:t>assigning these to project team members </a:t>
            </a:r>
          </a:p>
          <a:p>
            <a:pPr lvl="1"/>
            <a:r>
              <a:rPr lang="en-US" altLang="en-US" dirty="0" smtClean="0"/>
              <a:t>anticipating problems that might arise </a:t>
            </a:r>
          </a:p>
          <a:p>
            <a:pPr lvl="1"/>
            <a:r>
              <a:rPr lang="en-US" altLang="en-US" dirty="0" smtClean="0"/>
              <a:t>preparing tentative solutions to those problems. </a:t>
            </a:r>
          </a:p>
          <a:p>
            <a:endParaRPr lang="en-US" altLang="en-US" dirty="0" smtClean="0"/>
          </a:p>
        </p:txBody>
      </p:sp>
    </p:spTree>
    <p:extLst>
      <p:ext uri="{BB962C8B-B14F-4D97-AF65-F5344CB8AC3E}">
        <p14:creationId xmlns:p14="http://schemas.microsoft.com/office/powerpoint/2010/main" val="293727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1938" y="365126"/>
            <a:ext cx="8383412" cy="1325563"/>
          </a:xfrm>
        </p:spPr>
        <p:txBody>
          <a:bodyPr/>
          <a:lstStyle/>
          <a:p>
            <a:r>
              <a:rPr lang="en-US" altLang="en-US" dirty="0" smtClean="0"/>
              <a:t>The reuse model</a:t>
            </a:r>
          </a:p>
        </p:txBody>
      </p:sp>
      <p:sp>
        <p:nvSpPr>
          <p:cNvPr id="80899" name="Rectangle 3"/>
          <p:cNvSpPr>
            <a:spLocks noGrp="1" noChangeArrowheads="1"/>
          </p:cNvSpPr>
          <p:nvPr>
            <p:ph type="body" idx="1"/>
          </p:nvPr>
        </p:nvSpPr>
        <p:spPr>
          <a:xfrm>
            <a:off x="131938" y="1783644"/>
            <a:ext cx="9012061" cy="4809067"/>
          </a:xfrm>
        </p:spPr>
        <p:txBody>
          <a:bodyPr>
            <a:normAutofit/>
          </a:bodyPr>
          <a:lstStyle/>
          <a:p>
            <a:pPr>
              <a:lnSpc>
                <a:spcPct val="90000"/>
              </a:lnSpc>
            </a:pPr>
            <a:r>
              <a:rPr lang="en-US" altLang="en-US" dirty="0" smtClean="0"/>
              <a:t>Used to estimate effort needed to </a:t>
            </a:r>
            <a:r>
              <a:rPr lang="en-US" altLang="en-US" b="1" dirty="0" smtClean="0"/>
              <a:t>integrate  reusable </a:t>
            </a:r>
            <a:r>
              <a:rPr lang="en-US" altLang="en-US" dirty="0" smtClean="0"/>
              <a:t>components, codes, etc.</a:t>
            </a:r>
          </a:p>
          <a:p>
            <a:pPr>
              <a:lnSpc>
                <a:spcPct val="90000"/>
              </a:lnSpc>
            </a:pPr>
            <a:r>
              <a:rPr lang="en-US" altLang="en-US" dirty="0" smtClean="0"/>
              <a:t>Takes into account </a:t>
            </a:r>
            <a:r>
              <a:rPr lang="en-US" altLang="en-US" b="1" u="sng" dirty="0" smtClean="0"/>
              <a:t>black-box</a:t>
            </a:r>
            <a:r>
              <a:rPr lang="en-US" altLang="en-US" b="1" dirty="0" smtClean="0"/>
              <a:t> </a:t>
            </a:r>
            <a:r>
              <a:rPr lang="en-US" altLang="en-US" dirty="0" smtClean="0"/>
              <a:t>code and </a:t>
            </a:r>
            <a:r>
              <a:rPr lang="en-US" altLang="en-US" b="1" u="sng" dirty="0" smtClean="0"/>
              <a:t>white-box </a:t>
            </a:r>
            <a:r>
              <a:rPr lang="en-US" altLang="en-US" dirty="0" smtClean="0"/>
              <a:t> reused code </a:t>
            </a:r>
          </a:p>
          <a:p>
            <a:pPr>
              <a:lnSpc>
                <a:spcPct val="90000"/>
              </a:lnSpc>
            </a:pPr>
            <a:r>
              <a:rPr lang="en-US" altLang="en-US" dirty="0" smtClean="0"/>
              <a:t>There are two versions:</a:t>
            </a:r>
          </a:p>
          <a:p>
            <a:pPr lvl="1">
              <a:lnSpc>
                <a:spcPct val="90000"/>
              </a:lnSpc>
            </a:pPr>
            <a:r>
              <a:rPr lang="en-US" altLang="en-US" sz="2800" dirty="0" smtClean="0">
                <a:solidFill>
                  <a:srgbClr val="C00000"/>
                </a:solidFill>
              </a:rPr>
              <a:t>Black-box reuse (code is not modified)</a:t>
            </a:r>
          </a:p>
          <a:p>
            <a:pPr lvl="2">
              <a:lnSpc>
                <a:spcPct val="90000"/>
              </a:lnSpc>
            </a:pPr>
            <a:r>
              <a:rPr lang="en-US" altLang="en-US" sz="2800" dirty="0" smtClean="0">
                <a:solidFill>
                  <a:srgbClr val="C00000"/>
                </a:solidFill>
              </a:rPr>
              <a:t>No need to understand the code </a:t>
            </a:r>
          </a:p>
          <a:p>
            <a:pPr lvl="1">
              <a:lnSpc>
                <a:spcPct val="90000"/>
              </a:lnSpc>
            </a:pPr>
            <a:r>
              <a:rPr lang="en-US" altLang="en-US" sz="2800" dirty="0" smtClean="0">
                <a:solidFill>
                  <a:srgbClr val="C00000"/>
                </a:solidFill>
              </a:rPr>
              <a:t>White-box reuse (code is modified)</a:t>
            </a:r>
          </a:p>
          <a:p>
            <a:pPr lvl="2">
              <a:lnSpc>
                <a:spcPct val="90000"/>
              </a:lnSpc>
            </a:pPr>
            <a:r>
              <a:rPr lang="en-US" altLang="en-US" sz="2800" dirty="0" smtClean="0">
                <a:solidFill>
                  <a:srgbClr val="C00000"/>
                </a:solidFill>
              </a:rPr>
              <a:t>Need development effort to understand and reuse the code</a:t>
            </a:r>
          </a:p>
        </p:txBody>
      </p:sp>
    </p:spTree>
    <p:extLst>
      <p:ext uri="{BB962C8B-B14F-4D97-AF65-F5344CB8AC3E}">
        <p14:creationId xmlns:p14="http://schemas.microsoft.com/office/powerpoint/2010/main" val="193022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the source code equivalent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The formula used to compute the source code equivalent is complex and consists of</a:t>
            </a:r>
          </a:p>
          <a:p>
            <a:pPr lvl="1"/>
            <a:r>
              <a:rPr lang="en-US" dirty="0">
                <a:solidFill>
                  <a:srgbClr val="C00000"/>
                </a:solidFill>
              </a:rPr>
              <a:t> </a:t>
            </a:r>
            <a:r>
              <a:rPr lang="en-US" dirty="0" smtClean="0">
                <a:solidFill>
                  <a:srgbClr val="C00000"/>
                </a:solidFill>
              </a:rPr>
              <a:t>ESLOC = (ASLOC X 1-AT/100) X AAM</a:t>
            </a:r>
          </a:p>
          <a:p>
            <a:pPr lvl="1"/>
            <a:r>
              <a:rPr lang="en-US" dirty="0" smtClean="0">
                <a:solidFill>
                  <a:srgbClr val="C00000"/>
                </a:solidFill>
              </a:rPr>
              <a:t>Where</a:t>
            </a:r>
          </a:p>
          <a:p>
            <a:pPr lvl="2"/>
            <a:r>
              <a:rPr lang="en-US" dirty="0" smtClean="0">
                <a:solidFill>
                  <a:srgbClr val="C00000"/>
                </a:solidFill>
              </a:rPr>
              <a:t>ESLOC = the equivalent number of lines of new source code</a:t>
            </a:r>
          </a:p>
          <a:p>
            <a:pPr lvl="2"/>
            <a:r>
              <a:rPr lang="en-US" dirty="0" smtClean="0">
                <a:solidFill>
                  <a:srgbClr val="C00000"/>
                </a:solidFill>
              </a:rPr>
              <a:t>ASLOC = an estimate of LOCs in the reused components that have to be </a:t>
            </a:r>
            <a:r>
              <a:rPr lang="en-US" b="1" dirty="0" smtClean="0">
                <a:solidFill>
                  <a:srgbClr val="C00000"/>
                </a:solidFill>
              </a:rPr>
              <a:t>changed</a:t>
            </a:r>
          </a:p>
          <a:p>
            <a:pPr lvl="2"/>
            <a:r>
              <a:rPr lang="en-US" dirty="0" smtClean="0">
                <a:solidFill>
                  <a:srgbClr val="C00000"/>
                </a:solidFill>
              </a:rPr>
              <a:t>AT = the percentage of reused code that can be modified automatically</a:t>
            </a:r>
          </a:p>
          <a:p>
            <a:pPr lvl="2"/>
            <a:r>
              <a:rPr lang="en-US" dirty="0" smtClean="0">
                <a:solidFill>
                  <a:srgbClr val="C00000"/>
                </a:solidFill>
              </a:rPr>
              <a:t>AAM = An adaptation Adjustment Multiplier refracting the additional effort  needed to assess, understand, and modify the reuse component</a:t>
            </a:r>
          </a:p>
          <a:p>
            <a:r>
              <a:rPr lang="en-US" dirty="0" smtClean="0"/>
              <a:t>Effort = A X ESLOC</a:t>
            </a:r>
            <a:r>
              <a:rPr lang="en-US" baseline="30000" dirty="0" smtClean="0"/>
              <a:t>B</a:t>
            </a:r>
            <a:r>
              <a:rPr lang="en-US" dirty="0" smtClean="0"/>
              <a:t> X M</a:t>
            </a:r>
          </a:p>
          <a:p>
            <a:pPr lvl="1"/>
            <a:r>
              <a:rPr lang="en-US" dirty="0" smtClean="0"/>
              <a:t>Where A, B, and M have the same values as used in the early design model</a:t>
            </a:r>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3042072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9361" y="418926"/>
            <a:ext cx="8865305" cy="1325563"/>
          </a:xfrm>
        </p:spPr>
        <p:txBody>
          <a:bodyPr/>
          <a:lstStyle/>
          <a:p>
            <a:r>
              <a:rPr lang="en-GB" altLang="en-US" dirty="0" smtClean="0"/>
              <a:t>Post-architecture level</a:t>
            </a:r>
          </a:p>
        </p:txBody>
      </p:sp>
      <p:sp>
        <p:nvSpPr>
          <p:cNvPr id="82947" name="Rectangle 3"/>
          <p:cNvSpPr>
            <a:spLocks noGrp="1" noChangeArrowheads="1"/>
          </p:cNvSpPr>
          <p:nvPr>
            <p:ph type="body" idx="1"/>
          </p:nvPr>
        </p:nvSpPr>
        <p:spPr>
          <a:xfrm>
            <a:off x="0" y="1936400"/>
            <a:ext cx="9144000" cy="4836933"/>
          </a:xfrm>
        </p:spPr>
        <p:txBody>
          <a:bodyPr>
            <a:normAutofit/>
          </a:bodyPr>
          <a:lstStyle/>
          <a:p>
            <a:r>
              <a:rPr lang="en-GB" altLang="en-US" sz="3000" dirty="0" smtClean="0"/>
              <a:t>The most detailed of Models in the COCOMOII</a:t>
            </a:r>
          </a:p>
          <a:p>
            <a:r>
              <a:rPr lang="en-GB" altLang="en-US" sz="2600" dirty="0" smtClean="0"/>
              <a:t>Applied when the software architecture becomes available</a:t>
            </a:r>
          </a:p>
          <a:p>
            <a:r>
              <a:rPr lang="en-GB" altLang="en-US" sz="2600" dirty="0" smtClean="0"/>
              <a:t>Uses standard formula with 17 multipliers!</a:t>
            </a:r>
          </a:p>
          <a:p>
            <a:pPr lvl="1"/>
            <a:r>
              <a:rPr lang="en-GB" altLang="en-US" sz="2600" dirty="0" smtClean="0">
                <a:solidFill>
                  <a:srgbClr val="C00000"/>
                </a:solidFill>
              </a:rPr>
              <a:t>Effort = A * </a:t>
            </a:r>
            <a:r>
              <a:rPr lang="en-GB" altLang="en-US" sz="2600" dirty="0" err="1" smtClean="0">
                <a:solidFill>
                  <a:srgbClr val="C00000"/>
                </a:solidFill>
              </a:rPr>
              <a:t>Size</a:t>
            </a:r>
            <a:r>
              <a:rPr lang="en-GB" altLang="en-US" sz="2600" baseline="30000" dirty="0" err="1" smtClean="0">
                <a:solidFill>
                  <a:srgbClr val="C00000"/>
                </a:solidFill>
              </a:rPr>
              <a:t>B</a:t>
            </a:r>
            <a:r>
              <a:rPr lang="en-GB" altLang="en-US" sz="2600" dirty="0" smtClean="0">
                <a:solidFill>
                  <a:srgbClr val="C00000"/>
                </a:solidFill>
              </a:rPr>
              <a:t> * M</a:t>
            </a:r>
          </a:p>
          <a:p>
            <a:r>
              <a:rPr lang="en-GB" altLang="en-US" sz="2600" dirty="0" smtClean="0"/>
              <a:t>The code SIZE is computed by adding the following estimates:</a:t>
            </a:r>
          </a:p>
          <a:p>
            <a:pPr marL="971550" lvl="1" indent="-514350">
              <a:buFont typeface="+mj-lt"/>
              <a:buAutoNum type="arabicPeriod"/>
            </a:pPr>
            <a:r>
              <a:rPr lang="en-GB" altLang="en-US" sz="2600" dirty="0" smtClean="0">
                <a:solidFill>
                  <a:srgbClr val="C00000"/>
                </a:solidFill>
              </a:rPr>
              <a:t>Number of  new SLOC to be developed </a:t>
            </a:r>
          </a:p>
          <a:p>
            <a:pPr marL="971550" lvl="1" indent="-514350">
              <a:buFont typeface="+mj-lt"/>
              <a:buAutoNum type="arabicPeriod"/>
            </a:pPr>
            <a:r>
              <a:rPr lang="en-GB" altLang="en-US" sz="2600" dirty="0" smtClean="0">
                <a:solidFill>
                  <a:srgbClr val="C00000"/>
                </a:solidFill>
              </a:rPr>
              <a:t>Estimate of reused costs using ESLOC;</a:t>
            </a:r>
          </a:p>
          <a:p>
            <a:pPr marL="971550" lvl="1" indent="-514350">
              <a:buFont typeface="+mj-lt"/>
              <a:buAutoNum type="arabicPeriod"/>
            </a:pPr>
            <a:r>
              <a:rPr lang="en-GB" altLang="en-US" sz="2600" dirty="0" smtClean="0">
                <a:solidFill>
                  <a:srgbClr val="C00000"/>
                </a:solidFill>
              </a:rPr>
              <a:t>An estimate of the number of lines of modified code </a:t>
            </a:r>
          </a:p>
          <a:p>
            <a:pPr lvl="2"/>
            <a:r>
              <a:rPr lang="en-GB" altLang="en-US" sz="2600" dirty="0" smtClean="0">
                <a:solidFill>
                  <a:srgbClr val="0070C0"/>
                </a:solidFill>
              </a:rPr>
              <a:t>i.e., code that may be</a:t>
            </a:r>
            <a:r>
              <a:rPr lang="en-GB" altLang="en-US" sz="2600" i="1" dirty="0" smtClean="0">
                <a:solidFill>
                  <a:srgbClr val="0070C0"/>
                </a:solidFill>
              </a:rPr>
              <a:t> modified </a:t>
            </a:r>
            <a:r>
              <a:rPr lang="en-GB" altLang="en-US" sz="2600" dirty="0" smtClean="0">
                <a:solidFill>
                  <a:srgbClr val="0070C0"/>
                </a:solidFill>
              </a:rPr>
              <a:t>because of changing requirements</a:t>
            </a:r>
          </a:p>
          <a:p>
            <a:pPr lvl="2">
              <a:buFont typeface="Lucida Sans Unicode" panose="020B0602030504020204" pitchFamily="34" charset="0"/>
              <a:buNone/>
            </a:pPr>
            <a:endParaRPr lang="en-GB" altLang="en-US" dirty="0" smtClean="0"/>
          </a:p>
        </p:txBody>
      </p:sp>
    </p:spTree>
    <p:extLst>
      <p:ext uri="{BB962C8B-B14F-4D97-AF65-F5344CB8AC3E}">
        <p14:creationId xmlns:p14="http://schemas.microsoft.com/office/powerpoint/2010/main" val="243519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199672" y="1956454"/>
            <a:ext cx="8662105" cy="4222657"/>
          </a:xfrm>
        </p:spPr>
        <p:txBody>
          <a:bodyPr lIns="90840" tIns="44623" rIns="90840" bIns="44623">
            <a:noAutofit/>
          </a:bodyPr>
          <a:lstStyle/>
          <a:p>
            <a:pPr>
              <a:lnSpc>
                <a:spcPct val="90000"/>
              </a:lnSpc>
            </a:pPr>
            <a:r>
              <a:rPr lang="en-GB" altLang="en-US" dirty="0" smtClean="0"/>
              <a:t>B exponent in formula </a:t>
            </a:r>
          </a:p>
          <a:p>
            <a:pPr lvl="1"/>
            <a:r>
              <a:rPr lang="en-GB" altLang="en-US" sz="2800" dirty="0" smtClean="0">
                <a:solidFill>
                  <a:srgbClr val="C00000"/>
                </a:solidFill>
              </a:rPr>
              <a:t>reflects project complexity </a:t>
            </a:r>
          </a:p>
          <a:p>
            <a:pPr lvl="1">
              <a:lnSpc>
                <a:spcPct val="90000"/>
              </a:lnSpc>
            </a:pPr>
            <a:r>
              <a:rPr lang="en-GB" altLang="en-US" sz="2800" dirty="0" smtClean="0">
                <a:solidFill>
                  <a:srgbClr val="C00000"/>
                </a:solidFill>
              </a:rPr>
              <a:t>depends on 5 factors </a:t>
            </a:r>
          </a:p>
          <a:p>
            <a:r>
              <a:rPr lang="en-GB" altLang="en-US" sz="3200" dirty="0" smtClean="0"/>
              <a:t>B= (∑F</a:t>
            </a:r>
            <a:r>
              <a:rPr lang="en-GB" altLang="en-US" sz="3200" baseline="-25000" dirty="0" smtClean="0"/>
              <a:t>i</a:t>
            </a:r>
            <a:r>
              <a:rPr lang="en-GB" altLang="en-US" sz="3200" dirty="0" smtClean="0"/>
              <a:t>/ 100) + 1.01 </a:t>
            </a:r>
            <a:r>
              <a:rPr lang="en-GB" altLang="en-US" sz="2800" dirty="0" smtClean="0"/>
              <a:t>Where I (factor) is from 1 -5</a:t>
            </a:r>
          </a:p>
          <a:p>
            <a:pPr>
              <a:lnSpc>
                <a:spcPct val="90000"/>
              </a:lnSpc>
            </a:pPr>
            <a:r>
              <a:rPr lang="en-GB" altLang="en-US" dirty="0" smtClean="0">
                <a:solidFill>
                  <a:schemeClr val="tx1"/>
                </a:solidFill>
              </a:rPr>
              <a:t>Factors are rated on a </a:t>
            </a:r>
            <a:r>
              <a:rPr lang="en-GB" altLang="en-US" b="1" dirty="0" smtClean="0">
                <a:solidFill>
                  <a:schemeClr val="tx1"/>
                </a:solidFill>
              </a:rPr>
              <a:t>six-point scale from </a:t>
            </a:r>
            <a:r>
              <a:rPr lang="en-GB" altLang="en-US" sz="2800" b="1" dirty="0" smtClean="0">
                <a:solidFill>
                  <a:schemeClr val="tx1"/>
                </a:solidFill>
              </a:rPr>
              <a:t>0-5</a:t>
            </a:r>
            <a:endParaRPr lang="en-GB" altLang="en-US" sz="2000" dirty="0" smtClean="0">
              <a:solidFill>
                <a:schemeClr val="tx1"/>
              </a:solidFill>
            </a:endParaRPr>
          </a:p>
          <a:p>
            <a:pPr lvl="1"/>
            <a:r>
              <a:rPr lang="en-GB" altLang="en-US" sz="3200" dirty="0" smtClean="0">
                <a:solidFill>
                  <a:srgbClr val="00B050"/>
                </a:solidFill>
              </a:rPr>
              <a:t>0 (i.e., extra high) </a:t>
            </a:r>
            <a:endParaRPr lang="en-GB" altLang="en-US" sz="3200" dirty="0">
              <a:solidFill>
                <a:srgbClr val="00B050"/>
              </a:solidFill>
            </a:endParaRPr>
          </a:p>
          <a:p>
            <a:pPr lvl="1"/>
            <a:r>
              <a:rPr lang="en-GB" altLang="en-US" sz="3200" dirty="0" smtClean="0">
                <a:solidFill>
                  <a:srgbClr val="C00000"/>
                </a:solidFill>
              </a:rPr>
              <a:t>5 (i.e., very low)</a:t>
            </a:r>
          </a:p>
        </p:txBody>
      </p:sp>
      <p:sp>
        <p:nvSpPr>
          <p:cNvPr id="83971" name="Rectangle 3"/>
          <p:cNvSpPr>
            <a:spLocks noGrp="1" noChangeArrowheads="1"/>
          </p:cNvSpPr>
          <p:nvPr>
            <p:ph type="title"/>
          </p:nvPr>
        </p:nvSpPr>
        <p:spPr>
          <a:xfrm>
            <a:off x="0" y="365126"/>
            <a:ext cx="8515350" cy="1325563"/>
          </a:xfrm>
        </p:spPr>
        <p:txBody>
          <a:bodyPr lIns="90840" tIns="44623" rIns="90840" bIns="44623"/>
          <a:lstStyle/>
          <a:p>
            <a:r>
              <a:rPr lang="en-GB" altLang="en-US" dirty="0" smtClean="0"/>
              <a:t>About Exponent term B</a:t>
            </a:r>
          </a:p>
        </p:txBody>
      </p:sp>
    </p:spTree>
    <p:extLst>
      <p:ext uri="{BB962C8B-B14F-4D97-AF65-F5344CB8AC3E}">
        <p14:creationId xmlns:p14="http://schemas.microsoft.com/office/powerpoint/2010/main" val="5086623"/>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76200" y="152400"/>
            <a:ext cx="8216900" cy="1131888"/>
          </a:xfrm>
        </p:spPr>
        <p:txBody>
          <a:bodyPr/>
          <a:lstStyle/>
          <a:p>
            <a:r>
              <a:rPr lang="en-US" altLang="en-US" sz="2400" smtClean="0"/>
              <a:t>Scale factors used in the exponent computation in the post-architecture model</a:t>
            </a:r>
            <a:r>
              <a:rPr lang="en-GB" altLang="en-US" sz="2400" smtClean="0"/>
              <a:t> </a:t>
            </a:r>
            <a:endParaRPr lang="en-US" altLang="en-US" sz="240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5981757"/>
              </p:ext>
            </p:extLst>
          </p:nvPr>
        </p:nvGraphicFramePr>
        <p:xfrm>
          <a:off x="76200" y="1722438"/>
          <a:ext cx="9067800" cy="5135562"/>
        </p:xfrm>
        <a:graphic>
          <a:graphicData uri="http://schemas.openxmlformats.org/drawingml/2006/table">
            <a:tbl>
              <a:tblPr firstRow="1" bandRow="1">
                <a:tableStyleId>{5C22544A-7EE6-4342-B048-85BDC9FD1C3A}</a:tableStyleId>
              </a:tblPr>
              <a:tblGrid>
                <a:gridCol w="2756666">
                  <a:extLst>
                    <a:ext uri="{9D8B030D-6E8A-4147-A177-3AD203B41FA5}">
                      <a16:colId xmlns:a16="http://schemas.microsoft.com/office/drawing/2014/main" val="20000"/>
                    </a:ext>
                  </a:extLst>
                </a:gridCol>
                <a:gridCol w="6311134">
                  <a:extLst>
                    <a:ext uri="{9D8B030D-6E8A-4147-A177-3AD203B41FA5}">
                      <a16:colId xmlns:a16="http://schemas.microsoft.com/office/drawing/2014/main" val="20001"/>
                    </a:ext>
                  </a:extLst>
                </a:gridCol>
              </a:tblGrid>
              <a:tr h="414664">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29" marB="91429">
                    <a:solidFill>
                      <a:schemeClr val="bg1">
                        <a:lumMod val="95000"/>
                      </a:schemeClr>
                    </a:solidFill>
                  </a:tcPr>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29" marB="91429">
                    <a:solidFill>
                      <a:schemeClr val="bg1">
                        <a:lumMod val="95000"/>
                      </a:schemeClr>
                    </a:solidFill>
                  </a:tcPr>
                </a:tc>
                <a:extLst>
                  <a:ext uri="{0D108BD9-81ED-4DB2-BD59-A6C34878D82A}">
                    <a16:rowId xmlns:a16="http://schemas.microsoft.com/office/drawing/2014/main" val="10000"/>
                  </a:ext>
                </a:extLst>
              </a:tr>
              <a:tr h="988837">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29">
                    <a:solidFill>
                      <a:schemeClr val="bg1">
                        <a:lumMod val="95000"/>
                      </a:schemeClr>
                    </a:solidFill>
                  </a:tcPr>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a:t>
                      </a:r>
                      <a:endParaRPr lang="en-US" sz="1400" dirty="0" smtClean="0">
                        <a:solidFill>
                          <a:srgbClr val="000000"/>
                        </a:solidFill>
                        <a:latin typeface="Arial"/>
                        <a:ea typeface="Times New Roman"/>
                        <a:cs typeface="Arial"/>
                      </a:endParaRPr>
                    </a:p>
                    <a:p>
                      <a:pPr algn="just">
                        <a:spcAft>
                          <a:spcPts val="0"/>
                        </a:spcAft>
                      </a:pPr>
                      <a:r>
                        <a:rPr lang="en-US" sz="1400" dirty="0" smtClean="0">
                          <a:solidFill>
                            <a:srgbClr val="FF0000"/>
                          </a:solidFill>
                          <a:latin typeface="Arial"/>
                          <a:ea typeface="Times New Roman"/>
                          <a:cs typeface="Arial"/>
                        </a:rPr>
                        <a:t>Very low (5)  </a:t>
                      </a:r>
                      <a:r>
                        <a:rPr lang="en-US" sz="1400" dirty="0">
                          <a:solidFill>
                            <a:srgbClr val="FF0000"/>
                          </a:solidFill>
                          <a:latin typeface="Arial"/>
                          <a:ea typeface="Times New Roman"/>
                          <a:cs typeface="Arial"/>
                        </a:rPr>
                        <a:t>means no previous experience</a:t>
                      </a:r>
                      <a:r>
                        <a:rPr lang="en-US" sz="1400" dirty="0" smtClean="0">
                          <a:solidFill>
                            <a:srgbClr val="FF0000"/>
                          </a:solidFill>
                          <a:latin typeface="Arial"/>
                          <a:ea typeface="Times New Roman"/>
                          <a:cs typeface="Arial"/>
                        </a:rPr>
                        <a:t>;</a:t>
                      </a:r>
                      <a:r>
                        <a:rPr lang="en-US" sz="1400" dirty="0" smtClean="0">
                          <a:solidFill>
                            <a:srgbClr val="000000"/>
                          </a:solidFill>
                          <a:latin typeface="Arial"/>
                          <a:ea typeface="Times New Roman"/>
                          <a:cs typeface="Arial"/>
                        </a:rPr>
                        <a:t> </a:t>
                      </a:r>
                    </a:p>
                    <a:p>
                      <a:pPr algn="just">
                        <a:spcAft>
                          <a:spcPts val="0"/>
                        </a:spcAft>
                      </a:pPr>
                      <a:r>
                        <a:rPr lang="en-US" sz="1400" dirty="0" smtClean="0">
                          <a:solidFill>
                            <a:srgbClr val="00B050"/>
                          </a:solidFill>
                          <a:latin typeface="Arial"/>
                          <a:ea typeface="Times New Roman"/>
                          <a:cs typeface="Arial"/>
                        </a:rPr>
                        <a:t>extra-high (1)  means that lots of experience</a:t>
                      </a:r>
                      <a:endParaRPr lang="en-GB" sz="1400" dirty="0">
                        <a:solidFill>
                          <a:srgbClr val="00B050"/>
                        </a:solidFill>
                        <a:latin typeface="Arial"/>
                        <a:ea typeface="Times New Roman"/>
                        <a:cs typeface="Arial"/>
                      </a:endParaRPr>
                    </a:p>
                  </a:txBody>
                  <a:tcPr marL="73025" marR="73025" marT="0" marB="91429">
                    <a:solidFill>
                      <a:schemeClr val="bg1">
                        <a:lumMod val="95000"/>
                      </a:schemeClr>
                    </a:solidFill>
                  </a:tcPr>
                </a:tc>
                <a:extLst>
                  <a:ext uri="{0D108BD9-81ED-4DB2-BD59-A6C34878D82A}">
                    <a16:rowId xmlns:a16="http://schemas.microsoft.com/office/drawing/2014/main" val="10001"/>
                  </a:ext>
                </a:extLst>
              </a:tr>
              <a:tr h="76555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29">
                    <a:solidFill>
                      <a:schemeClr val="bg1">
                        <a:lumMod val="95000"/>
                      </a:schemeClr>
                    </a:solidFill>
                  </a:tcPr>
                </a:tc>
                <a:tc>
                  <a:txBody>
                    <a:bodyPr/>
                    <a:lstStyle/>
                    <a:p>
                      <a:pPr algn="just">
                        <a:spcAft>
                          <a:spcPts val="0"/>
                        </a:spcAft>
                      </a:pPr>
                      <a:r>
                        <a:rPr lang="en-US" sz="1400" dirty="0">
                          <a:solidFill>
                            <a:schemeClr val="tx1"/>
                          </a:solidFill>
                          <a:latin typeface="Arial"/>
                          <a:ea typeface="Times New Roman"/>
                          <a:cs typeface="Arial"/>
                        </a:rPr>
                        <a:t>Reflects the degree of flexibility in the development process. </a:t>
                      </a:r>
                      <a:endParaRPr lang="en-US" sz="1400" dirty="0" smtClean="0">
                        <a:solidFill>
                          <a:schemeClr val="tx1"/>
                        </a:solidFill>
                        <a:latin typeface="Arial"/>
                        <a:ea typeface="Times New Roman"/>
                        <a:cs typeface="Arial"/>
                      </a:endParaRPr>
                    </a:p>
                    <a:p>
                      <a:pPr algn="just">
                        <a:spcAft>
                          <a:spcPts val="0"/>
                        </a:spcAft>
                      </a:pPr>
                      <a:r>
                        <a:rPr lang="en-US" sz="1400" dirty="0" smtClean="0">
                          <a:solidFill>
                            <a:srgbClr val="FF0000"/>
                          </a:solidFill>
                          <a:latin typeface="Arial"/>
                          <a:ea typeface="Times New Roman"/>
                          <a:cs typeface="Arial"/>
                        </a:rPr>
                        <a:t>Very </a:t>
                      </a:r>
                      <a:r>
                        <a:rPr lang="en-US" sz="1400" dirty="0">
                          <a:solidFill>
                            <a:srgbClr val="FF0000"/>
                          </a:solidFill>
                          <a:latin typeface="Arial"/>
                          <a:ea typeface="Times New Roman"/>
                          <a:cs typeface="Arial"/>
                        </a:rPr>
                        <a:t>low means a prescribed process is used</a:t>
                      </a:r>
                      <a:r>
                        <a:rPr lang="en-US" sz="1400" dirty="0">
                          <a:solidFill>
                            <a:srgbClr val="000000"/>
                          </a:solidFill>
                          <a:latin typeface="Arial"/>
                          <a:ea typeface="Times New Roman"/>
                          <a:cs typeface="Arial"/>
                        </a:rPr>
                        <a:t>; </a:t>
                      </a:r>
                      <a:endParaRPr lang="en-US" sz="1400" dirty="0" smtClean="0">
                        <a:solidFill>
                          <a:srgbClr val="000000"/>
                        </a:solidFill>
                        <a:latin typeface="Arial"/>
                        <a:ea typeface="Times New Roman"/>
                        <a:cs typeface="Arial"/>
                      </a:endParaRPr>
                    </a:p>
                    <a:p>
                      <a:pPr algn="just">
                        <a:spcAft>
                          <a:spcPts val="0"/>
                        </a:spcAft>
                      </a:pPr>
                      <a:r>
                        <a:rPr lang="en-US" sz="1400" dirty="0" smtClean="0">
                          <a:solidFill>
                            <a:srgbClr val="00B050"/>
                          </a:solidFill>
                          <a:latin typeface="Arial"/>
                          <a:ea typeface="Times New Roman"/>
                          <a:cs typeface="Arial"/>
                        </a:rPr>
                        <a:t>extra-high </a:t>
                      </a:r>
                      <a:r>
                        <a:rPr lang="en-US" sz="1400" dirty="0">
                          <a:solidFill>
                            <a:srgbClr val="00B050"/>
                          </a:solidFill>
                          <a:latin typeface="Arial"/>
                          <a:ea typeface="Times New Roman"/>
                          <a:cs typeface="Arial"/>
                        </a:rPr>
                        <a:t>means that the client sets only general goals.</a:t>
                      </a:r>
                      <a:endParaRPr lang="en-GB" sz="1400" dirty="0">
                        <a:solidFill>
                          <a:srgbClr val="00B050"/>
                        </a:solidFill>
                        <a:latin typeface="Arial"/>
                        <a:ea typeface="Times New Roman"/>
                        <a:cs typeface="Arial"/>
                      </a:endParaRPr>
                    </a:p>
                  </a:txBody>
                  <a:tcPr marL="73025" marR="73025" marT="0" marB="91429">
                    <a:solidFill>
                      <a:schemeClr val="bg1">
                        <a:lumMod val="95000"/>
                      </a:schemeClr>
                    </a:solidFill>
                  </a:tcPr>
                </a:tc>
                <a:extLst>
                  <a:ext uri="{0D108BD9-81ED-4DB2-BD59-A6C34878D82A}">
                    <a16:rowId xmlns:a16="http://schemas.microsoft.com/office/drawing/2014/main" val="10002"/>
                  </a:ext>
                </a:extLst>
              </a:tr>
              <a:tr h="76555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29">
                    <a:solidFill>
                      <a:schemeClr val="bg1">
                        <a:lumMod val="95000"/>
                      </a:schemeClr>
                    </a:solidFill>
                  </a:tcPr>
                </a:tc>
                <a:tc>
                  <a:txBody>
                    <a:bodyPr/>
                    <a:lstStyle/>
                    <a:p>
                      <a:pPr algn="just">
                        <a:spcAft>
                          <a:spcPts val="0"/>
                        </a:spcAft>
                      </a:pPr>
                      <a:r>
                        <a:rPr lang="en-US" sz="1400" dirty="0">
                          <a:solidFill>
                            <a:schemeClr val="tx1"/>
                          </a:solidFill>
                          <a:latin typeface="Arial"/>
                          <a:ea typeface="Times New Roman"/>
                          <a:cs typeface="Arial"/>
                        </a:rPr>
                        <a:t>Reflects the extent of risk analysis carried out. </a:t>
                      </a:r>
                      <a:endParaRPr lang="en-US" sz="1400" dirty="0" smtClean="0">
                        <a:solidFill>
                          <a:schemeClr val="tx1"/>
                        </a:solidFill>
                        <a:latin typeface="Arial"/>
                        <a:ea typeface="Times New Roman"/>
                        <a:cs typeface="Arial"/>
                      </a:endParaRPr>
                    </a:p>
                    <a:p>
                      <a:pPr algn="just">
                        <a:spcAft>
                          <a:spcPts val="0"/>
                        </a:spcAft>
                      </a:pPr>
                      <a:r>
                        <a:rPr lang="en-US" sz="1400" dirty="0" smtClean="0">
                          <a:solidFill>
                            <a:srgbClr val="FF0000"/>
                          </a:solidFill>
                          <a:latin typeface="Arial"/>
                          <a:ea typeface="Times New Roman"/>
                          <a:cs typeface="Arial"/>
                        </a:rPr>
                        <a:t>Very </a:t>
                      </a:r>
                      <a:r>
                        <a:rPr lang="en-US" sz="1400" dirty="0">
                          <a:solidFill>
                            <a:srgbClr val="FF0000"/>
                          </a:solidFill>
                          <a:latin typeface="Arial"/>
                          <a:ea typeface="Times New Roman"/>
                          <a:cs typeface="Arial"/>
                        </a:rPr>
                        <a:t>low means little analysis; </a:t>
                      </a:r>
                      <a:endParaRPr lang="en-US" sz="1400" dirty="0" smtClean="0">
                        <a:solidFill>
                          <a:srgbClr val="FF0000"/>
                        </a:solidFill>
                        <a:latin typeface="Arial"/>
                        <a:ea typeface="Times New Roman"/>
                        <a:cs typeface="Arial"/>
                      </a:endParaRPr>
                    </a:p>
                    <a:p>
                      <a:pPr algn="just">
                        <a:spcAft>
                          <a:spcPts val="0"/>
                        </a:spcAft>
                      </a:pPr>
                      <a:r>
                        <a:rPr lang="en-US" sz="1400" dirty="0" smtClean="0">
                          <a:solidFill>
                            <a:srgbClr val="00B050"/>
                          </a:solidFill>
                          <a:latin typeface="Arial"/>
                          <a:ea typeface="Times New Roman"/>
                          <a:cs typeface="Arial"/>
                        </a:rPr>
                        <a:t>extra-high </a:t>
                      </a:r>
                      <a:r>
                        <a:rPr lang="en-US" sz="1400" dirty="0">
                          <a:solidFill>
                            <a:srgbClr val="00B050"/>
                          </a:solidFill>
                          <a:latin typeface="Arial"/>
                          <a:ea typeface="Times New Roman"/>
                          <a:cs typeface="Arial"/>
                        </a:rPr>
                        <a:t>means a complete and thorough risk analysis</a:t>
                      </a:r>
                      <a:r>
                        <a:rPr lang="en-US" sz="1400" dirty="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29">
                    <a:solidFill>
                      <a:schemeClr val="bg1">
                        <a:lumMod val="95000"/>
                      </a:schemeClr>
                    </a:solidFill>
                  </a:tcPr>
                </a:tc>
                <a:extLst>
                  <a:ext uri="{0D108BD9-81ED-4DB2-BD59-A6C34878D82A}">
                    <a16:rowId xmlns:a16="http://schemas.microsoft.com/office/drawing/2014/main" val="10003"/>
                  </a:ext>
                </a:extLst>
              </a:tr>
              <a:tr h="1212124">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29">
                    <a:solidFill>
                      <a:schemeClr val="bg1">
                        <a:lumMod val="95000"/>
                      </a:schemeClr>
                    </a:solidFill>
                  </a:tcPr>
                </a:tc>
                <a:tc>
                  <a:txBody>
                    <a:bodyPr/>
                    <a:lstStyle/>
                    <a:p>
                      <a:pPr algn="just">
                        <a:spcAft>
                          <a:spcPts val="0"/>
                        </a:spcAft>
                      </a:pPr>
                      <a:r>
                        <a:rPr lang="en-US" sz="1400" dirty="0">
                          <a:solidFill>
                            <a:schemeClr val="tx1"/>
                          </a:solidFill>
                          <a:latin typeface="Arial"/>
                          <a:ea typeface="Times New Roman"/>
                          <a:cs typeface="Arial"/>
                        </a:rPr>
                        <a:t>Reflects how well the development team knows each other and work together. </a:t>
                      </a:r>
                      <a:endParaRPr lang="en-US" sz="1400" dirty="0" smtClean="0">
                        <a:solidFill>
                          <a:schemeClr val="tx1"/>
                        </a:solidFill>
                        <a:latin typeface="Arial"/>
                        <a:ea typeface="Times New Roman"/>
                        <a:cs typeface="Arial"/>
                      </a:endParaRPr>
                    </a:p>
                    <a:p>
                      <a:pPr algn="just">
                        <a:spcAft>
                          <a:spcPts val="0"/>
                        </a:spcAft>
                      </a:pPr>
                      <a:r>
                        <a:rPr lang="en-US" sz="1400" dirty="0" smtClean="0">
                          <a:solidFill>
                            <a:srgbClr val="FF0000"/>
                          </a:solidFill>
                          <a:latin typeface="Arial"/>
                          <a:ea typeface="Times New Roman"/>
                          <a:cs typeface="Arial"/>
                        </a:rPr>
                        <a:t>Very </a:t>
                      </a:r>
                      <a:r>
                        <a:rPr lang="en-US" sz="1400" dirty="0">
                          <a:solidFill>
                            <a:srgbClr val="FF0000"/>
                          </a:solidFill>
                          <a:latin typeface="Arial"/>
                          <a:ea typeface="Times New Roman"/>
                          <a:cs typeface="Arial"/>
                        </a:rPr>
                        <a:t>low means very difficult interactions; </a:t>
                      </a:r>
                      <a:endParaRPr lang="en-US" sz="1400" dirty="0" smtClean="0">
                        <a:solidFill>
                          <a:srgbClr val="FF0000"/>
                        </a:solidFill>
                        <a:latin typeface="Arial"/>
                        <a:ea typeface="Times New Roman"/>
                        <a:cs typeface="Arial"/>
                      </a:endParaRPr>
                    </a:p>
                    <a:p>
                      <a:pPr algn="just">
                        <a:spcAft>
                          <a:spcPts val="0"/>
                        </a:spcAft>
                      </a:pPr>
                      <a:r>
                        <a:rPr lang="en-US" sz="1400" dirty="0" smtClean="0">
                          <a:solidFill>
                            <a:srgbClr val="00B050"/>
                          </a:solidFill>
                          <a:latin typeface="Arial"/>
                          <a:ea typeface="Times New Roman"/>
                          <a:cs typeface="Arial"/>
                        </a:rPr>
                        <a:t>extra-high </a:t>
                      </a:r>
                      <a:r>
                        <a:rPr lang="en-US" sz="1400" dirty="0">
                          <a:solidFill>
                            <a:srgbClr val="00B050"/>
                          </a:solidFill>
                          <a:latin typeface="Arial"/>
                          <a:ea typeface="Times New Roman"/>
                          <a:cs typeface="Arial"/>
                        </a:rPr>
                        <a:t>means an integrated and effective team with no communication problems.</a:t>
                      </a:r>
                      <a:endParaRPr lang="en-GB" sz="1400" dirty="0">
                        <a:solidFill>
                          <a:srgbClr val="00B050"/>
                        </a:solidFill>
                        <a:latin typeface="Arial"/>
                        <a:ea typeface="Times New Roman"/>
                        <a:cs typeface="Arial"/>
                      </a:endParaRPr>
                    </a:p>
                  </a:txBody>
                  <a:tcPr marL="73025" marR="73025" marT="0" marB="91429">
                    <a:solidFill>
                      <a:schemeClr val="bg1">
                        <a:lumMod val="95000"/>
                      </a:schemeClr>
                    </a:solidFill>
                  </a:tcPr>
                </a:tc>
                <a:extLst>
                  <a:ext uri="{0D108BD9-81ED-4DB2-BD59-A6C34878D82A}">
                    <a16:rowId xmlns:a16="http://schemas.microsoft.com/office/drawing/2014/main" val="10004"/>
                  </a:ext>
                </a:extLst>
              </a:tr>
              <a:tr h="988837">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29">
                    <a:solidFill>
                      <a:schemeClr val="bg1">
                        <a:lumMod val="95000"/>
                      </a:schemeClr>
                    </a:solidFill>
                  </a:tcPr>
                </a:tc>
                <a:tc>
                  <a:txBody>
                    <a:bodyPr/>
                    <a:lstStyle/>
                    <a:p>
                      <a:pPr algn="just">
                        <a:spcAft>
                          <a:spcPts val="0"/>
                        </a:spcAft>
                      </a:pPr>
                      <a:r>
                        <a:rPr lang="en-US" sz="1400" dirty="0">
                          <a:solidFill>
                            <a:schemeClr val="tx1"/>
                          </a:solidFill>
                          <a:latin typeface="Arial"/>
                          <a:ea typeface="Times New Roman"/>
                          <a:cs typeface="Arial"/>
                        </a:rPr>
                        <a:t>Reflects the process maturity of the organization</a:t>
                      </a:r>
                      <a:r>
                        <a:rPr lang="en-US" sz="1400" dirty="0">
                          <a:solidFill>
                            <a:srgbClr val="000000"/>
                          </a:solidFill>
                          <a:latin typeface="Arial"/>
                          <a:ea typeface="Times New Roman"/>
                          <a:cs typeface="Arial"/>
                        </a:rPr>
                        <a:t>. The computation of this value depends on the </a:t>
                      </a:r>
                      <a:r>
                        <a:rPr lang="en-US" sz="1400" dirty="0">
                          <a:solidFill>
                            <a:srgbClr val="CC00CC"/>
                          </a:solidFill>
                          <a:latin typeface="Arial"/>
                          <a:ea typeface="Times New Roman"/>
                          <a:cs typeface="Arial"/>
                        </a:rPr>
                        <a:t>CMM Maturity </a:t>
                      </a:r>
                      <a:r>
                        <a:rPr lang="en-US" sz="1400" dirty="0">
                          <a:solidFill>
                            <a:srgbClr val="000000"/>
                          </a:solidFill>
                          <a:latin typeface="Arial"/>
                          <a:ea typeface="Times New Roman"/>
                          <a:cs typeface="Arial"/>
                        </a:rPr>
                        <a:t>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29">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08332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Example1:</a:t>
            </a:r>
          </a:p>
        </p:txBody>
      </p:sp>
      <p:sp>
        <p:nvSpPr>
          <p:cNvPr id="3" name="Content Placeholder 2"/>
          <p:cNvSpPr>
            <a:spLocks noGrp="1"/>
          </p:cNvSpPr>
          <p:nvPr>
            <p:ph idx="1"/>
          </p:nvPr>
        </p:nvSpPr>
        <p:spPr>
          <a:xfrm>
            <a:off x="0" y="1809699"/>
            <a:ext cx="9143999" cy="4873323"/>
          </a:xfrm>
        </p:spPr>
        <p:txBody>
          <a:bodyPr>
            <a:normAutofit/>
          </a:bodyPr>
          <a:lstStyle/>
          <a:p>
            <a:pPr>
              <a:lnSpc>
                <a:spcPct val="90000"/>
              </a:lnSpc>
              <a:defRPr/>
            </a:pPr>
            <a:r>
              <a:rPr lang="en-GB" sz="3600" dirty="0" smtClean="0"/>
              <a:t>Suppose a company takes on a project </a:t>
            </a:r>
          </a:p>
          <a:p>
            <a:pPr lvl="1">
              <a:defRPr/>
            </a:pPr>
            <a:r>
              <a:rPr lang="en-GB" sz="3600" dirty="0" smtClean="0">
                <a:solidFill>
                  <a:srgbClr val="C00000"/>
                </a:solidFill>
              </a:rPr>
              <a:t>The project is in </a:t>
            </a:r>
            <a:r>
              <a:rPr lang="en-GB" sz="3600" b="1" dirty="0" smtClean="0">
                <a:solidFill>
                  <a:srgbClr val="C00000"/>
                </a:solidFill>
              </a:rPr>
              <a:t>a new domain </a:t>
            </a:r>
            <a:r>
              <a:rPr lang="en-GB" sz="3600" dirty="0" smtClean="0">
                <a:solidFill>
                  <a:srgbClr val="C00000"/>
                </a:solidFill>
              </a:rPr>
              <a:t>with new hiring</a:t>
            </a:r>
          </a:p>
          <a:p>
            <a:pPr lvl="1">
              <a:defRPr/>
            </a:pPr>
            <a:r>
              <a:rPr lang="en-GB" sz="3600" dirty="0" smtClean="0">
                <a:solidFill>
                  <a:srgbClr val="C00000"/>
                </a:solidFill>
              </a:rPr>
              <a:t>The client has </a:t>
            </a:r>
            <a:r>
              <a:rPr lang="en-GB" sz="3600" b="1" dirty="0" smtClean="0">
                <a:solidFill>
                  <a:srgbClr val="C00000"/>
                </a:solidFill>
              </a:rPr>
              <a:t>not demanded a process </a:t>
            </a:r>
            <a:r>
              <a:rPr lang="en-GB" sz="3600" dirty="0" smtClean="0">
                <a:solidFill>
                  <a:srgbClr val="C00000"/>
                </a:solidFill>
              </a:rPr>
              <a:t>to be used </a:t>
            </a:r>
          </a:p>
          <a:p>
            <a:pPr lvl="1">
              <a:defRPr/>
            </a:pPr>
            <a:r>
              <a:rPr lang="en-GB" sz="3600" dirty="0">
                <a:solidFill>
                  <a:srgbClr val="C00000"/>
                </a:solidFill>
              </a:rPr>
              <a:t>N</a:t>
            </a:r>
            <a:r>
              <a:rPr lang="en-GB" sz="3600" dirty="0" smtClean="0">
                <a:solidFill>
                  <a:srgbClr val="C00000"/>
                </a:solidFill>
              </a:rPr>
              <a:t>ot enough time for </a:t>
            </a:r>
            <a:r>
              <a:rPr lang="en-GB" sz="3600" b="1" dirty="0" smtClean="0">
                <a:solidFill>
                  <a:srgbClr val="C00000"/>
                </a:solidFill>
              </a:rPr>
              <a:t>risk analysis</a:t>
            </a:r>
            <a:r>
              <a:rPr lang="en-GB" sz="3600" dirty="0" smtClean="0">
                <a:solidFill>
                  <a:srgbClr val="C00000"/>
                </a:solidFill>
              </a:rPr>
              <a:t>. </a:t>
            </a:r>
          </a:p>
          <a:p>
            <a:pPr lvl="1">
              <a:defRPr/>
            </a:pPr>
            <a:r>
              <a:rPr lang="en-GB" sz="3600" dirty="0" smtClean="0">
                <a:solidFill>
                  <a:srgbClr val="C00000"/>
                </a:solidFill>
              </a:rPr>
              <a:t>The company has a </a:t>
            </a:r>
            <a:r>
              <a:rPr lang="en-GB" sz="3600" b="1" dirty="0" smtClean="0">
                <a:solidFill>
                  <a:srgbClr val="C00000"/>
                </a:solidFill>
              </a:rPr>
              <a:t>CMM level is 2 </a:t>
            </a:r>
            <a:r>
              <a:rPr lang="en-GB" sz="3600" dirty="0" smtClean="0">
                <a:solidFill>
                  <a:srgbClr val="C00000"/>
                </a:solidFill>
              </a:rPr>
              <a:t>rating</a:t>
            </a:r>
          </a:p>
          <a:p>
            <a:pPr lvl="1">
              <a:lnSpc>
                <a:spcPct val="90000"/>
              </a:lnSpc>
              <a:defRPr/>
            </a:pPr>
            <a:endParaRPr lang="en-GB" sz="3600" dirty="0" smtClean="0"/>
          </a:p>
          <a:p>
            <a:pPr>
              <a:defRPr/>
            </a:pPr>
            <a:endParaRPr lang="en-US" dirty="0"/>
          </a:p>
        </p:txBody>
      </p:sp>
    </p:spTree>
    <p:extLst>
      <p:ext uri="{BB962C8B-B14F-4D97-AF65-F5344CB8AC3E}">
        <p14:creationId xmlns:p14="http://schemas.microsoft.com/office/powerpoint/2010/main" val="169468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72" y="353837"/>
            <a:ext cx="7886700" cy="1325563"/>
          </a:xfrm>
        </p:spPr>
        <p:txBody>
          <a:bodyPr/>
          <a:lstStyle/>
          <a:p>
            <a:r>
              <a:rPr lang="en-US" dirty="0" smtClean="0"/>
              <a:t>Solution</a:t>
            </a:r>
            <a:endParaRPr lang="en-US" dirty="0"/>
          </a:p>
        </p:txBody>
      </p:sp>
      <p:sp>
        <p:nvSpPr>
          <p:cNvPr id="3" name="Content Placeholder 2"/>
          <p:cNvSpPr>
            <a:spLocks noGrp="1"/>
          </p:cNvSpPr>
          <p:nvPr>
            <p:ph idx="1"/>
          </p:nvPr>
        </p:nvSpPr>
        <p:spPr>
          <a:xfrm>
            <a:off x="0" y="1956454"/>
            <a:ext cx="8963378" cy="4222657"/>
          </a:xfrm>
        </p:spPr>
        <p:txBody>
          <a:bodyPr>
            <a:normAutofit fontScale="92500"/>
          </a:bodyPr>
          <a:lstStyle/>
          <a:p>
            <a:pPr>
              <a:defRPr/>
            </a:pPr>
            <a:r>
              <a:rPr lang="en-GB" sz="3500" dirty="0" smtClean="0"/>
              <a:t>Rank the 5-factor on scale of 0 to 5</a:t>
            </a:r>
          </a:p>
          <a:p>
            <a:pPr lvl="1">
              <a:defRPr/>
            </a:pPr>
            <a:r>
              <a:rPr lang="en-GB" sz="2800" dirty="0" smtClean="0"/>
              <a:t>Precedenteness</a:t>
            </a:r>
            <a:r>
              <a:rPr lang="en-GB" sz="2800" dirty="0"/>
              <a:t>: </a:t>
            </a:r>
            <a:r>
              <a:rPr lang="en-GB" sz="2800" b="1" dirty="0"/>
              <a:t>new project means low(4)</a:t>
            </a:r>
          </a:p>
          <a:p>
            <a:pPr lvl="1">
              <a:defRPr/>
            </a:pPr>
            <a:r>
              <a:rPr lang="en-GB" sz="2800" dirty="0">
                <a:solidFill>
                  <a:srgbClr val="00B050"/>
                </a:solidFill>
              </a:rPr>
              <a:t>Development flexibility: </a:t>
            </a:r>
            <a:r>
              <a:rPr lang="en-GB" sz="2800" b="1" dirty="0">
                <a:solidFill>
                  <a:srgbClr val="00B050"/>
                </a:solidFill>
              </a:rPr>
              <a:t>no client involvement means very high (1)</a:t>
            </a:r>
          </a:p>
          <a:p>
            <a:pPr lvl="1">
              <a:defRPr/>
            </a:pPr>
            <a:r>
              <a:rPr lang="en-GB" sz="2800" dirty="0">
                <a:solidFill>
                  <a:srgbClr val="C00000"/>
                </a:solidFill>
              </a:rPr>
              <a:t>Architecture/risk resolution: </a:t>
            </a:r>
            <a:r>
              <a:rPr lang="en-GB" sz="2800" b="1" dirty="0">
                <a:solidFill>
                  <a:srgbClr val="C00000"/>
                </a:solidFill>
              </a:rPr>
              <a:t>no risk analysis means very Low (5)</a:t>
            </a:r>
          </a:p>
          <a:p>
            <a:pPr lvl="1">
              <a:defRPr/>
            </a:pPr>
            <a:r>
              <a:rPr lang="en-GB" sz="2800" dirty="0">
                <a:solidFill>
                  <a:srgbClr val="0070C0"/>
                </a:solidFill>
              </a:rPr>
              <a:t>Team cohesion: </a:t>
            </a:r>
            <a:r>
              <a:rPr lang="en-GB" sz="2800" b="1" dirty="0">
                <a:solidFill>
                  <a:srgbClr val="0070C0"/>
                </a:solidFill>
              </a:rPr>
              <a:t>new team which means nominal (3)</a:t>
            </a:r>
          </a:p>
          <a:p>
            <a:pPr lvl="1">
              <a:defRPr/>
            </a:pPr>
            <a:r>
              <a:rPr lang="en-GB" sz="2800" dirty="0">
                <a:solidFill>
                  <a:srgbClr val="7030A0"/>
                </a:solidFill>
              </a:rPr>
              <a:t>Process maturity: </a:t>
            </a:r>
            <a:r>
              <a:rPr lang="en-GB" sz="2800" b="1" dirty="0">
                <a:solidFill>
                  <a:srgbClr val="7030A0"/>
                </a:solidFill>
              </a:rPr>
              <a:t>some control  which means nominal (3</a:t>
            </a:r>
            <a:r>
              <a:rPr lang="en-GB" sz="2800" b="1" dirty="0" smtClean="0">
                <a:solidFill>
                  <a:srgbClr val="7030A0"/>
                </a:solidFill>
              </a:rPr>
              <a:t>)</a:t>
            </a:r>
          </a:p>
          <a:p>
            <a:pPr>
              <a:defRPr/>
            </a:pPr>
            <a:r>
              <a:rPr lang="en-GB" dirty="0" smtClean="0"/>
              <a:t>Compute B (add the factors)</a:t>
            </a:r>
            <a:endParaRPr lang="en-GB" dirty="0"/>
          </a:p>
          <a:p>
            <a:pPr lvl="1">
              <a:defRPr/>
            </a:pPr>
            <a:r>
              <a:rPr lang="en-GB" dirty="0"/>
              <a:t>B = (4+1+5+3+3)/100 + 1.01=1.17</a:t>
            </a:r>
          </a:p>
          <a:p>
            <a:endParaRPr lang="en-US" dirty="0"/>
          </a:p>
        </p:txBody>
      </p:sp>
    </p:spTree>
    <p:extLst>
      <p:ext uri="{BB962C8B-B14F-4D97-AF65-F5344CB8AC3E}">
        <p14:creationId xmlns:p14="http://schemas.microsoft.com/office/powerpoint/2010/main" val="258003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114300" y="1820333"/>
            <a:ext cx="8915400" cy="5037667"/>
          </a:xfrm>
        </p:spPr>
        <p:txBody>
          <a:bodyPr lIns="90840" tIns="44623" rIns="90840" bIns="44623"/>
          <a:lstStyle/>
          <a:p>
            <a:pPr>
              <a:lnSpc>
                <a:spcPct val="90000"/>
              </a:lnSpc>
              <a:defRPr/>
            </a:pPr>
            <a:r>
              <a:rPr lang="en-GB" altLang="en-US" sz="1800" b="1" dirty="0" smtClean="0">
                <a:solidFill>
                  <a:srgbClr val="0070C0"/>
                </a:solidFill>
              </a:rPr>
              <a:t>Product attributes </a:t>
            </a:r>
          </a:p>
          <a:p>
            <a:pPr lvl="1">
              <a:lnSpc>
                <a:spcPct val="90000"/>
              </a:lnSpc>
              <a:defRPr/>
            </a:pPr>
            <a:r>
              <a:rPr lang="en-GB" altLang="en-US" sz="1800" b="1" dirty="0" smtClean="0">
                <a:solidFill>
                  <a:srgbClr val="0070C0"/>
                </a:solidFill>
              </a:rPr>
              <a:t>Describes quality of the software product being developed.</a:t>
            </a:r>
          </a:p>
          <a:p>
            <a:pPr lvl="1">
              <a:defRPr/>
            </a:pPr>
            <a:r>
              <a:rPr lang="en-GB" altLang="en-US" sz="2200" b="1" dirty="0" smtClean="0">
                <a:solidFill>
                  <a:srgbClr val="0070C0"/>
                </a:solidFill>
              </a:rPr>
              <a:t>E.g., reliability (RELY),  complexity (CPLX)</a:t>
            </a:r>
          </a:p>
          <a:p>
            <a:pPr algn="just">
              <a:lnSpc>
                <a:spcPct val="90000"/>
              </a:lnSpc>
              <a:spcAft>
                <a:spcPts val="600"/>
              </a:spcAft>
              <a:defRPr/>
            </a:pPr>
            <a:r>
              <a:rPr lang="en-GB" altLang="en-US" sz="1800" b="1" dirty="0" smtClean="0"/>
              <a:t>Platform attributes (Computer) </a:t>
            </a:r>
          </a:p>
          <a:p>
            <a:pPr lvl="1" algn="just">
              <a:lnSpc>
                <a:spcPct val="90000"/>
              </a:lnSpc>
              <a:spcAft>
                <a:spcPts val="600"/>
              </a:spcAft>
              <a:defRPr/>
            </a:pPr>
            <a:r>
              <a:rPr lang="en-GB" altLang="en-US" sz="1800" b="1" dirty="0" smtClean="0"/>
              <a:t>Time/SPACE Constraints imposed on the software by the hardware platform.</a:t>
            </a:r>
          </a:p>
          <a:p>
            <a:pPr lvl="1" algn="just">
              <a:spcAft>
                <a:spcPts val="600"/>
              </a:spcAft>
              <a:defRPr/>
            </a:pPr>
            <a:r>
              <a:rPr lang="en-GB" altLang="en-US" sz="2200" b="1" dirty="0" smtClean="0"/>
              <a:t>E.g., execution time (TIME), Memory, etc.</a:t>
            </a:r>
          </a:p>
          <a:p>
            <a:pPr algn="just">
              <a:lnSpc>
                <a:spcPct val="90000"/>
              </a:lnSpc>
              <a:spcAft>
                <a:spcPts val="600"/>
              </a:spcAft>
              <a:defRPr/>
            </a:pPr>
            <a:r>
              <a:rPr lang="en-GB" altLang="en-US" sz="1800" b="1" dirty="0" smtClean="0">
                <a:solidFill>
                  <a:srgbClr val="CC00CC"/>
                </a:solidFill>
              </a:rPr>
              <a:t>Personnel attributes </a:t>
            </a:r>
          </a:p>
          <a:p>
            <a:pPr lvl="1" algn="just">
              <a:lnSpc>
                <a:spcPct val="90000"/>
              </a:lnSpc>
              <a:spcAft>
                <a:spcPts val="600"/>
              </a:spcAft>
              <a:defRPr/>
            </a:pPr>
            <a:r>
              <a:rPr lang="en-GB" altLang="en-US" sz="1800" b="1" dirty="0" smtClean="0">
                <a:solidFill>
                  <a:srgbClr val="CC00CC"/>
                </a:solidFill>
              </a:rPr>
              <a:t>Has to do with expertise and skills of the people working on the project into account.</a:t>
            </a:r>
          </a:p>
          <a:p>
            <a:pPr lvl="1" algn="just">
              <a:spcAft>
                <a:spcPts val="600"/>
              </a:spcAft>
              <a:defRPr/>
            </a:pPr>
            <a:r>
              <a:rPr lang="en-GB" altLang="en-US" sz="2200" b="1" dirty="0" smtClean="0">
                <a:solidFill>
                  <a:srgbClr val="CC00CC"/>
                </a:solidFill>
              </a:rPr>
              <a:t>E.g., language skill and experience (LEXP)</a:t>
            </a:r>
          </a:p>
          <a:p>
            <a:pPr algn="just">
              <a:lnSpc>
                <a:spcPct val="90000"/>
              </a:lnSpc>
              <a:defRPr/>
            </a:pPr>
            <a:r>
              <a:rPr lang="en-GB" altLang="en-US" sz="1800" b="1" dirty="0" smtClean="0">
                <a:solidFill>
                  <a:srgbClr val="00B050"/>
                </a:solidFill>
              </a:rPr>
              <a:t>Project attributes (process)</a:t>
            </a:r>
          </a:p>
          <a:p>
            <a:pPr lvl="1" algn="just">
              <a:lnSpc>
                <a:spcPct val="90000"/>
              </a:lnSpc>
              <a:defRPr/>
            </a:pPr>
            <a:r>
              <a:rPr lang="en-GB" altLang="en-US" sz="1800" b="1" dirty="0" smtClean="0">
                <a:solidFill>
                  <a:srgbClr val="00B050"/>
                </a:solidFill>
              </a:rPr>
              <a:t>Concerned with the particular characteristics of the software development project.</a:t>
            </a:r>
          </a:p>
          <a:p>
            <a:pPr lvl="1" algn="just">
              <a:defRPr/>
            </a:pPr>
            <a:r>
              <a:rPr lang="en-GB" altLang="en-US" sz="2200" b="1" dirty="0" smtClean="0">
                <a:solidFill>
                  <a:srgbClr val="00B050"/>
                </a:solidFill>
              </a:rPr>
              <a:t>E.g., CASE tool (TOOL)</a:t>
            </a:r>
          </a:p>
          <a:p>
            <a:pPr>
              <a:lnSpc>
                <a:spcPct val="90000"/>
              </a:lnSpc>
              <a:defRPr/>
            </a:pPr>
            <a:endParaRPr lang="en-GB" altLang="en-US" sz="2400" b="1" dirty="0" smtClean="0"/>
          </a:p>
        </p:txBody>
      </p:sp>
      <p:sp>
        <p:nvSpPr>
          <p:cNvPr id="88067" name="Rectangle 3"/>
          <p:cNvSpPr>
            <a:spLocks noGrp="1" noChangeArrowheads="1"/>
          </p:cNvSpPr>
          <p:nvPr>
            <p:ph type="title"/>
          </p:nvPr>
        </p:nvSpPr>
        <p:spPr>
          <a:xfrm>
            <a:off x="114300" y="387703"/>
            <a:ext cx="7886700" cy="1325563"/>
          </a:xfrm>
        </p:spPr>
        <p:txBody>
          <a:bodyPr lIns="90840" tIns="44623" rIns="90840" bIns="44623"/>
          <a:lstStyle/>
          <a:p>
            <a:r>
              <a:rPr lang="en-GB" altLang="en-US" dirty="0" smtClean="0"/>
              <a:t>Example of Multipliers</a:t>
            </a:r>
          </a:p>
        </p:txBody>
      </p:sp>
    </p:spTree>
    <p:extLst>
      <p:ext uri="{BB962C8B-B14F-4D97-AF65-F5344CB8AC3E}">
        <p14:creationId xmlns:p14="http://schemas.microsoft.com/office/powerpoint/2010/main" val="2697415592"/>
      </p:ext>
    </p:ext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0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06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smtClean="0"/>
              <a:t>Table of Cost Factors (15 factors)</a:t>
            </a:r>
          </a:p>
        </p:txBody>
      </p:sp>
      <p:pic>
        <p:nvPicPr>
          <p:cNvPr id="90115"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43278" y="1806222"/>
            <a:ext cx="8239478" cy="5051777"/>
          </a:xfrm>
        </p:spPr>
      </p:pic>
    </p:spTree>
    <p:extLst>
      <p:ext uri="{BB962C8B-B14F-4D97-AF65-F5344CB8AC3E}">
        <p14:creationId xmlns:p14="http://schemas.microsoft.com/office/powerpoint/2010/main" val="252532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52400" y="309563"/>
            <a:ext cx="8915400" cy="1039812"/>
          </a:xfrm>
        </p:spPr>
        <p:txBody>
          <a:bodyPr>
            <a:normAutofit fontScale="90000"/>
          </a:bodyPr>
          <a:lstStyle/>
          <a:p>
            <a:r>
              <a:rPr lang="en-US" altLang="en-US" dirty="0" smtClean="0"/>
              <a:t>The effect of cost drivers on effort estimates</a:t>
            </a:r>
            <a:r>
              <a:rPr lang="en-GB" altLang="en-US" dirty="0" smtClean="0"/>
              <a:t> </a:t>
            </a:r>
            <a:endParaRPr lang="en-US" alt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0218118"/>
              </p:ext>
            </p:extLst>
          </p:nvPr>
        </p:nvGraphicFramePr>
        <p:xfrm>
          <a:off x="1879600" y="1955800"/>
          <a:ext cx="5754688" cy="4080799"/>
        </p:xfrm>
        <a:graphic>
          <a:graphicData uri="http://schemas.openxmlformats.org/drawingml/2006/table">
            <a:tbl>
              <a:tblPr firstRow="1" bandRow="1">
                <a:tableStyleId>{5C22544A-7EE6-4342-B048-85BDC9FD1C3A}</a:tableStyleId>
              </a:tblPr>
              <a:tblGrid>
                <a:gridCol w="2312978">
                  <a:extLst>
                    <a:ext uri="{9D8B030D-6E8A-4147-A177-3AD203B41FA5}">
                      <a16:colId xmlns:a16="http://schemas.microsoft.com/office/drawing/2014/main" val="20000"/>
                    </a:ext>
                  </a:extLst>
                </a:gridCol>
                <a:gridCol w="3441710">
                  <a:extLst>
                    <a:ext uri="{9D8B030D-6E8A-4147-A177-3AD203B41FA5}">
                      <a16:colId xmlns:a16="http://schemas.microsoft.com/office/drawing/2014/main" val="20001"/>
                    </a:ext>
                  </a:extLst>
                </a:gridCol>
              </a:tblGrid>
              <a:tr h="420622">
                <a:tc>
                  <a:txBody>
                    <a:bodyPr/>
                    <a:lstStyle/>
                    <a:p>
                      <a:pPr algn="l">
                        <a:spcAft>
                          <a:spcPts val="300"/>
                        </a:spcAft>
                      </a:pPr>
                      <a:r>
                        <a:rPr lang="en-US" sz="1400" dirty="0" smtClean="0">
                          <a:solidFill>
                            <a:srgbClr val="FF0000"/>
                          </a:solidFill>
                          <a:latin typeface="Arial"/>
                          <a:ea typeface="Times New Roman"/>
                          <a:cs typeface="Arial"/>
                        </a:rPr>
                        <a:t>Exponent value (B)=1.17</a:t>
                      </a:r>
                      <a:endParaRPr lang="en-GB" sz="1400" dirty="0">
                        <a:solidFill>
                          <a:srgbClr val="FF0000"/>
                        </a:solidFill>
                        <a:latin typeface="Arial"/>
                        <a:ea typeface="Times New Roman"/>
                        <a:cs typeface="Arial"/>
                      </a:endParaRPr>
                    </a:p>
                  </a:txBody>
                  <a:tcPr marL="54609" marR="54609" marT="91442" marB="0">
                    <a:solidFill>
                      <a:schemeClr val="bg1">
                        <a:lumMod val="85000"/>
                      </a:schemeClr>
                    </a:solidFill>
                  </a:tcPr>
                </a:tc>
                <a:tc>
                  <a:txBody>
                    <a:bodyPr/>
                    <a:lstStyle/>
                    <a:p>
                      <a:pPr lvl="1">
                        <a:lnSpc>
                          <a:spcPct val="90000"/>
                        </a:lnSpc>
                        <a:defRPr/>
                      </a:pPr>
                      <a:r>
                        <a:rPr lang="en-US" sz="1400" dirty="0" smtClean="0">
                          <a:solidFill>
                            <a:srgbClr val="FF0000"/>
                          </a:solidFill>
                          <a:latin typeface="Arial"/>
                          <a:ea typeface="Times New Roman"/>
                          <a:cs typeface="Arial"/>
                        </a:rPr>
                        <a:t>B= 1.17</a:t>
                      </a:r>
                      <a:r>
                        <a:rPr lang="en-GB" sz="1400" dirty="0" smtClean="0">
                          <a:solidFill>
                            <a:schemeClr val="tx1"/>
                          </a:solidFill>
                        </a:rPr>
                        <a:t> = (4+1+5+3+3)/100 + 1.01</a:t>
                      </a:r>
                    </a:p>
                  </a:txBody>
                  <a:tcPr marL="54609" marR="54609" marT="91442" marB="0">
                    <a:solidFill>
                      <a:schemeClr val="bg1">
                        <a:lumMod val="85000"/>
                      </a:schemeClr>
                    </a:solidFill>
                  </a:tcPr>
                </a:tc>
                <a:extLst>
                  <a:ext uri="{0D108BD9-81ED-4DB2-BD59-A6C34878D82A}">
                    <a16:rowId xmlns:a16="http://schemas.microsoft.com/office/drawing/2014/main" val="10000"/>
                  </a:ext>
                </a:extLst>
              </a:tr>
              <a:tr h="518172">
                <a:tc>
                  <a:txBody>
                    <a:bodyPr/>
                    <a:lstStyle/>
                    <a:p>
                      <a:pPr algn="l">
                        <a:spcAft>
                          <a:spcPts val="300"/>
                        </a:spcAft>
                      </a:pPr>
                      <a:r>
                        <a:rPr lang="en-US" sz="1400" b="1" dirty="0">
                          <a:solidFill>
                            <a:schemeClr val="bg1"/>
                          </a:solidFill>
                          <a:latin typeface="Arial"/>
                          <a:ea typeface="Times New Roman"/>
                          <a:cs typeface="Arial"/>
                        </a:rPr>
                        <a:t>Initial COCOMO estimate </a:t>
                      </a:r>
                      <a:r>
                        <a:rPr lang="en-US" sz="1400" b="1" dirty="0" smtClean="0">
                          <a:solidFill>
                            <a:schemeClr val="bg1"/>
                          </a:solidFill>
                          <a:latin typeface="Arial"/>
                          <a:ea typeface="Times New Roman"/>
                          <a:cs typeface="Arial"/>
                        </a:rPr>
                        <a:t>no cost </a:t>
                      </a:r>
                      <a:r>
                        <a:rPr lang="en-US" sz="1400" b="1" dirty="0">
                          <a:solidFill>
                            <a:schemeClr val="bg1"/>
                          </a:solidFill>
                          <a:latin typeface="Arial"/>
                          <a:ea typeface="Times New Roman"/>
                          <a:cs typeface="Arial"/>
                        </a:rPr>
                        <a:t>drivers</a:t>
                      </a:r>
                      <a:endParaRPr lang="en-GB" sz="1400" dirty="0">
                        <a:solidFill>
                          <a:schemeClr val="bg1"/>
                        </a:solidFill>
                        <a:latin typeface="Arial"/>
                        <a:ea typeface="Times New Roman"/>
                        <a:cs typeface="Arial"/>
                      </a:endParaRPr>
                    </a:p>
                  </a:txBody>
                  <a:tcPr marL="54609" marR="54609" marT="0" marB="91442">
                    <a:solidFill>
                      <a:schemeClr val="accent1"/>
                    </a:solidFill>
                  </a:tcPr>
                </a:tc>
                <a:tc>
                  <a:txBody>
                    <a:bodyPr/>
                    <a:lstStyle/>
                    <a:p>
                      <a:pPr algn="just">
                        <a:spcAft>
                          <a:spcPts val="300"/>
                        </a:spcAft>
                      </a:pPr>
                      <a:r>
                        <a:rPr lang="en-US" sz="1400" b="1" u="sng" dirty="0" smtClean="0">
                          <a:solidFill>
                            <a:schemeClr val="bg1"/>
                          </a:solidFill>
                          <a:latin typeface="Arial"/>
                          <a:ea typeface="Times New Roman"/>
                          <a:cs typeface="Arial"/>
                        </a:rPr>
                        <a:t>596 PM </a:t>
                      </a:r>
                      <a:r>
                        <a:rPr lang="en-US" sz="1400" b="1" dirty="0" smtClean="0">
                          <a:solidFill>
                            <a:schemeClr val="bg1"/>
                          </a:solidFill>
                          <a:latin typeface="Arial"/>
                          <a:ea typeface="Times New Roman"/>
                          <a:cs typeface="Arial"/>
                        </a:rPr>
                        <a:t>for base model  where </a:t>
                      </a:r>
                    </a:p>
                    <a:p>
                      <a:pPr algn="just">
                        <a:spcAft>
                          <a:spcPts val="300"/>
                        </a:spcAft>
                      </a:pPr>
                      <a:r>
                        <a:rPr lang="en-US" sz="1400" b="1" dirty="0" smtClean="0">
                          <a:solidFill>
                            <a:schemeClr val="bg1"/>
                          </a:solidFill>
                          <a:latin typeface="Arial"/>
                          <a:ea typeface="Times New Roman"/>
                          <a:cs typeface="Arial"/>
                        </a:rPr>
                        <a:t>M =1</a:t>
                      </a:r>
                      <a:r>
                        <a:rPr lang="en-US" sz="1400" b="1" baseline="0" dirty="0" smtClean="0">
                          <a:solidFill>
                            <a:schemeClr val="bg1"/>
                          </a:solidFill>
                          <a:latin typeface="Arial"/>
                          <a:ea typeface="Times New Roman"/>
                          <a:cs typeface="Arial"/>
                        </a:rPr>
                        <a:t> , Size =128, B=1.17, A = 2.04</a:t>
                      </a:r>
                    </a:p>
                    <a:p>
                      <a:pPr marL="0" marR="0" indent="0" algn="just" defTabSz="914400" rtl="0" eaLnBrk="1" fontAlgn="auto" latinLnBrk="0" hangingPunct="1">
                        <a:lnSpc>
                          <a:spcPct val="100000"/>
                        </a:lnSpc>
                        <a:spcBef>
                          <a:spcPts val="0"/>
                        </a:spcBef>
                        <a:spcAft>
                          <a:spcPts val="300"/>
                        </a:spcAft>
                        <a:buClrTx/>
                        <a:buSzTx/>
                        <a:buFontTx/>
                        <a:buNone/>
                        <a:tabLst/>
                        <a:defRPr/>
                      </a:pPr>
                      <a:r>
                        <a:rPr lang="en-US" sz="1400" b="1" dirty="0" smtClean="0">
                          <a:solidFill>
                            <a:schemeClr val="bg1"/>
                          </a:solidFill>
                          <a:latin typeface="Arial"/>
                          <a:ea typeface="Times New Roman"/>
                          <a:cs typeface="Arial"/>
                        </a:rPr>
                        <a:t>Effort</a:t>
                      </a:r>
                      <a:r>
                        <a:rPr lang="en-US" sz="1400" b="1" baseline="0" dirty="0" smtClean="0">
                          <a:solidFill>
                            <a:schemeClr val="bg1"/>
                          </a:solidFill>
                          <a:latin typeface="Arial"/>
                          <a:ea typeface="Times New Roman"/>
                          <a:cs typeface="Arial"/>
                        </a:rPr>
                        <a:t> = </a:t>
                      </a:r>
                      <a:r>
                        <a:rPr lang="en-GB" sz="1400" b="1" dirty="0" smtClean="0">
                          <a:solidFill>
                            <a:schemeClr val="bg1"/>
                          </a:solidFill>
                          <a:ea typeface="Lucida Sans Unicode" panose="020B0602030504020204" pitchFamily="34" charset="0"/>
                        </a:rPr>
                        <a:t>A * </a:t>
                      </a:r>
                      <a:r>
                        <a:rPr lang="en-GB" sz="1400" b="1" dirty="0" err="1" smtClean="0">
                          <a:solidFill>
                            <a:schemeClr val="bg1"/>
                          </a:solidFill>
                          <a:ea typeface="Lucida Sans Unicode" panose="020B0602030504020204" pitchFamily="34" charset="0"/>
                        </a:rPr>
                        <a:t>Size</a:t>
                      </a:r>
                      <a:r>
                        <a:rPr lang="en-GB" sz="1400" b="1" baseline="30000" dirty="0" err="1" smtClean="0">
                          <a:solidFill>
                            <a:schemeClr val="bg1"/>
                          </a:solidFill>
                          <a:ea typeface="Lucida Sans Unicode" panose="020B0602030504020204" pitchFamily="34" charset="0"/>
                        </a:rPr>
                        <a:t>B</a:t>
                      </a:r>
                      <a:r>
                        <a:rPr lang="en-GB" sz="1400" b="1" dirty="0" smtClean="0">
                          <a:solidFill>
                            <a:schemeClr val="bg1"/>
                          </a:solidFill>
                          <a:ea typeface="Lucida Sans Unicode" panose="020B0602030504020204" pitchFamily="34" charset="0"/>
                        </a:rPr>
                        <a:t> * M  = 730 PM</a:t>
                      </a:r>
                      <a:endParaRPr lang="en-GB" sz="1400" b="1" dirty="0">
                        <a:solidFill>
                          <a:schemeClr val="bg1"/>
                        </a:solidFill>
                        <a:latin typeface="Arial"/>
                        <a:ea typeface="Times New Roman"/>
                        <a:cs typeface="Arial"/>
                      </a:endParaRPr>
                    </a:p>
                  </a:txBody>
                  <a:tcPr marL="54609" marR="54609" marT="0" marB="91442">
                    <a:solidFill>
                      <a:schemeClr val="accent1"/>
                    </a:solidFill>
                  </a:tcPr>
                </a:tc>
                <a:extLst>
                  <a:ext uri="{0D108BD9-81ED-4DB2-BD59-A6C34878D82A}">
                    <a16:rowId xmlns:a16="http://schemas.microsoft.com/office/drawing/2014/main" val="10002"/>
                  </a:ext>
                </a:extLst>
              </a:tr>
              <a:tr h="370847">
                <a:tc>
                  <a:txBody>
                    <a:bodyPr/>
                    <a:lstStyle/>
                    <a:p>
                      <a:pPr algn="l">
                        <a:spcAft>
                          <a:spcPts val="300"/>
                        </a:spcAft>
                      </a:pPr>
                      <a:r>
                        <a:rPr lang="en-US" sz="1400" b="0" dirty="0" smtClean="0">
                          <a:solidFill>
                            <a:srgbClr val="00B050"/>
                          </a:solidFill>
                          <a:latin typeface="Arial"/>
                          <a:ea typeface="Times New Roman"/>
                          <a:cs typeface="Arial"/>
                        </a:rPr>
                        <a:t>Reliability (RELY)</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b="0" dirty="0">
                          <a:solidFill>
                            <a:srgbClr val="00B050"/>
                          </a:solidFill>
                          <a:latin typeface="Arial"/>
                          <a:ea typeface="Times New Roman"/>
                          <a:cs typeface="Arial"/>
                        </a:rPr>
                        <a:t>Very </a:t>
                      </a:r>
                      <a:r>
                        <a:rPr lang="en-US" sz="1400" b="0" dirty="0" smtClean="0">
                          <a:solidFill>
                            <a:srgbClr val="00B050"/>
                          </a:solidFill>
                          <a:latin typeface="Arial"/>
                          <a:ea typeface="Times New Roman"/>
                          <a:cs typeface="Arial"/>
                        </a:rPr>
                        <a:t>high</a:t>
                      </a:r>
                      <a:r>
                        <a:rPr lang="en-US" sz="1400" b="0" baseline="0" dirty="0" smtClean="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multiplier </a:t>
                      </a:r>
                      <a:r>
                        <a:rPr lang="en-US" sz="1400" b="0" dirty="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1.39)</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3"/>
                  </a:ext>
                </a:extLst>
              </a:tr>
              <a:tr h="370847">
                <a:tc>
                  <a:txBody>
                    <a:bodyPr/>
                    <a:lstStyle/>
                    <a:p>
                      <a:pPr algn="l">
                        <a:spcAft>
                          <a:spcPts val="300"/>
                        </a:spcAft>
                      </a:pPr>
                      <a:r>
                        <a:rPr lang="en-US" sz="1400" b="0" dirty="0" smtClean="0">
                          <a:solidFill>
                            <a:srgbClr val="00B050"/>
                          </a:solidFill>
                          <a:latin typeface="Arial"/>
                          <a:ea typeface="Times New Roman"/>
                          <a:cs typeface="Arial"/>
                        </a:rPr>
                        <a:t>Complexity(CPLX)</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b="0" dirty="0">
                          <a:solidFill>
                            <a:srgbClr val="00B050"/>
                          </a:solidFill>
                          <a:latin typeface="Arial"/>
                          <a:ea typeface="Times New Roman"/>
                          <a:cs typeface="Arial"/>
                        </a:rPr>
                        <a:t>Very </a:t>
                      </a:r>
                      <a:r>
                        <a:rPr lang="en-US" sz="1400" b="0" dirty="0" smtClean="0">
                          <a:solidFill>
                            <a:srgbClr val="00B050"/>
                          </a:solidFill>
                          <a:latin typeface="Arial"/>
                          <a:ea typeface="Times New Roman"/>
                          <a:cs typeface="Arial"/>
                        </a:rPr>
                        <a:t>high</a:t>
                      </a:r>
                      <a:r>
                        <a:rPr lang="en-US" sz="1400" b="0" baseline="0" dirty="0" smtClean="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multiplier </a:t>
                      </a:r>
                      <a:r>
                        <a:rPr lang="en-US" sz="1400" b="0" dirty="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1.3)</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4"/>
                  </a:ext>
                </a:extLst>
              </a:tr>
              <a:tr h="370847">
                <a:tc>
                  <a:txBody>
                    <a:bodyPr/>
                    <a:lstStyle/>
                    <a:p>
                      <a:pPr algn="l">
                        <a:spcAft>
                          <a:spcPts val="300"/>
                        </a:spcAft>
                      </a:pPr>
                      <a:r>
                        <a:rPr lang="en-US" sz="1400" b="0" dirty="0">
                          <a:solidFill>
                            <a:srgbClr val="00B050"/>
                          </a:solidFill>
                          <a:latin typeface="Arial"/>
                          <a:ea typeface="Times New Roman"/>
                          <a:cs typeface="Arial"/>
                        </a:rPr>
                        <a:t>Memory </a:t>
                      </a:r>
                      <a:r>
                        <a:rPr lang="en-US" sz="1400" b="0" dirty="0" smtClean="0">
                          <a:solidFill>
                            <a:srgbClr val="00B050"/>
                          </a:solidFill>
                          <a:latin typeface="Arial"/>
                          <a:ea typeface="Times New Roman"/>
                          <a:cs typeface="Arial"/>
                        </a:rPr>
                        <a:t>constraint(STOR)</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b="0" dirty="0" smtClean="0">
                          <a:solidFill>
                            <a:srgbClr val="00B050"/>
                          </a:solidFill>
                          <a:latin typeface="Arial"/>
                          <a:ea typeface="Times New Roman"/>
                          <a:cs typeface="Arial"/>
                        </a:rPr>
                        <a:t>High</a:t>
                      </a:r>
                      <a:r>
                        <a:rPr lang="en-US" sz="1400" b="0" baseline="0" dirty="0" smtClean="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 </a:t>
                      </a:r>
                      <a:r>
                        <a:rPr lang="en-US" sz="1400" b="0" dirty="0">
                          <a:solidFill>
                            <a:srgbClr val="00B050"/>
                          </a:solidFill>
                          <a:latin typeface="Arial"/>
                          <a:ea typeface="Times New Roman"/>
                          <a:cs typeface="Arial"/>
                        </a:rPr>
                        <a:t>multiplier = </a:t>
                      </a:r>
                      <a:r>
                        <a:rPr lang="en-US" sz="1400" b="0" dirty="0" smtClean="0">
                          <a:solidFill>
                            <a:srgbClr val="00B050"/>
                          </a:solidFill>
                          <a:latin typeface="Arial"/>
                          <a:ea typeface="Times New Roman"/>
                          <a:cs typeface="Arial"/>
                        </a:rPr>
                        <a:t>1.21)</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5"/>
                  </a:ext>
                </a:extLst>
              </a:tr>
              <a:tr h="370847">
                <a:tc>
                  <a:txBody>
                    <a:bodyPr/>
                    <a:lstStyle/>
                    <a:p>
                      <a:pPr algn="l">
                        <a:spcAft>
                          <a:spcPts val="300"/>
                        </a:spcAft>
                      </a:pPr>
                      <a:r>
                        <a:rPr lang="en-US" sz="1400" b="0" dirty="0">
                          <a:solidFill>
                            <a:srgbClr val="00B050"/>
                          </a:solidFill>
                          <a:latin typeface="Arial"/>
                          <a:ea typeface="Times New Roman"/>
                          <a:cs typeface="Arial"/>
                        </a:rPr>
                        <a:t>Tool </a:t>
                      </a:r>
                      <a:r>
                        <a:rPr lang="en-US" sz="1400" b="0" dirty="0" smtClean="0">
                          <a:solidFill>
                            <a:srgbClr val="00B050"/>
                          </a:solidFill>
                          <a:latin typeface="Arial"/>
                          <a:ea typeface="Times New Roman"/>
                          <a:cs typeface="Arial"/>
                        </a:rPr>
                        <a:t>use (TOOL)</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b="0" dirty="0" smtClean="0">
                          <a:solidFill>
                            <a:srgbClr val="00B050"/>
                          </a:solidFill>
                          <a:latin typeface="Arial"/>
                          <a:ea typeface="Times New Roman"/>
                          <a:cs typeface="Arial"/>
                        </a:rPr>
                        <a:t>Low,</a:t>
                      </a:r>
                      <a:r>
                        <a:rPr lang="en-US" sz="1400" b="0" baseline="0" dirty="0" smtClean="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multiplier </a:t>
                      </a:r>
                      <a:r>
                        <a:rPr lang="en-US" sz="1400" b="0" dirty="0">
                          <a:solidFill>
                            <a:srgbClr val="00B050"/>
                          </a:solidFill>
                          <a:latin typeface="Arial"/>
                          <a:ea typeface="Times New Roman"/>
                          <a:cs typeface="Arial"/>
                        </a:rPr>
                        <a:t>= </a:t>
                      </a:r>
                      <a:r>
                        <a:rPr lang="en-US" sz="1400" b="0" dirty="0" smtClean="0">
                          <a:solidFill>
                            <a:srgbClr val="00B050"/>
                          </a:solidFill>
                          <a:latin typeface="Arial"/>
                          <a:ea typeface="Times New Roman"/>
                          <a:cs typeface="Arial"/>
                        </a:rPr>
                        <a:t>1.12)</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6"/>
                  </a:ext>
                </a:extLst>
              </a:tr>
              <a:tr h="370847">
                <a:tc>
                  <a:txBody>
                    <a:bodyPr/>
                    <a:lstStyle/>
                    <a:p>
                      <a:pPr algn="l">
                        <a:spcAft>
                          <a:spcPts val="300"/>
                        </a:spcAft>
                      </a:pPr>
                      <a:r>
                        <a:rPr lang="en-US" sz="1400" b="0" dirty="0" smtClean="0">
                          <a:solidFill>
                            <a:srgbClr val="00B050"/>
                          </a:solidFill>
                          <a:latin typeface="Arial"/>
                          <a:ea typeface="Times New Roman"/>
                          <a:cs typeface="Arial"/>
                        </a:rPr>
                        <a:t>Schedule (SCED)</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b="0" dirty="0" smtClean="0">
                          <a:solidFill>
                            <a:srgbClr val="00B050"/>
                          </a:solidFill>
                          <a:latin typeface="Arial"/>
                          <a:ea typeface="Times New Roman"/>
                          <a:cs typeface="Arial"/>
                        </a:rPr>
                        <a:t>Accelerated( </a:t>
                      </a:r>
                      <a:r>
                        <a:rPr lang="en-US" sz="1400" b="0" dirty="0">
                          <a:solidFill>
                            <a:srgbClr val="00B050"/>
                          </a:solidFill>
                          <a:latin typeface="Arial"/>
                          <a:ea typeface="Times New Roman"/>
                          <a:cs typeface="Arial"/>
                        </a:rPr>
                        <a:t>multiplier = </a:t>
                      </a:r>
                      <a:r>
                        <a:rPr lang="en-US" sz="1400" b="0" dirty="0" smtClean="0">
                          <a:solidFill>
                            <a:srgbClr val="00B050"/>
                          </a:solidFill>
                          <a:latin typeface="Arial"/>
                          <a:ea typeface="Times New Roman"/>
                          <a:cs typeface="Arial"/>
                        </a:rPr>
                        <a:t>1.29)</a:t>
                      </a:r>
                      <a:endParaRPr lang="en-GB" sz="1400" b="0" dirty="0">
                        <a:solidFill>
                          <a:srgbClr val="00B05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7"/>
                  </a:ext>
                </a:extLst>
              </a:tr>
              <a:tr h="426729">
                <a:tc>
                  <a:txBody>
                    <a:bodyPr/>
                    <a:lstStyle/>
                    <a:p>
                      <a:pPr algn="l">
                        <a:spcAft>
                          <a:spcPts val="300"/>
                        </a:spcAft>
                      </a:pPr>
                      <a:r>
                        <a:rPr lang="en-US" sz="1400" b="1" dirty="0">
                          <a:solidFill>
                            <a:schemeClr val="bg1"/>
                          </a:solidFill>
                          <a:latin typeface="Arial"/>
                          <a:ea typeface="Times New Roman"/>
                          <a:cs typeface="Arial"/>
                        </a:rPr>
                        <a:t>Adjusted COCOMO estimate</a:t>
                      </a:r>
                      <a:endParaRPr lang="en-GB" sz="1400" dirty="0">
                        <a:solidFill>
                          <a:schemeClr val="bg1"/>
                        </a:solidFill>
                        <a:latin typeface="Arial"/>
                        <a:ea typeface="Times New Roman"/>
                        <a:cs typeface="Arial"/>
                      </a:endParaRPr>
                    </a:p>
                  </a:txBody>
                  <a:tcPr marL="54609" marR="54609" marT="0" marB="0">
                    <a:solidFill>
                      <a:schemeClr val="accent1"/>
                    </a:solidFill>
                  </a:tcPr>
                </a:tc>
                <a:tc>
                  <a:txBody>
                    <a:bodyPr/>
                    <a:lstStyle/>
                    <a:p>
                      <a:pPr algn="just">
                        <a:spcAft>
                          <a:spcPts val="300"/>
                        </a:spcAft>
                      </a:pPr>
                      <a:r>
                        <a:rPr lang="en-US" sz="1400" b="1" u="sng" dirty="0" smtClean="0">
                          <a:solidFill>
                            <a:schemeClr val="bg1"/>
                          </a:solidFill>
                          <a:latin typeface="Arial"/>
                          <a:ea typeface="Times New Roman"/>
                          <a:cs typeface="Arial"/>
                        </a:rPr>
                        <a:t>1895</a:t>
                      </a:r>
                      <a:r>
                        <a:rPr lang="en-US" sz="1400" b="1" u="sng" baseline="0" dirty="0" smtClean="0">
                          <a:solidFill>
                            <a:schemeClr val="bg1"/>
                          </a:solidFill>
                          <a:latin typeface="Arial"/>
                          <a:ea typeface="Times New Roman"/>
                          <a:cs typeface="Arial"/>
                        </a:rPr>
                        <a:t> PM </a:t>
                      </a:r>
                      <a:r>
                        <a:rPr lang="en-US" sz="1400" b="1" baseline="0" dirty="0" smtClean="0">
                          <a:solidFill>
                            <a:schemeClr val="bg1"/>
                          </a:solidFill>
                          <a:latin typeface="Arial"/>
                          <a:ea typeface="Times New Roman"/>
                          <a:cs typeface="Arial"/>
                        </a:rPr>
                        <a:t>for </a:t>
                      </a:r>
                      <a:r>
                        <a:rPr lang="en-US" sz="1400" b="1" dirty="0" smtClean="0">
                          <a:solidFill>
                            <a:schemeClr val="bg1"/>
                          </a:solidFill>
                          <a:latin typeface="Arial"/>
                          <a:ea typeface="Times New Roman"/>
                          <a:cs typeface="Arial"/>
                        </a:rPr>
                        <a:t>High</a:t>
                      </a:r>
                      <a:r>
                        <a:rPr lang="en-US" sz="1400" b="1" baseline="0" dirty="0" smtClean="0">
                          <a:solidFill>
                            <a:schemeClr val="bg1"/>
                          </a:solidFill>
                          <a:latin typeface="Arial"/>
                          <a:ea typeface="Times New Roman"/>
                          <a:cs typeface="Arial"/>
                        </a:rPr>
                        <a:t> Model </a:t>
                      </a:r>
                      <a:r>
                        <a:rPr lang="en-US" sz="1400" b="1" dirty="0" smtClean="0">
                          <a:solidFill>
                            <a:schemeClr val="bg1"/>
                          </a:solidFill>
                          <a:latin typeface="Arial"/>
                          <a:ea typeface="Times New Roman"/>
                          <a:cs typeface="Arial"/>
                        </a:rPr>
                        <a:t> where </a:t>
                      </a:r>
                    </a:p>
                    <a:p>
                      <a:pPr algn="just">
                        <a:spcAft>
                          <a:spcPts val="300"/>
                        </a:spcAft>
                      </a:pPr>
                      <a:r>
                        <a:rPr lang="en-US" sz="1400" b="1" dirty="0" smtClean="0">
                          <a:solidFill>
                            <a:schemeClr val="bg1"/>
                          </a:solidFill>
                          <a:latin typeface="Arial"/>
                          <a:ea typeface="Times New Roman"/>
                          <a:cs typeface="Arial"/>
                        </a:rPr>
                        <a:t>M=3.18, A = 2.04, B = 1.17</a:t>
                      </a:r>
                    </a:p>
                    <a:p>
                      <a:pPr algn="just">
                        <a:spcAft>
                          <a:spcPts val="300"/>
                        </a:spcAft>
                      </a:pPr>
                      <a:r>
                        <a:rPr lang="en-US" sz="1600" b="1" dirty="0" smtClean="0">
                          <a:solidFill>
                            <a:schemeClr val="bg1"/>
                          </a:solidFill>
                          <a:latin typeface="Arial"/>
                          <a:ea typeface="Times New Roman"/>
                          <a:cs typeface="Arial"/>
                        </a:rPr>
                        <a:t>Effort</a:t>
                      </a:r>
                      <a:r>
                        <a:rPr lang="en-US" sz="1600" b="1" baseline="0" dirty="0" smtClean="0">
                          <a:solidFill>
                            <a:schemeClr val="bg1"/>
                          </a:solidFill>
                          <a:latin typeface="Arial"/>
                          <a:ea typeface="Times New Roman"/>
                          <a:cs typeface="Arial"/>
                        </a:rPr>
                        <a:t> = </a:t>
                      </a:r>
                      <a:r>
                        <a:rPr lang="en-GB" sz="1600" b="1" dirty="0" smtClean="0">
                          <a:solidFill>
                            <a:schemeClr val="bg1"/>
                          </a:solidFill>
                          <a:ea typeface="Lucida Sans Unicode" panose="020B0602030504020204" pitchFamily="34" charset="0"/>
                        </a:rPr>
                        <a:t>A * </a:t>
                      </a:r>
                      <a:r>
                        <a:rPr lang="en-GB" sz="1600" b="1" dirty="0" err="1" smtClean="0">
                          <a:solidFill>
                            <a:schemeClr val="bg1"/>
                          </a:solidFill>
                          <a:ea typeface="Lucida Sans Unicode" panose="020B0602030504020204" pitchFamily="34" charset="0"/>
                        </a:rPr>
                        <a:t>Size</a:t>
                      </a:r>
                      <a:r>
                        <a:rPr lang="en-GB" sz="1600" b="1" baseline="30000" dirty="0" err="1" smtClean="0">
                          <a:solidFill>
                            <a:schemeClr val="bg1"/>
                          </a:solidFill>
                          <a:ea typeface="Lucida Sans Unicode" panose="020B0602030504020204" pitchFamily="34" charset="0"/>
                        </a:rPr>
                        <a:t>B</a:t>
                      </a:r>
                      <a:r>
                        <a:rPr lang="en-GB" sz="1600" b="1" dirty="0" smtClean="0">
                          <a:solidFill>
                            <a:schemeClr val="bg1"/>
                          </a:solidFill>
                          <a:ea typeface="Lucida Sans Unicode" panose="020B0602030504020204" pitchFamily="34" charset="0"/>
                        </a:rPr>
                        <a:t> * M  = 2306 PM</a:t>
                      </a:r>
                      <a:endParaRPr lang="en-US" sz="1600" b="1" dirty="0" smtClean="0">
                        <a:solidFill>
                          <a:schemeClr val="bg1"/>
                        </a:solidFill>
                        <a:latin typeface="Arial"/>
                        <a:ea typeface="Times New Roman"/>
                        <a:cs typeface="Arial"/>
                      </a:endParaRPr>
                    </a:p>
                    <a:p>
                      <a:pPr algn="just">
                        <a:spcAft>
                          <a:spcPts val="300"/>
                        </a:spcAft>
                      </a:pPr>
                      <a:endParaRPr lang="en-GB" sz="1400" dirty="0">
                        <a:solidFill>
                          <a:schemeClr val="bg1"/>
                        </a:solidFill>
                        <a:latin typeface="Arial"/>
                        <a:ea typeface="Times New Roman"/>
                        <a:cs typeface="Arial"/>
                      </a:endParaRPr>
                    </a:p>
                  </a:txBody>
                  <a:tcPr marL="54609" marR="54609" marT="0" marB="0">
                    <a:solidFill>
                      <a:schemeClr val="accent1"/>
                    </a:solidFill>
                  </a:tcPr>
                </a:tc>
                <a:extLst>
                  <a:ext uri="{0D108BD9-81ED-4DB2-BD59-A6C34878D82A}">
                    <a16:rowId xmlns:a16="http://schemas.microsoft.com/office/drawing/2014/main" val="10008"/>
                  </a:ext>
                </a:extLst>
              </a:tr>
            </a:tbl>
          </a:graphicData>
        </a:graphic>
      </p:graphicFrame>
      <p:cxnSp>
        <p:nvCxnSpPr>
          <p:cNvPr id="6" name="Straight Arrow Connector 5"/>
          <p:cNvCxnSpPr/>
          <p:nvPr/>
        </p:nvCxnSpPr>
        <p:spPr>
          <a:xfrm flipV="1">
            <a:off x="617538" y="3649663"/>
            <a:ext cx="1143000" cy="3921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617538" y="4041775"/>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17538" y="4041775"/>
            <a:ext cx="1143000" cy="393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17538" y="4041775"/>
            <a:ext cx="1143000" cy="7604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17538" y="4041775"/>
            <a:ext cx="1262062" cy="11890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1176" name="TextBox 14"/>
          <p:cNvSpPr txBox="1">
            <a:spLocks noChangeArrowheads="1"/>
          </p:cNvSpPr>
          <p:nvPr/>
        </p:nvSpPr>
        <p:spPr bwMode="auto">
          <a:xfrm>
            <a:off x="0" y="3819525"/>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en-US" sz="1400" b="1" dirty="0">
                <a:solidFill>
                  <a:srgbClr val="002060"/>
                </a:solidFill>
                <a:latin typeface="Times New Roman" panose="02020603050405020304" pitchFamily="18" charset="0"/>
              </a:rPr>
              <a:t>Key cost drivers</a:t>
            </a:r>
          </a:p>
        </p:txBody>
      </p:sp>
    </p:spTree>
    <p:extLst>
      <p:ext uri="{BB962C8B-B14F-4D97-AF65-F5344CB8AC3E}">
        <p14:creationId xmlns:p14="http://schemas.microsoft.com/office/powerpoint/2010/main" val="3031369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2889" y="365126"/>
            <a:ext cx="8402461" cy="1325563"/>
          </a:xfrm>
        </p:spPr>
        <p:txBody>
          <a:bodyPr/>
          <a:lstStyle/>
          <a:p>
            <a:r>
              <a:rPr lang="en-US" altLang="en-US" dirty="0" smtClean="0"/>
              <a:t>Essential elements of Project mgt</a:t>
            </a:r>
          </a:p>
        </p:txBody>
      </p:sp>
      <p:sp>
        <p:nvSpPr>
          <p:cNvPr id="13315" name="Content Placeholder 2"/>
          <p:cNvSpPr>
            <a:spLocks noGrp="1"/>
          </p:cNvSpPr>
          <p:nvPr>
            <p:ph idx="1"/>
          </p:nvPr>
        </p:nvSpPr>
        <p:spPr>
          <a:xfrm>
            <a:off x="301271" y="1945165"/>
            <a:ext cx="8447617" cy="4222657"/>
          </a:xfrm>
        </p:spPr>
        <p:txBody>
          <a:bodyPr/>
          <a:lstStyle/>
          <a:p>
            <a:r>
              <a:rPr lang="en-US" altLang="en-US" dirty="0" smtClean="0"/>
              <a:t>Scheduling/planning Techniques</a:t>
            </a:r>
          </a:p>
          <a:p>
            <a:r>
              <a:rPr lang="en-US" altLang="en-US" dirty="0" smtClean="0"/>
              <a:t>Estimation Techniques</a:t>
            </a:r>
          </a:p>
          <a:p>
            <a:r>
              <a:rPr lang="en-US" altLang="en-US" dirty="0" smtClean="0">
                <a:solidFill>
                  <a:srgbClr val="009A44"/>
                </a:solidFill>
              </a:rPr>
              <a:t>Risk Assessments</a:t>
            </a:r>
          </a:p>
          <a:p>
            <a:r>
              <a:rPr lang="en-US" altLang="en-US" dirty="0" smtClean="0">
                <a:solidFill>
                  <a:srgbClr val="009A44"/>
                </a:solidFill>
              </a:rPr>
              <a:t>People mgt</a:t>
            </a:r>
          </a:p>
        </p:txBody>
      </p:sp>
    </p:spTree>
    <p:extLst>
      <p:ext uri="{BB962C8B-B14F-4D97-AF65-F5344CB8AC3E}">
        <p14:creationId xmlns:p14="http://schemas.microsoft.com/office/powerpoint/2010/main" val="1786243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309563"/>
            <a:ext cx="8534400" cy="1120775"/>
          </a:xfrm>
        </p:spPr>
        <p:txBody>
          <a:bodyPr>
            <a:normAutofit fontScale="90000"/>
          </a:bodyPr>
          <a:lstStyle/>
          <a:p>
            <a:r>
              <a:rPr lang="en-US" altLang="en-US" dirty="0" smtClean="0"/>
              <a:t>The effect of cost drivers on effort estimates</a:t>
            </a:r>
            <a:r>
              <a:rPr lang="en-GB" altLang="en-US" dirty="0" smtClean="0"/>
              <a:t> </a:t>
            </a:r>
            <a:endParaRPr lang="en-US" alt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0367506"/>
              </p:ext>
            </p:extLst>
          </p:nvPr>
        </p:nvGraphicFramePr>
        <p:xfrm>
          <a:off x="457200" y="1983854"/>
          <a:ext cx="8086725" cy="3353890"/>
        </p:xfrm>
        <a:graphic>
          <a:graphicData uri="http://schemas.openxmlformats.org/drawingml/2006/table">
            <a:tbl>
              <a:tblPr firstRow="1" bandRow="1">
                <a:tableStyleId>{5C22544A-7EE6-4342-B048-85BDC9FD1C3A}</a:tableStyleId>
              </a:tblPr>
              <a:tblGrid>
                <a:gridCol w="3250292">
                  <a:extLst>
                    <a:ext uri="{9D8B030D-6E8A-4147-A177-3AD203B41FA5}">
                      <a16:colId xmlns:a16="http://schemas.microsoft.com/office/drawing/2014/main" val="20000"/>
                    </a:ext>
                  </a:extLst>
                </a:gridCol>
                <a:gridCol w="4836433">
                  <a:extLst>
                    <a:ext uri="{9D8B030D-6E8A-4147-A177-3AD203B41FA5}">
                      <a16:colId xmlns:a16="http://schemas.microsoft.com/office/drawing/2014/main" val="20001"/>
                    </a:ext>
                  </a:extLst>
                </a:gridCol>
              </a:tblGrid>
              <a:tr h="130830">
                <a:tc>
                  <a:txBody>
                    <a:bodyPr/>
                    <a:lstStyle/>
                    <a:p>
                      <a:pPr algn="l">
                        <a:spcAft>
                          <a:spcPts val="300"/>
                        </a:spcAft>
                      </a:pPr>
                      <a:r>
                        <a:rPr lang="en-US" sz="1400" dirty="0" smtClean="0">
                          <a:solidFill>
                            <a:srgbClr val="C00000"/>
                          </a:solidFill>
                          <a:latin typeface="Arial"/>
                          <a:ea typeface="Times New Roman"/>
                          <a:cs typeface="Arial"/>
                        </a:rPr>
                        <a:t>Exponent value (B)</a:t>
                      </a:r>
                      <a:endParaRPr lang="en-GB" sz="1400" dirty="0">
                        <a:solidFill>
                          <a:srgbClr val="C00000"/>
                        </a:solidFill>
                        <a:latin typeface="Arial"/>
                        <a:ea typeface="Times New Roman"/>
                        <a:cs typeface="Arial"/>
                      </a:endParaRPr>
                    </a:p>
                  </a:txBody>
                  <a:tcPr marL="54609" marR="54609" marT="91440" marB="0">
                    <a:solidFill>
                      <a:schemeClr val="bg2">
                        <a:lumMod val="90000"/>
                      </a:schemeClr>
                    </a:solidFill>
                  </a:tcPr>
                </a:tc>
                <a:tc>
                  <a:txBody>
                    <a:bodyPr/>
                    <a:lstStyle/>
                    <a:p>
                      <a:pPr algn="just">
                        <a:spcAft>
                          <a:spcPts val="300"/>
                        </a:spcAft>
                      </a:pPr>
                      <a:r>
                        <a:rPr lang="en-US" sz="1400" dirty="0" smtClean="0">
                          <a:solidFill>
                            <a:srgbClr val="C00000"/>
                          </a:solidFill>
                          <a:latin typeface="Arial"/>
                          <a:ea typeface="Times New Roman"/>
                          <a:cs typeface="Arial"/>
                        </a:rPr>
                        <a:t> B=1.17</a:t>
                      </a:r>
                      <a:endParaRPr lang="en-GB" sz="1400" dirty="0">
                        <a:solidFill>
                          <a:srgbClr val="C00000"/>
                        </a:solidFill>
                        <a:latin typeface="Arial"/>
                        <a:ea typeface="Times New Roman"/>
                        <a:cs typeface="Arial"/>
                      </a:endParaRPr>
                    </a:p>
                  </a:txBody>
                  <a:tcPr marL="54609" marR="54609" marT="91440" marB="0">
                    <a:solidFill>
                      <a:schemeClr val="bg2">
                        <a:lumMod val="90000"/>
                      </a:schemeClr>
                    </a:solidFill>
                  </a:tcPr>
                </a:tc>
                <a:extLst>
                  <a:ext uri="{0D108BD9-81ED-4DB2-BD59-A6C34878D82A}">
                    <a16:rowId xmlns:a16="http://schemas.microsoft.com/office/drawing/2014/main" val="10000"/>
                  </a:ext>
                </a:extLst>
              </a:tr>
              <a:tr h="391886">
                <a:tc>
                  <a:txBody>
                    <a:bodyPr/>
                    <a:lstStyle/>
                    <a:p>
                      <a:pPr algn="l">
                        <a:spcAft>
                          <a:spcPts val="300"/>
                        </a:spcAft>
                      </a:pPr>
                      <a:r>
                        <a:rPr lang="en-US" sz="1400" dirty="0">
                          <a:solidFill>
                            <a:srgbClr val="C00000"/>
                          </a:solidFill>
                          <a:latin typeface="Arial"/>
                          <a:ea typeface="Times New Roman"/>
                          <a:cs typeface="Arial"/>
                        </a:rPr>
                        <a:t>Reliability</a:t>
                      </a:r>
                      <a:endParaRPr lang="en-GB" sz="1400" dirty="0">
                        <a:solidFill>
                          <a:srgbClr val="C00000"/>
                        </a:solidFill>
                        <a:latin typeface="Arial"/>
                        <a:ea typeface="Times New Roman"/>
                        <a:cs typeface="Arial"/>
                      </a:endParaRPr>
                    </a:p>
                  </a:txBody>
                  <a:tcPr marL="54609" marR="54609" marT="91440" marB="0">
                    <a:solidFill>
                      <a:schemeClr val="bg2">
                        <a:lumMod val="90000"/>
                      </a:schemeClr>
                    </a:solidFill>
                  </a:tcPr>
                </a:tc>
                <a:tc>
                  <a:txBody>
                    <a:bodyPr/>
                    <a:lstStyle/>
                    <a:p>
                      <a:pPr algn="just">
                        <a:spcAft>
                          <a:spcPts val="300"/>
                        </a:spcAft>
                      </a:pPr>
                      <a:r>
                        <a:rPr lang="en-US" sz="1400">
                          <a:solidFill>
                            <a:srgbClr val="C00000"/>
                          </a:solidFill>
                          <a:latin typeface="Arial"/>
                          <a:ea typeface="Times New Roman"/>
                          <a:cs typeface="Arial"/>
                        </a:rPr>
                        <a:t>Very low, multiplier = 0.75</a:t>
                      </a:r>
                      <a:endParaRPr lang="en-GB" sz="1400">
                        <a:solidFill>
                          <a:srgbClr val="C00000"/>
                        </a:solidFill>
                        <a:latin typeface="Arial"/>
                        <a:ea typeface="Times New Roman"/>
                        <a:cs typeface="Arial"/>
                      </a:endParaRPr>
                    </a:p>
                  </a:txBody>
                  <a:tcPr marL="54609" marR="54609" marT="91440" marB="0">
                    <a:solidFill>
                      <a:schemeClr val="bg2">
                        <a:lumMod val="90000"/>
                      </a:schemeClr>
                    </a:solidFill>
                  </a:tcPr>
                </a:tc>
                <a:extLst>
                  <a:ext uri="{0D108BD9-81ED-4DB2-BD59-A6C34878D82A}">
                    <a16:rowId xmlns:a16="http://schemas.microsoft.com/office/drawing/2014/main" val="10001"/>
                  </a:ext>
                </a:extLst>
              </a:tr>
              <a:tr h="391886">
                <a:tc>
                  <a:txBody>
                    <a:bodyPr/>
                    <a:lstStyle/>
                    <a:p>
                      <a:pPr algn="l">
                        <a:spcAft>
                          <a:spcPts val="300"/>
                        </a:spcAft>
                      </a:pPr>
                      <a:r>
                        <a:rPr lang="en-US" sz="1400" dirty="0">
                          <a:solidFill>
                            <a:srgbClr val="C00000"/>
                          </a:solidFill>
                          <a:latin typeface="Arial"/>
                          <a:ea typeface="Times New Roman"/>
                          <a:cs typeface="Arial"/>
                        </a:rPr>
                        <a:t>Complexity</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dirty="0">
                          <a:solidFill>
                            <a:srgbClr val="C00000"/>
                          </a:solidFill>
                          <a:latin typeface="Arial"/>
                          <a:ea typeface="Times New Roman"/>
                          <a:cs typeface="Arial"/>
                        </a:rPr>
                        <a:t>Very low, multiplier = 0.75</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2"/>
                  </a:ext>
                </a:extLst>
              </a:tr>
              <a:tr h="391886">
                <a:tc>
                  <a:txBody>
                    <a:bodyPr/>
                    <a:lstStyle/>
                    <a:p>
                      <a:pPr algn="l">
                        <a:spcAft>
                          <a:spcPts val="300"/>
                        </a:spcAft>
                      </a:pPr>
                      <a:r>
                        <a:rPr lang="en-US" sz="1400" dirty="0">
                          <a:solidFill>
                            <a:srgbClr val="C00000"/>
                          </a:solidFill>
                          <a:latin typeface="Arial"/>
                          <a:ea typeface="Times New Roman"/>
                          <a:cs typeface="Arial"/>
                        </a:rPr>
                        <a:t>Memory constraint</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dirty="0">
                          <a:solidFill>
                            <a:srgbClr val="C00000"/>
                          </a:solidFill>
                          <a:latin typeface="Arial"/>
                          <a:ea typeface="Times New Roman"/>
                          <a:cs typeface="Arial"/>
                        </a:rPr>
                        <a:t>None, multiplier = 1</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3"/>
                  </a:ext>
                </a:extLst>
              </a:tr>
              <a:tr h="391886">
                <a:tc>
                  <a:txBody>
                    <a:bodyPr/>
                    <a:lstStyle/>
                    <a:p>
                      <a:pPr algn="l">
                        <a:spcAft>
                          <a:spcPts val="300"/>
                        </a:spcAft>
                      </a:pPr>
                      <a:r>
                        <a:rPr lang="en-US" sz="1400" dirty="0">
                          <a:solidFill>
                            <a:srgbClr val="C00000"/>
                          </a:solidFill>
                          <a:latin typeface="Arial"/>
                          <a:ea typeface="Times New Roman"/>
                          <a:cs typeface="Arial"/>
                        </a:rPr>
                        <a:t>Tool use</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dirty="0">
                          <a:solidFill>
                            <a:srgbClr val="C00000"/>
                          </a:solidFill>
                          <a:latin typeface="Arial"/>
                          <a:ea typeface="Times New Roman"/>
                          <a:cs typeface="Arial"/>
                        </a:rPr>
                        <a:t>Very high, multiplier = 0.72</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4"/>
                  </a:ext>
                </a:extLst>
              </a:tr>
              <a:tr h="391886">
                <a:tc>
                  <a:txBody>
                    <a:bodyPr/>
                    <a:lstStyle/>
                    <a:p>
                      <a:pPr algn="l">
                        <a:spcAft>
                          <a:spcPts val="300"/>
                        </a:spcAft>
                      </a:pPr>
                      <a:r>
                        <a:rPr lang="en-US" sz="1400" dirty="0">
                          <a:solidFill>
                            <a:srgbClr val="C00000"/>
                          </a:solidFill>
                          <a:latin typeface="Arial"/>
                          <a:ea typeface="Times New Roman"/>
                          <a:cs typeface="Arial"/>
                        </a:rPr>
                        <a:t>Schedule</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tc>
                  <a:txBody>
                    <a:bodyPr/>
                    <a:lstStyle/>
                    <a:p>
                      <a:pPr algn="just">
                        <a:spcAft>
                          <a:spcPts val="300"/>
                        </a:spcAft>
                      </a:pPr>
                      <a:r>
                        <a:rPr lang="en-US" sz="1400" dirty="0">
                          <a:solidFill>
                            <a:srgbClr val="C00000"/>
                          </a:solidFill>
                          <a:latin typeface="Arial"/>
                          <a:ea typeface="Times New Roman"/>
                          <a:cs typeface="Arial"/>
                        </a:rPr>
                        <a:t>Normal, multiplier = 1</a:t>
                      </a:r>
                      <a:endParaRPr lang="en-GB" sz="1400" dirty="0">
                        <a:solidFill>
                          <a:srgbClr val="C00000"/>
                        </a:solidFill>
                        <a:latin typeface="Arial"/>
                        <a:ea typeface="Times New Roman"/>
                        <a:cs typeface="Arial"/>
                      </a:endParaRPr>
                    </a:p>
                  </a:txBody>
                  <a:tcPr marL="54609" marR="54609" marT="0" marB="0">
                    <a:solidFill>
                      <a:schemeClr val="bg2">
                        <a:lumMod val="90000"/>
                      </a:schemeClr>
                    </a:solidFill>
                  </a:tcPr>
                </a:tc>
                <a:extLst>
                  <a:ext uri="{0D108BD9-81ED-4DB2-BD59-A6C34878D82A}">
                    <a16:rowId xmlns:a16="http://schemas.microsoft.com/office/drawing/2014/main" val="10005"/>
                  </a:ext>
                </a:extLst>
              </a:tr>
              <a:tr h="391886">
                <a:tc>
                  <a:txBody>
                    <a:bodyPr/>
                    <a:lstStyle/>
                    <a:p>
                      <a:pPr algn="l">
                        <a:spcAft>
                          <a:spcPts val="300"/>
                        </a:spcAft>
                      </a:pPr>
                      <a:r>
                        <a:rPr lang="en-US" sz="1400" b="1" dirty="0">
                          <a:solidFill>
                            <a:schemeClr val="bg1"/>
                          </a:solidFill>
                          <a:latin typeface="Arial"/>
                          <a:ea typeface="Times New Roman"/>
                          <a:cs typeface="Arial"/>
                        </a:rPr>
                        <a:t>Adjusted COCOMO estimate</a:t>
                      </a:r>
                      <a:endParaRPr lang="en-GB" sz="1400" dirty="0">
                        <a:solidFill>
                          <a:schemeClr val="bg1"/>
                        </a:solidFill>
                        <a:latin typeface="Arial"/>
                        <a:ea typeface="Times New Roman"/>
                        <a:cs typeface="Arial"/>
                      </a:endParaRPr>
                    </a:p>
                  </a:txBody>
                  <a:tcPr marL="54609" marR="54609" marT="0" marB="91440">
                    <a:solidFill>
                      <a:schemeClr val="accent1"/>
                    </a:solidFill>
                  </a:tcPr>
                </a:tc>
                <a:tc>
                  <a:txBody>
                    <a:bodyPr/>
                    <a:lstStyle/>
                    <a:p>
                      <a:pPr algn="just">
                        <a:spcAft>
                          <a:spcPts val="300"/>
                        </a:spcAft>
                      </a:pPr>
                      <a:r>
                        <a:rPr lang="en-US" sz="1400" b="1" u="sng" dirty="0" smtClean="0">
                          <a:solidFill>
                            <a:schemeClr val="bg1"/>
                          </a:solidFill>
                          <a:latin typeface="Arial"/>
                          <a:ea typeface="Times New Roman"/>
                          <a:cs typeface="Arial"/>
                        </a:rPr>
                        <a:t>244</a:t>
                      </a:r>
                      <a:r>
                        <a:rPr lang="en-US" sz="1400" b="1" u="sng" baseline="0" dirty="0" smtClean="0">
                          <a:solidFill>
                            <a:schemeClr val="bg1"/>
                          </a:solidFill>
                          <a:latin typeface="Arial"/>
                          <a:ea typeface="Times New Roman"/>
                          <a:cs typeface="Arial"/>
                        </a:rPr>
                        <a:t> PM </a:t>
                      </a:r>
                      <a:r>
                        <a:rPr lang="en-US" sz="1400" b="1" baseline="0" dirty="0" smtClean="0">
                          <a:solidFill>
                            <a:schemeClr val="bg1"/>
                          </a:solidFill>
                          <a:latin typeface="Arial"/>
                          <a:ea typeface="Times New Roman"/>
                          <a:cs typeface="Arial"/>
                        </a:rPr>
                        <a:t>for </a:t>
                      </a:r>
                      <a:r>
                        <a:rPr lang="en-US" sz="1400" b="1" dirty="0" smtClean="0">
                          <a:solidFill>
                            <a:schemeClr val="bg1"/>
                          </a:solidFill>
                          <a:latin typeface="Arial"/>
                          <a:ea typeface="Times New Roman"/>
                          <a:cs typeface="Arial"/>
                        </a:rPr>
                        <a:t>Low</a:t>
                      </a:r>
                      <a:r>
                        <a:rPr lang="en-US" sz="1400" b="1" baseline="0" dirty="0" smtClean="0">
                          <a:solidFill>
                            <a:schemeClr val="bg1"/>
                          </a:solidFill>
                          <a:latin typeface="Arial"/>
                          <a:ea typeface="Times New Roman"/>
                          <a:cs typeface="Arial"/>
                        </a:rPr>
                        <a:t> Model </a:t>
                      </a:r>
                      <a:r>
                        <a:rPr lang="en-US" sz="1400" b="1" dirty="0" smtClean="0">
                          <a:solidFill>
                            <a:schemeClr val="bg1"/>
                          </a:solidFill>
                          <a:latin typeface="Arial"/>
                          <a:ea typeface="Times New Roman"/>
                          <a:cs typeface="Arial"/>
                        </a:rPr>
                        <a:t> where </a:t>
                      </a:r>
                    </a:p>
                    <a:p>
                      <a:pPr algn="just">
                        <a:spcAft>
                          <a:spcPts val="300"/>
                        </a:spcAft>
                      </a:pPr>
                      <a:r>
                        <a:rPr lang="en-US" sz="1400" b="1" dirty="0" smtClean="0">
                          <a:solidFill>
                            <a:schemeClr val="bg1"/>
                          </a:solidFill>
                          <a:latin typeface="Arial"/>
                          <a:ea typeface="Times New Roman"/>
                          <a:cs typeface="Arial"/>
                        </a:rPr>
                        <a:t>M=0.41, A = 2.04, B = 1.17</a:t>
                      </a:r>
                    </a:p>
                    <a:p>
                      <a:pPr algn="just">
                        <a:spcAft>
                          <a:spcPts val="300"/>
                        </a:spcAft>
                      </a:pPr>
                      <a:r>
                        <a:rPr lang="en-US" sz="1600" b="1" dirty="0" smtClean="0">
                          <a:solidFill>
                            <a:schemeClr val="bg1"/>
                          </a:solidFill>
                          <a:latin typeface="Arial"/>
                          <a:ea typeface="Times New Roman"/>
                          <a:cs typeface="Arial"/>
                        </a:rPr>
                        <a:t>Effort</a:t>
                      </a:r>
                      <a:r>
                        <a:rPr lang="en-US" sz="1600" b="1" baseline="0" dirty="0" smtClean="0">
                          <a:solidFill>
                            <a:schemeClr val="bg1"/>
                          </a:solidFill>
                          <a:latin typeface="Arial"/>
                          <a:ea typeface="Times New Roman"/>
                          <a:cs typeface="Arial"/>
                        </a:rPr>
                        <a:t> = </a:t>
                      </a:r>
                      <a:r>
                        <a:rPr lang="en-GB" sz="1600" b="1" dirty="0" smtClean="0">
                          <a:solidFill>
                            <a:schemeClr val="bg1"/>
                          </a:solidFill>
                          <a:ea typeface="Lucida Sans Unicode" panose="020B0602030504020204" pitchFamily="34" charset="0"/>
                        </a:rPr>
                        <a:t>A * </a:t>
                      </a:r>
                      <a:r>
                        <a:rPr lang="en-GB" sz="1600" b="1" dirty="0" err="1" smtClean="0">
                          <a:solidFill>
                            <a:schemeClr val="bg1"/>
                          </a:solidFill>
                          <a:ea typeface="Lucida Sans Unicode" panose="020B0602030504020204" pitchFamily="34" charset="0"/>
                        </a:rPr>
                        <a:t>Size</a:t>
                      </a:r>
                      <a:r>
                        <a:rPr lang="en-GB" sz="1600" b="1" baseline="30000" dirty="0" err="1" smtClean="0">
                          <a:solidFill>
                            <a:schemeClr val="bg1"/>
                          </a:solidFill>
                          <a:ea typeface="Lucida Sans Unicode" panose="020B0602030504020204" pitchFamily="34" charset="0"/>
                        </a:rPr>
                        <a:t>B</a:t>
                      </a:r>
                      <a:r>
                        <a:rPr lang="en-GB" sz="1600" b="1" dirty="0" smtClean="0">
                          <a:solidFill>
                            <a:schemeClr val="bg1"/>
                          </a:solidFill>
                          <a:ea typeface="Lucida Sans Unicode" panose="020B0602030504020204" pitchFamily="34" charset="0"/>
                        </a:rPr>
                        <a:t> * M  = 295PM</a:t>
                      </a:r>
                      <a:endParaRPr lang="en-US" sz="1600" b="1" dirty="0" smtClean="0">
                        <a:solidFill>
                          <a:schemeClr val="bg1"/>
                        </a:solidFill>
                        <a:latin typeface="Arial"/>
                        <a:ea typeface="Times New Roman"/>
                        <a:cs typeface="Arial"/>
                      </a:endParaRPr>
                    </a:p>
                    <a:p>
                      <a:pPr algn="just">
                        <a:spcAft>
                          <a:spcPts val="300"/>
                        </a:spcAft>
                      </a:pPr>
                      <a:endParaRPr lang="en-GB" sz="1400" dirty="0">
                        <a:solidFill>
                          <a:schemeClr val="bg1"/>
                        </a:solidFill>
                        <a:latin typeface="Arial"/>
                        <a:ea typeface="Times New Roman"/>
                        <a:cs typeface="Arial"/>
                      </a:endParaRPr>
                    </a:p>
                  </a:txBody>
                  <a:tcPr marL="54609" marR="54609" marT="0" marB="91440">
                    <a:solidFill>
                      <a:schemeClr val="accent1"/>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3657778" y="1138766"/>
            <a:ext cx="8096251" cy="1477328"/>
          </a:xfrm>
          <a:prstGeom prst="rect">
            <a:avLst/>
          </a:prstGeom>
          <a:noFill/>
        </p:spPr>
        <p:txBody>
          <a:bodyPr wrap="square">
            <a:spAutoFit/>
          </a:bodyPr>
          <a:lstStyle/>
          <a:p>
            <a:pPr lvl="1">
              <a:defRPr/>
            </a:pPr>
            <a:r>
              <a:rPr lang="en-GB" b="1" dirty="0">
                <a:ea typeface="Lucida Sans Unicode" panose="020B0602030504020204" pitchFamily="34" charset="0"/>
              </a:rPr>
              <a:t>Effort = A * </a:t>
            </a:r>
            <a:r>
              <a:rPr lang="en-GB" b="1" dirty="0" err="1">
                <a:ea typeface="Lucida Sans Unicode" panose="020B0602030504020204" pitchFamily="34" charset="0"/>
              </a:rPr>
              <a:t>Size</a:t>
            </a:r>
            <a:r>
              <a:rPr lang="en-GB" b="1" baseline="30000" dirty="0" err="1">
                <a:ea typeface="Lucida Sans Unicode" panose="020B0602030504020204" pitchFamily="34" charset="0"/>
              </a:rPr>
              <a:t>B</a:t>
            </a:r>
            <a:r>
              <a:rPr lang="en-GB" b="1" dirty="0">
                <a:ea typeface="Lucida Sans Unicode" panose="020B0602030504020204" pitchFamily="34" charset="0"/>
              </a:rPr>
              <a:t> * M  </a:t>
            </a:r>
            <a:r>
              <a:rPr lang="en-GB" i="1" dirty="0">
                <a:ea typeface="Lucida Sans Unicode" panose="020B0602030504020204" pitchFamily="34" charset="0"/>
              </a:rPr>
              <a:t>w</a:t>
            </a:r>
            <a:r>
              <a:rPr lang="en-GB" i="1" dirty="0" smtClean="0">
                <a:ea typeface="Lucida Sans Unicode" panose="020B0602030504020204" pitchFamily="34" charset="0"/>
              </a:rPr>
              <a:t>here</a:t>
            </a:r>
          </a:p>
          <a:p>
            <a:pPr marL="742950" lvl="1" indent="-285750">
              <a:buFont typeface="Wingdings" panose="05000000000000000000" pitchFamily="2" charset="2"/>
              <a:buChar char="§"/>
              <a:defRPr/>
            </a:pPr>
            <a:r>
              <a:rPr lang="en-GB" dirty="0">
                <a:ea typeface="Lucida Sans Unicode" panose="020B0602030504020204" pitchFamily="34" charset="0"/>
              </a:rPr>
              <a:t>	</a:t>
            </a:r>
            <a:r>
              <a:rPr lang="en-GB" dirty="0" smtClean="0">
                <a:ea typeface="Lucida Sans Unicode" panose="020B0602030504020204" pitchFamily="34" charset="0"/>
              </a:rPr>
              <a:t> </a:t>
            </a:r>
            <a:r>
              <a:rPr lang="en-GB" dirty="0">
                <a:ea typeface="Lucida Sans Unicode" panose="020B0602030504020204" pitchFamily="34" charset="0"/>
              </a:rPr>
              <a:t>B= 1.17</a:t>
            </a:r>
            <a:r>
              <a:rPr lang="en-GB" dirty="0" smtClean="0">
                <a:ea typeface="Lucida Sans Unicode" panose="020B0602030504020204" pitchFamily="34" charset="0"/>
              </a:rPr>
              <a:t>, </a:t>
            </a:r>
          </a:p>
          <a:p>
            <a:pPr marL="742950" lvl="1" indent="-285750">
              <a:buFont typeface="Wingdings" panose="05000000000000000000" pitchFamily="2" charset="2"/>
              <a:buChar char="§"/>
              <a:defRPr/>
            </a:pPr>
            <a:r>
              <a:rPr lang="en-GB" dirty="0">
                <a:ea typeface="Lucida Sans Unicode" panose="020B0602030504020204" pitchFamily="34" charset="0"/>
              </a:rPr>
              <a:t>	</a:t>
            </a:r>
            <a:r>
              <a:rPr lang="en-GB" dirty="0" smtClean="0">
                <a:ea typeface="Lucida Sans Unicode" panose="020B0602030504020204" pitchFamily="34" charset="0"/>
              </a:rPr>
              <a:t>A = 2.04, </a:t>
            </a:r>
          </a:p>
          <a:p>
            <a:pPr marL="742950" lvl="1" indent="-285750">
              <a:buFont typeface="Wingdings" panose="05000000000000000000" pitchFamily="2" charset="2"/>
              <a:buChar char="§"/>
              <a:defRPr/>
            </a:pPr>
            <a:r>
              <a:rPr lang="en-GB" dirty="0">
                <a:ea typeface="Lucida Sans Unicode" panose="020B0602030504020204" pitchFamily="34" charset="0"/>
              </a:rPr>
              <a:t>	</a:t>
            </a:r>
            <a:r>
              <a:rPr lang="en-GB" dirty="0" smtClean="0">
                <a:ea typeface="Lucida Sans Unicode" panose="020B0602030504020204" pitchFamily="34" charset="0"/>
              </a:rPr>
              <a:t>M </a:t>
            </a:r>
            <a:r>
              <a:rPr lang="en-GB" dirty="0">
                <a:ea typeface="Lucida Sans Unicode" panose="020B0602030504020204" pitchFamily="34" charset="0"/>
              </a:rPr>
              <a:t>= </a:t>
            </a:r>
            <a:r>
              <a:rPr lang="en-GB" dirty="0" smtClean="0">
                <a:ea typeface="Lucida Sans Unicode" panose="020B0602030504020204" pitchFamily="34" charset="0"/>
              </a:rPr>
              <a:t>0.41, </a:t>
            </a:r>
          </a:p>
          <a:p>
            <a:pPr marL="742950" lvl="1" indent="-285750">
              <a:buFont typeface="Wingdings" panose="05000000000000000000" pitchFamily="2" charset="2"/>
              <a:buChar char="§"/>
              <a:defRPr/>
            </a:pPr>
            <a:r>
              <a:rPr lang="en-GB" dirty="0">
                <a:ea typeface="Lucida Sans Unicode" panose="020B0602030504020204" pitchFamily="34" charset="0"/>
              </a:rPr>
              <a:t>	</a:t>
            </a:r>
            <a:r>
              <a:rPr lang="en-GB" dirty="0" smtClean="0">
                <a:ea typeface="Lucida Sans Unicode" panose="020B0602030504020204" pitchFamily="34" charset="0"/>
              </a:rPr>
              <a:t>Size=128K</a:t>
            </a:r>
            <a:endParaRPr lang="en-GB" dirty="0">
              <a:ea typeface="Lucida Sans Unicode" panose="020B0602030504020204" pitchFamily="34" charset="0"/>
            </a:endParaRPr>
          </a:p>
        </p:txBody>
      </p:sp>
    </p:spTree>
    <p:extLst>
      <p:ext uri="{BB962C8B-B14F-4D97-AF65-F5344CB8AC3E}">
        <p14:creationId xmlns:p14="http://schemas.microsoft.com/office/powerpoint/2010/main" val="9551378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ltLang="en-US" smtClean="0"/>
              <a:t>Project duration and staffing</a:t>
            </a:r>
          </a:p>
        </p:txBody>
      </p:sp>
      <p:sp>
        <p:nvSpPr>
          <p:cNvPr id="93187" name="Rectangle 3"/>
          <p:cNvSpPr>
            <a:spLocks noGrp="1" noChangeArrowheads="1"/>
          </p:cNvSpPr>
          <p:nvPr>
            <p:ph type="body" idx="1"/>
          </p:nvPr>
        </p:nvSpPr>
        <p:spPr>
          <a:xfrm>
            <a:off x="188383" y="1922588"/>
            <a:ext cx="8820150" cy="4222657"/>
          </a:xfrm>
        </p:spPr>
        <p:txBody>
          <a:bodyPr>
            <a:noAutofit/>
          </a:bodyPr>
          <a:lstStyle/>
          <a:p>
            <a:pPr>
              <a:lnSpc>
                <a:spcPct val="90000"/>
              </a:lnSpc>
            </a:pPr>
            <a:r>
              <a:rPr lang="en-GB" altLang="en-US" dirty="0"/>
              <a:t>M</a:t>
            </a:r>
            <a:r>
              <a:rPr lang="en-GB" altLang="en-US" dirty="0" smtClean="0"/>
              <a:t>anagers must estimate the calendar time required to complete a project and when staff will be required.</a:t>
            </a:r>
          </a:p>
          <a:p>
            <a:pPr>
              <a:lnSpc>
                <a:spcPct val="90000"/>
              </a:lnSpc>
            </a:pPr>
            <a:r>
              <a:rPr lang="en-GB" altLang="en-US" dirty="0" smtClean="0"/>
              <a:t>Calendar time can be estimated using a COCOMO II formula</a:t>
            </a:r>
          </a:p>
          <a:p>
            <a:pPr lvl="1" algn="just">
              <a:lnSpc>
                <a:spcPct val="90000"/>
              </a:lnSpc>
              <a:spcAft>
                <a:spcPts val="600"/>
              </a:spcAft>
            </a:pPr>
            <a:r>
              <a:rPr lang="en-GB" altLang="en-US" sz="2800" dirty="0" smtClean="0">
                <a:solidFill>
                  <a:srgbClr val="C00000"/>
                </a:solidFill>
              </a:rPr>
              <a:t>TDEV = 3 </a:t>
            </a:r>
            <a:r>
              <a:rPr lang="en-GB" altLang="en-US" sz="2800" dirty="0" smtClean="0">
                <a:solidFill>
                  <a:srgbClr val="C00000"/>
                </a:solidFill>
                <a:latin typeface="Symbol" panose="05050102010706020507" pitchFamily="18" charset="2"/>
              </a:rPr>
              <a:t>* </a:t>
            </a:r>
            <a:r>
              <a:rPr lang="en-GB" altLang="en-US" sz="2800" dirty="0" smtClean="0">
                <a:solidFill>
                  <a:srgbClr val="C00000"/>
                </a:solidFill>
              </a:rPr>
              <a:t>(Effort) </a:t>
            </a:r>
            <a:r>
              <a:rPr lang="en-GB" altLang="en-US" sz="2800" baseline="30000" dirty="0" smtClean="0">
                <a:solidFill>
                  <a:srgbClr val="C00000"/>
                </a:solidFill>
              </a:rPr>
              <a:t>(0.33+0.2 * (B-1.01))</a:t>
            </a:r>
          </a:p>
          <a:p>
            <a:pPr lvl="2">
              <a:lnSpc>
                <a:spcPct val="90000"/>
              </a:lnSpc>
            </a:pPr>
            <a:r>
              <a:rPr lang="en-GB" altLang="en-US" sz="2800" dirty="0" smtClean="0">
                <a:solidFill>
                  <a:srgbClr val="002060"/>
                </a:solidFill>
              </a:rPr>
              <a:t>Effort = PM</a:t>
            </a:r>
          </a:p>
          <a:p>
            <a:pPr lvl="2">
              <a:lnSpc>
                <a:spcPct val="90000"/>
              </a:lnSpc>
            </a:pPr>
            <a:r>
              <a:rPr lang="en-GB" altLang="en-US" sz="2800" dirty="0" smtClean="0">
                <a:solidFill>
                  <a:srgbClr val="002060"/>
                </a:solidFill>
              </a:rPr>
              <a:t>B = the exponent computed as discussed above (B is 1 for the early prototyping model) </a:t>
            </a:r>
          </a:p>
          <a:p>
            <a:pPr lvl="1">
              <a:lnSpc>
                <a:spcPct val="90000"/>
              </a:lnSpc>
            </a:pPr>
            <a:endParaRPr lang="en-GB" altLang="en-US" sz="2800" dirty="0" smtClean="0"/>
          </a:p>
        </p:txBody>
      </p:sp>
    </p:spTree>
    <p:extLst>
      <p:ext uri="{BB962C8B-B14F-4D97-AF65-F5344CB8AC3E}">
        <p14:creationId xmlns:p14="http://schemas.microsoft.com/office/powerpoint/2010/main" val="42420001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54515" y="207081"/>
            <a:ext cx="8854017" cy="1325563"/>
          </a:xfrm>
        </p:spPr>
        <p:txBody>
          <a:bodyPr/>
          <a:lstStyle/>
          <a:p>
            <a:r>
              <a:rPr lang="en-US" altLang="en-US" dirty="0"/>
              <a:t>E</a:t>
            </a:r>
            <a:r>
              <a:rPr lang="en-US" altLang="en-US" dirty="0" smtClean="0"/>
              <a:t>xample</a:t>
            </a:r>
          </a:p>
        </p:txBody>
      </p:sp>
      <p:sp>
        <p:nvSpPr>
          <p:cNvPr id="94211" name="Content Placeholder 2"/>
          <p:cNvSpPr>
            <a:spLocks noGrp="1"/>
          </p:cNvSpPr>
          <p:nvPr>
            <p:ph idx="1"/>
          </p:nvPr>
        </p:nvSpPr>
        <p:spPr>
          <a:xfrm>
            <a:off x="154516" y="1900009"/>
            <a:ext cx="8989483" cy="4222657"/>
          </a:xfrm>
        </p:spPr>
        <p:txBody>
          <a:bodyPr/>
          <a:lstStyle/>
          <a:p>
            <a:pPr>
              <a:lnSpc>
                <a:spcPct val="90000"/>
              </a:lnSpc>
            </a:pPr>
            <a:r>
              <a:rPr lang="en-GB" altLang="en-US" sz="3600" dirty="0" smtClean="0">
                <a:solidFill>
                  <a:schemeClr val="tx1"/>
                </a:solidFill>
              </a:rPr>
              <a:t>Suppose: </a:t>
            </a:r>
          </a:p>
          <a:p>
            <a:pPr lvl="1">
              <a:lnSpc>
                <a:spcPct val="90000"/>
              </a:lnSpc>
            </a:pPr>
            <a:r>
              <a:rPr lang="en-GB" altLang="en-US" sz="2800" dirty="0" smtClean="0">
                <a:solidFill>
                  <a:srgbClr val="C00000"/>
                </a:solidFill>
              </a:rPr>
              <a:t>B =1.17 </a:t>
            </a:r>
          </a:p>
          <a:p>
            <a:pPr lvl="1">
              <a:lnSpc>
                <a:spcPct val="90000"/>
              </a:lnSpc>
            </a:pPr>
            <a:r>
              <a:rPr lang="en-GB" altLang="en-US" sz="2800" dirty="0" smtClean="0">
                <a:solidFill>
                  <a:srgbClr val="C00000"/>
                </a:solidFill>
              </a:rPr>
              <a:t>Effort = 60  then</a:t>
            </a:r>
          </a:p>
          <a:p>
            <a:pPr lvl="2">
              <a:lnSpc>
                <a:spcPct val="90000"/>
              </a:lnSpc>
            </a:pPr>
            <a:r>
              <a:rPr lang="en-GB" altLang="en-US" sz="2400" b="1" dirty="0" smtClean="0">
                <a:solidFill>
                  <a:srgbClr val="002060"/>
                </a:solidFill>
              </a:rPr>
              <a:t>TDEV = 3 </a:t>
            </a:r>
            <a:r>
              <a:rPr lang="en-GB" altLang="en-US" sz="2400" b="1" dirty="0" smtClean="0">
                <a:solidFill>
                  <a:srgbClr val="002060"/>
                </a:solidFill>
                <a:latin typeface="Symbol" panose="05050102010706020507" pitchFamily="18" charset="2"/>
              </a:rPr>
              <a:t>* </a:t>
            </a:r>
            <a:r>
              <a:rPr lang="en-GB" altLang="en-US" sz="2400" b="1" dirty="0" smtClean="0">
                <a:solidFill>
                  <a:srgbClr val="002060"/>
                </a:solidFill>
              </a:rPr>
              <a:t>(Effort) </a:t>
            </a:r>
            <a:r>
              <a:rPr lang="en-GB" altLang="en-US" sz="2400" b="1" baseline="30000" dirty="0" smtClean="0">
                <a:solidFill>
                  <a:srgbClr val="002060"/>
                </a:solidFill>
              </a:rPr>
              <a:t>(0.33+0.2*(B - 1.01))</a:t>
            </a:r>
          </a:p>
          <a:p>
            <a:pPr lvl="2">
              <a:lnSpc>
                <a:spcPct val="90000"/>
              </a:lnSpc>
            </a:pPr>
            <a:r>
              <a:rPr lang="en-GB" altLang="en-US" sz="2400" b="1" dirty="0" smtClean="0">
                <a:solidFill>
                  <a:srgbClr val="002060"/>
                </a:solidFill>
              </a:rPr>
              <a:t>TDEV = 3 * (60)</a:t>
            </a:r>
            <a:r>
              <a:rPr lang="en-GB" altLang="en-US" sz="2400" b="1" baseline="30000" dirty="0" smtClean="0">
                <a:solidFill>
                  <a:srgbClr val="002060"/>
                </a:solidFill>
              </a:rPr>
              <a:t>0.36</a:t>
            </a:r>
            <a:r>
              <a:rPr lang="en-GB" altLang="en-US" sz="2400" b="1" dirty="0" smtClean="0">
                <a:solidFill>
                  <a:srgbClr val="002060"/>
                </a:solidFill>
              </a:rPr>
              <a:t> = 13 months</a:t>
            </a:r>
          </a:p>
          <a:p>
            <a:pPr>
              <a:lnSpc>
                <a:spcPct val="90000"/>
              </a:lnSpc>
            </a:pPr>
            <a:r>
              <a:rPr lang="en-GB" altLang="en-US" sz="3200" dirty="0" smtClean="0"/>
              <a:t>Normally the time required is independent of the number of people working on the project</a:t>
            </a:r>
            <a:endParaRPr lang="en-US" altLang="en-US" sz="3200" dirty="0" smtClean="0"/>
          </a:p>
        </p:txBody>
      </p:sp>
    </p:spTree>
    <p:extLst>
      <p:ext uri="{BB962C8B-B14F-4D97-AF65-F5344CB8AC3E}">
        <p14:creationId xmlns:p14="http://schemas.microsoft.com/office/powerpoint/2010/main" val="39365899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1939" y="274815"/>
            <a:ext cx="7886700" cy="1325563"/>
          </a:xfrm>
        </p:spPr>
        <p:txBody>
          <a:bodyPr lIns="90840" tIns="44623" rIns="90840" bIns="44623"/>
          <a:lstStyle/>
          <a:p>
            <a:r>
              <a:rPr lang="en-GB" altLang="en-US" dirty="0" smtClean="0"/>
              <a:t>Staffing requirements</a:t>
            </a:r>
          </a:p>
        </p:txBody>
      </p:sp>
      <p:sp>
        <p:nvSpPr>
          <p:cNvPr id="95235" name="Rectangle 3"/>
          <p:cNvSpPr>
            <a:spLocks noGrp="1" noChangeArrowheads="1"/>
          </p:cNvSpPr>
          <p:nvPr>
            <p:ph type="body" idx="1"/>
          </p:nvPr>
        </p:nvSpPr>
        <p:spPr>
          <a:xfrm>
            <a:off x="237067" y="1956454"/>
            <a:ext cx="8805333" cy="4222657"/>
          </a:xfrm>
        </p:spPr>
        <p:txBody>
          <a:bodyPr lIns="90840" tIns="44623" rIns="90840" bIns="44623"/>
          <a:lstStyle/>
          <a:p>
            <a:pPr>
              <a:lnSpc>
                <a:spcPct val="90000"/>
              </a:lnSpc>
            </a:pPr>
            <a:r>
              <a:rPr lang="en-GB" altLang="en-US" dirty="0" smtClean="0"/>
              <a:t>Staff needed to perform the job can’t be computed by dividing the total effort by the required schedule</a:t>
            </a:r>
          </a:p>
          <a:p>
            <a:pPr>
              <a:lnSpc>
                <a:spcPct val="90000"/>
              </a:lnSpc>
            </a:pPr>
            <a:r>
              <a:rPr lang="en-GB" altLang="en-US" dirty="0" smtClean="0"/>
              <a:t>The number of people working on a project varies depending on the phase of the project.</a:t>
            </a:r>
          </a:p>
          <a:p>
            <a:pPr lvl="1">
              <a:lnSpc>
                <a:spcPct val="90000"/>
              </a:lnSpc>
            </a:pPr>
            <a:r>
              <a:rPr lang="en-GB" altLang="en-US" dirty="0" smtClean="0">
                <a:solidFill>
                  <a:srgbClr val="C00000"/>
                </a:solidFill>
              </a:rPr>
              <a:t>Very small team at beginning (initial design)</a:t>
            </a:r>
          </a:p>
          <a:p>
            <a:pPr lvl="1">
              <a:lnSpc>
                <a:spcPct val="90000"/>
              </a:lnSpc>
            </a:pPr>
            <a:r>
              <a:rPr lang="en-GB" altLang="en-US" dirty="0" smtClean="0">
                <a:solidFill>
                  <a:srgbClr val="C00000"/>
                </a:solidFill>
              </a:rPr>
              <a:t>Large team during development and testing</a:t>
            </a:r>
          </a:p>
          <a:p>
            <a:pPr lvl="1">
              <a:lnSpc>
                <a:spcPct val="90000"/>
              </a:lnSpc>
            </a:pPr>
            <a:r>
              <a:rPr lang="en-GB" altLang="en-US" dirty="0" smtClean="0">
                <a:solidFill>
                  <a:srgbClr val="C00000"/>
                </a:solidFill>
              </a:rPr>
              <a:t>Small team for deployment </a:t>
            </a:r>
          </a:p>
          <a:p>
            <a:pPr>
              <a:lnSpc>
                <a:spcPct val="90000"/>
              </a:lnSpc>
            </a:pPr>
            <a:r>
              <a:rPr lang="en-GB" altLang="en-US" dirty="0" smtClean="0"/>
              <a:t>The more people working on the project, the more total effort is usually required!</a:t>
            </a:r>
          </a:p>
        </p:txBody>
      </p:sp>
    </p:spTree>
    <p:extLst>
      <p:ext uri="{BB962C8B-B14F-4D97-AF65-F5344CB8AC3E}">
        <p14:creationId xmlns:p14="http://schemas.microsoft.com/office/powerpoint/2010/main" val="199061614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109361" y="161926"/>
            <a:ext cx="7886700" cy="1325563"/>
          </a:xfrm>
        </p:spPr>
        <p:txBody>
          <a:bodyPr/>
          <a:lstStyle/>
          <a:p>
            <a:r>
              <a:rPr lang="en-US" altLang="en-US" dirty="0" smtClean="0"/>
              <a:t>Pros and Cons of COCOMO II</a:t>
            </a:r>
          </a:p>
        </p:txBody>
      </p:sp>
      <p:sp>
        <p:nvSpPr>
          <p:cNvPr id="96259" name="Content Placeholder 2"/>
          <p:cNvSpPr>
            <a:spLocks noGrp="1"/>
          </p:cNvSpPr>
          <p:nvPr>
            <p:ph idx="1"/>
          </p:nvPr>
        </p:nvSpPr>
        <p:spPr>
          <a:xfrm>
            <a:off x="222250" y="1933876"/>
            <a:ext cx="8842728" cy="4222657"/>
          </a:xfrm>
        </p:spPr>
        <p:txBody>
          <a:bodyPr/>
          <a:lstStyle/>
          <a:p>
            <a:r>
              <a:rPr lang="en-US" altLang="en-US" dirty="0" smtClean="0"/>
              <a:t>COCOMO II</a:t>
            </a:r>
          </a:p>
          <a:p>
            <a:r>
              <a:rPr lang="en-US" altLang="en-US" dirty="0" smtClean="0"/>
              <a:t>Strengths</a:t>
            </a:r>
          </a:p>
          <a:p>
            <a:pPr lvl="1"/>
            <a:r>
              <a:rPr lang="en-US" altLang="en-US" dirty="0" smtClean="0">
                <a:solidFill>
                  <a:srgbClr val="009A44"/>
                </a:solidFill>
              </a:rPr>
              <a:t>Objective, repeatable,</a:t>
            </a:r>
          </a:p>
          <a:p>
            <a:pPr lvl="1"/>
            <a:r>
              <a:rPr lang="en-US" altLang="en-US" dirty="0" smtClean="0">
                <a:solidFill>
                  <a:srgbClr val="009A44"/>
                </a:solidFill>
              </a:rPr>
              <a:t>Analyzable formula</a:t>
            </a:r>
          </a:p>
          <a:p>
            <a:pPr lvl="1"/>
            <a:r>
              <a:rPr lang="en-US" altLang="en-US" dirty="0" smtClean="0">
                <a:solidFill>
                  <a:srgbClr val="009A44"/>
                </a:solidFill>
              </a:rPr>
              <a:t>Efficient, good for sensitivity analysis</a:t>
            </a:r>
          </a:p>
          <a:p>
            <a:r>
              <a:rPr lang="en-US" altLang="en-US" dirty="0" smtClean="0"/>
              <a:t>Weaknesses</a:t>
            </a:r>
          </a:p>
          <a:p>
            <a:pPr lvl="1"/>
            <a:r>
              <a:rPr lang="en-US" altLang="en-US" dirty="0" smtClean="0">
                <a:solidFill>
                  <a:srgbClr val="C00000"/>
                </a:solidFill>
              </a:rPr>
              <a:t>Subjective inputs  because of M, B</a:t>
            </a:r>
          </a:p>
          <a:p>
            <a:pPr lvl="1"/>
            <a:r>
              <a:rPr lang="en-US" altLang="en-US" dirty="0" smtClean="0">
                <a:solidFill>
                  <a:srgbClr val="C00000"/>
                </a:solidFill>
              </a:rPr>
              <a:t>Assessment of exceptional circumstances</a:t>
            </a:r>
          </a:p>
          <a:p>
            <a:pPr lvl="1"/>
            <a:r>
              <a:rPr lang="en-US" altLang="en-US" dirty="0" smtClean="0">
                <a:solidFill>
                  <a:srgbClr val="C00000"/>
                </a:solidFill>
              </a:rPr>
              <a:t>Calibrated to past, not future</a:t>
            </a:r>
          </a:p>
        </p:txBody>
      </p:sp>
    </p:spTree>
    <p:extLst>
      <p:ext uri="{BB962C8B-B14F-4D97-AF65-F5344CB8AC3E}">
        <p14:creationId xmlns:p14="http://schemas.microsoft.com/office/powerpoint/2010/main" val="36788484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dirty="0" smtClean="0"/>
              <a:t>Expert Judgment (revisited)</a:t>
            </a:r>
          </a:p>
        </p:txBody>
      </p:sp>
      <p:sp>
        <p:nvSpPr>
          <p:cNvPr id="97283" name="Content Placeholder 2"/>
          <p:cNvSpPr>
            <a:spLocks noGrp="1"/>
          </p:cNvSpPr>
          <p:nvPr>
            <p:ph idx="1"/>
          </p:nvPr>
        </p:nvSpPr>
        <p:spPr>
          <a:xfrm>
            <a:off x="-1" y="1911298"/>
            <a:ext cx="8929511" cy="4222657"/>
          </a:xfrm>
        </p:spPr>
        <p:txBody>
          <a:bodyPr>
            <a:normAutofit fontScale="92500" lnSpcReduction="10000"/>
          </a:bodyPr>
          <a:lstStyle/>
          <a:p>
            <a:r>
              <a:rPr lang="en-US" altLang="en-US" dirty="0" smtClean="0"/>
              <a:t>A typical method for estimating the code size by experts involves three possible code-sizes, </a:t>
            </a:r>
            <a:r>
              <a:rPr lang="en-US" altLang="en-US" dirty="0" err="1" smtClean="0"/>
              <a:t>S</a:t>
            </a:r>
            <a:r>
              <a:rPr lang="en-US" altLang="en-US" sz="1400" dirty="0" err="1" smtClean="0"/>
              <a:t>l</a:t>
            </a:r>
            <a:r>
              <a:rPr lang="en-US" altLang="en-US" dirty="0" smtClean="0"/>
              <a:t>, S</a:t>
            </a:r>
            <a:r>
              <a:rPr lang="en-US" altLang="en-US" sz="1400" dirty="0" smtClean="0"/>
              <a:t>m</a:t>
            </a:r>
            <a:r>
              <a:rPr lang="en-US" altLang="en-US" dirty="0" smtClean="0"/>
              <a:t>, </a:t>
            </a:r>
            <a:r>
              <a:rPr lang="en-US" altLang="en-US" dirty="0" err="1" smtClean="0"/>
              <a:t>S</a:t>
            </a:r>
            <a:r>
              <a:rPr lang="en-US" altLang="en-US" sz="1400" dirty="0" err="1" smtClean="0"/>
              <a:t>h</a:t>
            </a:r>
            <a:endParaRPr lang="en-US" altLang="en-US" sz="1400" dirty="0" smtClean="0"/>
          </a:p>
          <a:p>
            <a:pPr lvl="1"/>
            <a:r>
              <a:rPr lang="en-US" altLang="en-US" dirty="0" smtClean="0">
                <a:solidFill>
                  <a:schemeClr val="tx1"/>
                </a:solidFill>
              </a:rPr>
              <a:t>Estimated </a:t>
            </a:r>
            <a:r>
              <a:rPr lang="en-US" altLang="en-US" u="sng" dirty="0" smtClean="0">
                <a:solidFill>
                  <a:srgbClr val="FF0000"/>
                </a:solidFill>
              </a:rPr>
              <a:t>size S </a:t>
            </a:r>
            <a:r>
              <a:rPr lang="en-US" altLang="en-US" dirty="0" smtClean="0">
                <a:solidFill>
                  <a:schemeClr val="tx1"/>
                </a:solidFill>
              </a:rPr>
              <a:t>is computed as</a:t>
            </a:r>
          </a:p>
          <a:p>
            <a:pPr lvl="2"/>
            <a:r>
              <a:rPr lang="en-US" altLang="en-US" sz="2600" dirty="0" smtClean="0">
                <a:solidFill>
                  <a:schemeClr val="tx1"/>
                </a:solidFill>
              </a:rPr>
              <a:t>S = (S</a:t>
            </a:r>
            <a:r>
              <a:rPr lang="en-US" altLang="en-US" sz="1400" dirty="0"/>
              <a:t>l</a:t>
            </a:r>
            <a:r>
              <a:rPr lang="en-US" altLang="en-US" sz="2600" dirty="0" smtClean="0">
                <a:solidFill>
                  <a:schemeClr val="tx1"/>
                </a:solidFill>
              </a:rPr>
              <a:t>+S</a:t>
            </a:r>
            <a:r>
              <a:rPr lang="en-US" altLang="en-US" sz="1400" dirty="0"/>
              <a:t>h</a:t>
            </a:r>
            <a:r>
              <a:rPr lang="en-US" altLang="en-US" sz="2600" dirty="0" smtClean="0">
                <a:solidFill>
                  <a:schemeClr val="tx1"/>
                </a:solidFill>
              </a:rPr>
              <a:t>+4S</a:t>
            </a:r>
            <a:r>
              <a:rPr lang="en-US" altLang="en-US" sz="1400" dirty="0"/>
              <a:t>m</a:t>
            </a:r>
            <a:r>
              <a:rPr lang="en-US" altLang="en-US" sz="2600" dirty="0" smtClean="0">
                <a:solidFill>
                  <a:schemeClr val="tx1"/>
                </a:solidFill>
              </a:rPr>
              <a:t>)/6</a:t>
            </a:r>
          </a:p>
          <a:p>
            <a:r>
              <a:rPr lang="en-US" altLang="en-US" dirty="0" smtClean="0">
                <a:solidFill>
                  <a:srgbClr val="00B050"/>
                </a:solidFill>
              </a:rPr>
              <a:t>Strengths (GOOD)</a:t>
            </a:r>
          </a:p>
          <a:p>
            <a:pPr lvl="1"/>
            <a:r>
              <a:rPr lang="en-US" altLang="en-US" sz="2800" dirty="0" smtClean="0">
                <a:solidFill>
                  <a:srgbClr val="00B050"/>
                </a:solidFill>
              </a:rPr>
              <a:t>Assessment of representativeness, interactions, exceptional circumstances</a:t>
            </a:r>
          </a:p>
          <a:p>
            <a:pPr lvl="1"/>
            <a:r>
              <a:rPr lang="en-US" altLang="en-US" sz="2800" dirty="0" smtClean="0">
                <a:solidFill>
                  <a:srgbClr val="00B050"/>
                </a:solidFill>
              </a:rPr>
              <a:t>Fast estimate</a:t>
            </a:r>
          </a:p>
          <a:p>
            <a:r>
              <a:rPr lang="en-US" altLang="en-US" dirty="0" smtClean="0">
                <a:solidFill>
                  <a:srgbClr val="FF0000"/>
                </a:solidFill>
              </a:rPr>
              <a:t>Weakness (BAD)</a:t>
            </a:r>
          </a:p>
          <a:p>
            <a:pPr lvl="1"/>
            <a:r>
              <a:rPr lang="en-US" altLang="en-US" sz="2800" dirty="0" smtClean="0">
                <a:solidFill>
                  <a:srgbClr val="FF0000"/>
                </a:solidFill>
              </a:rPr>
              <a:t>No better than participants</a:t>
            </a:r>
          </a:p>
          <a:p>
            <a:pPr lvl="1"/>
            <a:r>
              <a:rPr lang="en-US" altLang="en-US" sz="2800" dirty="0" smtClean="0">
                <a:solidFill>
                  <a:srgbClr val="FF0000"/>
                </a:solidFill>
              </a:rPr>
              <a:t>Suffers from biases, incomplete</a:t>
            </a:r>
          </a:p>
        </p:txBody>
      </p:sp>
    </p:spTree>
    <p:extLst>
      <p:ext uri="{BB962C8B-B14F-4D97-AF65-F5344CB8AC3E}">
        <p14:creationId xmlns:p14="http://schemas.microsoft.com/office/powerpoint/2010/main" val="18548435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12889" y="365126"/>
            <a:ext cx="8940800" cy="1325563"/>
          </a:xfrm>
        </p:spPr>
        <p:txBody>
          <a:bodyPr/>
          <a:lstStyle/>
          <a:p>
            <a:r>
              <a:rPr lang="en-US" altLang="en-US" dirty="0" smtClean="0"/>
              <a:t>Performance of estimation models</a:t>
            </a:r>
          </a:p>
        </p:txBody>
      </p:sp>
      <p:sp>
        <p:nvSpPr>
          <p:cNvPr id="98307" name="Content Placeholder 2"/>
          <p:cNvSpPr>
            <a:spLocks noGrp="1"/>
          </p:cNvSpPr>
          <p:nvPr>
            <p:ph idx="1"/>
          </p:nvPr>
        </p:nvSpPr>
        <p:spPr>
          <a:xfrm>
            <a:off x="112889" y="1956454"/>
            <a:ext cx="8861778" cy="4222657"/>
          </a:xfrm>
        </p:spPr>
        <p:txBody>
          <a:bodyPr>
            <a:normAutofit lnSpcReduction="10000"/>
          </a:bodyPr>
          <a:lstStyle/>
          <a:p>
            <a:r>
              <a:rPr lang="en-US" altLang="en-US" dirty="0" smtClean="0"/>
              <a:t>Many studies have attempted to evaluate the cost estimation models</a:t>
            </a:r>
          </a:p>
          <a:p>
            <a:pPr lvl="1"/>
            <a:r>
              <a:rPr lang="en-US" altLang="en-US" dirty="0" smtClean="0">
                <a:solidFill>
                  <a:srgbClr val="FF0000"/>
                </a:solidFill>
              </a:rPr>
              <a:t>Results are NOT encouraging!</a:t>
            </a:r>
          </a:p>
          <a:p>
            <a:pPr lvl="1"/>
            <a:r>
              <a:rPr lang="en-US" altLang="en-US" dirty="0" smtClean="0"/>
              <a:t>No model can estimate the cost of software with a high degree of </a:t>
            </a:r>
            <a:r>
              <a:rPr lang="en-US" altLang="en-US" dirty="0" smtClean="0">
                <a:solidFill>
                  <a:srgbClr val="00B0F0"/>
                </a:solidFill>
              </a:rPr>
              <a:t>accuracy</a:t>
            </a:r>
            <a:r>
              <a:rPr lang="en-US" altLang="en-US" dirty="0" smtClean="0"/>
              <a:t> because of</a:t>
            </a:r>
          </a:p>
          <a:p>
            <a:pPr lvl="2"/>
            <a:r>
              <a:rPr lang="en-US" altLang="en-US" dirty="0" smtClean="0"/>
              <a:t>A large number of interrelated factors such as user screens, volatility of system requirements   </a:t>
            </a:r>
          </a:p>
          <a:p>
            <a:pPr lvl="2"/>
            <a:r>
              <a:rPr lang="en-US" altLang="en-US" dirty="0" smtClean="0"/>
              <a:t>Using COTS</a:t>
            </a:r>
          </a:p>
          <a:p>
            <a:pPr lvl="2"/>
            <a:r>
              <a:rPr lang="en-US" altLang="en-US" dirty="0" smtClean="0"/>
              <a:t>Lack of Complexity measurements </a:t>
            </a:r>
          </a:p>
          <a:p>
            <a:pPr lvl="2"/>
            <a:r>
              <a:rPr lang="en-US" altLang="en-US" dirty="0" smtClean="0"/>
              <a:t>Development environments </a:t>
            </a:r>
          </a:p>
          <a:p>
            <a:pPr lvl="2"/>
            <a:r>
              <a:rPr lang="en-US" altLang="en-US" dirty="0" smtClean="0"/>
              <a:t>Type of applications</a:t>
            </a:r>
          </a:p>
          <a:p>
            <a:pPr lvl="2"/>
            <a:r>
              <a:rPr lang="en-US" altLang="en-US" dirty="0" smtClean="0">
                <a:solidFill>
                  <a:srgbClr val="CC00CC"/>
                </a:solidFill>
              </a:rPr>
              <a:t>Lack of established data repository of the projects by industries</a:t>
            </a:r>
          </a:p>
        </p:txBody>
      </p:sp>
    </p:spTree>
    <p:extLst>
      <p:ext uri="{BB962C8B-B14F-4D97-AF65-F5344CB8AC3E}">
        <p14:creationId xmlns:p14="http://schemas.microsoft.com/office/powerpoint/2010/main" val="40048067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289" y="1947863"/>
            <a:ext cx="5271911" cy="426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1"/>
          <p:cNvSpPr>
            <a:spLocks noGrp="1" noChangeArrowheads="1"/>
          </p:cNvSpPr>
          <p:nvPr>
            <p:ph type="title" idx="4294967295"/>
          </p:nvPr>
        </p:nvSpPr>
        <p:spPr>
          <a:xfrm>
            <a:off x="146756" y="312737"/>
            <a:ext cx="8918222" cy="1324151"/>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b="1" dirty="0" smtClean="0">
                <a:solidFill>
                  <a:schemeClr val="bg1"/>
                </a:solidFill>
              </a:rPr>
              <a:t>Effort Estimation</a:t>
            </a:r>
            <a:r>
              <a:rPr lang="en-GB" altLang="en-US" b="1" dirty="0" smtClean="0">
                <a:solidFill>
                  <a:schemeClr val="bg1"/>
                </a:solidFill>
              </a:rPr>
              <a:t> </a:t>
            </a:r>
            <a:br>
              <a:rPr lang="en-GB" altLang="en-US" b="1" dirty="0" smtClean="0">
                <a:solidFill>
                  <a:schemeClr val="bg1"/>
                </a:solidFill>
              </a:rPr>
            </a:br>
            <a:r>
              <a:rPr lang="en-GB" altLang="en-US" sz="2800" b="1" dirty="0" smtClean="0">
                <a:solidFill>
                  <a:schemeClr val="bg1"/>
                </a:solidFill>
              </a:rPr>
              <a:t>Machine learning techniques: Neural Network</a:t>
            </a:r>
          </a:p>
        </p:txBody>
      </p:sp>
      <p:sp>
        <p:nvSpPr>
          <p:cNvPr id="60420" name="Rectangle 2"/>
          <p:cNvSpPr>
            <a:spLocks noGrp="1" noChangeArrowheads="1"/>
          </p:cNvSpPr>
          <p:nvPr>
            <p:ph type="body" idx="4294967295"/>
          </p:nvPr>
        </p:nvSpPr>
        <p:spPr>
          <a:xfrm>
            <a:off x="364067" y="2246488"/>
            <a:ext cx="3203222" cy="3397955"/>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3200" dirty="0" smtClean="0"/>
              <a:t>Neural network used by </a:t>
            </a:r>
            <a:r>
              <a:rPr lang="en-GB" altLang="en-US" sz="3200" dirty="0" err="1" smtClean="0"/>
              <a:t>Shepperd</a:t>
            </a:r>
            <a:r>
              <a:rPr lang="en-GB" altLang="en-US" sz="3200" dirty="0" smtClean="0"/>
              <a:t> to produce effort estimation</a:t>
            </a:r>
          </a:p>
        </p:txBody>
      </p:sp>
    </p:spTree>
    <p:extLst>
      <p:ext uri="{BB962C8B-B14F-4D97-AF65-F5344CB8AC3E}">
        <p14:creationId xmlns:p14="http://schemas.microsoft.com/office/powerpoint/2010/main" val="990227672"/>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0" y="0"/>
            <a:ext cx="9144000" cy="1676400"/>
          </a:xfrm>
          <a:solidFill>
            <a:srgbClr val="009A44"/>
          </a:solidFill>
        </p:spPr>
        <p:txBody>
          <a:bodyPr>
            <a:normAutofit/>
          </a:bodyPr>
          <a:lstStyle/>
          <a:p>
            <a:pPr eaLnBrk="1" hangingPunct="1">
              <a:lnSpc>
                <a:spcPts val="3200"/>
              </a:lnSpc>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4000" b="1" dirty="0" smtClean="0">
                <a:solidFill>
                  <a:schemeClr val="bg1"/>
                </a:solidFill>
              </a:rPr>
              <a:t>The Content of Project Plan </a:t>
            </a:r>
            <a:r>
              <a:rPr lang="en-GB" altLang="en-US" b="1" dirty="0" smtClean="0">
                <a:solidFill>
                  <a:schemeClr val="bg1"/>
                </a:solidFill>
              </a:rPr>
              <a:t>Documentation</a:t>
            </a:r>
            <a:br>
              <a:rPr lang="en-GB" altLang="en-US" b="1" dirty="0" smtClean="0">
                <a:solidFill>
                  <a:schemeClr val="bg1"/>
                </a:solidFill>
              </a:rPr>
            </a:br>
            <a:endParaRPr lang="en-GB" altLang="en-US" sz="2800" b="1" dirty="0" smtClean="0">
              <a:solidFill>
                <a:schemeClr val="bg1"/>
              </a:solidFill>
            </a:endParaRPr>
          </a:p>
        </p:txBody>
      </p:sp>
      <p:sp>
        <p:nvSpPr>
          <p:cNvPr id="69635" name="Rectangle 2"/>
          <p:cNvSpPr>
            <a:spLocks noGrp="1" noChangeArrowheads="1"/>
          </p:cNvSpPr>
          <p:nvPr>
            <p:ph type="body" idx="4294967295"/>
          </p:nvPr>
        </p:nvSpPr>
        <p:spPr>
          <a:xfrm>
            <a:off x="331788" y="1840089"/>
            <a:ext cx="4011612" cy="35052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Project scope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Project schedule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Project team organization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Technical description of system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Project standards and procedures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Quality assurance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Configuration management plan</a:t>
            </a:r>
          </a:p>
        </p:txBody>
      </p:sp>
      <p:sp>
        <p:nvSpPr>
          <p:cNvPr id="69636" name="Rectangle 3"/>
          <p:cNvSpPr>
            <a:spLocks noGrp="1" noChangeArrowheads="1"/>
          </p:cNvSpPr>
          <p:nvPr>
            <p:ph type="body" idx="4294967295"/>
          </p:nvPr>
        </p:nvSpPr>
        <p:spPr>
          <a:xfrm>
            <a:off x="4827588" y="1828800"/>
            <a:ext cx="4011612" cy="33528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Documentation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Data management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Resource management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Test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Training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Security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Risk management plan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400" dirty="0" smtClean="0"/>
              <a:t>Maintenance plan</a:t>
            </a:r>
          </a:p>
        </p:txBody>
      </p:sp>
    </p:spTree>
    <p:extLst>
      <p:ext uri="{BB962C8B-B14F-4D97-AF65-F5344CB8AC3E}">
        <p14:creationId xmlns:p14="http://schemas.microsoft.com/office/powerpoint/2010/main" val="480819438"/>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154516" y="387704"/>
            <a:ext cx="7886700" cy="1325563"/>
          </a:xfrm>
        </p:spPr>
        <p:txBody>
          <a:bodyPr/>
          <a:lstStyle/>
          <a:p>
            <a:r>
              <a:rPr lang="en-US" altLang="en-US" dirty="0" smtClean="0"/>
              <a:t>References</a:t>
            </a:r>
          </a:p>
        </p:txBody>
      </p:sp>
      <p:sp>
        <p:nvSpPr>
          <p:cNvPr id="99331" name="Content Placeholder 2"/>
          <p:cNvSpPr>
            <a:spLocks noGrp="1"/>
          </p:cNvSpPr>
          <p:nvPr>
            <p:ph idx="1"/>
          </p:nvPr>
        </p:nvSpPr>
        <p:spPr>
          <a:xfrm>
            <a:off x="0" y="1854854"/>
            <a:ext cx="9144000" cy="4222657"/>
          </a:xfrm>
        </p:spPr>
        <p:txBody>
          <a:bodyPr/>
          <a:lstStyle/>
          <a:p>
            <a:r>
              <a:rPr lang="en-US" altLang="en-US" dirty="0" smtClean="0"/>
              <a:t>Ian Summerville, Software Engineering, 10</a:t>
            </a:r>
            <a:r>
              <a:rPr lang="en-US" altLang="en-US" baseline="30000" dirty="0" smtClean="0"/>
              <a:t>th</a:t>
            </a:r>
            <a:r>
              <a:rPr lang="en-US" altLang="en-US" dirty="0" smtClean="0"/>
              <a:t> edition, 2016</a:t>
            </a:r>
          </a:p>
          <a:p>
            <a:r>
              <a:rPr lang="en-US" altLang="en-US" dirty="0" smtClean="0"/>
              <a:t>Managing and Leading Software Projects. Richard E. Fairley. Wiley 2009</a:t>
            </a:r>
          </a:p>
          <a:p>
            <a:r>
              <a:rPr lang="en-US" altLang="en-US" dirty="0" smtClean="0"/>
              <a:t>Fundamentals of Software Engineering by Carlo </a:t>
            </a:r>
            <a:r>
              <a:rPr lang="en-US" altLang="en-US" dirty="0" err="1" smtClean="0"/>
              <a:t>Ghezzi</a:t>
            </a:r>
            <a:r>
              <a:rPr lang="en-US" altLang="en-US" dirty="0" smtClean="0"/>
              <a:t>, Mehdi </a:t>
            </a:r>
            <a:r>
              <a:rPr lang="en-US" altLang="en-US" dirty="0" err="1" smtClean="0"/>
              <a:t>Jazayeri</a:t>
            </a:r>
            <a:r>
              <a:rPr lang="en-US" altLang="en-US" dirty="0" smtClean="0"/>
              <a:t>, and Dino </a:t>
            </a:r>
            <a:r>
              <a:rPr lang="en-US" altLang="en-US" dirty="0" err="1" smtClean="0"/>
              <a:t>Mandrioli</a:t>
            </a:r>
            <a:r>
              <a:rPr lang="en-US" altLang="en-US" dirty="0" smtClean="0"/>
              <a:t>,  Prentice Hall, 2003</a:t>
            </a:r>
          </a:p>
        </p:txBody>
      </p:sp>
    </p:spTree>
    <p:extLst>
      <p:ext uri="{BB962C8B-B14F-4D97-AF65-F5344CB8AC3E}">
        <p14:creationId xmlns:p14="http://schemas.microsoft.com/office/powerpoint/2010/main" val="11668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315913"/>
            <a:ext cx="8216900" cy="1131887"/>
          </a:xfrm>
        </p:spPr>
        <p:txBody>
          <a:bodyPr>
            <a:normAutofit fontScale="90000"/>
          </a:bodyPr>
          <a:lstStyle/>
          <a:p>
            <a:r>
              <a:rPr lang="en-US" altLang="en-US" smtClean="0"/>
              <a:t>Project scheduling?</a:t>
            </a:r>
            <a:br>
              <a:rPr lang="en-US" altLang="en-US" smtClean="0"/>
            </a:br>
            <a:endParaRPr lang="en-US" altLang="en-US" smtClean="0"/>
          </a:p>
        </p:txBody>
      </p:sp>
      <p:sp>
        <p:nvSpPr>
          <p:cNvPr id="14339" name="Content Placeholder 2"/>
          <p:cNvSpPr>
            <a:spLocks noGrp="1"/>
          </p:cNvSpPr>
          <p:nvPr>
            <p:ph idx="1"/>
          </p:nvPr>
        </p:nvSpPr>
        <p:spPr>
          <a:xfrm>
            <a:off x="98071" y="1820988"/>
            <a:ext cx="8876595" cy="4222657"/>
          </a:xfrm>
        </p:spPr>
        <p:txBody>
          <a:bodyPr>
            <a:normAutofit lnSpcReduction="10000"/>
          </a:bodyPr>
          <a:lstStyle/>
          <a:p>
            <a:r>
              <a:rPr lang="en-US" altLang="en-US" sz="3200" dirty="0" smtClean="0"/>
              <a:t>Project scheduling?</a:t>
            </a:r>
          </a:p>
          <a:p>
            <a:pPr lvl="1"/>
            <a:r>
              <a:rPr lang="en-US" altLang="en-US" sz="3200" dirty="0" smtClean="0"/>
              <a:t>Describes the software development cycle for a specific projects</a:t>
            </a:r>
          </a:p>
          <a:p>
            <a:pPr lvl="1"/>
            <a:r>
              <a:rPr lang="en-US" altLang="en-US" sz="3200" dirty="0" smtClean="0"/>
              <a:t>Consists of phases </a:t>
            </a:r>
            <a:r>
              <a:rPr lang="en-US" altLang="en-US" sz="3200" dirty="0"/>
              <a:t>(</a:t>
            </a:r>
            <a:r>
              <a:rPr lang="en-US" altLang="en-US" sz="3200" dirty="0" smtClean="0">
                <a:solidFill>
                  <a:srgbClr val="FF0000"/>
                </a:solidFill>
              </a:rPr>
              <a:t>stages</a:t>
            </a:r>
            <a:r>
              <a:rPr lang="en-US" altLang="en-US" sz="3200" dirty="0" smtClean="0"/>
              <a:t>) of the project</a:t>
            </a:r>
          </a:p>
          <a:p>
            <a:pPr lvl="1"/>
            <a:r>
              <a:rPr lang="en-US" altLang="en-US" sz="3200" dirty="0" smtClean="0"/>
              <a:t>Each phase consists of a set of sub-phases (</a:t>
            </a:r>
            <a:r>
              <a:rPr lang="en-US" altLang="en-US" sz="3200" dirty="0" smtClean="0">
                <a:solidFill>
                  <a:srgbClr val="FF0000"/>
                </a:solidFill>
              </a:rPr>
              <a:t>activities</a:t>
            </a:r>
            <a:r>
              <a:rPr lang="en-US" altLang="en-US" sz="3200" dirty="0" smtClean="0"/>
              <a:t>)</a:t>
            </a:r>
          </a:p>
          <a:p>
            <a:pPr lvl="1"/>
            <a:r>
              <a:rPr lang="en-US" altLang="en-US" sz="3200" dirty="0" smtClean="0"/>
              <a:t>Shows the interactions among these activities together with estimates of the </a:t>
            </a:r>
            <a:r>
              <a:rPr lang="en-US" altLang="en-US" sz="3200" dirty="0" smtClean="0">
                <a:solidFill>
                  <a:srgbClr val="FF0000"/>
                </a:solidFill>
              </a:rPr>
              <a:t>time</a:t>
            </a:r>
            <a:r>
              <a:rPr lang="en-US" altLang="en-US" sz="3200" dirty="0" smtClean="0"/>
              <a:t> that each activity will take</a:t>
            </a:r>
          </a:p>
          <a:p>
            <a:pPr lvl="1"/>
            <a:endParaRPr lang="en-US" altLang="en-US" dirty="0" smtClean="0"/>
          </a:p>
        </p:txBody>
      </p:sp>
    </p:spTree>
    <p:extLst>
      <p:ext uri="{BB962C8B-B14F-4D97-AF65-F5344CB8AC3E}">
        <p14:creationId xmlns:p14="http://schemas.microsoft.com/office/powerpoint/2010/main" val="191258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normAutofit/>
          </a:bodyPr>
          <a:lstStyle/>
          <a:p>
            <a:r>
              <a:rPr lang="en-US" altLang="en-US" dirty="0" smtClean="0"/>
              <a:t>Summary:</a:t>
            </a:r>
          </a:p>
        </p:txBody>
      </p:sp>
      <p:sp>
        <p:nvSpPr>
          <p:cNvPr id="101379" name="Content Placeholder 2"/>
          <p:cNvSpPr>
            <a:spLocks noGrp="1"/>
          </p:cNvSpPr>
          <p:nvPr>
            <p:ph idx="1"/>
          </p:nvPr>
        </p:nvSpPr>
        <p:spPr>
          <a:xfrm>
            <a:off x="177095" y="2103210"/>
            <a:ext cx="7886700" cy="4222657"/>
          </a:xfrm>
        </p:spPr>
        <p:txBody>
          <a:bodyPr/>
          <a:lstStyle/>
          <a:p>
            <a:r>
              <a:rPr lang="en-US" altLang="en-US" dirty="0" smtClean="0"/>
              <a:t>Estimation techniques for software may be </a:t>
            </a:r>
            <a:r>
              <a:rPr lang="en-US" altLang="en-US" dirty="0" smtClean="0">
                <a:solidFill>
                  <a:srgbClr val="FF0000"/>
                </a:solidFill>
              </a:rPr>
              <a:t>experience-based</a:t>
            </a:r>
            <a:endParaRPr lang="en-US" altLang="en-US" dirty="0" smtClean="0"/>
          </a:p>
          <a:p>
            <a:r>
              <a:rPr lang="en-US" altLang="en-US" dirty="0" smtClean="0"/>
              <a:t>or </a:t>
            </a:r>
            <a:r>
              <a:rPr lang="en-US" altLang="en-US" dirty="0" smtClean="0">
                <a:solidFill>
                  <a:srgbClr val="FF0000"/>
                </a:solidFill>
              </a:rPr>
              <a:t>algorithmic, </a:t>
            </a:r>
            <a:r>
              <a:rPr lang="en-US" altLang="en-US" dirty="0" smtClean="0"/>
              <a:t>where the effort required is computed from other estimated project parameters.</a:t>
            </a:r>
            <a:endParaRPr lang="en-GB" altLang="en-US" dirty="0" smtClean="0"/>
          </a:p>
          <a:p>
            <a:r>
              <a:rPr lang="en-US" altLang="en-US" dirty="0" smtClean="0"/>
              <a:t>The COCOMO II costing model </a:t>
            </a:r>
          </a:p>
          <a:p>
            <a:pPr lvl="1"/>
            <a:r>
              <a:rPr lang="en-US" altLang="en-US" dirty="0" smtClean="0"/>
              <a:t>An algorithmic cost model </a:t>
            </a:r>
          </a:p>
          <a:p>
            <a:pPr lvl="1"/>
            <a:r>
              <a:rPr lang="en-US" altLang="en-US" dirty="0" smtClean="0"/>
              <a:t>Uses project, product, and personnel attributes </a:t>
            </a:r>
          </a:p>
          <a:p>
            <a:pPr lvl="1"/>
            <a:r>
              <a:rPr lang="en-US" altLang="en-US" dirty="0" smtClean="0"/>
              <a:t>Uses product </a:t>
            </a:r>
            <a:r>
              <a:rPr lang="en-US" altLang="en-US" dirty="0" smtClean="0">
                <a:solidFill>
                  <a:srgbClr val="FF0000"/>
                </a:solidFill>
              </a:rPr>
              <a:t>size and complexity </a:t>
            </a:r>
            <a:r>
              <a:rPr lang="en-US" altLang="en-US" dirty="0" smtClean="0"/>
              <a:t>attributes to derive a cost estimate. </a:t>
            </a:r>
          </a:p>
        </p:txBody>
      </p:sp>
    </p:spTree>
    <p:extLst>
      <p:ext uri="{BB962C8B-B14F-4D97-AF65-F5344CB8AC3E}">
        <p14:creationId xmlns:p14="http://schemas.microsoft.com/office/powerpoint/2010/main" val="18756390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dirty="0" smtClean="0"/>
              <a:t>HW 1: Due Tuesday Feb.18</a:t>
            </a:r>
            <a:endParaRPr lang="en-US" altLang="en-US" dirty="0" smtClean="0"/>
          </a:p>
        </p:txBody>
      </p:sp>
      <p:sp>
        <p:nvSpPr>
          <p:cNvPr id="100355" name="Content Placeholder 2"/>
          <p:cNvSpPr>
            <a:spLocks noGrp="1"/>
          </p:cNvSpPr>
          <p:nvPr>
            <p:ph idx="1"/>
          </p:nvPr>
        </p:nvSpPr>
        <p:spPr>
          <a:xfrm>
            <a:off x="-1" y="1775831"/>
            <a:ext cx="9008533" cy="4222657"/>
          </a:xfrm>
        </p:spPr>
        <p:txBody>
          <a:bodyPr>
            <a:normAutofit fontScale="92500" lnSpcReduction="10000"/>
          </a:bodyPr>
          <a:lstStyle/>
          <a:p>
            <a:r>
              <a:rPr lang="en-US" altLang="en-US" sz="2000" dirty="0" smtClean="0"/>
              <a:t>A software </a:t>
            </a:r>
            <a:r>
              <a:rPr lang="en-US" altLang="en-US" sz="2000" dirty="0" err="1" smtClean="0"/>
              <a:t>mgr</a:t>
            </a:r>
            <a:r>
              <a:rPr lang="en-US" altLang="en-US" sz="2000" dirty="0" smtClean="0"/>
              <a:t> is in charge of the development of </a:t>
            </a:r>
            <a:r>
              <a:rPr lang="en-US" altLang="en-US" sz="2000" dirty="0" smtClean="0">
                <a:solidFill>
                  <a:srgbClr val="FF0000"/>
                </a:solidFill>
              </a:rPr>
              <a:t>a safety critical </a:t>
            </a:r>
            <a:r>
              <a:rPr lang="en-US" altLang="en-US" sz="2000" dirty="0" smtClean="0"/>
              <a:t>software systems, which is designed to control a radiotherapy machine to treat patient suffering from cancer. This system is embedded in the machine and must run on a special-purpose processor with a fixed amount of </a:t>
            </a:r>
            <a:r>
              <a:rPr lang="en-US" altLang="en-US" sz="2000" dirty="0" smtClean="0">
                <a:solidFill>
                  <a:srgbClr val="FF0000"/>
                </a:solidFill>
              </a:rPr>
              <a:t>memory (256 Mbytes). </a:t>
            </a:r>
          </a:p>
          <a:p>
            <a:r>
              <a:rPr lang="en-US" altLang="en-US" sz="2000" dirty="0" smtClean="0"/>
              <a:t>The machine must communicate with a patient database system to obtain the details of the patient and, after treatment, automatically records the radiation dose delivered and other treatment details in the database.</a:t>
            </a:r>
          </a:p>
          <a:p>
            <a:r>
              <a:rPr lang="en-US" altLang="en-US" sz="2000" dirty="0" smtClean="0">
                <a:solidFill>
                  <a:srgbClr val="C00000"/>
                </a:solidFill>
              </a:rPr>
              <a:t>The COCOMO II </a:t>
            </a:r>
            <a:r>
              <a:rPr lang="en-US" altLang="en-US" sz="2000" dirty="0" smtClean="0"/>
              <a:t>method is used to estimate the effort required to develop this system and an estimate of </a:t>
            </a:r>
            <a:r>
              <a:rPr lang="en-US" altLang="en-US" sz="2000" dirty="0" smtClean="0">
                <a:solidFill>
                  <a:srgbClr val="00B050"/>
                </a:solidFill>
              </a:rPr>
              <a:t>26 PM </a:t>
            </a:r>
            <a:r>
              <a:rPr lang="en-US" altLang="en-US" sz="2000" dirty="0" smtClean="0"/>
              <a:t>is computed. </a:t>
            </a:r>
            <a:r>
              <a:rPr lang="en-US" altLang="en-US" sz="2000" dirty="0" smtClean="0">
                <a:solidFill>
                  <a:schemeClr val="accent2">
                    <a:lumMod val="75000"/>
                  </a:schemeClr>
                </a:solidFill>
              </a:rPr>
              <a:t>All cost drivers were set to 1 when making this estimate.</a:t>
            </a:r>
          </a:p>
          <a:p>
            <a:r>
              <a:rPr lang="en-US" altLang="en-US" sz="2000" b="1" dirty="0" smtClean="0"/>
              <a:t>A) Explain why this estimate should be adjusted to take project, personnel, product, etc.  into account. </a:t>
            </a:r>
          </a:p>
          <a:p>
            <a:r>
              <a:rPr lang="en-US" altLang="en-US" sz="2000" b="1" dirty="0" smtClean="0"/>
              <a:t>B) Can you suggest four FACTORS that might have significant effects on the initial COCOMO estimate and possible values for these factors. </a:t>
            </a:r>
          </a:p>
          <a:p>
            <a:r>
              <a:rPr lang="en-US" altLang="en-US" sz="2000" b="1" dirty="0" smtClean="0"/>
              <a:t>C) Explain why you have included each factor.</a:t>
            </a:r>
          </a:p>
          <a:p>
            <a:endParaRPr lang="en-US" altLang="en-US" dirty="0" smtClean="0"/>
          </a:p>
        </p:txBody>
      </p:sp>
    </p:spTree>
    <p:extLst>
      <p:ext uri="{BB962C8B-B14F-4D97-AF65-F5344CB8AC3E}">
        <p14:creationId xmlns:p14="http://schemas.microsoft.com/office/powerpoint/2010/main" val="364211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UNDAerospace.pptx" id="{F7118328-E834-46A0-83EC-F744BFE60237}" vid="{D2773446-F50F-4EEB-A44E-9265065B0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PresentationUNDAerospace_Template</Template>
  <TotalTime>29684</TotalTime>
  <Words>4692</Words>
  <Application>Microsoft Office PowerPoint</Application>
  <PresentationFormat>On-screen Show (4:3)</PresentationFormat>
  <Paragraphs>667</Paragraphs>
  <Slides>91</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91</vt:i4>
      </vt:variant>
    </vt:vector>
  </HeadingPairs>
  <TitlesOfParts>
    <vt:vector size="103" baseType="lpstr">
      <vt:lpstr>Arial</vt:lpstr>
      <vt:lpstr>Arial Rounded MT Bold</vt:lpstr>
      <vt:lpstr>Calibri</vt:lpstr>
      <vt:lpstr>Calibri Light</vt:lpstr>
      <vt:lpstr>Comic Sans MS</vt:lpstr>
      <vt:lpstr>Geneva</vt:lpstr>
      <vt:lpstr>Helvetica</vt:lpstr>
      <vt:lpstr>Lucida Sans Unicode</vt:lpstr>
      <vt:lpstr>Symbol</vt:lpstr>
      <vt:lpstr>Times New Roman</vt:lpstr>
      <vt:lpstr>Wingdings</vt:lpstr>
      <vt:lpstr>Office Theme</vt:lpstr>
      <vt:lpstr>Chapter 3 – Planning and Mgt of Projects  </vt:lpstr>
      <vt:lpstr>Objectives</vt:lpstr>
      <vt:lpstr>Software Project Management: 1</vt:lpstr>
      <vt:lpstr>Software Project Management:2</vt:lpstr>
      <vt:lpstr>Confusion between Software project mgt and software engineering process</vt:lpstr>
      <vt:lpstr>Why Project mgt?</vt:lpstr>
      <vt:lpstr>Project planning</vt:lpstr>
      <vt:lpstr>Essential elements of Project mgt</vt:lpstr>
      <vt:lpstr>Project scheduling? </vt:lpstr>
      <vt:lpstr>Schedule 1 : Phases and activities (Fig 3.1)</vt:lpstr>
      <vt:lpstr>Schedule 2: Phases, Steps, and Activities of Building a House (Table 3.1)</vt:lpstr>
      <vt:lpstr>Work breakdown</vt:lpstr>
      <vt:lpstr>Program Evaluation and Review Technique (PERT) Charts or activity graph</vt:lpstr>
      <vt:lpstr>Work Breakdown (table.3.2)</vt:lpstr>
      <vt:lpstr>Activity Graph (Table 3.3)</vt:lpstr>
      <vt:lpstr>Time Estimation (building House)</vt:lpstr>
      <vt:lpstr>Activity Graphs with durations (Fig.3.3)</vt:lpstr>
      <vt:lpstr>Milestones and deliverables</vt:lpstr>
      <vt:lpstr>Table 3.4 : CPM Bar Chart</vt:lpstr>
      <vt:lpstr>Gantt charts</vt:lpstr>
      <vt:lpstr> Gantt chart</vt:lpstr>
      <vt:lpstr>Resource Allocations (people) Histogram</vt:lpstr>
      <vt:lpstr>Tracking planned cost vs. actual cost</vt:lpstr>
      <vt:lpstr>Work Breakdown Structure (WBS)</vt:lpstr>
      <vt:lpstr>PowerPoint Presentation</vt:lpstr>
      <vt:lpstr>PowerPoint Presentation</vt:lpstr>
      <vt:lpstr>PowerPoint Presentation</vt:lpstr>
      <vt:lpstr>PowerPoint Presentation</vt:lpstr>
      <vt:lpstr>Analysis of PERT charts</vt:lpstr>
      <vt:lpstr>Gantt &amp; PERT charts</vt:lpstr>
      <vt:lpstr>Cost Estimation Techniques</vt:lpstr>
      <vt:lpstr>Cost Estimation </vt:lpstr>
      <vt:lpstr>Estimate uncertainty </vt:lpstr>
      <vt:lpstr>Effort Estimation: 1</vt:lpstr>
      <vt:lpstr>Effort Estimation:2 </vt:lpstr>
      <vt:lpstr>Effort Estimation: 3</vt:lpstr>
      <vt:lpstr>Experience-based techniques  </vt:lpstr>
      <vt:lpstr>Experience-based approaches: 2</vt:lpstr>
      <vt:lpstr>Algorithmic cost and AI-based Techniques</vt:lpstr>
      <vt:lpstr>Estimate using Size: 1</vt:lpstr>
      <vt:lpstr>Using Size to compute Effort/Duration: 2</vt:lpstr>
      <vt:lpstr>Project Size (revisited)</vt:lpstr>
      <vt:lpstr>How to estimate Size?</vt:lpstr>
      <vt:lpstr>Estimating Size: Pros and Cons</vt:lpstr>
      <vt:lpstr>Factors influencing the final size </vt:lpstr>
      <vt:lpstr>Factors affecting productivity</vt:lpstr>
      <vt:lpstr>Function Point (FP) metric: 1</vt:lpstr>
      <vt:lpstr>Function Points (FP): 2</vt:lpstr>
      <vt:lpstr>FP: Information domain</vt:lpstr>
      <vt:lpstr>Example of Function Points with Relative Complexity Adjustment Factor (RCAF)</vt:lpstr>
      <vt:lpstr>Example of Function Points with relative complexity Adjustment factor (RCAF of zero)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Algorithmic Cost Modelling (Revisited)</vt:lpstr>
      <vt:lpstr>Algorithmic models: Main Issues</vt:lpstr>
      <vt:lpstr>The COnstructive COst MOdel (COCOMO) cost modeling</vt:lpstr>
      <vt:lpstr>COCOMO-81</vt:lpstr>
      <vt:lpstr>COCOMA-81</vt:lpstr>
      <vt:lpstr>COCOMO II models</vt:lpstr>
      <vt:lpstr>COCOMO estimation models </vt:lpstr>
      <vt:lpstr>Application composition model (or objects)</vt:lpstr>
      <vt:lpstr>Application Point PROD</vt:lpstr>
      <vt:lpstr>Early design model</vt:lpstr>
      <vt:lpstr>Multipliers (M)</vt:lpstr>
      <vt:lpstr>The reuse model</vt:lpstr>
      <vt:lpstr>Compute the source code equivalent</vt:lpstr>
      <vt:lpstr>Post-architecture level</vt:lpstr>
      <vt:lpstr>About Exponent term B</vt:lpstr>
      <vt:lpstr>Scale factors used in the exponent computation in the post-architecture model </vt:lpstr>
      <vt:lpstr>Example1:</vt:lpstr>
      <vt:lpstr>Solution</vt:lpstr>
      <vt:lpstr>Example of Multipliers</vt:lpstr>
      <vt:lpstr>Table of Cost Factors (15 factors)</vt:lpstr>
      <vt:lpstr>The effect of cost drivers on effort estimates </vt:lpstr>
      <vt:lpstr>The effect of cost drivers on effort estimates </vt:lpstr>
      <vt:lpstr>Project duration and staffing</vt:lpstr>
      <vt:lpstr>Example</vt:lpstr>
      <vt:lpstr>Staffing requirements</vt:lpstr>
      <vt:lpstr>Pros and Cons of COCOMO II</vt:lpstr>
      <vt:lpstr>Expert Judgment (revisited)</vt:lpstr>
      <vt:lpstr>Performance of estimation models</vt:lpstr>
      <vt:lpstr>Effort Estimation  Machine learning techniques: Neural Network</vt:lpstr>
      <vt:lpstr>The Content of Project Plan Documentation </vt:lpstr>
      <vt:lpstr>References</vt:lpstr>
      <vt:lpstr>Summary:</vt:lpstr>
      <vt:lpstr>HW 1: Due Tuesday Feb.18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Olson</dc:creator>
  <cp:lastModifiedBy>Reza, Hassan</cp:lastModifiedBy>
  <cp:revision>207</cp:revision>
  <dcterms:created xsi:type="dcterms:W3CDTF">2015-08-12T16:59:57Z</dcterms:created>
  <dcterms:modified xsi:type="dcterms:W3CDTF">2020-02-13T23:05:01Z</dcterms:modified>
</cp:coreProperties>
</file>