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sldIdLst>
    <p:sldId id="260" r:id="rId2"/>
    <p:sldId id="389" r:id="rId3"/>
    <p:sldId id="262" r:id="rId4"/>
    <p:sldId id="263" r:id="rId5"/>
    <p:sldId id="264" r:id="rId6"/>
    <p:sldId id="265" r:id="rId7"/>
    <p:sldId id="266" r:id="rId8"/>
    <p:sldId id="267" r:id="rId9"/>
    <p:sldId id="268" r:id="rId10"/>
    <p:sldId id="270" r:id="rId11"/>
    <p:sldId id="271" r:id="rId12"/>
    <p:sldId id="274" r:id="rId13"/>
    <p:sldId id="276" r:id="rId14"/>
    <p:sldId id="275" r:id="rId15"/>
    <p:sldId id="277" r:id="rId16"/>
    <p:sldId id="423" r:id="rId17"/>
    <p:sldId id="384" r:id="rId18"/>
    <p:sldId id="365" r:id="rId19"/>
    <p:sldId id="278" r:id="rId20"/>
    <p:sldId id="279" r:id="rId21"/>
    <p:sldId id="280" r:id="rId22"/>
    <p:sldId id="285" r:id="rId23"/>
    <p:sldId id="289" r:id="rId24"/>
    <p:sldId id="290" r:id="rId25"/>
    <p:sldId id="291" r:id="rId26"/>
    <p:sldId id="292" r:id="rId27"/>
    <p:sldId id="391" r:id="rId28"/>
    <p:sldId id="294" r:id="rId29"/>
    <p:sldId id="368" r:id="rId30"/>
    <p:sldId id="295" r:id="rId31"/>
    <p:sldId id="296" r:id="rId32"/>
    <p:sldId id="297" r:id="rId33"/>
    <p:sldId id="425" r:id="rId34"/>
    <p:sldId id="298" r:id="rId35"/>
    <p:sldId id="301" r:id="rId36"/>
    <p:sldId id="367" r:id="rId37"/>
    <p:sldId id="304" r:id="rId38"/>
    <p:sldId id="426" r:id="rId39"/>
    <p:sldId id="305" r:id="rId40"/>
    <p:sldId id="306" r:id="rId41"/>
    <p:sldId id="308" r:id="rId42"/>
    <p:sldId id="392" r:id="rId43"/>
    <p:sldId id="393" r:id="rId44"/>
    <p:sldId id="394" r:id="rId45"/>
    <p:sldId id="420" r:id="rId46"/>
    <p:sldId id="421" r:id="rId47"/>
    <p:sldId id="422" r:id="rId48"/>
    <p:sldId id="310" r:id="rId49"/>
    <p:sldId id="313" r:id="rId50"/>
    <p:sldId id="428" r:id="rId51"/>
    <p:sldId id="364" r:id="rId52"/>
    <p:sldId id="427" r:id="rId53"/>
    <p:sldId id="312" r:id="rId54"/>
    <p:sldId id="311" r:id="rId55"/>
    <p:sldId id="316" r:id="rId56"/>
    <p:sldId id="317" r:id="rId57"/>
    <p:sldId id="385" r:id="rId58"/>
    <p:sldId id="386" r:id="rId59"/>
    <p:sldId id="372" r:id="rId60"/>
    <p:sldId id="318" r:id="rId61"/>
    <p:sldId id="373" r:id="rId62"/>
    <p:sldId id="321" r:id="rId63"/>
    <p:sldId id="376" r:id="rId64"/>
    <p:sldId id="387" r:id="rId65"/>
    <p:sldId id="323" r:id="rId66"/>
    <p:sldId id="328" r:id="rId67"/>
    <p:sldId id="329" r:id="rId68"/>
    <p:sldId id="330" r:id="rId69"/>
    <p:sldId id="331" r:id="rId70"/>
    <p:sldId id="410" r:id="rId71"/>
    <p:sldId id="332" r:id="rId72"/>
    <p:sldId id="411" r:id="rId73"/>
    <p:sldId id="333" r:id="rId74"/>
    <p:sldId id="334" r:id="rId75"/>
    <p:sldId id="395" r:id="rId76"/>
    <p:sldId id="335" r:id="rId77"/>
    <p:sldId id="336" r:id="rId78"/>
    <p:sldId id="412" r:id="rId79"/>
    <p:sldId id="413" r:id="rId80"/>
    <p:sldId id="409" r:id="rId81"/>
    <p:sldId id="415" r:id="rId82"/>
    <p:sldId id="414" r:id="rId83"/>
    <p:sldId id="416" r:id="rId84"/>
    <p:sldId id="417" r:id="rId85"/>
    <p:sldId id="419" r:id="rId86"/>
    <p:sldId id="338" r:id="rId87"/>
    <p:sldId id="397" r:id="rId88"/>
    <p:sldId id="398" r:id="rId89"/>
    <p:sldId id="399" r:id="rId90"/>
    <p:sldId id="408" r:id="rId91"/>
    <p:sldId id="400" r:id="rId92"/>
    <p:sldId id="401" r:id="rId93"/>
    <p:sldId id="402" r:id="rId94"/>
    <p:sldId id="403" r:id="rId95"/>
    <p:sldId id="404" r:id="rId96"/>
    <p:sldId id="405" r:id="rId97"/>
    <p:sldId id="406" r:id="rId98"/>
    <p:sldId id="407" r:id="rId99"/>
    <p:sldId id="382" r:id="rId100"/>
    <p:sldId id="383" r:id="rId101"/>
    <p:sldId id="378" r:id="rId102"/>
    <p:sldId id="379" r:id="rId103"/>
    <p:sldId id="366"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98" autoAdjust="0"/>
    <p:restoredTop sz="81570" autoAdjust="0"/>
  </p:normalViewPr>
  <p:slideViewPr>
    <p:cSldViewPr snapToGrid="0">
      <p:cViewPr>
        <p:scale>
          <a:sx n="100" d="100"/>
          <a:sy n="100" d="100"/>
        </p:scale>
        <p:origin x="1416" y="704"/>
      </p:cViewPr>
      <p:guideLst/>
    </p:cSldViewPr>
  </p:slideViewPr>
  <p:notesTextViewPr>
    <p:cViewPr>
      <p:scale>
        <a:sx n="130" d="100"/>
        <a:sy n="13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32065-D077-4E32-86B1-106B8E0B2C97}" type="datetimeFigureOut">
              <a:rPr lang="en-US" smtClean="0"/>
              <a:t>11/4/20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FC48A-A97A-465E-941E-13E0956BF564}" type="slidenum">
              <a:rPr lang="en-US" smtClean="0"/>
              <a:t>‹#›</a:t>
            </a:fld>
            <a:endParaRPr lang="en-US"/>
          </a:p>
        </p:txBody>
      </p:sp>
    </p:spTree>
    <p:extLst>
      <p:ext uri="{BB962C8B-B14F-4D97-AF65-F5344CB8AC3E}">
        <p14:creationId xmlns:p14="http://schemas.microsoft.com/office/powerpoint/2010/main" val="91296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Compiler" TargetMode="External"/><Relationship Id="rId2" Type="http://schemas.openxmlformats.org/officeDocument/2006/relationships/slide" Target="../slides/slide59.xml"/><Relationship Id="rId1" Type="http://schemas.openxmlformats.org/officeDocument/2006/relationships/notesMaster" Target="../notesMasters/notesMaster1.xml"/><Relationship Id="rId5" Type="http://schemas.openxmlformats.org/officeDocument/2006/relationships/hyperlink" Target="http://www.software.ac.uk/blog/2013-08-19-heroes-software-engineering" TargetMode="External"/><Relationship Id="rId4" Type="http://schemas.openxmlformats.org/officeDocument/2006/relationships/hyperlink" Target="https://en.wikipedia.org/wiki/UNCOL"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Ad_hoc" TargetMode="External"/><Relationship Id="rId3" Type="http://schemas.openxmlformats.org/officeDocument/2006/relationships/hyperlink" Target="https://en.wikipedia.org/wiki/Programming_languages" TargetMode="External"/><Relationship Id="rId7" Type="http://schemas.openxmlformats.org/officeDocument/2006/relationships/hyperlink" Target="https://en.wikipedia.org/wiki/Operator_overloading"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Function_overloading" TargetMode="External"/><Relationship Id="rId11" Type="http://schemas.openxmlformats.org/officeDocument/2006/relationships/hyperlink" Target="https://en.wikipedia.org/wiki/Christopher_Strachey" TargetMode="External"/><Relationship Id="rId5" Type="http://schemas.openxmlformats.org/officeDocument/2006/relationships/hyperlink" Target="https://en.wikipedia.org/wiki/Polymorphism_(computer_science)" TargetMode="External"/><Relationship Id="rId10" Type="http://schemas.openxmlformats.org/officeDocument/2006/relationships/hyperlink" Target="https://en.wikipedia.org/wiki/Parametric_polymorphism" TargetMode="External"/><Relationship Id="rId4" Type="http://schemas.openxmlformats.org/officeDocument/2006/relationships/hyperlink" Target="https://en.wikipedia.org/wiki/Ad_hoc_polymorphism#cite_note-1" TargetMode="External"/><Relationship Id="rId9" Type="http://schemas.openxmlformats.org/officeDocument/2006/relationships/hyperlink" Target="https://en.wikipedia.org/wiki/Type_syste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Dynamic Type checking</a:t>
            </a:r>
            <a:r>
              <a:rPr lang="en-US" sz="1200" b="0" i="0" kern="1200" dirty="0">
                <a:solidFill>
                  <a:schemeClr val="tx1"/>
                </a:solidFill>
                <a:effectLst/>
                <a:latin typeface="+mn-lt"/>
                <a:ea typeface="+mn-ea"/>
                <a:cs typeface="+mn-cs"/>
              </a:rPr>
              <a:t>: Dynamic type checking is the process of verifying the type safety of a program at </a:t>
            </a:r>
            <a:r>
              <a:rPr lang="en-US" sz="1200" b="1" i="0" kern="1200" dirty="0">
                <a:solidFill>
                  <a:schemeClr val="tx1"/>
                </a:solidFill>
                <a:effectLst/>
                <a:latin typeface="+mn-lt"/>
                <a:ea typeface="+mn-ea"/>
                <a:cs typeface="+mn-cs"/>
              </a:rPr>
              <a:t>runtime</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Static type checking</a:t>
            </a:r>
            <a:r>
              <a:rPr lang="en-US" sz="1200" b="0" i="0" kern="1200" dirty="0">
                <a:solidFill>
                  <a:schemeClr val="tx1"/>
                </a:solidFill>
                <a:effectLst/>
                <a:latin typeface="+mn-lt"/>
                <a:ea typeface="+mn-ea"/>
                <a:cs typeface="+mn-cs"/>
              </a:rPr>
              <a:t>: A language is statically-typed if the type of a variable is known at </a:t>
            </a:r>
            <a:r>
              <a:rPr lang="en-US" sz="1200" b="1" i="0" kern="1200" dirty="0">
                <a:solidFill>
                  <a:schemeClr val="tx1"/>
                </a:solidFill>
                <a:effectLst/>
                <a:latin typeface="+mn-lt"/>
                <a:ea typeface="+mn-ea"/>
                <a:cs typeface="+mn-cs"/>
              </a:rPr>
              <a:t>compile time</a:t>
            </a:r>
            <a:r>
              <a:rPr lang="en-US" sz="1200" b="0" i="0" kern="1200" dirty="0">
                <a:solidFill>
                  <a:schemeClr val="tx1"/>
                </a:solidFill>
                <a:effectLst/>
                <a:latin typeface="+mn-lt"/>
                <a:ea typeface="+mn-ea"/>
                <a:cs typeface="+mn-cs"/>
              </a:rPr>
              <a:t> instead of at runtime.</a:t>
            </a:r>
          </a:p>
          <a:p>
            <a:r>
              <a:rPr lang="en-US" sz="1200" b="1" i="0" kern="1200" dirty="0">
                <a:solidFill>
                  <a:schemeClr val="tx1"/>
                </a:solidFill>
                <a:effectLst/>
                <a:latin typeface="+mn-lt"/>
                <a:ea typeface="+mn-ea"/>
                <a:cs typeface="+mn-cs"/>
              </a:rPr>
              <a:t>A strongly-typed language </a:t>
            </a:r>
            <a:r>
              <a:rPr lang="en-US" sz="1200" b="0" i="0" kern="1200" dirty="0">
                <a:solidFill>
                  <a:schemeClr val="tx1"/>
                </a:solidFill>
                <a:effectLst/>
                <a:latin typeface="+mn-lt"/>
                <a:ea typeface="+mn-ea"/>
                <a:cs typeface="+mn-cs"/>
              </a:rPr>
              <a:t>is one in which variables are bound to specific data types, and will result in type errors if types to not match up as expected in the expression – regardless of when type checking occurs. A simple way to think of strongly-typed languages is to consider them to have high degrees of type safety. </a:t>
            </a:r>
          </a:p>
          <a:p>
            <a:r>
              <a:rPr lang="en-US" sz="1200" b="1" i="0" kern="1200" dirty="0">
                <a:solidFill>
                  <a:schemeClr val="tx1"/>
                </a:solidFill>
                <a:effectLst/>
                <a:latin typeface="+mn-lt"/>
                <a:ea typeface="+mn-ea"/>
                <a:cs typeface="+mn-cs"/>
              </a:rPr>
              <a:t>A weakly-typed language </a:t>
            </a:r>
            <a:r>
              <a:rPr lang="en-US" sz="1200" b="0" i="0" kern="1200" dirty="0">
                <a:solidFill>
                  <a:schemeClr val="tx1"/>
                </a:solidFill>
                <a:effectLst/>
                <a:latin typeface="+mn-lt"/>
                <a:ea typeface="+mn-ea"/>
                <a:cs typeface="+mn-cs"/>
              </a:rPr>
              <a:t>on the other hand is a language in which variables are not bound to a specific data type; they still have a type, but type safety constraints are lower compared to strongly-typed languages. </a:t>
            </a:r>
            <a:endParaRPr lang="en-US" dirty="0"/>
          </a:p>
        </p:txBody>
      </p:sp>
      <p:sp>
        <p:nvSpPr>
          <p:cNvPr id="4" name="Slide Number Placeholder 3"/>
          <p:cNvSpPr>
            <a:spLocks noGrp="1"/>
          </p:cNvSpPr>
          <p:nvPr>
            <p:ph type="sldNum" sz="quarter" idx="5"/>
          </p:nvPr>
        </p:nvSpPr>
        <p:spPr/>
        <p:txBody>
          <a:bodyPr/>
          <a:lstStyle/>
          <a:p>
            <a:fld id="{827FC48A-A97A-465E-941E-13E0956BF564}" type="slidenum">
              <a:rPr lang="en-US" smtClean="0"/>
              <a:t>5</a:t>
            </a:fld>
            <a:endParaRPr lang="en-US"/>
          </a:p>
        </p:txBody>
      </p:sp>
    </p:spTree>
    <p:extLst>
      <p:ext uri="{BB962C8B-B14F-4D97-AF65-F5344CB8AC3E}">
        <p14:creationId xmlns:p14="http://schemas.microsoft.com/office/powerpoint/2010/main" val="2042424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C00000"/>
                </a:solidFill>
              </a:rPr>
              <a:t>Ideas from type checking have been used to improve the security of the systems that allows software components to be imported.</a:t>
            </a:r>
            <a:r>
              <a:rPr lang="en-US" baseline="0" dirty="0">
                <a:solidFill>
                  <a:srgbClr val="C00000"/>
                </a:solidFill>
              </a:rPr>
              <a:t> </a:t>
            </a:r>
          </a:p>
          <a:p>
            <a:pPr>
              <a:defRPr/>
            </a:pPr>
            <a:r>
              <a:rPr lang="en-US" dirty="0">
                <a:solidFill>
                  <a:srgbClr val="C00000"/>
                </a:solidFill>
              </a:rPr>
              <a:t>E.g., imported java code is check first before it can be executed to prevent both malicious behaviors or unwanted errors</a:t>
            </a:r>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30</a:t>
            </a:fld>
            <a:endParaRPr lang="en-US"/>
          </a:p>
        </p:txBody>
      </p:sp>
    </p:spTree>
    <p:extLst>
      <p:ext uri="{BB962C8B-B14F-4D97-AF65-F5344CB8AC3E}">
        <p14:creationId xmlns:p14="http://schemas.microsoft.com/office/powerpoint/2010/main" val="877007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7FC48A-A97A-465E-941E-13E0956BF564}" type="slidenum">
              <a:rPr lang="en-US" smtClean="0"/>
              <a:t>33</a:t>
            </a:fld>
            <a:endParaRPr lang="en-US"/>
          </a:p>
        </p:txBody>
      </p:sp>
    </p:spTree>
    <p:extLst>
      <p:ext uri="{BB962C8B-B14F-4D97-AF65-F5344CB8AC3E}">
        <p14:creationId xmlns:p14="http://schemas.microsoft.com/office/powerpoint/2010/main" val="341956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number of types subjects to conversion increase, the number of cases increases rapidly.</a:t>
            </a:r>
          </a:p>
        </p:txBody>
      </p:sp>
      <p:sp>
        <p:nvSpPr>
          <p:cNvPr id="4" name="Slide Number Placeholder 3"/>
          <p:cNvSpPr>
            <a:spLocks noGrp="1"/>
          </p:cNvSpPr>
          <p:nvPr>
            <p:ph type="sldNum" sz="quarter" idx="5"/>
          </p:nvPr>
        </p:nvSpPr>
        <p:spPr/>
        <p:txBody>
          <a:bodyPr/>
          <a:lstStyle/>
          <a:p>
            <a:fld id="{827FC48A-A97A-465E-941E-13E0956BF564}" type="slidenum">
              <a:rPr lang="en-US" smtClean="0"/>
              <a:t>37</a:t>
            </a:fld>
            <a:endParaRPr lang="en-US"/>
          </a:p>
        </p:txBody>
      </p:sp>
    </p:spTree>
    <p:extLst>
      <p:ext uri="{BB962C8B-B14F-4D97-AF65-F5344CB8AC3E}">
        <p14:creationId xmlns:p14="http://schemas.microsoft.com/office/powerpoint/2010/main" val="185154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7FC48A-A97A-465E-941E-13E0956BF564}" type="slidenum">
              <a:rPr lang="en-US" smtClean="0"/>
              <a:t>40</a:t>
            </a:fld>
            <a:endParaRPr lang="en-US"/>
          </a:p>
        </p:txBody>
      </p:sp>
    </p:spTree>
    <p:extLst>
      <p:ext uri="{BB962C8B-B14F-4D97-AF65-F5344CB8AC3E}">
        <p14:creationId xmlns:p14="http://schemas.microsoft.com/office/powerpoint/2010/main" val="3339762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width of an array can be computed by multiplying the width of an element by the number of elements in the array.</a:t>
            </a:r>
          </a:p>
        </p:txBody>
      </p:sp>
      <p:sp>
        <p:nvSpPr>
          <p:cNvPr id="4" name="Slide Number Placeholder 3"/>
          <p:cNvSpPr>
            <a:spLocks noGrp="1"/>
          </p:cNvSpPr>
          <p:nvPr>
            <p:ph type="sldNum" sz="quarter" idx="10"/>
          </p:nvPr>
        </p:nvSpPr>
        <p:spPr/>
        <p:txBody>
          <a:bodyPr/>
          <a:lstStyle/>
          <a:p>
            <a:fld id="{827FC48A-A97A-465E-941E-13E0956BF564}" type="slidenum">
              <a:rPr lang="en-US" smtClean="0"/>
              <a:t>43</a:t>
            </a:fld>
            <a:endParaRPr lang="en-US"/>
          </a:p>
        </p:txBody>
      </p:sp>
    </p:spTree>
    <p:extLst>
      <p:ext uri="{BB962C8B-B14F-4D97-AF65-F5344CB8AC3E}">
        <p14:creationId xmlns:p14="http://schemas.microsoft.com/office/powerpoint/2010/main" val="2077912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Dotted</a:t>
            </a:r>
            <a:r>
              <a:rPr lang="en-US" baseline="0" dirty="0"/>
              <a:t> lines represent the parse tree. </a:t>
            </a:r>
          </a:p>
          <a:p>
            <a:r>
              <a:rPr lang="en-US" baseline="0" dirty="0"/>
              <a:t>The solid line represents the follow of information  from B through variables of t and w  from left to the right.. </a:t>
            </a:r>
          </a:p>
          <a:p>
            <a:r>
              <a:rPr lang="en-US" baseline="0" dirty="0"/>
              <a:t>The variables t and w are assigned the values of </a:t>
            </a:r>
            <a:r>
              <a:rPr lang="en-US" baseline="0" dirty="0" err="1"/>
              <a:t>B.type</a:t>
            </a:r>
            <a:r>
              <a:rPr lang="en-US" baseline="0" dirty="0"/>
              <a:t> and </a:t>
            </a:r>
            <a:r>
              <a:rPr lang="en-US" baseline="0" dirty="0" err="1"/>
              <a:t>B.width</a:t>
            </a:r>
            <a:r>
              <a:rPr lang="en-US" baseline="0" dirty="0"/>
              <a:t>, respectively, before the subtree with C node is examined. The values of t and w are used at the node C to start the computation of the synthesize attributes up the chain of C nodes.</a:t>
            </a:r>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44</a:t>
            </a:fld>
            <a:endParaRPr lang="en-US"/>
          </a:p>
        </p:txBody>
      </p:sp>
    </p:spTree>
    <p:extLst>
      <p:ext uri="{BB962C8B-B14F-4D97-AF65-F5344CB8AC3E}">
        <p14:creationId xmlns:p14="http://schemas.microsoft.com/office/powerpoint/2010/main" val="3231422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Languages  such as C and Java allow all the declarations in a single procedure to be processed as a group. The figure deals  with a sequence of declarations of the form </a:t>
            </a:r>
            <a:r>
              <a:rPr lang="en-US" b="1" dirty="0"/>
              <a:t>T id</a:t>
            </a:r>
            <a:r>
              <a:rPr lang="en-US" dirty="0"/>
              <a:t>, where T generates a type as Figure 15.</a:t>
            </a:r>
          </a:p>
        </p:txBody>
      </p:sp>
      <p:sp>
        <p:nvSpPr>
          <p:cNvPr id="4" name="Slide Number Placeholder 3"/>
          <p:cNvSpPr>
            <a:spLocks noGrp="1"/>
          </p:cNvSpPr>
          <p:nvPr>
            <p:ph type="sldNum" sz="quarter" idx="5"/>
          </p:nvPr>
        </p:nvSpPr>
        <p:spPr/>
        <p:txBody>
          <a:bodyPr/>
          <a:lstStyle/>
          <a:p>
            <a:fld id="{827FC48A-A97A-465E-941E-13E0956BF564}" type="slidenum">
              <a:rPr lang="en-US" smtClean="0"/>
              <a:t>45</a:t>
            </a:fld>
            <a:endParaRPr lang="en-US"/>
          </a:p>
        </p:txBody>
      </p:sp>
    </p:spTree>
    <p:extLst>
      <p:ext uri="{BB962C8B-B14F-4D97-AF65-F5344CB8AC3E}">
        <p14:creationId xmlns:p14="http://schemas.microsoft.com/office/powerpoint/2010/main" val="496516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B9BBD-E01F-48D8-8C10-59DEA8F2438E}" type="slidenum">
              <a:rPr lang="en-US" altLang="en-US" smtClean="0"/>
              <a:pPr/>
              <a:t>48</a:t>
            </a:fld>
            <a:endParaRPr lang="en-US" altLang="en-US"/>
          </a:p>
        </p:txBody>
      </p:sp>
    </p:spTree>
    <p:extLst>
      <p:ext uri="{BB962C8B-B14F-4D97-AF65-F5344CB8AC3E}">
        <p14:creationId xmlns:p14="http://schemas.microsoft.com/office/powerpoint/2010/main" val="649080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Void</a:t>
            </a:r>
            <a:r>
              <a:rPr lang="en-US" baseline="0" dirty="0"/>
              <a:t> is  special type denoting the absence of a value. </a:t>
            </a:r>
            <a:r>
              <a:rPr lang="en-US" baseline="0" dirty="0">
                <a:sym typeface="Symbol" pitchFamily="18" charset="2"/>
              </a:rPr>
              <a:t>L</a:t>
            </a:r>
            <a:r>
              <a:rPr lang="en-US" dirty="0">
                <a:sym typeface="Symbol" pitchFamily="18" charset="2"/>
              </a:rPr>
              <a:t>anguage constructs such as statements typically do not have specific values. The special basic type </a:t>
            </a:r>
            <a:r>
              <a:rPr lang="en-US" b="1" dirty="0">
                <a:solidFill>
                  <a:srgbClr val="FF0000"/>
                </a:solidFill>
                <a:sym typeface="Symbol" pitchFamily="18" charset="2"/>
              </a:rPr>
              <a:t>void</a:t>
            </a:r>
            <a:r>
              <a:rPr lang="en-US" b="1" dirty="0">
                <a:sym typeface="Symbol" pitchFamily="18" charset="2"/>
              </a:rPr>
              <a:t> </a:t>
            </a:r>
            <a:r>
              <a:rPr lang="en-US" dirty="0">
                <a:sym typeface="Symbol" pitchFamily="18" charset="2"/>
              </a:rPr>
              <a:t>is assigned to statements</a:t>
            </a:r>
          </a:p>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51</a:t>
            </a:fld>
            <a:endParaRPr lang="en-US"/>
          </a:p>
        </p:txBody>
      </p:sp>
    </p:spTree>
    <p:extLst>
      <p:ext uri="{BB962C8B-B14F-4D97-AF65-F5344CB8AC3E}">
        <p14:creationId xmlns:p14="http://schemas.microsoft.com/office/powerpoint/2010/main" val="804443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expression</a:t>
            </a:r>
          </a:p>
          <a:p>
            <a:r>
              <a:rPr lang="en-US" dirty="0"/>
              <a:t>S: statements</a:t>
            </a:r>
          </a:p>
          <a:p>
            <a:r>
              <a:rPr lang="en-US" dirty="0"/>
              <a:t>If takes E and S as arguments and returns void</a:t>
            </a:r>
          </a:p>
        </p:txBody>
      </p:sp>
      <p:sp>
        <p:nvSpPr>
          <p:cNvPr id="4" name="Slide Number Placeholder 3"/>
          <p:cNvSpPr>
            <a:spLocks noGrp="1"/>
          </p:cNvSpPr>
          <p:nvPr>
            <p:ph type="sldNum" sz="quarter" idx="5"/>
          </p:nvPr>
        </p:nvSpPr>
        <p:spPr/>
        <p:txBody>
          <a:bodyPr/>
          <a:lstStyle/>
          <a:p>
            <a:fld id="{827FC48A-A97A-465E-941E-13E0956BF564}" type="slidenum">
              <a:rPr lang="en-US" smtClean="0"/>
              <a:t>52</a:t>
            </a:fld>
            <a:endParaRPr lang="en-US"/>
          </a:p>
        </p:txBody>
      </p:sp>
    </p:spTree>
    <p:extLst>
      <p:ext uri="{BB962C8B-B14F-4D97-AF65-F5344CB8AC3E}">
        <p14:creationId xmlns:p14="http://schemas.microsoft.com/office/powerpoint/2010/main" val="307731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study of type systems for programming languages has emerged over the past decade as one of the most active areas of computer science research, with important applications in software engineering, programming language design, high performance compiler implementation, and security of information networks</a:t>
            </a:r>
          </a:p>
        </p:txBody>
      </p:sp>
      <p:sp>
        <p:nvSpPr>
          <p:cNvPr id="4" name="Slide Number Placeholder 3"/>
          <p:cNvSpPr>
            <a:spLocks noGrp="1"/>
          </p:cNvSpPr>
          <p:nvPr>
            <p:ph type="sldNum" sz="quarter" idx="10"/>
          </p:nvPr>
        </p:nvSpPr>
        <p:spPr/>
        <p:txBody>
          <a:bodyPr/>
          <a:lstStyle/>
          <a:p>
            <a:fld id="{827FC48A-A97A-465E-941E-13E0956BF564}" type="slidenum">
              <a:rPr lang="en-US" smtClean="0"/>
              <a:t>7</a:t>
            </a:fld>
            <a:endParaRPr lang="en-US"/>
          </a:p>
        </p:txBody>
      </p:sp>
    </p:spTree>
    <p:extLst>
      <p:ext uri="{BB962C8B-B14F-4D97-AF65-F5344CB8AC3E}">
        <p14:creationId xmlns:p14="http://schemas.microsoft.com/office/powerpoint/2010/main" val="1102589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5A3FDD-9601-4CE5-AC80-24CA1C2A094A}" type="slidenum">
              <a:rPr lang="en-US" altLang="en-US">
                <a:latin typeface="Times New Roman" panose="02020603050405020304" pitchFamily="18" charset="0"/>
              </a:rPr>
              <a:pPr/>
              <a:t>53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684075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solidFill>
                  <a:srgbClr val="00B050"/>
                </a:solidFill>
                <a:sym typeface="Symbol" panose="05050102010706020507" pitchFamily="18" charset="2"/>
              </a:rPr>
              <a:t>// </a:t>
            </a:r>
            <a:r>
              <a:rPr lang="en-US" altLang="en-US" sz="1200" dirty="0">
                <a:solidFill>
                  <a:srgbClr val="00B050"/>
                </a:solidFill>
                <a:sym typeface="Symbol" panose="05050102010706020507" pitchFamily="18" charset="2"/>
              </a:rPr>
              <a:t>expression is formed from the applying E</a:t>
            </a:r>
            <a:r>
              <a:rPr lang="en-US" altLang="en-US" sz="1100" baseline="-25000" dirty="0">
                <a:solidFill>
                  <a:srgbClr val="00B050"/>
                </a:solidFill>
                <a:sym typeface="Symbol" panose="05050102010706020507" pitchFamily="18" charset="2"/>
              </a:rPr>
              <a:t>1</a:t>
            </a:r>
            <a:r>
              <a:rPr lang="en-US" altLang="en-US" sz="1200" dirty="0">
                <a:solidFill>
                  <a:srgbClr val="00B050"/>
                </a:solidFill>
                <a:sym typeface="Symbol" panose="05050102010706020507" pitchFamily="18" charset="2"/>
              </a:rPr>
              <a:t>  to E</a:t>
            </a:r>
            <a:r>
              <a:rPr lang="en-US" altLang="en-US" sz="1100" baseline="-25000" dirty="0">
                <a:solidFill>
                  <a:srgbClr val="00B050"/>
                </a:solidFill>
                <a:sym typeface="Symbol" panose="05050102010706020507" pitchFamily="18" charset="2"/>
              </a:rPr>
              <a:t>2</a:t>
            </a:r>
            <a:r>
              <a:rPr lang="en-US" altLang="en-US" sz="1200" dirty="0">
                <a:solidFill>
                  <a:srgbClr val="00B050"/>
                </a:solidFill>
                <a:sym typeface="Symbol" panose="05050102010706020507" pitchFamily="18" charset="2"/>
              </a:rPr>
              <a:t> </a:t>
            </a:r>
          </a:p>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54</a:t>
            </a:fld>
            <a:endParaRPr lang="en-US"/>
          </a:p>
        </p:txBody>
      </p:sp>
    </p:spTree>
    <p:extLst>
      <p:ext uri="{BB962C8B-B14F-4D97-AF65-F5344CB8AC3E}">
        <p14:creationId xmlns:p14="http://schemas.microsoft.com/office/powerpoint/2010/main" val="3235309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retargetable compiler</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Compiler"/>
              </a:rPr>
              <a:t>compiler</a:t>
            </a:r>
            <a:r>
              <a:rPr lang="en-US" sz="1200" b="0" i="0" kern="1200" dirty="0">
                <a:solidFill>
                  <a:schemeClr val="tx1"/>
                </a:solidFill>
                <a:effectLst/>
                <a:latin typeface="+mn-lt"/>
                <a:ea typeface="+mn-ea"/>
                <a:cs typeface="+mn-cs"/>
              </a:rPr>
              <a:t> that has been designed to be relatively easy to modify to generate code for different </a:t>
            </a:r>
            <a:r>
              <a:rPr lang="en-US" sz="1200" b="0" i="0" u="none" strike="noStrike" kern="1200" dirty="0">
                <a:solidFill>
                  <a:schemeClr val="tx1"/>
                </a:solidFill>
                <a:effectLst/>
                <a:latin typeface="+mn-lt"/>
                <a:ea typeface="+mn-ea"/>
                <a:cs typeface="+mn-cs"/>
              </a:rPr>
              <a:t>platform. </a:t>
            </a:r>
            <a:r>
              <a:rPr lang="en-US" sz="1200" b="0" i="0" kern="1200" dirty="0">
                <a:solidFill>
                  <a:schemeClr val="tx1"/>
                </a:solidFill>
                <a:effectLst/>
                <a:latin typeface="+mn-lt"/>
                <a:ea typeface="+mn-ea"/>
                <a:cs typeface="+mn-cs"/>
              </a:rPr>
              <a:t>The history of this idea dates back to the 1950s when </a:t>
            </a:r>
            <a:r>
              <a:rPr lang="en-US" sz="1200" b="0" i="0" u="none" strike="noStrike" kern="1200" dirty="0">
                <a:solidFill>
                  <a:schemeClr val="tx1"/>
                </a:solidFill>
                <a:effectLst/>
                <a:latin typeface="+mn-lt"/>
                <a:ea typeface="+mn-ea"/>
                <a:cs typeface="+mn-cs"/>
                <a:hlinkClick r:id="rId4" tooltip="UNCOL"/>
              </a:rPr>
              <a:t>UNCOL</a:t>
            </a:r>
            <a:r>
              <a:rPr lang="en-US" sz="1200" b="0" i="0" kern="1200" dirty="0">
                <a:solidFill>
                  <a:schemeClr val="tx1"/>
                </a:solidFill>
                <a:effectLst/>
                <a:latin typeface="+mn-lt"/>
                <a:ea typeface="+mn-ea"/>
                <a:cs typeface="+mn-cs"/>
              </a:rPr>
              <a:t> was proposed as the universal intermediate language. The Pascal </a:t>
            </a:r>
            <a:r>
              <a:rPr lang="en-US" sz="1200" b="0" i="0" u="none" strike="noStrike" kern="1200" dirty="0">
                <a:solidFill>
                  <a:schemeClr val="tx1"/>
                </a:solidFill>
                <a:effectLst/>
                <a:latin typeface="+mn-lt"/>
                <a:ea typeface="+mn-ea"/>
                <a:cs typeface="+mn-cs"/>
                <a:hlinkClick r:id="rId5"/>
              </a:rPr>
              <a:t>P-compiler</a:t>
            </a:r>
            <a:r>
              <a:rPr lang="en-US" sz="1200" b="0" i="0" kern="1200" dirty="0">
                <a:solidFill>
                  <a:schemeClr val="tx1"/>
                </a:solidFill>
                <a:effectLst/>
                <a:latin typeface="+mn-lt"/>
                <a:ea typeface="+mn-ea"/>
                <a:cs typeface="+mn-cs"/>
              </a:rPr>
              <a:t> is an example of an early widely used retargetable compiler.</a:t>
            </a:r>
            <a:endParaRPr lang="en-US" dirty="0"/>
          </a:p>
        </p:txBody>
      </p:sp>
      <p:sp>
        <p:nvSpPr>
          <p:cNvPr id="4" name="Slide Number Placeholder 3"/>
          <p:cNvSpPr>
            <a:spLocks noGrp="1"/>
          </p:cNvSpPr>
          <p:nvPr>
            <p:ph type="sldNum" sz="quarter" idx="5"/>
          </p:nvPr>
        </p:nvSpPr>
        <p:spPr/>
        <p:txBody>
          <a:bodyPr/>
          <a:lstStyle/>
          <a:p>
            <a:fld id="{827FC48A-A97A-465E-941E-13E0956BF564}" type="slidenum">
              <a:rPr lang="en-US" smtClean="0"/>
              <a:t>59</a:t>
            </a:fld>
            <a:endParaRPr lang="en-US"/>
          </a:p>
        </p:txBody>
      </p:sp>
    </p:spTree>
    <p:extLst>
      <p:ext uri="{BB962C8B-B14F-4D97-AF65-F5344CB8AC3E}">
        <p14:creationId xmlns:p14="http://schemas.microsoft.com/office/powerpoint/2010/main" val="4211327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7FC48A-A97A-465E-941E-13E0956BF564}" type="slidenum">
              <a:rPr lang="en-US" smtClean="0"/>
              <a:t>60</a:t>
            </a:fld>
            <a:endParaRPr lang="en-US"/>
          </a:p>
        </p:txBody>
      </p:sp>
    </p:spTree>
    <p:extLst>
      <p:ext uri="{BB962C8B-B14F-4D97-AF65-F5344CB8AC3E}">
        <p14:creationId xmlns:p14="http://schemas.microsoft.com/office/powerpoint/2010/main" val="4021703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66</a:t>
            </a:fld>
            <a:endParaRPr lang="en-US"/>
          </a:p>
        </p:txBody>
      </p:sp>
    </p:spTree>
    <p:extLst>
      <p:ext uri="{BB962C8B-B14F-4D97-AF65-F5344CB8AC3E}">
        <p14:creationId xmlns:p14="http://schemas.microsoft.com/office/powerpoint/2010/main" val="1167016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defRPr/>
            </a:pPr>
            <a:r>
              <a:rPr lang="en-US" dirty="0"/>
              <a:t>x = y[</a:t>
            </a:r>
            <a:r>
              <a:rPr lang="en-US" dirty="0" err="1"/>
              <a:t>i</a:t>
            </a:r>
            <a:r>
              <a:rPr lang="en-US" dirty="0"/>
              <a:t>]  </a:t>
            </a:r>
            <a:r>
              <a:rPr lang="en-US" dirty="0">
                <a:solidFill>
                  <a:srgbClr val="00B050"/>
                </a:solidFill>
              </a:rPr>
              <a:t>// sets x to the value in the location </a:t>
            </a:r>
            <a:r>
              <a:rPr lang="en-US" dirty="0" err="1">
                <a:solidFill>
                  <a:srgbClr val="00B050"/>
                </a:solidFill>
              </a:rPr>
              <a:t>i</a:t>
            </a:r>
            <a:r>
              <a:rPr lang="en-US" dirty="0">
                <a:solidFill>
                  <a:srgbClr val="00B050"/>
                </a:solidFill>
              </a:rPr>
              <a:t>-memory units beyond location y</a:t>
            </a:r>
          </a:p>
          <a:p>
            <a:pPr lvl="1">
              <a:defRPr/>
            </a:pPr>
            <a:r>
              <a:rPr lang="en-US" dirty="0"/>
              <a:t>x[</a:t>
            </a:r>
            <a:r>
              <a:rPr lang="en-US" dirty="0" err="1"/>
              <a:t>i</a:t>
            </a:r>
            <a:r>
              <a:rPr lang="en-US" dirty="0"/>
              <a:t>] =y </a:t>
            </a:r>
            <a:r>
              <a:rPr lang="en-US" dirty="0">
                <a:solidFill>
                  <a:srgbClr val="00B050"/>
                </a:solidFill>
              </a:rPr>
              <a:t>// sets the contents of the location </a:t>
            </a:r>
            <a:r>
              <a:rPr lang="en-US" dirty="0" err="1">
                <a:solidFill>
                  <a:srgbClr val="00B050"/>
                </a:solidFill>
              </a:rPr>
              <a:t>i</a:t>
            </a:r>
            <a:r>
              <a:rPr lang="en-US" dirty="0">
                <a:solidFill>
                  <a:srgbClr val="00B050"/>
                </a:solidFill>
              </a:rPr>
              <a:t>- memory units beyond x to the value of y</a:t>
            </a:r>
          </a:p>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77</a:t>
            </a:fld>
            <a:endParaRPr lang="en-US"/>
          </a:p>
        </p:txBody>
      </p:sp>
    </p:spTree>
    <p:extLst>
      <p:ext uri="{BB962C8B-B14F-4D97-AF65-F5344CB8AC3E}">
        <p14:creationId xmlns:p14="http://schemas.microsoft.com/office/powerpoint/2010/main" val="3860674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a:hlinkClick r:id="rId3" tooltip="Programming languages"/>
              </a:rPr>
              <a:t>programming languages</a:t>
            </a:r>
            <a:r>
              <a:rPr lang="en-US" dirty="0"/>
              <a:t>, </a:t>
            </a:r>
            <a:r>
              <a:rPr lang="en-US" b="1" dirty="0"/>
              <a:t>ad hoc polymorphism</a:t>
            </a:r>
            <a:r>
              <a:rPr lang="en-US" baseline="30000" dirty="0">
                <a:hlinkClick r:id="rId4"/>
              </a:rPr>
              <a:t>[1]</a:t>
            </a:r>
            <a:r>
              <a:rPr lang="en-US" dirty="0"/>
              <a:t> is a kind of </a:t>
            </a:r>
            <a:r>
              <a:rPr lang="en-US" dirty="0">
                <a:hlinkClick r:id="rId5" tooltip="Polymorphism (computer science)"/>
              </a:rPr>
              <a:t>polymorphism</a:t>
            </a:r>
            <a:r>
              <a:rPr lang="en-US" dirty="0"/>
              <a:t> in which polymorphic functions can be applied to arguments of different types, because a polymorphic function can denote a number of distinct and potentially heterogeneous implementations depending on the type of argument(s) to which it is applied. It is also known as </a:t>
            </a:r>
            <a:r>
              <a:rPr lang="en-US" dirty="0">
                <a:hlinkClick r:id="rId6" tooltip="Function overloading"/>
              </a:rPr>
              <a:t>function overloading</a:t>
            </a:r>
            <a:r>
              <a:rPr lang="en-US" dirty="0"/>
              <a:t> or </a:t>
            </a:r>
            <a:r>
              <a:rPr lang="en-US" dirty="0">
                <a:hlinkClick r:id="rId7" tooltip="Operator overloading"/>
              </a:rPr>
              <a:t>operator overloading</a:t>
            </a:r>
            <a:r>
              <a:rPr lang="en-US" dirty="0"/>
              <a:t>. The term </a:t>
            </a:r>
            <a:r>
              <a:rPr lang="en-US" dirty="0">
                <a:hlinkClick r:id="rId8" tooltip="Ad hoc"/>
              </a:rPr>
              <a:t>ad hoc</a:t>
            </a:r>
            <a:r>
              <a:rPr lang="en-US" dirty="0"/>
              <a:t> in this context is not intended to be pejorative; it refers simply to the fact that this type of polymorphism is not a fundamental feature of the </a:t>
            </a:r>
            <a:r>
              <a:rPr lang="en-US" dirty="0">
                <a:hlinkClick r:id="rId9" tooltip="Type system"/>
              </a:rPr>
              <a:t>type system</a:t>
            </a:r>
            <a:r>
              <a:rPr lang="en-US" dirty="0"/>
              <a:t>. This is in contrast to </a:t>
            </a:r>
            <a:r>
              <a:rPr lang="en-US" dirty="0">
                <a:hlinkClick r:id="rId10" tooltip="Parametric polymorphism"/>
              </a:rPr>
              <a:t>parametric polymorphism</a:t>
            </a:r>
            <a:r>
              <a:rPr lang="en-US" dirty="0"/>
              <a:t>, in which polymorphic functions are written without mention of any specific type,  and thus can apply a single abstract implementation to any number of types in a transparent way. This classification was introduced by </a:t>
            </a:r>
            <a:r>
              <a:rPr lang="en-US" dirty="0">
                <a:hlinkClick r:id="rId11" tooltip="Christopher Strachey"/>
              </a:rPr>
              <a:t>Christopher Strachey</a:t>
            </a:r>
            <a:r>
              <a:rPr lang="en-US" dirty="0"/>
              <a:t> in 1967.</a:t>
            </a:r>
          </a:p>
        </p:txBody>
      </p:sp>
      <p:sp>
        <p:nvSpPr>
          <p:cNvPr id="4" name="Slide Number Placeholder 3"/>
          <p:cNvSpPr>
            <a:spLocks noGrp="1"/>
          </p:cNvSpPr>
          <p:nvPr>
            <p:ph type="sldNum" sz="quarter" idx="10"/>
          </p:nvPr>
        </p:nvSpPr>
        <p:spPr/>
        <p:txBody>
          <a:bodyPr/>
          <a:lstStyle/>
          <a:p>
            <a:fld id="{827FC48A-A97A-465E-941E-13E0956BF564}" type="slidenum">
              <a:rPr lang="en-US" smtClean="0"/>
              <a:t>11</a:t>
            </a:fld>
            <a:endParaRPr lang="en-US"/>
          </a:p>
        </p:txBody>
      </p:sp>
    </p:spTree>
    <p:extLst>
      <p:ext uri="{BB962C8B-B14F-4D97-AF65-F5344CB8AC3E}">
        <p14:creationId xmlns:p14="http://schemas.microsoft.com/office/powerpoint/2010/main" val="1788944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Type expressions?</a:t>
            </a:r>
            <a:r>
              <a:rPr lang="en-US" altLang="en-US" baseline="0" dirty="0"/>
              <a:t> </a:t>
            </a:r>
            <a:r>
              <a:rPr lang="en-US" altLang="en-US" dirty="0">
                <a:solidFill>
                  <a:srgbClr val="C00000"/>
                </a:solidFill>
              </a:rPr>
              <a:t>All basic types are considered type expressions</a:t>
            </a:r>
          </a:p>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13</a:t>
            </a:fld>
            <a:endParaRPr lang="en-US"/>
          </a:p>
        </p:txBody>
      </p:sp>
    </p:spTree>
    <p:extLst>
      <p:ext uri="{BB962C8B-B14F-4D97-AF65-F5344CB8AC3E}">
        <p14:creationId xmlns:p14="http://schemas.microsoft.com/office/powerpoint/2010/main" val="3706187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Type have structure, which can be</a:t>
            </a:r>
            <a:r>
              <a:rPr lang="en-US" altLang="en-US" sz="1200" baseline="0" dirty="0"/>
              <a:t> represented </a:t>
            </a:r>
            <a:r>
              <a:rPr lang="en-US" altLang="en-US" sz="1200" b="1" baseline="0" dirty="0"/>
              <a:t>by tree structure or graph.</a:t>
            </a:r>
            <a:r>
              <a:rPr lang="en-US" altLang="en-US" sz="1200" baseline="0" dirty="0"/>
              <a:t> </a:t>
            </a:r>
          </a:p>
          <a:p>
            <a:r>
              <a:rPr lang="en-US" altLang="en-US" sz="1200" dirty="0"/>
              <a:t>Type constructors applied to </a:t>
            </a:r>
            <a:r>
              <a:rPr lang="en-US" altLang="en-US" sz="1200" dirty="0">
                <a:solidFill>
                  <a:srgbClr val="00B0F0"/>
                </a:solidFill>
              </a:rPr>
              <a:t>type expressions to create type expressions</a:t>
            </a:r>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15</a:t>
            </a:fld>
            <a:endParaRPr lang="en-US"/>
          </a:p>
        </p:txBody>
      </p:sp>
    </p:spTree>
    <p:extLst>
      <p:ext uri="{BB962C8B-B14F-4D97-AF65-F5344CB8AC3E}">
        <p14:creationId xmlns:p14="http://schemas.microsoft.com/office/powerpoint/2010/main" val="3444645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Type expression and representation for 2d array.</a:t>
            </a:r>
            <a:r>
              <a:rPr lang="en-US" altLang="en-US" sz="1900" dirty="0">
                <a:solidFill>
                  <a:srgbClr val="FF0000"/>
                </a:solidFill>
              </a:rPr>
              <a:t> Array</a:t>
            </a:r>
            <a:r>
              <a:rPr lang="en-US" altLang="en-US" sz="1900" dirty="0"/>
              <a:t>: if T is a type expression (e.g., Boolean), then Array (I, T) is a type expression (</a:t>
            </a:r>
            <a:r>
              <a:rPr lang="en-US" altLang="en-US" sz="1900" dirty="0">
                <a:solidFill>
                  <a:srgbClr val="00B0F0"/>
                </a:solidFill>
              </a:rPr>
              <a:t>where I is index and T is type</a:t>
            </a:r>
            <a:r>
              <a:rPr lang="en-US" altLang="en-US" sz="1900" dirty="0"/>
              <a:t>).</a:t>
            </a:r>
            <a:r>
              <a:rPr lang="en-US" altLang="en-US" sz="1900" baseline="0" dirty="0"/>
              <a:t> </a:t>
            </a:r>
            <a:r>
              <a:rPr lang="en-US" altLang="en-US" sz="1900" dirty="0"/>
              <a:t>E.g., </a:t>
            </a:r>
            <a:r>
              <a:rPr lang="en-US" altLang="en-US" sz="1900" dirty="0" err="1"/>
              <a:t>Var</a:t>
            </a:r>
            <a:r>
              <a:rPr lang="en-US" altLang="en-US" sz="1900" dirty="0"/>
              <a:t> A: Array [1..10] of integer;    </a:t>
            </a:r>
            <a:r>
              <a:rPr lang="en-US" altLang="en-US" sz="1900" dirty="0">
                <a:solidFill>
                  <a:srgbClr val="00B050"/>
                </a:solidFill>
              </a:rPr>
              <a:t>// associate the type expression array (1..10) with A</a:t>
            </a:r>
          </a:p>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18</a:t>
            </a:fld>
            <a:endParaRPr lang="en-US"/>
          </a:p>
        </p:txBody>
      </p:sp>
    </p:spTree>
    <p:extLst>
      <p:ext uri="{BB962C8B-B14F-4D97-AF65-F5344CB8AC3E}">
        <p14:creationId xmlns:p14="http://schemas.microsoft.com/office/powerpoint/2010/main" val="1041264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Static typing [1]</a:t>
            </a:r>
            <a:endParaRPr lang="en-US" dirty="0"/>
          </a:p>
          <a:p>
            <a:r>
              <a:rPr lang="en-US" dirty="0"/>
              <a:t>A programming language is said to use static typing when type checking is performed during compile-time as opposed to run-time. In static typing, types are associated with variables not values. Statically typed languages include Ada, C, C++, C#, JADE, Java, Fortran, Haskell, ML, Pascal, Perl (with respect to distinguishing scalars, arrays, hashes and subroutines) and Scala. </a:t>
            </a:r>
          </a:p>
          <a:p>
            <a:r>
              <a:rPr lang="en-US" dirty="0"/>
              <a:t>Static typing is a limited form of program verification (see type safety): accordingly, it allows many type errors to be caught early in the development cycle. </a:t>
            </a:r>
          </a:p>
          <a:p>
            <a:r>
              <a:rPr lang="en-US" dirty="0"/>
              <a:t>Static type checkers evaluate only the type information that can be determined at compile time; compiler can  verify that the checked conditions hold for all possible executions of the program, which eliminates the need to repeat type checks every time the program is executed. Program execution may also be made more efficient (i.e. faster or taking reduced memory) by omitting runtime type checks and enabling other optimizations.</a:t>
            </a:r>
          </a:p>
          <a:p>
            <a:r>
              <a:rPr lang="en-US" dirty="0"/>
              <a:t>Because they evaluate type information during compilation, therefore it lacks type information that is only available at run-time.</a:t>
            </a:r>
            <a:r>
              <a:rPr lang="en-US" baseline="0" dirty="0"/>
              <a:t> S</a:t>
            </a:r>
            <a:r>
              <a:rPr lang="en-US" dirty="0"/>
              <a:t>tatic type checkers are conservative. They will reject some programs that may be well-behaved at run-time, but that cannot be statically determined to be well-typed. For example, even if an expression always evaluates to true at run-time, a program containing the code</a:t>
            </a:r>
          </a:p>
          <a:p>
            <a:r>
              <a:rPr lang="en-US" dirty="0"/>
              <a:t>The conservative behavior of static type checkers is advantageous when evaluates to false infrequently: A static type checker can detect type errors in rarely used code paths. Without static type checking, even code coverage tests with 100% code coverage may be unable to find such type errors. Code coverage tests may fail to detect such type errors because the combination of all places where values are created and all places where a certain value is used must be taken into account.</a:t>
            </a:r>
          </a:p>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19</a:t>
            </a:fld>
            <a:endParaRPr lang="en-US"/>
          </a:p>
        </p:txBody>
      </p:sp>
    </p:spTree>
    <p:extLst>
      <p:ext uri="{BB962C8B-B14F-4D97-AF65-F5344CB8AC3E}">
        <p14:creationId xmlns:p14="http://schemas.microsoft.com/office/powerpoint/2010/main" val="217105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Dynamic typing [1]</a:t>
            </a:r>
            <a:endParaRPr lang="en-US" dirty="0"/>
          </a:p>
          <a:p>
            <a:r>
              <a:rPr lang="en-US" dirty="0"/>
              <a:t>A programming language is said to be dynamically typed, or just 'dynamic', when the majority of its type checking is performed at run-time as opposed to at compile-time. In dynamic typing, types are associated with values not variables. Dynamically typed languages include Groovy, JavaScript, Lisp, </a:t>
            </a:r>
            <a:r>
              <a:rPr lang="en-US" dirty="0" err="1"/>
              <a:t>Lua</a:t>
            </a:r>
            <a:r>
              <a:rPr lang="en-US" dirty="0"/>
              <a:t>, Objective-C, Perl (with respect to user-defined types but not built-in types), PHP, Prolog, Python, Ruby, Smalltalk and </a:t>
            </a:r>
            <a:r>
              <a:rPr lang="en-US" dirty="0" err="1"/>
              <a:t>Tcl</a:t>
            </a:r>
            <a:r>
              <a:rPr lang="en-US" dirty="0"/>
              <a:t>. Compared to static typing, dynamic typing can be more flexible (e.g. by allowing programs to generate types and functionality based on run-time data), though at the expense of fewer a priori guarantees. This is because a dynamically typed language accepts and attempts to execute some programs which may be ruled as invalid by a static type checker.</a:t>
            </a:r>
          </a:p>
          <a:p>
            <a:r>
              <a:rPr lang="en-US" dirty="0"/>
              <a:t>Dynamic typing may result in runtime type errors—that is, at runtime, a value may have an unexpected type, and an operation nonsensical for that type is applied. This operation may occur long after the place where the programming mistake was made—that is, the place where the wrong type of data passed into a place it should not have. This makes the bug difficult to locate.</a:t>
            </a:r>
          </a:p>
          <a:p>
            <a:r>
              <a:rPr lang="en-US" dirty="0"/>
              <a:t>Dynamically typed language systems, compared to their statically typed cousins, make fewer "compile-time" checks on the source code (but will check, for example, that the program is syntactically correct). Run-time checks can potentially be more sophisticated, since they can use dynamic information as well as any information that was present during compilation. On the other hand, runtime checks only assert that conditions hold in a particular execution of the program, and these checks are repeated for every execution of the program.</a:t>
            </a:r>
          </a:p>
          <a:p>
            <a:r>
              <a:rPr lang="en-US" dirty="0"/>
              <a:t>Development in dynamically typed languages is often supported by programming practices such as unit testing. Testing is a key practice in professional software development, and is particularly important in dynamically typed languages. In practice, the testing done to ensure correct program operation can detect a much wider range of errors than static type-checking, but conversely cannot search as comprehensively for the errors that both testing and static type checking are able to detect. Testing can be incorporated into the software build cycle, in which case it can be thought of as a "compile-time" check, in that the program user will not have to manually run such tests.</a:t>
            </a:r>
          </a:p>
        </p:txBody>
      </p:sp>
      <p:sp>
        <p:nvSpPr>
          <p:cNvPr id="4" name="Slide Number Placeholder 3"/>
          <p:cNvSpPr>
            <a:spLocks noGrp="1"/>
          </p:cNvSpPr>
          <p:nvPr>
            <p:ph type="sldNum" sz="quarter" idx="10"/>
          </p:nvPr>
        </p:nvSpPr>
        <p:spPr/>
        <p:txBody>
          <a:bodyPr/>
          <a:lstStyle/>
          <a:p>
            <a:fld id="{827FC48A-A97A-465E-941E-13E0956BF564}" type="slidenum">
              <a:rPr lang="en-US" smtClean="0"/>
              <a:t>20</a:t>
            </a:fld>
            <a:endParaRPr lang="en-US"/>
          </a:p>
        </p:txBody>
      </p:sp>
    </p:spTree>
    <p:extLst>
      <p:ext uri="{BB962C8B-B14F-4D97-AF65-F5344CB8AC3E}">
        <p14:creationId xmlns:p14="http://schemas.microsoft.com/office/powerpoint/2010/main" val="3285959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difference</a:t>
            </a:r>
            <a:r>
              <a:rPr lang="en-US" baseline="0" dirty="0"/>
              <a:t> </a:t>
            </a:r>
            <a:r>
              <a:rPr lang="en-US" dirty="0"/>
              <a:t>between a strongly typed language and a weakly typed one is that a weakly typed one makes conversions between unrelated types implicitly, while a strongly typed one typically prevent implicit conversions between unrelated types.</a:t>
            </a:r>
          </a:p>
          <a:p>
            <a:r>
              <a:rPr lang="en-US" dirty="0"/>
              <a:t>: </a:t>
            </a:r>
          </a:p>
          <a:p>
            <a:r>
              <a:rPr lang="en-US" dirty="0"/>
              <a:t>/* PHP code */ </a:t>
            </a:r>
          </a:p>
          <a:p>
            <a:r>
              <a:rPr lang="en-US" dirty="0"/>
              <a:t>&lt;?</a:t>
            </a:r>
            <a:r>
              <a:rPr lang="en-US" dirty="0" err="1"/>
              <a:t>php</a:t>
            </a:r>
            <a:r>
              <a:rPr lang="en-US" dirty="0"/>
              <a:t> </a:t>
            </a:r>
          </a:p>
          <a:p>
            <a:r>
              <a:rPr lang="en-US" dirty="0"/>
              <a:t>$foo = "x";</a:t>
            </a:r>
          </a:p>
          <a:p>
            <a:r>
              <a:rPr lang="en-US" dirty="0"/>
              <a:t> $foo = $foo + 2; // not an error echo $foo; </a:t>
            </a:r>
          </a:p>
          <a:p>
            <a:r>
              <a:rPr lang="en-US" dirty="0"/>
              <a:t>?&gt;</a:t>
            </a:r>
          </a:p>
        </p:txBody>
      </p:sp>
      <p:sp>
        <p:nvSpPr>
          <p:cNvPr id="4" name="Slide Number Placeholder 3"/>
          <p:cNvSpPr>
            <a:spLocks noGrp="1"/>
          </p:cNvSpPr>
          <p:nvPr>
            <p:ph type="sldNum" sz="quarter" idx="10"/>
          </p:nvPr>
        </p:nvSpPr>
        <p:spPr/>
        <p:txBody>
          <a:bodyPr/>
          <a:lstStyle/>
          <a:p>
            <a:fld id="{827FC48A-A97A-465E-941E-13E0956BF564}" type="slidenum">
              <a:rPr lang="en-US" smtClean="0"/>
              <a:t>21</a:t>
            </a:fld>
            <a:endParaRPr lang="en-US"/>
          </a:p>
        </p:txBody>
      </p:sp>
    </p:spTree>
    <p:extLst>
      <p:ext uri="{BB962C8B-B14F-4D97-AF65-F5344CB8AC3E}">
        <p14:creationId xmlns:p14="http://schemas.microsoft.com/office/powerpoint/2010/main" val="3189069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5257800"/>
          </a:xfrm>
          <a:prstGeom prst="rect">
            <a:avLst/>
          </a:prstGeom>
          <a:solidFill>
            <a:srgbClr val="009A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91353" y="2160494"/>
            <a:ext cx="7597588" cy="1662206"/>
          </a:xfrm>
        </p:spPr>
        <p:txBody>
          <a:bodyPr anchor="b">
            <a:normAutofit/>
          </a:bodyPr>
          <a:lstStyle>
            <a:lvl1pPr algn="l">
              <a:defRPr sz="4400" baseline="0">
                <a:solidFill>
                  <a:schemeClr val="bg1"/>
                </a:solidFill>
                <a:latin typeface="Helvetica" pitchFamily="34" charset="0"/>
              </a:defRPr>
            </a:lvl1pPr>
          </a:lstStyle>
          <a:p>
            <a:r>
              <a:rPr lang="en-US" dirty="0"/>
              <a:t>UND POWERPOINT </a:t>
            </a:r>
          </a:p>
        </p:txBody>
      </p:sp>
      <p:sp>
        <p:nvSpPr>
          <p:cNvPr id="3" name="Subtitle 2"/>
          <p:cNvSpPr>
            <a:spLocks noGrp="1"/>
          </p:cNvSpPr>
          <p:nvPr>
            <p:ph type="subTitle" idx="1" hasCustomPrompt="1"/>
          </p:nvPr>
        </p:nvSpPr>
        <p:spPr>
          <a:xfrm>
            <a:off x="291352" y="4014114"/>
            <a:ext cx="5876365" cy="450310"/>
          </a:xfrm>
        </p:spPr>
        <p:txBody>
          <a:bodyPr/>
          <a:lstStyle>
            <a:lvl1pPr marL="0" indent="0" algn="l">
              <a:buNone/>
              <a:defRPr sz="2400" baseline="0">
                <a:solidFill>
                  <a:schemeClr val="bg1"/>
                </a:solidFill>
                <a:latin typeface="Helvetica"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for </a:t>
            </a:r>
            <a:r>
              <a:rPr lang="en-US" dirty="0" err="1"/>
              <a:t>powerpoint</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6084" y="5565077"/>
            <a:ext cx="5931832" cy="1042145"/>
          </a:xfrm>
          <a:prstGeom prst="rect">
            <a:avLst/>
          </a:prstGeom>
        </p:spPr>
      </p:pic>
    </p:spTree>
    <p:extLst>
      <p:ext uri="{BB962C8B-B14F-4D97-AF65-F5344CB8AC3E}">
        <p14:creationId xmlns:p14="http://schemas.microsoft.com/office/powerpoint/2010/main" val="116993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1947A-B0F1-4856-8620-313D6908E2D5}" type="datetimeFigureOut">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185479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1947A-B0F1-4856-8620-313D6908E2D5}" type="datetimeFigureOut">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423680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a:normAutofit/>
          </a:bodyPr>
          <a:lstStyle/>
          <a:p>
            <a:pPr lvl="0"/>
            <a:endParaRPr lang="en-US" noProof="0"/>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7DBB945F-139B-4C3A-9E98-632414B863A9}" type="slidenum">
              <a:rPr lang="en-US" altLang="en-US"/>
              <a:pPr/>
              <a:t>‹#›</a:t>
            </a:fld>
            <a:endParaRPr lang="en-US" altLang="en-US"/>
          </a:p>
        </p:txBody>
      </p:sp>
    </p:spTree>
    <p:extLst>
      <p:ext uri="{BB962C8B-B14F-4D97-AF65-F5344CB8AC3E}">
        <p14:creationId xmlns:p14="http://schemas.microsoft.com/office/powerpoint/2010/main" val="105145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1"/>
            <a:ext cx="9144000" cy="1757082"/>
          </a:xfrm>
          <a:prstGeom prst="rect">
            <a:avLst/>
          </a:prstGeom>
          <a:solidFill>
            <a:srgbClr val="009A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latin typeface="Helvetica" pitchFamily="34" charset="0"/>
              </a:defRPr>
            </a:lvl1pPr>
          </a:lstStyle>
          <a:p>
            <a:r>
              <a:rPr lang="en-US" dirty="0"/>
              <a:t>Master title style</a:t>
            </a:r>
          </a:p>
        </p:txBody>
      </p:sp>
      <p:sp>
        <p:nvSpPr>
          <p:cNvPr id="3" name="Content Placeholder 2"/>
          <p:cNvSpPr>
            <a:spLocks noGrp="1"/>
          </p:cNvSpPr>
          <p:nvPr>
            <p:ph idx="1"/>
          </p:nvPr>
        </p:nvSpPr>
        <p:spPr>
          <a:xfrm>
            <a:off x="628650" y="1956454"/>
            <a:ext cx="7886700" cy="42226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1060" y="6304586"/>
            <a:ext cx="2424290" cy="425916"/>
          </a:xfrm>
          <a:prstGeom prst="rect">
            <a:avLst/>
          </a:prstGeom>
        </p:spPr>
      </p:pic>
      <p:sp>
        <p:nvSpPr>
          <p:cNvPr id="6" name="Slide Number Placeholder 5"/>
          <p:cNvSpPr>
            <a:spLocks noGrp="1"/>
          </p:cNvSpPr>
          <p:nvPr>
            <p:ph type="sldNum" sz="quarter" idx="4"/>
          </p:nvPr>
        </p:nvSpPr>
        <p:spPr>
          <a:xfrm>
            <a:off x="628650" y="633191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79780-AD28-42C9-8C39-35D3210842B7}" type="slidenum">
              <a:rPr lang="en-US" smtClean="0"/>
              <a:pPr/>
              <a:t>‹#›</a:t>
            </a:fld>
            <a:endParaRPr lang="en-US" dirty="0"/>
          </a:p>
        </p:txBody>
      </p:sp>
    </p:spTree>
    <p:extLst>
      <p:ext uri="{BB962C8B-B14F-4D97-AF65-F5344CB8AC3E}">
        <p14:creationId xmlns:p14="http://schemas.microsoft.com/office/powerpoint/2010/main" val="136952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1947A-B0F1-4856-8620-313D6908E2D5}" type="datetimeFigureOut">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118320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91947A-B0F1-4856-8620-313D6908E2D5}" type="datetimeFigureOut">
              <a:rPr lang="en-US" smtClean="0"/>
              <a:t>11/4/20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312430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91947A-B0F1-4856-8620-313D6908E2D5}" type="datetimeFigureOut">
              <a:rPr lang="en-US" smtClean="0"/>
              <a:t>11/4/20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54603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91947A-B0F1-4856-8620-313D6908E2D5}" type="datetimeFigureOut">
              <a:rPr lang="en-US" smtClean="0"/>
              <a:t>11/4/20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317889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1947A-B0F1-4856-8620-313D6908E2D5}" type="datetimeFigureOut">
              <a:rPr lang="en-US" smtClean="0"/>
              <a:t>11/4/20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5993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91947A-B0F1-4856-8620-313D6908E2D5}" type="datetimeFigureOut">
              <a:rPr lang="en-US" smtClean="0"/>
              <a:t>11/4/20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96342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91947A-B0F1-4856-8620-313D6908E2D5}" type="datetimeFigureOut">
              <a:rPr lang="en-US" smtClean="0"/>
              <a:t>11/4/20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82244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1947A-B0F1-4856-8620-313D6908E2D5}" type="datetimeFigureOut">
              <a:rPr lang="en-US" smtClean="0"/>
              <a:t>11/4/20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79780-AD28-42C9-8C39-35D3210842B7}" type="slidenum">
              <a:rPr lang="en-US" smtClean="0"/>
              <a:t>‹#›</a:t>
            </a:fld>
            <a:endParaRPr lang="en-US"/>
          </a:p>
        </p:txBody>
      </p:sp>
    </p:spTree>
    <p:extLst>
      <p:ext uri="{BB962C8B-B14F-4D97-AF65-F5344CB8AC3E}">
        <p14:creationId xmlns:p14="http://schemas.microsoft.com/office/powerpoint/2010/main" val="231421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1"/>
          </p:nvPr>
        </p:nvSpPr>
        <p:spPr>
          <a:xfrm>
            <a:off x="291352" y="4014114"/>
            <a:ext cx="7654469" cy="986254"/>
          </a:xfrm>
        </p:spPr>
        <p:txBody>
          <a:bodyPr>
            <a:normAutofit fontScale="62500" lnSpcReduction="20000"/>
          </a:bodyPr>
          <a:lstStyle/>
          <a:p>
            <a:pPr>
              <a:spcBef>
                <a:spcPts val="580"/>
              </a:spcBef>
              <a:defRPr/>
            </a:pPr>
            <a:r>
              <a:rPr lang="en-US" b="1" dirty="0"/>
              <a:t>UND School of  Electrical Engineering and Computer Science</a:t>
            </a:r>
          </a:p>
          <a:p>
            <a:pPr>
              <a:spcBef>
                <a:spcPts val="580"/>
              </a:spcBef>
              <a:defRPr/>
            </a:pPr>
            <a:endParaRPr lang="en-US" b="1" dirty="0"/>
          </a:p>
          <a:p>
            <a:pPr>
              <a:spcBef>
                <a:spcPts val="580"/>
              </a:spcBef>
              <a:defRPr/>
            </a:pPr>
            <a:r>
              <a:rPr lang="en-US" b="1" dirty="0"/>
              <a:t>Dr. Hassan Reza</a:t>
            </a:r>
          </a:p>
          <a:p>
            <a:pPr>
              <a:spcBef>
                <a:spcPts val="580"/>
              </a:spcBef>
              <a:defRPr/>
            </a:pPr>
            <a:r>
              <a:rPr lang="en-US" b="1" dirty="0"/>
              <a:t>Copyright©</a:t>
            </a:r>
          </a:p>
          <a:p>
            <a:pPr eaLnBrk="1" fontAlgn="auto" hangingPunct="1">
              <a:spcBef>
                <a:spcPts val="580"/>
              </a:spcBef>
              <a:spcAft>
                <a:spcPts val="0"/>
              </a:spcAft>
              <a:buFont typeface="Wingdings 2"/>
              <a:buNone/>
              <a:defRPr/>
            </a:pPr>
            <a:endParaRPr lang="en-US" dirty="0"/>
          </a:p>
        </p:txBody>
      </p:sp>
      <p:sp>
        <p:nvSpPr>
          <p:cNvPr id="6" name="Rectangle 16"/>
          <p:cNvSpPr>
            <a:spLocks noGrp="1" noChangeArrowheads="1"/>
          </p:cNvSpPr>
          <p:nvPr>
            <p:ph type="sldNum" sz="quarter" idx="4294967295"/>
          </p:nvPr>
        </p:nvSpPr>
        <p:spPr>
          <a:xfrm>
            <a:off x="146050" y="6210300"/>
            <a:ext cx="457200" cy="457200"/>
          </a:xfrm>
          <a:prstGeom prst="ellipse">
            <a:avLst/>
          </a:prstGeom>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F4E2E06-605B-4A85-963E-7490A5BA43F0}" type="slidenum">
              <a:rPr lang="en-US" altLang="en-US">
                <a:solidFill>
                  <a:srgbClr val="FFFFFF"/>
                </a:solidFill>
                <a:latin typeface="Franklin Gothic Book" panose="020B0503020102020204" pitchFamily="34" charset="0"/>
              </a:rPr>
              <a:pPr/>
              <a:t>1</a:t>
            </a:fld>
            <a:endParaRPr lang="en-US" altLang="en-US">
              <a:solidFill>
                <a:srgbClr val="FFFFFF"/>
              </a:solidFill>
              <a:latin typeface="Franklin Gothic Book" panose="020B0503020102020204" pitchFamily="34" charset="0"/>
            </a:endParaRPr>
          </a:p>
        </p:txBody>
      </p:sp>
      <p:sp>
        <p:nvSpPr>
          <p:cNvPr id="7172" name="Rectangle 2"/>
          <p:cNvSpPr>
            <a:spLocks noGrp="1" noChangeArrowheads="1"/>
          </p:cNvSpPr>
          <p:nvPr>
            <p:ph type="ctrTitle"/>
          </p:nvPr>
        </p:nvSpPr>
        <p:spPr>
          <a:xfrm>
            <a:off x="13970" y="1046250"/>
            <a:ext cx="8997950" cy="1757932"/>
          </a:xfrm>
        </p:spPr>
        <p:txBody>
          <a:bodyPr>
            <a:normAutofit fontScale="90000"/>
          </a:bodyPr>
          <a:lstStyle/>
          <a:p>
            <a:pPr eaLnBrk="1" hangingPunct="1"/>
            <a:r>
              <a:rPr altLang="en-US" dirty="0"/>
              <a:t>Principals of Translations</a:t>
            </a:r>
            <a:br>
              <a:rPr lang="en-US" altLang="en-US" dirty="0"/>
            </a:br>
            <a:r>
              <a:rPr lang="en-US" altLang="en-US" dirty="0"/>
              <a:t>Chapter 6: Intermediate Code Generations &amp; Type checking</a:t>
            </a:r>
            <a:endParaRPr altLang="en-US" dirty="0"/>
          </a:p>
        </p:txBody>
      </p:sp>
    </p:spTree>
    <p:extLst>
      <p:ext uri="{BB962C8B-B14F-4D97-AF65-F5344CB8AC3E}">
        <p14:creationId xmlns:p14="http://schemas.microsoft.com/office/powerpoint/2010/main" val="185694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US" sz="4000" dirty="0"/>
              <a:t>Type checker: Position</a:t>
            </a:r>
          </a:p>
        </p:txBody>
      </p:sp>
      <p:sp>
        <p:nvSpPr>
          <p:cNvPr id="17411" name="Rectangle 3"/>
          <p:cNvSpPr>
            <a:spLocks noGrp="1" noChangeArrowheads="1"/>
          </p:cNvSpPr>
          <p:nvPr>
            <p:ph sz="quarter" idx="1"/>
          </p:nvPr>
        </p:nvSpPr>
        <p:spPr>
          <a:xfrm>
            <a:off x="0" y="1927654"/>
            <a:ext cx="9020432" cy="4546171"/>
          </a:xfrm>
        </p:spPr>
        <p:txBody>
          <a:bodyPr/>
          <a:lstStyle/>
          <a:p>
            <a:pPr eaLnBrk="1" hangingPunct="1"/>
            <a:r>
              <a:rPr lang="en-US" altLang="en-US" dirty="0"/>
              <a:t>Some compilers combine type checking/checker and Intermediate Code Generation (ICG) with Parsing </a:t>
            </a:r>
          </a:p>
          <a:p>
            <a:pPr lvl="1" eaLnBrk="1" hangingPunct="1"/>
            <a:r>
              <a:rPr lang="en-US" altLang="en-US" dirty="0">
                <a:solidFill>
                  <a:srgbClr val="C00000"/>
                </a:solidFill>
              </a:rPr>
              <a:t>E.g., Pascal</a:t>
            </a:r>
          </a:p>
        </p:txBody>
      </p:sp>
      <p:sp>
        <p:nvSpPr>
          <p:cNvPr id="1741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B38B6D-C3C6-4800-8F53-83F40211E130}" type="slidenum">
              <a:rPr lang="en-US" altLang="en-US">
                <a:solidFill>
                  <a:srgbClr val="FFFFFF"/>
                </a:solidFill>
              </a:rPr>
              <a:pPr/>
              <a:t>10</a:t>
            </a:fld>
            <a:endParaRPr lang="en-US" altLang="en-US">
              <a:solidFill>
                <a:srgbClr val="FFFFFF"/>
              </a:solidFill>
            </a:endParaRPr>
          </a:p>
        </p:txBody>
      </p:sp>
      <p:sp>
        <p:nvSpPr>
          <p:cNvPr id="5" name="Rectangle 4"/>
          <p:cNvSpPr/>
          <p:nvPr/>
        </p:nvSpPr>
        <p:spPr>
          <a:xfrm>
            <a:off x="1447800" y="3581400"/>
            <a:ext cx="13716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Parser</a:t>
            </a:r>
          </a:p>
        </p:txBody>
      </p:sp>
      <p:sp>
        <p:nvSpPr>
          <p:cNvPr id="6" name="Rectangle 5"/>
          <p:cNvSpPr/>
          <p:nvPr/>
        </p:nvSpPr>
        <p:spPr>
          <a:xfrm>
            <a:off x="3429000" y="3581400"/>
            <a:ext cx="13716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Static Type checker</a:t>
            </a:r>
          </a:p>
        </p:txBody>
      </p:sp>
      <p:sp>
        <p:nvSpPr>
          <p:cNvPr id="7" name="Rectangle 6"/>
          <p:cNvSpPr/>
          <p:nvPr/>
        </p:nvSpPr>
        <p:spPr>
          <a:xfrm>
            <a:off x="5562600" y="3581400"/>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ICG</a:t>
            </a:r>
          </a:p>
        </p:txBody>
      </p:sp>
      <p:cxnSp>
        <p:nvCxnSpPr>
          <p:cNvPr id="9" name="Straight Arrow Connector 8"/>
          <p:cNvCxnSpPr>
            <a:stCxn id="5" idx="3"/>
            <a:endCxn id="6" idx="1"/>
          </p:cNvCxnSpPr>
          <p:nvPr/>
        </p:nvCxnSpPr>
        <p:spPr>
          <a:xfrm>
            <a:off x="2819400" y="3924300"/>
            <a:ext cx="609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a:off x="4800600" y="3924300"/>
            <a:ext cx="762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418" name="TextBox 9"/>
          <p:cNvSpPr txBox="1">
            <a:spLocks noChangeArrowheads="1"/>
          </p:cNvSpPr>
          <p:nvPr/>
        </p:nvSpPr>
        <p:spPr bwMode="auto">
          <a:xfrm>
            <a:off x="2895600" y="3624262"/>
            <a:ext cx="685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1100" b="1">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altLang="en-US" dirty="0"/>
              <a:t>AST</a:t>
            </a:r>
          </a:p>
        </p:txBody>
      </p:sp>
      <p:sp>
        <p:nvSpPr>
          <p:cNvPr id="17419" name="TextBox 11"/>
          <p:cNvSpPr txBox="1">
            <a:spLocks noChangeArrowheads="1"/>
          </p:cNvSpPr>
          <p:nvPr/>
        </p:nvSpPr>
        <p:spPr bwMode="auto">
          <a:xfrm>
            <a:off x="4816929" y="3556366"/>
            <a:ext cx="67329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1100" b="1">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altLang="en-US" dirty="0"/>
              <a:t>AST</a:t>
            </a:r>
          </a:p>
        </p:txBody>
      </p:sp>
      <p:cxnSp>
        <p:nvCxnSpPr>
          <p:cNvPr id="14" name="Straight Arrow Connector 13"/>
          <p:cNvCxnSpPr>
            <a:endCxn id="5" idx="1"/>
          </p:cNvCxnSpPr>
          <p:nvPr/>
        </p:nvCxnSpPr>
        <p:spPr>
          <a:xfrm>
            <a:off x="914400" y="3886200"/>
            <a:ext cx="5334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421" name="TextBox 14"/>
          <p:cNvSpPr txBox="1">
            <a:spLocks noChangeArrowheads="1"/>
          </p:cNvSpPr>
          <p:nvPr/>
        </p:nvSpPr>
        <p:spPr bwMode="auto">
          <a:xfrm>
            <a:off x="685800" y="3556694"/>
            <a:ext cx="1066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b="1" dirty="0"/>
              <a:t>Tokens</a:t>
            </a:r>
          </a:p>
        </p:txBody>
      </p:sp>
      <p:cxnSp>
        <p:nvCxnSpPr>
          <p:cNvPr id="17" name="Straight Arrow Connector 16"/>
          <p:cNvCxnSpPr>
            <a:stCxn id="7" idx="3"/>
          </p:cNvCxnSpPr>
          <p:nvPr/>
        </p:nvCxnSpPr>
        <p:spPr>
          <a:xfrm flipV="1">
            <a:off x="6934200" y="3919538"/>
            <a:ext cx="533400" cy="47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423" name="TextBox 17"/>
          <p:cNvSpPr txBox="1">
            <a:spLocks noChangeArrowheads="1"/>
          </p:cNvSpPr>
          <p:nvPr/>
        </p:nvSpPr>
        <p:spPr bwMode="auto">
          <a:xfrm>
            <a:off x="6950529" y="3576638"/>
            <a:ext cx="609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1100" b="1">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altLang="en-US" dirty="0"/>
              <a:t>IC</a:t>
            </a:r>
          </a:p>
        </p:txBody>
      </p:sp>
      <p:sp>
        <p:nvSpPr>
          <p:cNvPr id="16" name="Rectangle 15">
            <a:extLst>
              <a:ext uri="{FF2B5EF4-FFF2-40B4-BE49-F238E27FC236}">
                <a16:creationId xmlns:a16="http://schemas.microsoft.com/office/drawing/2014/main" id="{B3271E5A-84FC-564B-A674-22EB47C0E445}"/>
              </a:ext>
            </a:extLst>
          </p:cNvPr>
          <p:cNvSpPr/>
          <p:nvPr/>
        </p:nvSpPr>
        <p:spPr>
          <a:xfrm>
            <a:off x="7443788" y="3587250"/>
            <a:ext cx="13716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CG</a:t>
            </a:r>
          </a:p>
        </p:txBody>
      </p:sp>
      <p:cxnSp>
        <p:nvCxnSpPr>
          <p:cNvPr id="3" name="Straight Connector 2">
            <a:extLst>
              <a:ext uri="{FF2B5EF4-FFF2-40B4-BE49-F238E27FC236}">
                <a16:creationId xmlns:a16="http://schemas.microsoft.com/office/drawing/2014/main" id="{DAC445A5-9267-7842-A45D-DF9557E89F9E}"/>
              </a:ext>
            </a:extLst>
          </p:cNvPr>
          <p:cNvCxnSpPr>
            <a:cxnSpLocks/>
          </p:cNvCxnSpPr>
          <p:nvPr/>
        </p:nvCxnSpPr>
        <p:spPr>
          <a:xfrm>
            <a:off x="914400" y="4609070"/>
            <a:ext cx="6286500" cy="0"/>
          </a:xfrm>
          <a:prstGeom prst="line">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8E188CE-6B65-2745-ABAD-AA815BBBDBCD}"/>
              </a:ext>
            </a:extLst>
          </p:cNvPr>
          <p:cNvCxnSpPr>
            <a:cxnSpLocks/>
          </p:cNvCxnSpPr>
          <p:nvPr/>
        </p:nvCxnSpPr>
        <p:spPr>
          <a:xfrm>
            <a:off x="7386895" y="4609070"/>
            <a:ext cx="1485385" cy="0"/>
          </a:xfrm>
          <a:prstGeom prst="line">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612F772-608D-6542-A169-2C8558CFAA2E}"/>
              </a:ext>
            </a:extLst>
          </p:cNvPr>
          <p:cNvSpPr txBox="1"/>
          <p:nvPr/>
        </p:nvSpPr>
        <p:spPr>
          <a:xfrm>
            <a:off x="2911119" y="4912968"/>
            <a:ext cx="2407361" cy="369332"/>
          </a:xfrm>
          <a:prstGeom prst="rect">
            <a:avLst/>
          </a:prstGeom>
          <a:noFill/>
        </p:spPr>
        <p:txBody>
          <a:bodyPr wrap="square" rtlCol="0">
            <a:spAutoFit/>
          </a:bodyPr>
          <a:lstStyle/>
          <a:p>
            <a:r>
              <a:rPr lang="en-US" dirty="0"/>
              <a:t>Front-end</a:t>
            </a:r>
          </a:p>
        </p:txBody>
      </p:sp>
      <p:sp>
        <p:nvSpPr>
          <p:cNvPr id="25" name="TextBox 24">
            <a:extLst>
              <a:ext uri="{FF2B5EF4-FFF2-40B4-BE49-F238E27FC236}">
                <a16:creationId xmlns:a16="http://schemas.microsoft.com/office/drawing/2014/main" id="{8AFEB9C3-1A46-1245-B563-A19E78D96357}"/>
              </a:ext>
            </a:extLst>
          </p:cNvPr>
          <p:cNvSpPr txBox="1"/>
          <p:nvPr/>
        </p:nvSpPr>
        <p:spPr>
          <a:xfrm>
            <a:off x="7560129" y="4882204"/>
            <a:ext cx="1179059" cy="369332"/>
          </a:xfrm>
          <a:prstGeom prst="rect">
            <a:avLst/>
          </a:prstGeom>
          <a:noFill/>
        </p:spPr>
        <p:txBody>
          <a:bodyPr wrap="square" rtlCol="0">
            <a:spAutoFit/>
          </a:bodyPr>
          <a:lstStyle/>
          <a:p>
            <a:r>
              <a:rPr lang="en-US" dirty="0"/>
              <a:t>Backend</a:t>
            </a:r>
          </a:p>
        </p:txBody>
      </p:sp>
    </p:spTree>
    <p:extLst>
      <p:ext uri="{BB962C8B-B14F-4D97-AF65-F5344CB8AC3E}">
        <p14:creationId xmlns:p14="http://schemas.microsoft.com/office/powerpoint/2010/main" val="291235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3-AC instructions</a:t>
            </a:r>
          </a:p>
        </p:txBody>
      </p:sp>
      <p:pic>
        <p:nvPicPr>
          <p:cNvPr id="4" name="Content Placeholder 3"/>
          <p:cNvPicPr>
            <a:picLocks noGrp="1" noChangeAspect="1"/>
          </p:cNvPicPr>
          <p:nvPr>
            <p:ph idx="1"/>
          </p:nvPr>
        </p:nvPicPr>
        <p:blipFill>
          <a:blip r:embed="rId2"/>
          <a:stretch>
            <a:fillRect/>
          </a:stretch>
        </p:blipFill>
        <p:spPr>
          <a:xfrm>
            <a:off x="628650" y="1835219"/>
            <a:ext cx="7143750" cy="5022781"/>
          </a:xfrm>
          <a:prstGeom prst="rect">
            <a:avLst/>
          </a:prstGeom>
        </p:spPr>
      </p:pic>
    </p:spTree>
    <p:extLst>
      <p:ext uri="{BB962C8B-B14F-4D97-AF65-F5344CB8AC3E}">
        <p14:creationId xmlns:p14="http://schemas.microsoft.com/office/powerpoint/2010/main" val="19642274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04800" y="723900"/>
            <a:ext cx="8534400" cy="5067300"/>
          </a:xfrm>
          <a:prstGeom prst="rect">
            <a:avLst/>
          </a:prstGeom>
          <a:solidFill>
            <a:schemeClr val="accent1">
              <a:lumMod val="40000"/>
              <a:lumOff val="60000"/>
            </a:schemeClr>
          </a:solid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
              </a:spcBef>
            </a:pPr>
            <a:r>
              <a:rPr lang="en-US" altLang="zh-CN" dirty="0"/>
              <a:t>Production                             Semantic Rules</a:t>
            </a:r>
          </a:p>
          <a:p>
            <a:pPr eaLnBrk="1" hangingPunct="1">
              <a:spcBef>
                <a:spcPct val="5000"/>
              </a:spcBef>
            </a:pPr>
            <a:r>
              <a:rPr lang="en-US" altLang="zh-CN" dirty="0" err="1"/>
              <a:t>S</a:t>
            </a:r>
            <a:r>
              <a:rPr lang="en-US" altLang="zh-CN" dirty="0" err="1">
                <a:sym typeface="Symbol" panose="05050102010706020507" pitchFamily="18" charset="2"/>
              </a:rPr>
              <a:t>if</a:t>
            </a:r>
            <a:r>
              <a:rPr lang="en-US" altLang="zh-CN" dirty="0">
                <a:sym typeface="Symbol" panose="05050102010706020507" pitchFamily="18" charset="2"/>
              </a:rPr>
              <a:t> E  then S1                     </a:t>
            </a:r>
            <a:r>
              <a:rPr lang="en-US" altLang="zh-CN" dirty="0" err="1">
                <a:sym typeface="Symbol" panose="05050102010706020507" pitchFamily="18" charset="2"/>
              </a:rPr>
              <a:t>E.true</a:t>
            </a:r>
            <a:r>
              <a:rPr lang="en-US" altLang="zh-CN" dirty="0">
                <a:sym typeface="Symbol" panose="05050102010706020507" pitchFamily="18" charset="2"/>
              </a:rPr>
              <a:t>=</a:t>
            </a:r>
            <a:r>
              <a:rPr lang="en-US" altLang="zh-CN" dirty="0" err="1">
                <a:sym typeface="Symbol" panose="05050102010706020507" pitchFamily="18" charset="2"/>
              </a:rPr>
              <a:t>newlabel</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a:t>
            </a:r>
            <a:r>
              <a:rPr lang="en-US" altLang="zh-CN" dirty="0" err="1">
                <a:sym typeface="Symbol" panose="05050102010706020507" pitchFamily="18" charset="2"/>
              </a:rPr>
              <a:t>E.false</a:t>
            </a:r>
            <a:r>
              <a:rPr lang="en-US" altLang="zh-CN" dirty="0">
                <a:sym typeface="Symbol" panose="05050102010706020507" pitchFamily="18" charset="2"/>
              </a:rPr>
              <a:t>=</a:t>
            </a:r>
            <a:r>
              <a:rPr lang="en-US" altLang="zh-CN" dirty="0" err="1">
                <a:sym typeface="Symbol" panose="05050102010706020507" pitchFamily="18" charset="2"/>
              </a:rPr>
              <a:t>S.next</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S1.next=</a:t>
            </a:r>
            <a:r>
              <a:rPr lang="en-US" altLang="zh-CN" dirty="0" err="1">
                <a:sym typeface="Symbol" panose="05050102010706020507" pitchFamily="18" charset="2"/>
              </a:rPr>
              <a:t>S.next</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a:t>
            </a:r>
            <a:r>
              <a:rPr lang="en-US" altLang="zh-CN" dirty="0" err="1">
                <a:sym typeface="Symbol" panose="05050102010706020507" pitchFamily="18" charset="2"/>
              </a:rPr>
              <a:t>S.code</a:t>
            </a:r>
            <a:r>
              <a:rPr lang="en-US" altLang="zh-CN" dirty="0">
                <a:sym typeface="Symbol" panose="05050102010706020507" pitchFamily="18" charset="2"/>
              </a:rPr>
              <a:t>=</a:t>
            </a:r>
            <a:r>
              <a:rPr lang="en-US" altLang="zh-CN" dirty="0" err="1">
                <a:sym typeface="Symbol" panose="05050102010706020507" pitchFamily="18" charset="2"/>
              </a:rPr>
              <a:t>E.code</a:t>
            </a:r>
            <a:r>
              <a:rPr lang="en-US" altLang="zh-CN" dirty="0">
                <a:sym typeface="Symbol" panose="05050102010706020507" pitchFamily="18" charset="2"/>
              </a:rPr>
              <a:t> ||gen(</a:t>
            </a:r>
            <a:r>
              <a:rPr lang="en-US" altLang="zh-CN" dirty="0" err="1">
                <a:sym typeface="Symbol" panose="05050102010706020507" pitchFamily="18" charset="2"/>
              </a:rPr>
              <a:t>E.true</a:t>
            </a:r>
            <a:r>
              <a:rPr lang="en-US" altLang="zh-CN" dirty="0">
                <a:sym typeface="Symbol" panose="05050102010706020507" pitchFamily="18" charset="2"/>
              </a:rPr>
              <a:t> ‘:’)</a:t>
            </a:r>
          </a:p>
          <a:p>
            <a:pPr eaLnBrk="1" hangingPunct="1">
              <a:spcBef>
                <a:spcPct val="5000"/>
              </a:spcBef>
            </a:pPr>
            <a:r>
              <a:rPr lang="en-US" altLang="zh-CN" dirty="0">
                <a:sym typeface="Symbol" panose="05050102010706020507" pitchFamily="18" charset="2"/>
              </a:rPr>
              <a:t>                                                     ||S1.code</a:t>
            </a:r>
          </a:p>
          <a:p>
            <a:pPr eaLnBrk="1" hangingPunct="1">
              <a:spcBef>
                <a:spcPct val="5000"/>
              </a:spcBef>
            </a:pPr>
            <a:r>
              <a:rPr lang="en-US" altLang="zh-CN" dirty="0" err="1"/>
              <a:t>S</a:t>
            </a:r>
            <a:r>
              <a:rPr lang="en-US" altLang="zh-CN" dirty="0" err="1">
                <a:sym typeface="Symbol" panose="05050102010706020507" pitchFamily="18" charset="2"/>
              </a:rPr>
              <a:t>if</a:t>
            </a:r>
            <a:r>
              <a:rPr lang="en-US" altLang="zh-CN" dirty="0">
                <a:sym typeface="Symbol" panose="05050102010706020507" pitchFamily="18" charset="2"/>
              </a:rPr>
              <a:t> E  then S1 else S2          </a:t>
            </a:r>
            <a:r>
              <a:rPr lang="en-US" altLang="zh-CN" dirty="0" err="1">
                <a:sym typeface="Symbol" panose="05050102010706020507" pitchFamily="18" charset="2"/>
              </a:rPr>
              <a:t>E.true</a:t>
            </a:r>
            <a:r>
              <a:rPr lang="en-US" altLang="zh-CN" dirty="0">
                <a:sym typeface="Symbol" panose="05050102010706020507" pitchFamily="18" charset="2"/>
              </a:rPr>
              <a:t>=</a:t>
            </a:r>
            <a:r>
              <a:rPr lang="en-US" altLang="zh-CN" dirty="0" err="1">
                <a:sym typeface="Symbol" panose="05050102010706020507" pitchFamily="18" charset="2"/>
              </a:rPr>
              <a:t>newlabel</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a:t>
            </a:r>
            <a:r>
              <a:rPr lang="en-US" altLang="zh-CN" dirty="0" err="1">
                <a:sym typeface="Symbol" panose="05050102010706020507" pitchFamily="18" charset="2"/>
              </a:rPr>
              <a:t>E.false</a:t>
            </a:r>
            <a:r>
              <a:rPr lang="en-US" altLang="zh-CN" dirty="0">
                <a:sym typeface="Symbol" panose="05050102010706020507" pitchFamily="18" charset="2"/>
              </a:rPr>
              <a:t>=</a:t>
            </a:r>
            <a:r>
              <a:rPr lang="en-US" altLang="zh-CN" dirty="0" err="1">
                <a:sym typeface="Symbol" panose="05050102010706020507" pitchFamily="18" charset="2"/>
              </a:rPr>
              <a:t>newlabel</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S1.next=</a:t>
            </a:r>
            <a:r>
              <a:rPr lang="en-US" altLang="zh-CN" dirty="0" err="1">
                <a:sym typeface="Symbol" panose="05050102010706020507" pitchFamily="18" charset="2"/>
              </a:rPr>
              <a:t>S.next</a:t>
            </a:r>
            <a:endParaRPr lang="en-US" altLang="zh-CN" dirty="0">
              <a:sym typeface="Symbol" panose="05050102010706020507" pitchFamily="18" charset="2"/>
            </a:endParaRPr>
          </a:p>
          <a:p>
            <a:pPr eaLnBrk="1" hangingPunct="1">
              <a:spcBef>
                <a:spcPct val="5000"/>
              </a:spcBef>
            </a:pPr>
            <a:r>
              <a:rPr lang="en-US" altLang="zh-CN" dirty="0">
                <a:sym typeface="Symbol" panose="05050102010706020507" pitchFamily="18" charset="2"/>
              </a:rPr>
              <a:t>                                                 S2.next=</a:t>
            </a:r>
            <a:r>
              <a:rPr lang="en-US" altLang="zh-CN" dirty="0" err="1">
                <a:sym typeface="Symbol" panose="05050102010706020507" pitchFamily="18" charset="2"/>
              </a:rPr>
              <a:t>S.next</a:t>
            </a:r>
            <a:endParaRPr lang="en-US" altLang="zh-CN" dirty="0">
              <a:sym typeface="Symbol" panose="05050102010706020507" pitchFamily="18" charset="2"/>
            </a:endParaRPr>
          </a:p>
          <a:p>
            <a:pPr eaLnBrk="1" hangingPunct="1">
              <a:spcBef>
                <a:spcPct val="5000"/>
              </a:spcBef>
            </a:pPr>
            <a:r>
              <a:rPr lang="en-US" altLang="zh-CN" dirty="0">
                <a:sym typeface="Symbol" panose="05050102010706020507" pitchFamily="18" charset="2"/>
              </a:rPr>
              <a:t>                                                 </a:t>
            </a:r>
            <a:r>
              <a:rPr lang="en-US" altLang="zh-CN" dirty="0" err="1">
                <a:sym typeface="Symbol" panose="05050102010706020507" pitchFamily="18" charset="2"/>
              </a:rPr>
              <a:t>S.code</a:t>
            </a:r>
            <a:r>
              <a:rPr lang="en-US" altLang="zh-CN" dirty="0">
                <a:sym typeface="Symbol" panose="05050102010706020507" pitchFamily="18" charset="2"/>
              </a:rPr>
              <a:t>=</a:t>
            </a:r>
            <a:r>
              <a:rPr lang="en-US" altLang="zh-CN" dirty="0" err="1">
                <a:sym typeface="Symbol" panose="05050102010706020507" pitchFamily="18" charset="2"/>
              </a:rPr>
              <a:t>E.code</a:t>
            </a:r>
            <a:r>
              <a:rPr lang="en-US" altLang="zh-CN" dirty="0">
                <a:sym typeface="Symbol" panose="05050102010706020507" pitchFamily="18" charset="2"/>
              </a:rPr>
              <a:t> ||gen(</a:t>
            </a:r>
            <a:r>
              <a:rPr lang="en-US" altLang="zh-CN" dirty="0" err="1">
                <a:sym typeface="Symbol" panose="05050102010706020507" pitchFamily="18" charset="2"/>
              </a:rPr>
              <a:t>E.true</a:t>
            </a:r>
            <a:r>
              <a:rPr lang="en-US" altLang="zh-CN" dirty="0">
                <a:sym typeface="Symbol" panose="05050102010706020507" pitchFamily="18" charset="2"/>
              </a:rPr>
              <a:t> ‘:’)</a:t>
            </a:r>
          </a:p>
          <a:p>
            <a:pPr eaLnBrk="1" hangingPunct="1">
              <a:spcBef>
                <a:spcPct val="5000"/>
              </a:spcBef>
            </a:pPr>
            <a:r>
              <a:rPr lang="en-US" altLang="zh-CN" dirty="0">
                <a:sym typeface="Symbol" panose="05050102010706020507" pitchFamily="18" charset="2"/>
              </a:rPr>
              <a:t>                                                     ||S1.code||gen(‘</a:t>
            </a:r>
            <a:r>
              <a:rPr lang="en-US" altLang="zh-CN" dirty="0" err="1">
                <a:sym typeface="Symbol" panose="05050102010706020507" pitchFamily="18" charset="2"/>
              </a:rPr>
              <a:t>goto</a:t>
            </a:r>
            <a:r>
              <a:rPr lang="en-US" altLang="zh-CN" dirty="0">
                <a:sym typeface="Symbol" panose="05050102010706020507" pitchFamily="18" charset="2"/>
              </a:rPr>
              <a:t>’ </a:t>
            </a:r>
            <a:r>
              <a:rPr lang="en-US" altLang="zh-CN" dirty="0" err="1">
                <a:sym typeface="Symbol" panose="05050102010706020507" pitchFamily="18" charset="2"/>
              </a:rPr>
              <a:t>S.next</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gen(</a:t>
            </a:r>
            <a:r>
              <a:rPr lang="en-US" altLang="zh-CN" dirty="0" err="1">
                <a:sym typeface="Symbol" panose="05050102010706020507" pitchFamily="18" charset="2"/>
              </a:rPr>
              <a:t>E.false</a:t>
            </a:r>
            <a:r>
              <a:rPr lang="en-US" altLang="zh-CN" dirty="0">
                <a:sym typeface="Symbol" panose="05050102010706020507" pitchFamily="18" charset="2"/>
              </a:rPr>
              <a:t> ‘:’)||S2.code</a:t>
            </a:r>
            <a:endParaRPr lang="en-US" altLang="zh-CN" dirty="0"/>
          </a:p>
        </p:txBody>
      </p:sp>
    </p:spTree>
    <p:extLst>
      <p:ext uri="{BB962C8B-B14F-4D97-AF65-F5344CB8AC3E}">
        <p14:creationId xmlns:p14="http://schemas.microsoft.com/office/powerpoint/2010/main" val="27022015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04800" y="723900"/>
            <a:ext cx="8534400" cy="3176588"/>
          </a:xfrm>
          <a:prstGeom prst="rect">
            <a:avLst/>
          </a:prstGeom>
          <a:solidFill>
            <a:schemeClr val="accent1">
              <a:lumMod val="40000"/>
              <a:lumOff val="60000"/>
            </a:schemeClr>
          </a:solid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
              </a:spcBef>
            </a:pPr>
            <a:r>
              <a:rPr lang="en-US" altLang="zh-CN" dirty="0"/>
              <a:t>Production                             Semantic Rules</a:t>
            </a:r>
          </a:p>
          <a:p>
            <a:pPr eaLnBrk="1" hangingPunct="1">
              <a:spcBef>
                <a:spcPct val="5000"/>
              </a:spcBef>
            </a:pPr>
            <a:r>
              <a:rPr lang="en-US" altLang="zh-CN" dirty="0" err="1"/>
              <a:t>S</a:t>
            </a:r>
            <a:r>
              <a:rPr lang="en-US" altLang="zh-CN" dirty="0" err="1">
                <a:sym typeface="Symbol" panose="05050102010706020507" pitchFamily="18" charset="2"/>
              </a:rPr>
              <a:t>while</a:t>
            </a:r>
            <a:r>
              <a:rPr lang="en-US" altLang="zh-CN" dirty="0">
                <a:sym typeface="Symbol" panose="05050102010706020507" pitchFamily="18" charset="2"/>
              </a:rPr>
              <a:t>  E  do S1                  </a:t>
            </a:r>
            <a:r>
              <a:rPr lang="en-US" altLang="zh-CN" dirty="0" err="1">
                <a:sym typeface="Symbol" panose="05050102010706020507" pitchFamily="18" charset="2"/>
              </a:rPr>
              <a:t>S.begin</a:t>
            </a:r>
            <a:r>
              <a:rPr lang="en-US" altLang="zh-CN" dirty="0">
                <a:sym typeface="Symbol" panose="05050102010706020507" pitchFamily="18" charset="2"/>
              </a:rPr>
              <a:t>=</a:t>
            </a:r>
            <a:r>
              <a:rPr lang="en-US" altLang="zh-CN" dirty="0" err="1">
                <a:sym typeface="Symbol" panose="05050102010706020507" pitchFamily="18" charset="2"/>
              </a:rPr>
              <a:t>newlabel</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a:t>
            </a:r>
            <a:r>
              <a:rPr lang="en-US" altLang="zh-CN" dirty="0" err="1">
                <a:sym typeface="Symbol" panose="05050102010706020507" pitchFamily="18" charset="2"/>
              </a:rPr>
              <a:t>E.true</a:t>
            </a:r>
            <a:r>
              <a:rPr lang="en-US" altLang="zh-CN" dirty="0">
                <a:sym typeface="Symbol" panose="05050102010706020507" pitchFamily="18" charset="2"/>
              </a:rPr>
              <a:t>=</a:t>
            </a:r>
            <a:r>
              <a:rPr lang="en-US" altLang="zh-CN" dirty="0" err="1">
                <a:sym typeface="Symbol" panose="05050102010706020507" pitchFamily="18" charset="2"/>
              </a:rPr>
              <a:t>newlabel</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a:t>
            </a:r>
            <a:r>
              <a:rPr lang="en-US" altLang="zh-CN" dirty="0" err="1">
                <a:sym typeface="Symbol" panose="05050102010706020507" pitchFamily="18" charset="2"/>
              </a:rPr>
              <a:t>E.false</a:t>
            </a:r>
            <a:r>
              <a:rPr lang="en-US" altLang="zh-CN" dirty="0">
                <a:sym typeface="Symbol" panose="05050102010706020507" pitchFamily="18" charset="2"/>
              </a:rPr>
              <a:t>=</a:t>
            </a:r>
            <a:r>
              <a:rPr lang="en-US" altLang="zh-CN" dirty="0" err="1">
                <a:sym typeface="Symbol" panose="05050102010706020507" pitchFamily="18" charset="2"/>
              </a:rPr>
              <a:t>S.next</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S1.next=</a:t>
            </a:r>
            <a:r>
              <a:rPr lang="en-US" altLang="zh-CN" dirty="0" err="1">
                <a:sym typeface="Symbol" panose="05050102010706020507" pitchFamily="18" charset="2"/>
              </a:rPr>
              <a:t>S.begin</a:t>
            </a:r>
            <a:endParaRPr lang="en-US" altLang="zh-CN" dirty="0">
              <a:sym typeface="Symbol" panose="05050102010706020507" pitchFamily="18" charset="2"/>
            </a:endParaRPr>
          </a:p>
          <a:p>
            <a:pPr eaLnBrk="1" hangingPunct="1">
              <a:spcBef>
                <a:spcPct val="5000"/>
              </a:spcBef>
            </a:pPr>
            <a:r>
              <a:rPr lang="en-US" altLang="zh-CN" dirty="0">
                <a:sym typeface="Symbol" panose="05050102010706020507" pitchFamily="18" charset="2"/>
              </a:rPr>
              <a:t>                                                 </a:t>
            </a:r>
            <a:r>
              <a:rPr lang="en-US" altLang="zh-CN" dirty="0" err="1">
                <a:sym typeface="Symbol" panose="05050102010706020507" pitchFamily="18" charset="2"/>
              </a:rPr>
              <a:t>S.code</a:t>
            </a:r>
            <a:r>
              <a:rPr lang="en-US" altLang="zh-CN" dirty="0">
                <a:sym typeface="Symbol" panose="05050102010706020507" pitchFamily="18" charset="2"/>
              </a:rPr>
              <a:t>=gen(</a:t>
            </a:r>
            <a:r>
              <a:rPr lang="en-US" altLang="zh-CN" dirty="0" err="1">
                <a:sym typeface="Symbol" panose="05050102010706020507" pitchFamily="18" charset="2"/>
              </a:rPr>
              <a:t>S.begin</a:t>
            </a:r>
            <a:r>
              <a:rPr lang="en-US" altLang="zh-CN" dirty="0">
                <a:sym typeface="Symbol" panose="05050102010706020507" pitchFamily="18" charset="2"/>
              </a:rPr>
              <a:t> ‘:’)||</a:t>
            </a:r>
            <a:r>
              <a:rPr lang="en-US" altLang="zh-CN" dirty="0" err="1">
                <a:sym typeface="Symbol" panose="05050102010706020507" pitchFamily="18" charset="2"/>
              </a:rPr>
              <a:t>E.code</a:t>
            </a:r>
            <a:endParaRPr lang="en-US" altLang="zh-CN" dirty="0">
              <a:sym typeface="Symbol" panose="05050102010706020507" pitchFamily="18" charset="2"/>
            </a:endParaRPr>
          </a:p>
          <a:p>
            <a:pPr eaLnBrk="1" hangingPunct="1">
              <a:spcBef>
                <a:spcPct val="5000"/>
              </a:spcBef>
            </a:pPr>
            <a:r>
              <a:rPr lang="en-US" altLang="zh-CN" dirty="0">
                <a:sym typeface="Symbol" panose="05050102010706020507" pitchFamily="18" charset="2"/>
              </a:rPr>
              <a:t>                                                    ||gen(</a:t>
            </a:r>
            <a:r>
              <a:rPr lang="en-US" altLang="zh-CN" dirty="0" err="1">
                <a:sym typeface="Symbol" panose="05050102010706020507" pitchFamily="18" charset="2"/>
              </a:rPr>
              <a:t>E.true</a:t>
            </a:r>
            <a:r>
              <a:rPr lang="en-US" altLang="zh-CN" dirty="0">
                <a:sym typeface="Symbol" panose="05050102010706020507" pitchFamily="18" charset="2"/>
              </a:rPr>
              <a:t> ‘:’)</a:t>
            </a:r>
          </a:p>
          <a:p>
            <a:pPr eaLnBrk="1" hangingPunct="1">
              <a:spcBef>
                <a:spcPct val="5000"/>
              </a:spcBef>
            </a:pPr>
            <a:r>
              <a:rPr lang="en-US" altLang="zh-CN" dirty="0">
                <a:sym typeface="Symbol" panose="05050102010706020507" pitchFamily="18" charset="2"/>
              </a:rPr>
              <a:t>                                                     ||S1.code||gen(‘</a:t>
            </a:r>
            <a:r>
              <a:rPr lang="en-US" altLang="zh-CN" dirty="0" err="1">
                <a:sym typeface="Symbol" panose="05050102010706020507" pitchFamily="18" charset="2"/>
              </a:rPr>
              <a:t>goto</a:t>
            </a:r>
            <a:r>
              <a:rPr lang="en-US" altLang="zh-CN" dirty="0">
                <a:sym typeface="Symbol" panose="05050102010706020507" pitchFamily="18" charset="2"/>
              </a:rPr>
              <a:t>’ </a:t>
            </a:r>
            <a:r>
              <a:rPr lang="en-US" altLang="zh-CN" dirty="0" err="1">
                <a:sym typeface="Symbol" panose="05050102010706020507" pitchFamily="18" charset="2"/>
              </a:rPr>
              <a:t>S.begin</a:t>
            </a:r>
            <a:r>
              <a:rPr lang="en-US" altLang="zh-CN" dirty="0">
                <a:sym typeface="Symbol" panose="05050102010706020507" pitchFamily="18" charset="2"/>
              </a:rPr>
              <a:t>)</a:t>
            </a:r>
          </a:p>
        </p:txBody>
      </p:sp>
    </p:spTree>
    <p:extLst>
      <p:ext uri="{BB962C8B-B14F-4D97-AF65-F5344CB8AC3E}">
        <p14:creationId xmlns:p14="http://schemas.microsoft.com/office/powerpoint/2010/main" val="16798923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42" y="174207"/>
            <a:ext cx="7886700" cy="1325563"/>
          </a:xfrm>
        </p:spPr>
        <p:txBody>
          <a:bodyPr/>
          <a:lstStyle/>
          <a:p>
            <a:r>
              <a:rPr lang="en-US" b="1" dirty="0"/>
              <a:t>References</a:t>
            </a:r>
            <a:br>
              <a:rPr lang="en-US" dirty="0"/>
            </a:br>
            <a:endParaRPr lang="en-US" dirty="0"/>
          </a:p>
        </p:txBody>
      </p:sp>
      <p:sp>
        <p:nvSpPr>
          <p:cNvPr id="3" name="Content Placeholder 2"/>
          <p:cNvSpPr>
            <a:spLocks noGrp="1"/>
          </p:cNvSpPr>
          <p:nvPr>
            <p:ph idx="1"/>
          </p:nvPr>
        </p:nvSpPr>
        <p:spPr>
          <a:xfrm>
            <a:off x="-1" y="1825825"/>
            <a:ext cx="9053565" cy="4222657"/>
          </a:xfrm>
        </p:spPr>
        <p:txBody>
          <a:bodyPr/>
          <a:lstStyle/>
          <a:p>
            <a:pPr marL="0" indent="0">
              <a:buNone/>
            </a:pPr>
            <a:r>
              <a:rPr lang="en-US"/>
              <a:t>[</a:t>
            </a:r>
            <a:r>
              <a:rPr lang="en-US" dirty="0"/>
              <a:t>1] Pierce, Benjamin (2002). Types and Programming Languages. MIT Press. ISBN 0-262-16209-1.</a:t>
            </a:r>
          </a:p>
          <a:p>
            <a:pPr marL="0" indent="0">
              <a:buNone/>
            </a:pPr>
            <a:r>
              <a:rPr lang="en-US" dirty="0"/>
              <a:t>[2] </a:t>
            </a:r>
            <a:r>
              <a:rPr lang="en-US" dirty="0" err="1"/>
              <a:t>Aho</a:t>
            </a:r>
            <a:r>
              <a:rPr lang="en-US" dirty="0"/>
              <a:t> et al. Compilers, Principles and Tools. Addison Wesley, 2007</a:t>
            </a:r>
          </a:p>
          <a:p>
            <a:endParaRPr lang="en-US" dirty="0"/>
          </a:p>
          <a:p>
            <a:endParaRPr lang="en-US" dirty="0"/>
          </a:p>
        </p:txBody>
      </p:sp>
    </p:spTree>
    <p:extLst>
      <p:ext uri="{BB962C8B-B14F-4D97-AF65-F5344CB8AC3E}">
        <p14:creationId xmlns:p14="http://schemas.microsoft.com/office/powerpoint/2010/main" val="115430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0" y="365126"/>
            <a:ext cx="9144000" cy="1325563"/>
          </a:xfrm>
        </p:spPr>
        <p:txBody>
          <a:bodyPr/>
          <a:lstStyle/>
          <a:p>
            <a:pPr eaLnBrk="1" fontAlgn="auto" hangingPunct="1">
              <a:spcAft>
                <a:spcPts val="0"/>
              </a:spcAft>
              <a:defRPr/>
            </a:pPr>
            <a:r>
              <a:rPr lang="en-US" dirty="0"/>
              <a:t>Why do we need type information?</a:t>
            </a:r>
          </a:p>
        </p:txBody>
      </p:sp>
      <p:sp>
        <p:nvSpPr>
          <p:cNvPr id="18435" name="Rectangle 3"/>
          <p:cNvSpPr>
            <a:spLocks noGrp="1" noChangeArrowheads="1"/>
          </p:cNvSpPr>
          <p:nvPr>
            <p:ph sz="quarter" idx="1"/>
          </p:nvPr>
        </p:nvSpPr>
        <p:spPr>
          <a:xfrm>
            <a:off x="0" y="1911178"/>
            <a:ext cx="9144000" cy="4562647"/>
          </a:xfrm>
        </p:spPr>
        <p:txBody>
          <a:bodyPr>
            <a:noAutofit/>
          </a:bodyPr>
          <a:lstStyle/>
          <a:p>
            <a:pPr eaLnBrk="1" hangingPunct="1"/>
            <a:r>
              <a:rPr lang="en-US" altLang="en-US" sz="2400" dirty="0"/>
              <a:t>Type information is needed by </a:t>
            </a:r>
            <a:r>
              <a:rPr lang="en-US" altLang="en-US" sz="2400" b="1" dirty="0"/>
              <a:t>code generator</a:t>
            </a:r>
          </a:p>
          <a:p>
            <a:pPr lvl="1"/>
            <a:r>
              <a:rPr lang="en-US" altLang="en-US" dirty="0">
                <a:solidFill>
                  <a:srgbClr val="C00000"/>
                </a:solidFill>
              </a:rPr>
              <a:t>operator over loading</a:t>
            </a:r>
          </a:p>
          <a:p>
            <a:pPr lvl="1"/>
            <a:r>
              <a:rPr lang="en-US" altLang="en-US" dirty="0">
                <a:solidFill>
                  <a:srgbClr val="C00000"/>
                </a:solidFill>
              </a:rPr>
              <a:t>polymorphism</a:t>
            </a:r>
          </a:p>
          <a:p>
            <a:r>
              <a:rPr lang="en-US" altLang="en-US" sz="2400" dirty="0"/>
              <a:t>Operator overloading (ad hoc polymorphism or multiple implementations)?</a:t>
            </a:r>
          </a:p>
          <a:p>
            <a:pPr lvl="1"/>
            <a:r>
              <a:rPr lang="en-US" altLang="en-US" dirty="0">
                <a:solidFill>
                  <a:srgbClr val="C00000"/>
                </a:solidFill>
              </a:rPr>
              <a:t>same symbol (</a:t>
            </a:r>
            <a:r>
              <a:rPr lang="en-US" altLang="en-US" dirty="0" err="1">
                <a:solidFill>
                  <a:srgbClr val="C00000"/>
                </a:solidFill>
              </a:rPr>
              <a:t>operatot</a:t>
            </a:r>
            <a:r>
              <a:rPr lang="en-US" altLang="en-US" dirty="0">
                <a:solidFill>
                  <a:srgbClr val="C00000"/>
                </a:solidFill>
              </a:rPr>
              <a:t>) may represent different functions in different contexts</a:t>
            </a:r>
          </a:p>
          <a:p>
            <a:pPr lvl="2"/>
            <a:r>
              <a:rPr lang="en-US" altLang="en-US" sz="2400" dirty="0">
                <a:solidFill>
                  <a:srgbClr val="0070C0"/>
                </a:solidFill>
              </a:rPr>
              <a:t>e.g., “+” operators can be applied to Integers, real, and strings</a:t>
            </a:r>
          </a:p>
          <a:p>
            <a:r>
              <a:rPr lang="en-US" altLang="en-US" sz="2400" dirty="0"/>
              <a:t>Polymorphism(multiform with single abstract implementation)?</a:t>
            </a:r>
          </a:p>
          <a:p>
            <a:pPr lvl="1"/>
            <a:r>
              <a:rPr lang="en-US" altLang="en-US" dirty="0">
                <a:solidFill>
                  <a:srgbClr val="C00000"/>
                </a:solidFill>
              </a:rPr>
              <a:t>differs from overloading</a:t>
            </a:r>
          </a:p>
          <a:p>
            <a:pPr lvl="1"/>
            <a:r>
              <a:rPr lang="en-US" altLang="en-US" b="1" dirty="0">
                <a:solidFill>
                  <a:srgbClr val="C00000"/>
                </a:solidFill>
              </a:rPr>
              <a:t>same body of function </a:t>
            </a:r>
            <a:r>
              <a:rPr lang="en-US" altLang="en-US" dirty="0">
                <a:solidFill>
                  <a:srgbClr val="C00000"/>
                </a:solidFill>
              </a:rPr>
              <a:t>is executed with arguments of different types</a:t>
            </a:r>
          </a:p>
        </p:txBody>
      </p:sp>
      <p:sp>
        <p:nvSpPr>
          <p:cNvPr id="18436"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4DA574-9F16-4053-8572-B0B6092F95C6}" type="slidenum">
              <a:rPr lang="en-US" altLang="en-US">
                <a:solidFill>
                  <a:srgbClr val="FFFFFF"/>
                </a:solidFill>
              </a:rPr>
              <a:pPr/>
              <a:t>11</a:t>
            </a:fld>
            <a:endParaRPr lang="en-US" altLang="en-US">
              <a:solidFill>
                <a:srgbClr val="FFFFFF"/>
              </a:solidFill>
            </a:endParaRPr>
          </a:p>
        </p:txBody>
      </p:sp>
    </p:spTree>
    <p:extLst>
      <p:ext uri="{BB962C8B-B14F-4D97-AF65-F5344CB8AC3E}">
        <p14:creationId xmlns:p14="http://schemas.microsoft.com/office/powerpoint/2010/main" val="311531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US" dirty="0"/>
              <a:t>Type Systems: 1</a:t>
            </a:r>
          </a:p>
        </p:txBody>
      </p:sp>
      <p:sp>
        <p:nvSpPr>
          <p:cNvPr id="21507" name="Rectangle 3"/>
          <p:cNvSpPr>
            <a:spLocks noGrp="1" noChangeArrowheads="1"/>
          </p:cNvSpPr>
          <p:nvPr>
            <p:ph sz="quarter" idx="1"/>
          </p:nvPr>
        </p:nvSpPr>
        <p:spPr>
          <a:xfrm>
            <a:off x="0" y="1804086"/>
            <a:ext cx="9144000" cy="4669739"/>
          </a:xfrm>
        </p:spPr>
        <p:txBody>
          <a:bodyPr/>
          <a:lstStyle/>
          <a:p>
            <a:pPr eaLnBrk="1" hangingPunct="1"/>
            <a:r>
              <a:rPr lang="en-US" altLang="en-US" sz="3600" dirty="0"/>
              <a:t>A type system</a:t>
            </a:r>
          </a:p>
          <a:p>
            <a:pPr lvl="1" eaLnBrk="1" hangingPunct="1"/>
            <a:r>
              <a:rPr lang="en-US" altLang="en-US" sz="3200" dirty="0">
                <a:solidFill>
                  <a:srgbClr val="C00000"/>
                </a:solidFill>
              </a:rPr>
              <a:t>A set of rules for constructing new types from the existing types</a:t>
            </a:r>
          </a:p>
          <a:p>
            <a:pPr lvl="1" eaLnBrk="1" hangingPunct="1"/>
            <a:r>
              <a:rPr lang="en-US" altLang="en-US" sz="3200" dirty="0">
                <a:solidFill>
                  <a:srgbClr val="C00000"/>
                </a:solidFill>
              </a:rPr>
              <a:t>A method for determining if two types are equivalent (or compatible)</a:t>
            </a:r>
          </a:p>
          <a:p>
            <a:pPr lvl="1" eaLnBrk="1" hangingPunct="1"/>
            <a:r>
              <a:rPr lang="en-US" altLang="en-US" sz="3200" dirty="0">
                <a:solidFill>
                  <a:srgbClr val="C00000"/>
                </a:solidFill>
              </a:rPr>
              <a:t>Set of base types, or built-in types</a:t>
            </a:r>
          </a:p>
          <a:p>
            <a:pPr lvl="2" eaLnBrk="1" hangingPunct="1"/>
            <a:r>
              <a:rPr lang="en-US" altLang="en-US" sz="3200" dirty="0">
                <a:solidFill>
                  <a:srgbClr val="0070C0"/>
                </a:solidFill>
              </a:rPr>
              <a:t>Char, integer, void (or null), Real, etc.</a:t>
            </a:r>
          </a:p>
          <a:p>
            <a:pPr lvl="1" eaLnBrk="1" hangingPunct="1"/>
            <a:r>
              <a:rPr lang="en-US" altLang="en-US" sz="3200" dirty="0">
                <a:solidFill>
                  <a:srgbClr val="C00000"/>
                </a:solidFill>
              </a:rPr>
              <a:t>Specification in SDT/SDD</a:t>
            </a:r>
          </a:p>
          <a:p>
            <a:pPr lvl="1" eaLnBrk="1" hangingPunct="1"/>
            <a:endParaRPr lang="en-US" altLang="en-US" dirty="0"/>
          </a:p>
        </p:txBody>
      </p:sp>
      <p:sp>
        <p:nvSpPr>
          <p:cNvPr id="21508"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41C352-C2F4-4229-A934-D6101FBE161F}" type="slidenum">
              <a:rPr lang="en-US" altLang="en-US">
                <a:solidFill>
                  <a:srgbClr val="FFFFFF"/>
                </a:solidFill>
              </a:rPr>
              <a:pPr/>
              <a:t>12</a:t>
            </a:fld>
            <a:endParaRPr lang="en-US" altLang="en-US">
              <a:solidFill>
                <a:srgbClr val="FFFFFF"/>
              </a:solidFill>
            </a:endParaRPr>
          </a:p>
        </p:txBody>
      </p:sp>
    </p:spTree>
    <p:extLst>
      <p:ext uri="{BB962C8B-B14F-4D97-AF65-F5344CB8AC3E}">
        <p14:creationId xmlns:p14="http://schemas.microsoft.com/office/powerpoint/2010/main" val="1556685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515350" cy="1325563"/>
          </a:xfrm>
        </p:spPr>
        <p:txBody>
          <a:bodyPr/>
          <a:lstStyle/>
          <a:p>
            <a:pPr>
              <a:defRPr/>
            </a:pPr>
            <a:r>
              <a:rPr lang="en-US" dirty="0"/>
              <a:t>Type expressions?</a:t>
            </a:r>
          </a:p>
        </p:txBody>
      </p:sp>
      <p:sp>
        <p:nvSpPr>
          <p:cNvPr id="23555" name="Content Placeholder 2"/>
          <p:cNvSpPr>
            <a:spLocks noGrp="1"/>
          </p:cNvSpPr>
          <p:nvPr>
            <p:ph sz="quarter" idx="1"/>
          </p:nvPr>
        </p:nvSpPr>
        <p:spPr>
          <a:xfrm>
            <a:off x="0" y="1779373"/>
            <a:ext cx="9144000" cy="4694452"/>
          </a:xfrm>
        </p:spPr>
        <p:txBody>
          <a:bodyPr>
            <a:normAutofit/>
          </a:bodyPr>
          <a:lstStyle/>
          <a:p>
            <a:r>
              <a:rPr lang="en-US" altLang="en-US" sz="3200" dirty="0"/>
              <a:t>Types have structure represented by </a:t>
            </a:r>
            <a:r>
              <a:rPr lang="en-US" altLang="en-US" sz="3200" b="1" dirty="0"/>
              <a:t>type expressions</a:t>
            </a:r>
          </a:p>
          <a:p>
            <a:r>
              <a:rPr lang="en-US" altLang="en-US" sz="3200" dirty="0"/>
              <a:t>The type of language constructs (e.g., IDs, exp) will be denoted by a </a:t>
            </a:r>
            <a:r>
              <a:rPr lang="en-US" altLang="en-US" sz="3200" b="1" dirty="0"/>
              <a:t>type expression</a:t>
            </a:r>
            <a:endParaRPr lang="en-US" altLang="en-US" sz="3200" dirty="0"/>
          </a:p>
          <a:p>
            <a:r>
              <a:rPr lang="en-US" altLang="en-US" sz="3200" dirty="0"/>
              <a:t>Type expressions could be </a:t>
            </a:r>
          </a:p>
          <a:p>
            <a:pPr lvl="1"/>
            <a:r>
              <a:rPr lang="en-US" altLang="en-US" sz="3200" dirty="0">
                <a:solidFill>
                  <a:srgbClr val="C00000"/>
                </a:solidFill>
              </a:rPr>
              <a:t>Basic (e.g., Integer, real, etc.)</a:t>
            </a:r>
          </a:p>
          <a:p>
            <a:pPr lvl="1"/>
            <a:r>
              <a:rPr lang="en-US" altLang="en-US" sz="3200" dirty="0">
                <a:solidFill>
                  <a:srgbClr val="C00000"/>
                </a:solidFill>
              </a:rPr>
              <a:t>Or formed by applying </a:t>
            </a:r>
            <a:r>
              <a:rPr lang="en-US" altLang="en-US" sz="3200" b="1" dirty="0">
                <a:solidFill>
                  <a:srgbClr val="C00000"/>
                </a:solidFill>
              </a:rPr>
              <a:t>type constructor </a:t>
            </a:r>
            <a:r>
              <a:rPr lang="en-US" altLang="en-US" sz="3200" dirty="0">
                <a:solidFill>
                  <a:srgbClr val="C00000"/>
                </a:solidFill>
              </a:rPr>
              <a:t>to other </a:t>
            </a:r>
            <a:r>
              <a:rPr lang="en-US" altLang="en-US" sz="3200" b="1" dirty="0">
                <a:solidFill>
                  <a:srgbClr val="C00000"/>
                </a:solidFill>
              </a:rPr>
              <a:t>type expressions</a:t>
            </a:r>
          </a:p>
        </p:txBody>
      </p:sp>
      <p:sp>
        <p:nvSpPr>
          <p:cNvPr id="23556"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58EB948-9BD5-43BF-8A08-0805C5276B98}" type="slidenum">
              <a:rPr lang="en-US" altLang="en-US">
                <a:solidFill>
                  <a:srgbClr val="FFFFFF"/>
                </a:solidFill>
              </a:rPr>
              <a:pPr/>
              <a:t>13</a:t>
            </a:fld>
            <a:endParaRPr lang="en-US" altLang="en-US">
              <a:solidFill>
                <a:srgbClr val="FFFFFF"/>
              </a:solidFill>
            </a:endParaRPr>
          </a:p>
        </p:txBody>
      </p:sp>
    </p:spTree>
    <p:extLst>
      <p:ext uri="{BB962C8B-B14F-4D97-AF65-F5344CB8AC3E}">
        <p14:creationId xmlns:p14="http://schemas.microsoft.com/office/powerpoint/2010/main" val="2969992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US" dirty="0"/>
              <a:t>Type expressions: 2</a:t>
            </a:r>
          </a:p>
        </p:txBody>
      </p:sp>
      <p:sp>
        <p:nvSpPr>
          <p:cNvPr id="22531" name="Rectangle 3"/>
          <p:cNvSpPr>
            <a:spLocks noGrp="1" noChangeArrowheads="1"/>
          </p:cNvSpPr>
          <p:nvPr>
            <p:ph sz="quarter" idx="1"/>
          </p:nvPr>
        </p:nvSpPr>
        <p:spPr>
          <a:xfrm>
            <a:off x="0" y="1812324"/>
            <a:ext cx="9053384" cy="4661501"/>
          </a:xfrm>
        </p:spPr>
        <p:txBody>
          <a:bodyPr>
            <a:normAutofit/>
          </a:bodyPr>
          <a:lstStyle/>
          <a:p>
            <a:pPr eaLnBrk="1" hangingPunct="1"/>
            <a:r>
              <a:rPr lang="en-US" altLang="en-US" sz="3200" dirty="0"/>
              <a:t>Basic types (atomic types with no internal structure)</a:t>
            </a:r>
          </a:p>
          <a:p>
            <a:pPr lvl="1"/>
            <a:r>
              <a:rPr lang="en-US" altLang="en-US" sz="3200" dirty="0">
                <a:solidFill>
                  <a:srgbClr val="C00000"/>
                </a:solidFill>
              </a:rPr>
              <a:t>Boolean (AND/OR/XOR)</a:t>
            </a:r>
          </a:p>
          <a:p>
            <a:pPr lvl="1"/>
            <a:r>
              <a:rPr lang="en-US" altLang="en-US" sz="3200" dirty="0">
                <a:solidFill>
                  <a:srgbClr val="C00000"/>
                </a:solidFill>
              </a:rPr>
              <a:t>Characters (STRING OPERATIOSNS)</a:t>
            </a:r>
          </a:p>
          <a:p>
            <a:pPr lvl="1"/>
            <a:r>
              <a:rPr lang="en-US" altLang="en-US" sz="3200" dirty="0">
                <a:solidFill>
                  <a:srgbClr val="C00000"/>
                </a:solidFill>
              </a:rPr>
              <a:t>Numbers (Arithmetic operators)</a:t>
            </a:r>
          </a:p>
          <a:p>
            <a:pPr lvl="1"/>
            <a:r>
              <a:rPr lang="en-US" altLang="en-US" sz="3200" dirty="0">
                <a:solidFill>
                  <a:srgbClr val="C00000"/>
                </a:solidFill>
              </a:rPr>
              <a:t>Void (null value)</a:t>
            </a:r>
          </a:p>
          <a:p>
            <a:pPr eaLnBrk="1" hangingPunct="1"/>
            <a:r>
              <a:rPr lang="en-US" altLang="en-US" sz="3200" dirty="0"/>
              <a:t>Constructed types (user-defined types)</a:t>
            </a:r>
          </a:p>
          <a:p>
            <a:pPr lvl="1" eaLnBrk="1" hangingPunct="1"/>
            <a:r>
              <a:rPr lang="en-US" altLang="en-US" sz="3200" dirty="0">
                <a:solidFill>
                  <a:srgbClr val="C00000"/>
                </a:solidFill>
              </a:rPr>
              <a:t>types that constructed from basic types and other constructed types using </a:t>
            </a:r>
            <a:r>
              <a:rPr lang="en-US" altLang="en-US" sz="3200" b="1" dirty="0">
                <a:solidFill>
                  <a:srgbClr val="C00000"/>
                </a:solidFill>
              </a:rPr>
              <a:t>type constructor</a:t>
            </a:r>
          </a:p>
          <a:p>
            <a:pPr lvl="2"/>
            <a:r>
              <a:rPr lang="en-US" altLang="en-US" sz="3200" dirty="0" err="1">
                <a:solidFill>
                  <a:srgbClr val="0070C0"/>
                </a:solidFill>
              </a:rPr>
              <a:t>Var</a:t>
            </a:r>
            <a:r>
              <a:rPr lang="en-US" altLang="en-US" sz="3200" dirty="0">
                <a:solidFill>
                  <a:srgbClr val="0070C0"/>
                </a:solidFill>
              </a:rPr>
              <a:t> A: Array [1..10] of integer</a:t>
            </a:r>
          </a:p>
        </p:txBody>
      </p:sp>
      <p:sp>
        <p:nvSpPr>
          <p:cNvPr id="2253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E0A618-1C36-4309-95C0-6178182AB698}" type="slidenum">
              <a:rPr lang="en-US" altLang="en-US">
                <a:solidFill>
                  <a:srgbClr val="FFFFFF"/>
                </a:solidFill>
              </a:rPr>
              <a:pPr/>
              <a:t>14</a:t>
            </a:fld>
            <a:endParaRPr lang="en-US" altLang="en-US">
              <a:solidFill>
                <a:srgbClr val="FFFFFF"/>
              </a:solidFill>
            </a:endParaRPr>
          </a:p>
        </p:txBody>
      </p:sp>
    </p:spTree>
    <p:extLst>
      <p:ext uri="{BB962C8B-B14F-4D97-AF65-F5344CB8AC3E}">
        <p14:creationId xmlns:p14="http://schemas.microsoft.com/office/powerpoint/2010/main" val="98564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515350" cy="1325563"/>
          </a:xfrm>
        </p:spPr>
        <p:txBody>
          <a:bodyPr/>
          <a:lstStyle/>
          <a:p>
            <a:pPr>
              <a:defRPr/>
            </a:pPr>
            <a:r>
              <a:rPr lang="en-US" dirty="0"/>
              <a:t>Type Constructors: 1 </a:t>
            </a:r>
          </a:p>
        </p:txBody>
      </p:sp>
      <p:sp>
        <p:nvSpPr>
          <p:cNvPr id="24579" name="Content Placeholder 2"/>
          <p:cNvSpPr>
            <a:spLocks noGrp="1"/>
          </p:cNvSpPr>
          <p:nvPr>
            <p:ph sz="quarter" idx="1"/>
          </p:nvPr>
        </p:nvSpPr>
        <p:spPr>
          <a:xfrm>
            <a:off x="0" y="1812324"/>
            <a:ext cx="9144000" cy="4661501"/>
          </a:xfrm>
        </p:spPr>
        <p:txBody>
          <a:bodyPr>
            <a:normAutofit lnSpcReduction="10000"/>
          </a:bodyPr>
          <a:lstStyle/>
          <a:p>
            <a:r>
              <a:rPr lang="en-US" altLang="en-US" sz="3200" dirty="0"/>
              <a:t>Type constructors :</a:t>
            </a:r>
          </a:p>
          <a:p>
            <a:pPr lvl="1"/>
            <a:r>
              <a:rPr lang="en-US" altLang="en-US" dirty="0">
                <a:solidFill>
                  <a:srgbClr val="C00000"/>
                </a:solidFill>
              </a:rPr>
              <a:t>Type name (ident) </a:t>
            </a:r>
          </a:p>
          <a:p>
            <a:pPr lvl="2"/>
            <a:r>
              <a:rPr lang="en-US" altLang="en-US" sz="2400" dirty="0">
                <a:solidFill>
                  <a:srgbClr val="0070C0"/>
                </a:solidFill>
              </a:rPr>
              <a:t>Type name (or ident) is a type expression denoting a type variable named ident (e.g., </a:t>
            </a:r>
            <a:r>
              <a:rPr lang="en-US" altLang="en-US" sz="2400" b="1" dirty="0">
                <a:solidFill>
                  <a:srgbClr val="0070C0"/>
                </a:solidFill>
              </a:rPr>
              <a:t>Class in C++)</a:t>
            </a:r>
          </a:p>
          <a:p>
            <a:pPr lvl="1"/>
            <a:r>
              <a:rPr lang="en-US" altLang="en-US" dirty="0">
                <a:solidFill>
                  <a:srgbClr val="C00000"/>
                </a:solidFill>
              </a:rPr>
              <a:t>Array: </a:t>
            </a:r>
          </a:p>
          <a:p>
            <a:pPr lvl="2"/>
            <a:r>
              <a:rPr lang="en-US" altLang="en-US" sz="2400" dirty="0">
                <a:solidFill>
                  <a:srgbClr val="C00000"/>
                </a:solidFill>
              </a:rPr>
              <a:t>if T is a </a:t>
            </a:r>
            <a:r>
              <a:rPr lang="en-US" altLang="en-US" sz="2400" b="1" dirty="0">
                <a:solidFill>
                  <a:srgbClr val="C00000"/>
                </a:solidFill>
              </a:rPr>
              <a:t>type expression</a:t>
            </a:r>
            <a:r>
              <a:rPr lang="en-US" altLang="en-US" sz="2400" dirty="0">
                <a:solidFill>
                  <a:srgbClr val="C00000"/>
                </a:solidFill>
              </a:rPr>
              <a:t>, then </a:t>
            </a:r>
            <a:r>
              <a:rPr lang="en-US" altLang="en-US" sz="2400" b="1" dirty="0">
                <a:solidFill>
                  <a:srgbClr val="C00000"/>
                </a:solidFill>
              </a:rPr>
              <a:t>Array (I, T) </a:t>
            </a:r>
            <a:r>
              <a:rPr lang="en-US" altLang="en-US" sz="2400" dirty="0">
                <a:solidFill>
                  <a:srgbClr val="C00000"/>
                </a:solidFill>
              </a:rPr>
              <a:t>is a </a:t>
            </a:r>
            <a:r>
              <a:rPr lang="en-US" altLang="en-US" sz="2400" b="1" dirty="0">
                <a:solidFill>
                  <a:srgbClr val="C00000"/>
                </a:solidFill>
              </a:rPr>
              <a:t>type expression </a:t>
            </a:r>
            <a:r>
              <a:rPr lang="en-US" altLang="en-US" sz="2400" dirty="0">
                <a:solidFill>
                  <a:srgbClr val="C00000"/>
                </a:solidFill>
              </a:rPr>
              <a:t>where I is index and T is type</a:t>
            </a:r>
          </a:p>
          <a:p>
            <a:pPr lvl="3"/>
            <a:r>
              <a:rPr lang="en-US" altLang="en-US" sz="2200" dirty="0">
                <a:solidFill>
                  <a:srgbClr val="0070C0"/>
                </a:solidFill>
              </a:rPr>
              <a:t>E.g., Var A: Array [1..10] of integer;    </a:t>
            </a:r>
          </a:p>
          <a:p>
            <a:pPr lvl="3"/>
            <a:r>
              <a:rPr lang="en-US" altLang="en-US" sz="2200" dirty="0">
                <a:solidFill>
                  <a:srgbClr val="0070C0"/>
                </a:solidFill>
              </a:rPr>
              <a:t>associate the type expression array (1..10) with A</a:t>
            </a:r>
          </a:p>
          <a:p>
            <a:pPr lvl="1"/>
            <a:r>
              <a:rPr lang="en-US" altLang="en-US" dirty="0">
                <a:solidFill>
                  <a:srgbClr val="C00000"/>
                </a:solidFill>
              </a:rPr>
              <a:t>Pointer: </a:t>
            </a:r>
          </a:p>
          <a:p>
            <a:pPr lvl="2"/>
            <a:r>
              <a:rPr lang="en-US" altLang="en-US" sz="2400" dirty="0">
                <a:solidFill>
                  <a:srgbClr val="C00000"/>
                </a:solidFill>
              </a:rPr>
              <a:t>If T is a </a:t>
            </a:r>
            <a:r>
              <a:rPr lang="en-US" altLang="en-US" sz="2400" b="1" dirty="0">
                <a:solidFill>
                  <a:srgbClr val="C00000"/>
                </a:solidFill>
              </a:rPr>
              <a:t>type expression</a:t>
            </a:r>
            <a:r>
              <a:rPr lang="en-US" altLang="en-US" sz="2400" dirty="0">
                <a:solidFill>
                  <a:srgbClr val="C00000"/>
                </a:solidFill>
              </a:rPr>
              <a:t>, then </a:t>
            </a:r>
            <a:r>
              <a:rPr lang="en-US" altLang="en-US" sz="2400" b="1" dirty="0">
                <a:solidFill>
                  <a:srgbClr val="C00000"/>
                </a:solidFill>
              </a:rPr>
              <a:t>Pointer (T)</a:t>
            </a:r>
            <a:r>
              <a:rPr lang="en-US" altLang="en-US" sz="2400" dirty="0">
                <a:solidFill>
                  <a:srgbClr val="C00000"/>
                </a:solidFill>
              </a:rPr>
              <a:t> is a </a:t>
            </a:r>
            <a:r>
              <a:rPr lang="en-US" altLang="en-US" sz="2400" b="1" dirty="0">
                <a:solidFill>
                  <a:srgbClr val="C00000"/>
                </a:solidFill>
              </a:rPr>
              <a:t>type expression </a:t>
            </a:r>
            <a:r>
              <a:rPr lang="en-US" altLang="en-US" sz="2400" dirty="0">
                <a:solidFill>
                  <a:srgbClr val="C00000"/>
                </a:solidFill>
              </a:rPr>
              <a:t>denoting the type “pointer to an object of type T”</a:t>
            </a:r>
          </a:p>
          <a:p>
            <a:pPr lvl="3"/>
            <a:r>
              <a:rPr lang="en-US" altLang="en-US" sz="2200" dirty="0">
                <a:solidFill>
                  <a:srgbClr val="0070C0"/>
                </a:solidFill>
              </a:rPr>
              <a:t>E.g., var p:</a:t>
            </a:r>
            <a:r>
              <a:rPr lang="en-US" altLang="en-US" sz="2200" dirty="0">
                <a:solidFill>
                  <a:srgbClr val="0070C0"/>
                </a:solidFill>
                <a:sym typeface="Symbol" panose="05050102010706020507" pitchFamily="18" charset="2"/>
              </a:rPr>
              <a:t></a:t>
            </a:r>
            <a:r>
              <a:rPr lang="en-US" altLang="en-US" sz="2200" dirty="0">
                <a:solidFill>
                  <a:srgbClr val="0070C0"/>
                </a:solidFill>
              </a:rPr>
              <a:t>row (i.e., declares var p to have type pointer to row)</a:t>
            </a:r>
          </a:p>
          <a:p>
            <a:pPr lvl="1"/>
            <a:endParaRPr lang="en-US" altLang="en-US" sz="1800" dirty="0"/>
          </a:p>
          <a:p>
            <a:pPr lvl="1"/>
            <a:endParaRPr lang="en-US" altLang="en-US" dirty="0"/>
          </a:p>
          <a:p>
            <a:pPr lvl="1"/>
            <a:endParaRPr lang="en-US" altLang="en-US" dirty="0"/>
          </a:p>
        </p:txBody>
      </p:sp>
      <p:sp>
        <p:nvSpPr>
          <p:cNvPr id="24580"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354CC9-1837-48F3-8EDA-23D116141962}" type="slidenum">
              <a:rPr lang="en-US" altLang="en-US">
                <a:solidFill>
                  <a:srgbClr val="FFFFFF"/>
                </a:solidFill>
              </a:rPr>
              <a:pPr/>
              <a:t>15</a:t>
            </a:fld>
            <a:endParaRPr lang="en-US" altLang="en-US">
              <a:solidFill>
                <a:srgbClr val="FFFFFF"/>
              </a:solidFill>
            </a:endParaRPr>
          </a:p>
        </p:txBody>
      </p:sp>
    </p:spTree>
    <p:extLst>
      <p:ext uri="{BB962C8B-B14F-4D97-AF65-F5344CB8AC3E}">
        <p14:creationId xmlns:p14="http://schemas.microsoft.com/office/powerpoint/2010/main" val="1672630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 y="365126"/>
            <a:ext cx="8403590" cy="1325563"/>
          </a:xfrm>
        </p:spPr>
        <p:txBody>
          <a:bodyPr/>
          <a:lstStyle/>
          <a:p>
            <a:r>
              <a:rPr lang="en-US" dirty="0"/>
              <a:t>Type Constructors: 2 </a:t>
            </a:r>
          </a:p>
        </p:txBody>
      </p:sp>
      <p:sp>
        <p:nvSpPr>
          <p:cNvPr id="3" name="Content Placeholder 2"/>
          <p:cNvSpPr>
            <a:spLocks noGrp="1"/>
          </p:cNvSpPr>
          <p:nvPr>
            <p:ph idx="1"/>
          </p:nvPr>
        </p:nvSpPr>
        <p:spPr>
          <a:xfrm>
            <a:off x="111760" y="1865014"/>
            <a:ext cx="8940800" cy="4606906"/>
          </a:xfrm>
        </p:spPr>
        <p:txBody>
          <a:bodyPr>
            <a:normAutofit fontScale="92500" lnSpcReduction="10000"/>
          </a:bodyPr>
          <a:lstStyle/>
          <a:p>
            <a:r>
              <a:rPr lang="en-US" altLang="en-US" sz="3000" dirty="0"/>
              <a:t>Record:</a:t>
            </a:r>
          </a:p>
          <a:p>
            <a:pPr lvl="1"/>
            <a:r>
              <a:rPr lang="en-US" altLang="en-US" sz="2800" dirty="0">
                <a:solidFill>
                  <a:srgbClr val="C00000"/>
                </a:solidFill>
              </a:rPr>
              <a:t>A type expression can be created by applying </a:t>
            </a:r>
            <a:r>
              <a:rPr lang="en-US" altLang="en-US" sz="2800" b="1" dirty="0">
                <a:solidFill>
                  <a:srgbClr val="C00000"/>
                </a:solidFill>
              </a:rPr>
              <a:t>the record type constructor </a:t>
            </a:r>
            <a:r>
              <a:rPr lang="en-US" altLang="en-US" sz="2800" dirty="0">
                <a:solidFill>
                  <a:srgbClr val="C00000"/>
                </a:solidFill>
              </a:rPr>
              <a:t>to the filed names and their type </a:t>
            </a:r>
          </a:p>
          <a:p>
            <a:pPr lvl="2"/>
            <a:r>
              <a:rPr lang="en-US" altLang="en-US" sz="2400" dirty="0">
                <a:solidFill>
                  <a:srgbClr val="0070C0"/>
                </a:solidFill>
              </a:rPr>
              <a:t>E.g., if T1, T2, …,Tn are type expressions, then record T</a:t>
            </a:r>
            <a:r>
              <a:rPr lang="en-US" altLang="en-US" sz="2400" baseline="-25000" dirty="0">
                <a:solidFill>
                  <a:srgbClr val="0070C0"/>
                </a:solidFill>
              </a:rPr>
              <a:t>1</a:t>
            </a:r>
            <a:r>
              <a:rPr lang="en-US" altLang="en-US" sz="2400" dirty="0">
                <a:solidFill>
                  <a:srgbClr val="0070C0"/>
                </a:solidFill>
                <a:sym typeface="Symbol" panose="05050102010706020507" pitchFamily="18" charset="2"/>
              </a:rPr>
              <a:t></a:t>
            </a:r>
            <a:r>
              <a:rPr lang="en-US" altLang="en-US" sz="2400" dirty="0">
                <a:solidFill>
                  <a:srgbClr val="0070C0"/>
                </a:solidFill>
              </a:rPr>
              <a:t>T</a:t>
            </a:r>
            <a:r>
              <a:rPr lang="en-US" altLang="en-US" sz="2400" baseline="-25000" dirty="0">
                <a:solidFill>
                  <a:srgbClr val="0070C0"/>
                </a:solidFill>
              </a:rPr>
              <a:t>2</a:t>
            </a:r>
            <a:r>
              <a:rPr lang="en-US" altLang="en-US" sz="2400" dirty="0">
                <a:solidFill>
                  <a:srgbClr val="0070C0"/>
                </a:solidFill>
              </a:rPr>
              <a:t> …</a:t>
            </a:r>
            <a:r>
              <a:rPr lang="en-US" altLang="en-US" sz="2400" dirty="0">
                <a:solidFill>
                  <a:srgbClr val="0070C0"/>
                </a:solidFill>
                <a:sym typeface="Symbol" panose="05050102010706020507" pitchFamily="18" charset="2"/>
              </a:rPr>
              <a:t></a:t>
            </a:r>
            <a:r>
              <a:rPr lang="en-US" altLang="en-US" sz="2400" dirty="0">
                <a:solidFill>
                  <a:srgbClr val="0070C0"/>
                </a:solidFill>
              </a:rPr>
              <a:t>T</a:t>
            </a:r>
            <a:r>
              <a:rPr lang="en-US" altLang="en-US" sz="2400" baseline="-25000" dirty="0">
                <a:solidFill>
                  <a:srgbClr val="0070C0"/>
                </a:solidFill>
              </a:rPr>
              <a:t>n</a:t>
            </a:r>
            <a:r>
              <a:rPr lang="en-US" altLang="en-US" sz="2400" dirty="0">
                <a:solidFill>
                  <a:srgbClr val="0070C0"/>
                </a:solidFill>
              </a:rPr>
              <a:t> is a type expression representing</a:t>
            </a:r>
            <a:r>
              <a:rPr lang="en-US" sz="2400" dirty="0">
                <a:solidFill>
                  <a:srgbClr val="0070C0"/>
                </a:solidFill>
              </a:rPr>
              <a:t> the type </a:t>
            </a:r>
            <a:r>
              <a:rPr lang="en-US" sz="2400" b="1" dirty="0">
                <a:solidFill>
                  <a:srgbClr val="0070C0"/>
                </a:solidFill>
              </a:rPr>
              <a:t>of records </a:t>
            </a:r>
            <a:r>
              <a:rPr lang="en-US" sz="2400" dirty="0">
                <a:solidFill>
                  <a:srgbClr val="0070C0"/>
                </a:solidFill>
              </a:rPr>
              <a:t>whose elements belong to types T1 …  T</a:t>
            </a:r>
            <a:r>
              <a:rPr lang="en-US" sz="2400" baseline="-25000" dirty="0">
                <a:solidFill>
                  <a:srgbClr val="0070C0"/>
                </a:solidFill>
              </a:rPr>
              <a:t>n</a:t>
            </a:r>
            <a:r>
              <a:rPr lang="en-US" sz="2400" dirty="0">
                <a:solidFill>
                  <a:srgbClr val="0070C0"/>
                </a:solidFill>
              </a:rPr>
              <a:t> respectively</a:t>
            </a:r>
            <a:endParaRPr lang="en-US" altLang="en-US" sz="2400" dirty="0">
              <a:solidFill>
                <a:srgbClr val="0070C0"/>
              </a:solidFill>
            </a:endParaRPr>
          </a:p>
          <a:p>
            <a:r>
              <a:rPr lang="en-US" altLang="en-US" sz="3000" dirty="0">
                <a:solidFill>
                  <a:srgbClr val="0070C0"/>
                </a:solidFill>
              </a:rPr>
              <a:t>Functions: </a:t>
            </a:r>
          </a:p>
          <a:p>
            <a:pPr lvl="1"/>
            <a:r>
              <a:rPr lang="en-US" altLang="en-US" sz="3000" dirty="0">
                <a:solidFill>
                  <a:srgbClr val="C00000"/>
                </a:solidFill>
              </a:rPr>
              <a:t>Maps elements of one set (</a:t>
            </a:r>
            <a:r>
              <a:rPr lang="en-US" altLang="en-US" sz="3000" b="1" dirty="0">
                <a:solidFill>
                  <a:srgbClr val="C00000"/>
                </a:solidFill>
              </a:rPr>
              <a:t>domain</a:t>
            </a:r>
            <a:r>
              <a:rPr lang="en-US" altLang="en-US" sz="3000" dirty="0">
                <a:solidFill>
                  <a:srgbClr val="C00000"/>
                </a:solidFill>
              </a:rPr>
              <a:t>) to anther set (</a:t>
            </a:r>
            <a:r>
              <a:rPr lang="en-US" altLang="en-US" sz="3000" b="1" dirty="0">
                <a:solidFill>
                  <a:srgbClr val="C00000"/>
                </a:solidFill>
              </a:rPr>
              <a:t>range</a:t>
            </a:r>
            <a:r>
              <a:rPr lang="en-US" altLang="en-US" sz="3000" dirty="0">
                <a:solidFill>
                  <a:srgbClr val="C00000"/>
                </a:solidFill>
              </a:rPr>
              <a:t>)</a:t>
            </a:r>
          </a:p>
          <a:p>
            <a:pPr lvl="2"/>
            <a:r>
              <a:rPr lang="en-US" altLang="en-US" sz="2600" dirty="0">
                <a:solidFill>
                  <a:srgbClr val="002060"/>
                </a:solidFill>
              </a:rPr>
              <a:t>mod: int </a:t>
            </a:r>
            <a:r>
              <a:rPr lang="en-US" altLang="en-US" sz="2600" dirty="0">
                <a:solidFill>
                  <a:srgbClr val="002060"/>
                </a:solidFill>
                <a:sym typeface="Symbol" panose="05050102010706020507" pitchFamily="18" charset="2"/>
              </a:rPr>
              <a:t></a:t>
            </a:r>
            <a:r>
              <a:rPr lang="en-US" altLang="en-US" sz="2600" dirty="0">
                <a:solidFill>
                  <a:srgbClr val="002060"/>
                </a:solidFill>
              </a:rPr>
              <a:t> int </a:t>
            </a:r>
            <a:r>
              <a:rPr lang="en-US" altLang="en-US" sz="2600" dirty="0">
                <a:solidFill>
                  <a:srgbClr val="002060"/>
                </a:solidFill>
                <a:sym typeface="Wingdings" panose="05000000000000000000" pitchFamily="2" charset="2"/>
              </a:rPr>
              <a:t>int</a:t>
            </a:r>
          </a:p>
          <a:p>
            <a:pPr lvl="2"/>
            <a:r>
              <a:rPr lang="en-US" altLang="en-US" sz="2600" dirty="0">
                <a:solidFill>
                  <a:srgbClr val="009A44"/>
                </a:solidFill>
                <a:sym typeface="Wingdings" panose="05000000000000000000" pitchFamily="2" charset="2"/>
              </a:rPr>
              <a:t>f: char </a:t>
            </a:r>
            <a:r>
              <a:rPr lang="en-US" altLang="en-US" sz="2600" dirty="0">
                <a:solidFill>
                  <a:srgbClr val="009A44"/>
                </a:solidFill>
                <a:sym typeface="Symbol" panose="05050102010706020507" pitchFamily="18" charset="2"/>
              </a:rPr>
              <a:t></a:t>
            </a:r>
            <a:r>
              <a:rPr lang="en-US" altLang="en-US" sz="2600" dirty="0">
                <a:solidFill>
                  <a:srgbClr val="009A44"/>
                </a:solidFill>
                <a:sym typeface="Wingdings" panose="05000000000000000000" pitchFamily="2" charset="2"/>
              </a:rPr>
              <a:t> char  pointer (integer)</a:t>
            </a:r>
          </a:p>
          <a:p>
            <a:pPr lvl="3"/>
            <a:r>
              <a:rPr lang="en-US" altLang="en-US" sz="2400" dirty="0">
                <a:solidFill>
                  <a:srgbClr val="009A44"/>
                </a:solidFill>
                <a:sym typeface="Wingdings" panose="05000000000000000000" pitchFamily="2" charset="2"/>
              </a:rPr>
              <a:t>(i.e., Function f (a, </a:t>
            </a:r>
            <a:r>
              <a:rPr lang="en-US" altLang="en-US" sz="2400" dirty="0" err="1">
                <a:solidFill>
                  <a:srgbClr val="009A44"/>
                </a:solidFill>
                <a:sym typeface="Wingdings" panose="05000000000000000000" pitchFamily="2" charset="2"/>
              </a:rPr>
              <a:t>b:char</a:t>
            </a:r>
            <a:r>
              <a:rPr lang="en-US" altLang="en-US" sz="2400" dirty="0">
                <a:solidFill>
                  <a:srgbClr val="009A44"/>
                </a:solidFill>
                <a:sym typeface="Wingdings" panose="05000000000000000000" pitchFamily="2" charset="2"/>
              </a:rPr>
              <a:t>):</a:t>
            </a:r>
            <a:r>
              <a:rPr lang="en-US" altLang="en-US" sz="2400" dirty="0">
                <a:solidFill>
                  <a:srgbClr val="009A44"/>
                </a:solidFill>
                <a:sym typeface="Symbol" panose="05050102010706020507" pitchFamily="18" charset="2"/>
              </a:rPr>
              <a:t> </a:t>
            </a:r>
            <a:r>
              <a:rPr lang="en-US" altLang="en-US" sz="2400" dirty="0">
                <a:solidFill>
                  <a:srgbClr val="009A44"/>
                </a:solidFill>
                <a:sym typeface="Wingdings" panose="05000000000000000000" pitchFamily="2" charset="2"/>
              </a:rPr>
              <a:t> integer; )</a:t>
            </a:r>
          </a:p>
          <a:p>
            <a:endParaRPr lang="en-US" dirty="0"/>
          </a:p>
        </p:txBody>
      </p:sp>
    </p:spTree>
    <p:extLst>
      <p:ext uri="{BB962C8B-B14F-4D97-AF65-F5344CB8AC3E}">
        <p14:creationId xmlns:p14="http://schemas.microsoft.com/office/powerpoint/2010/main" val="1939401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04" y="337417"/>
            <a:ext cx="7886700" cy="1325563"/>
          </a:xfrm>
        </p:spPr>
        <p:txBody>
          <a:bodyPr/>
          <a:lstStyle/>
          <a:p>
            <a:r>
              <a:rPr lang="en-US" dirty="0"/>
              <a:t>Type constructor: Example of Pointer</a:t>
            </a:r>
          </a:p>
        </p:txBody>
      </p:sp>
      <p:sp>
        <p:nvSpPr>
          <p:cNvPr id="3" name="Content Placeholder 2"/>
          <p:cNvSpPr>
            <a:spLocks noGrp="1"/>
          </p:cNvSpPr>
          <p:nvPr>
            <p:ph idx="1"/>
          </p:nvPr>
        </p:nvSpPr>
        <p:spPr>
          <a:xfrm>
            <a:off x="0" y="1836381"/>
            <a:ext cx="9144000" cy="4222657"/>
          </a:xfrm>
        </p:spPr>
        <p:txBody>
          <a:bodyPr>
            <a:normAutofit lnSpcReduction="10000"/>
          </a:bodyPr>
          <a:lstStyle/>
          <a:p>
            <a:r>
              <a:rPr lang="en-US" sz="3200" dirty="0"/>
              <a:t>Type constructors make new types using existing ones. </a:t>
            </a:r>
          </a:p>
          <a:p>
            <a:r>
              <a:rPr lang="en-US" sz="3200" dirty="0"/>
              <a:t>The idea is like C Language:</a:t>
            </a:r>
          </a:p>
          <a:p>
            <a:pPr lvl="1"/>
            <a:r>
              <a:rPr lang="en-US" sz="2800" dirty="0">
                <a:solidFill>
                  <a:srgbClr val="C00000"/>
                </a:solidFill>
              </a:rPr>
              <a:t>Pointer (B) (i.e., a pointer to a B)</a:t>
            </a:r>
          </a:p>
          <a:p>
            <a:pPr lvl="1"/>
            <a:r>
              <a:rPr lang="en-US" sz="2800" dirty="0">
                <a:solidFill>
                  <a:srgbClr val="C00000"/>
                </a:solidFill>
              </a:rPr>
              <a:t>Pointer is a constructor has one input, B</a:t>
            </a:r>
          </a:p>
          <a:p>
            <a:r>
              <a:rPr lang="en-US" sz="3200" dirty="0"/>
              <a:t>Let B be the primitive </a:t>
            </a:r>
            <a:r>
              <a:rPr lang="en-US" sz="3200" b="1" dirty="0"/>
              <a:t>type </a:t>
            </a:r>
            <a:r>
              <a:rPr lang="en-US" sz="3200" b="1" dirty="0" err="1"/>
              <a:t>int</a:t>
            </a:r>
            <a:r>
              <a:rPr lang="en-US" sz="3200" b="1" dirty="0"/>
              <a:t> , </a:t>
            </a:r>
            <a:r>
              <a:rPr lang="en-US" sz="3200" dirty="0"/>
              <a:t>then Pointer(B) will return a type, namely, </a:t>
            </a:r>
            <a:r>
              <a:rPr lang="en-US" sz="3200" b="1" dirty="0" err="1"/>
              <a:t>int</a:t>
            </a:r>
            <a:r>
              <a:rPr lang="en-US" sz="3200" b="1" dirty="0"/>
              <a:t> pointer </a:t>
            </a:r>
          </a:p>
          <a:p>
            <a:pPr lvl="1"/>
            <a:r>
              <a:rPr lang="en-US" sz="3200" dirty="0">
                <a:solidFill>
                  <a:srgbClr val="C00000"/>
                </a:solidFill>
              </a:rPr>
              <a:t>In C, we  use int*  (</a:t>
            </a:r>
            <a:r>
              <a:rPr lang="en-US" sz="2800" dirty="0">
                <a:solidFill>
                  <a:srgbClr val="C00000"/>
                </a:solidFill>
              </a:rPr>
              <a:t>i.e., a pointer to an object type integer)</a:t>
            </a:r>
          </a:p>
          <a:p>
            <a:endParaRPr lang="en-US" dirty="0"/>
          </a:p>
        </p:txBody>
      </p:sp>
    </p:spTree>
    <p:extLst>
      <p:ext uri="{BB962C8B-B14F-4D97-AF65-F5344CB8AC3E}">
        <p14:creationId xmlns:p14="http://schemas.microsoft.com/office/powerpoint/2010/main" val="3295638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lstStyle/>
          <a:p>
            <a:r>
              <a:rPr lang="en-US" dirty="0"/>
              <a:t>Example: Type expression for </a:t>
            </a:r>
            <a:r>
              <a:rPr lang="en-US" dirty="0" err="1"/>
              <a:t>int</a:t>
            </a:r>
            <a:r>
              <a:rPr lang="en-US" dirty="0"/>
              <a:t> [2][3]</a:t>
            </a:r>
          </a:p>
        </p:txBody>
      </p:sp>
      <p:sp>
        <p:nvSpPr>
          <p:cNvPr id="3" name="Content Placeholder 2"/>
          <p:cNvSpPr>
            <a:spLocks noGrp="1"/>
          </p:cNvSpPr>
          <p:nvPr>
            <p:ph idx="1"/>
          </p:nvPr>
        </p:nvSpPr>
        <p:spPr>
          <a:xfrm>
            <a:off x="120650" y="1956454"/>
            <a:ext cx="8718550" cy="4222657"/>
          </a:xfrm>
        </p:spPr>
        <p:txBody>
          <a:bodyPr/>
          <a:lstStyle/>
          <a:p>
            <a:r>
              <a:rPr lang="en-US" dirty="0"/>
              <a:t>The array </a:t>
            </a:r>
            <a:r>
              <a:rPr lang="en-US" b="1" dirty="0"/>
              <a:t>int [2][[3</a:t>
            </a:r>
            <a:r>
              <a:rPr lang="en-US" dirty="0"/>
              <a:t>] can be read as “</a:t>
            </a:r>
            <a:r>
              <a:rPr lang="en-US" b="1" dirty="0">
                <a:solidFill>
                  <a:srgbClr val="C00000"/>
                </a:solidFill>
              </a:rPr>
              <a:t>array of 2 arrays of 3 integers each</a:t>
            </a:r>
            <a:r>
              <a:rPr lang="en-US" dirty="0"/>
              <a:t>”, and can be written as a type expression:</a:t>
            </a:r>
          </a:p>
          <a:p>
            <a:pPr lvl="1"/>
            <a:r>
              <a:rPr lang="en-US" sz="3200" dirty="0">
                <a:solidFill>
                  <a:srgbClr val="C00000"/>
                </a:solidFill>
              </a:rPr>
              <a:t>array (2, array (3, integer))</a:t>
            </a:r>
          </a:p>
        </p:txBody>
      </p:sp>
      <p:sp>
        <p:nvSpPr>
          <p:cNvPr id="4" name="Oval 3"/>
          <p:cNvSpPr/>
          <p:nvPr/>
        </p:nvSpPr>
        <p:spPr>
          <a:xfrm>
            <a:off x="2582426" y="4149969"/>
            <a:ext cx="703385" cy="361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array</a:t>
            </a:r>
          </a:p>
        </p:txBody>
      </p:sp>
      <p:sp>
        <p:nvSpPr>
          <p:cNvPr id="5" name="Oval 4"/>
          <p:cNvSpPr/>
          <p:nvPr/>
        </p:nvSpPr>
        <p:spPr>
          <a:xfrm>
            <a:off x="3647577" y="4978317"/>
            <a:ext cx="703385" cy="361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array</a:t>
            </a:r>
          </a:p>
        </p:txBody>
      </p:sp>
      <p:sp>
        <p:nvSpPr>
          <p:cNvPr id="6" name="Oval 5"/>
          <p:cNvSpPr/>
          <p:nvPr/>
        </p:nvSpPr>
        <p:spPr>
          <a:xfrm>
            <a:off x="4572000" y="5668945"/>
            <a:ext cx="904240" cy="361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intger</a:t>
            </a:r>
            <a:endParaRPr lang="en-US" sz="1200" dirty="0"/>
          </a:p>
        </p:txBody>
      </p:sp>
      <p:sp>
        <p:nvSpPr>
          <p:cNvPr id="7" name="Oval 6"/>
          <p:cNvSpPr/>
          <p:nvPr/>
        </p:nvSpPr>
        <p:spPr>
          <a:xfrm>
            <a:off x="1879041" y="4895222"/>
            <a:ext cx="703385" cy="36174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p:cNvSpPr/>
          <p:nvPr/>
        </p:nvSpPr>
        <p:spPr>
          <a:xfrm>
            <a:off x="2905648" y="5668945"/>
            <a:ext cx="703385" cy="36174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0" name="Straight Connector 9"/>
          <p:cNvCxnSpPr>
            <a:stCxn id="4" idx="3"/>
          </p:cNvCxnSpPr>
          <p:nvPr/>
        </p:nvCxnSpPr>
        <p:spPr>
          <a:xfrm flipH="1">
            <a:off x="2248633" y="4458734"/>
            <a:ext cx="436801" cy="4364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5"/>
            <a:endCxn id="5" idx="1"/>
          </p:cNvCxnSpPr>
          <p:nvPr/>
        </p:nvCxnSpPr>
        <p:spPr>
          <a:xfrm>
            <a:off x="3182803" y="4458734"/>
            <a:ext cx="567782" cy="5725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8" idx="0"/>
          </p:cNvCxnSpPr>
          <p:nvPr/>
        </p:nvCxnSpPr>
        <p:spPr>
          <a:xfrm flipH="1">
            <a:off x="3257341" y="5256963"/>
            <a:ext cx="454700" cy="4119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6" idx="0"/>
          </p:cNvCxnSpPr>
          <p:nvPr/>
        </p:nvCxnSpPr>
        <p:spPr>
          <a:xfrm>
            <a:off x="4240404" y="5213963"/>
            <a:ext cx="783716" cy="4549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34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US" dirty="0"/>
              <a:t>Type checker</a:t>
            </a:r>
          </a:p>
        </p:txBody>
      </p:sp>
      <p:sp>
        <p:nvSpPr>
          <p:cNvPr id="25603" name="Rectangle 3"/>
          <p:cNvSpPr>
            <a:spLocks noGrp="1" noChangeArrowheads="1"/>
          </p:cNvSpPr>
          <p:nvPr>
            <p:ph sz="quarter" idx="1"/>
          </p:nvPr>
        </p:nvSpPr>
        <p:spPr>
          <a:xfrm>
            <a:off x="-1" y="1787611"/>
            <a:ext cx="9069859" cy="4686214"/>
          </a:xfrm>
        </p:spPr>
        <p:txBody>
          <a:bodyPr>
            <a:normAutofit lnSpcReduction="10000"/>
          </a:bodyPr>
          <a:lstStyle/>
          <a:p>
            <a:pPr eaLnBrk="1" hangingPunct="1"/>
            <a:r>
              <a:rPr lang="en-US" altLang="en-US" dirty="0"/>
              <a:t>Type checker</a:t>
            </a:r>
          </a:p>
          <a:p>
            <a:pPr lvl="1" eaLnBrk="1" hangingPunct="1"/>
            <a:r>
              <a:rPr lang="en-US" altLang="en-US" dirty="0">
                <a:solidFill>
                  <a:srgbClr val="C00000"/>
                </a:solidFill>
              </a:rPr>
              <a:t>implements a type systems</a:t>
            </a:r>
          </a:p>
          <a:p>
            <a:pPr lvl="1" eaLnBrk="1" hangingPunct="1"/>
            <a:r>
              <a:rPr lang="en-US" altLang="en-US" dirty="0">
                <a:solidFill>
                  <a:srgbClr val="C00000"/>
                </a:solidFill>
              </a:rPr>
              <a:t>different type system can be used by different compilers</a:t>
            </a:r>
          </a:p>
          <a:p>
            <a:pPr eaLnBrk="1" hangingPunct="1"/>
            <a:r>
              <a:rPr lang="en-US" altLang="en-US" dirty="0"/>
              <a:t>Main Type checking approaches</a:t>
            </a:r>
          </a:p>
          <a:p>
            <a:pPr lvl="1"/>
            <a:r>
              <a:rPr lang="en-US" altLang="en-US" b="1" dirty="0">
                <a:solidFill>
                  <a:srgbClr val="C00000"/>
                </a:solidFill>
              </a:rPr>
              <a:t>static </a:t>
            </a:r>
            <a:r>
              <a:rPr lang="en-US" altLang="en-US" dirty="0">
                <a:solidFill>
                  <a:srgbClr val="C00000"/>
                </a:solidFill>
              </a:rPr>
              <a:t>typing checking: checking is done by a compiler </a:t>
            </a:r>
          </a:p>
          <a:p>
            <a:pPr lvl="1"/>
            <a:r>
              <a:rPr lang="en-US" altLang="en-US" dirty="0">
                <a:solidFill>
                  <a:srgbClr val="C00000"/>
                </a:solidFill>
              </a:rPr>
              <a:t>dynamic type checking: checking  is done when  the target program runs </a:t>
            </a:r>
          </a:p>
          <a:p>
            <a:r>
              <a:rPr lang="en-US" altLang="en-US" dirty="0"/>
              <a:t>A good type system attempts to </a:t>
            </a:r>
            <a:r>
              <a:rPr lang="en-US" altLang="en-US" b="1" dirty="0"/>
              <a:t>eliminates dynamic checking </a:t>
            </a:r>
            <a:r>
              <a:rPr lang="en-US" altLang="en-US" dirty="0"/>
              <a:t>as much as possible!</a:t>
            </a:r>
          </a:p>
          <a:p>
            <a:pPr eaLnBrk="1" hangingPunct="1"/>
            <a:r>
              <a:rPr lang="en-US" altLang="en-US" dirty="0"/>
              <a:t>A strongly typed language?</a:t>
            </a:r>
          </a:p>
          <a:p>
            <a:pPr lvl="1" eaLnBrk="1" hangingPunct="1"/>
            <a:r>
              <a:rPr lang="en-US" altLang="en-US" dirty="0"/>
              <a:t> </a:t>
            </a:r>
            <a:r>
              <a:rPr lang="en-US" altLang="en-US" dirty="0">
                <a:solidFill>
                  <a:srgbClr val="C00000"/>
                </a:solidFill>
              </a:rPr>
              <a:t>the compiler that guarantees that the programs it accepts will be executed </a:t>
            </a:r>
            <a:r>
              <a:rPr lang="en-US" altLang="en-US" b="1" dirty="0">
                <a:solidFill>
                  <a:srgbClr val="C00000"/>
                </a:solidFill>
              </a:rPr>
              <a:t>without type errors</a:t>
            </a:r>
          </a:p>
          <a:p>
            <a:pPr eaLnBrk="1" hangingPunct="1"/>
            <a:endParaRPr lang="en-US" altLang="en-US" dirty="0"/>
          </a:p>
        </p:txBody>
      </p:sp>
      <p:sp>
        <p:nvSpPr>
          <p:cNvPr id="25604"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rgbClr val="FFFFFF"/>
                </a:solidFill>
              </a:rPr>
              <a:t> be</a:t>
            </a:r>
            <a:fld id="{6B7DD98A-DD9A-4A81-9A2F-EFF332DAC75E}" type="slidenum">
              <a:rPr lang="en-US" altLang="en-US" smtClean="0">
                <a:solidFill>
                  <a:srgbClr val="FFFFFF"/>
                </a:solidFill>
              </a:rPr>
              <a:pPr/>
              <a:t>19</a:t>
            </a:fld>
            <a:endParaRPr lang="en-US" altLang="en-US" dirty="0">
              <a:solidFill>
                <a:srgbClr val="FFFFFF"/>
              </a:solidFill>
            </a:endParaRPr>
          </a:p>
        </p:txBody>
      </p:sp>
    </p:spTree>
    <p:extLst>
      <p:ext uri="{BB962C8B-B14F-4D97-AF65-F5344CB8AC3E}">
        <p14:creationId xmlns:p14="http://schemas.microsoft.com/office/powerpoint/2010/main" val="53374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a:xfrm>
            <a:off x="277091" y="1956454"/>
            <a:ext cx="8238259" cy="4222657"/>
          </a:xfrm>
        </p:spPr>
        <p:txBody>
          <a:bodyPr>
            <a:normAutofit/>
          </a:bodyPr>
          <a:lstStyle/>
          <a:p>
            <a:r>
              <a:rPr lang="en-US" sz="4000" dirty="0"/>
              <a:t>The objectives are</a:t>
            </a:r>
          </a:p>
          <a:p>
            <a:pPr lvl="1"/>
            <a:r>
              <a:rPr lang="en-US" sz="3600" dirty="0">
                <a:solidFill>
                  <a:srgbClr val="C00000"/>
                </a:solidFill>
              </a:rPr>
              <a:t>Semantic analysis</a:t>
            </a:r>
          </a:p>
          <a:p>
            <a:pPr lvl="2"/>
            <a:r>
              <a:rPr lang="en-US" sz="3600" dirty="0">
                <a:solidFill>
                  <a:srgbClr val="0070C0"/>
                </a:solidFill>
              </a:rPr>
              <a:t>Type systems</a:t>
            </a:r>
          </a:p>
          <a:p>
            <a:pPr lvl="2"/>
            <a:r>
              <a:rPr lang="en-US" sz="3600" dirty="0">
                <a:solidFill>
                  <a:srgbClr val="0070C0"/>
                </a:solidFill>
              </a:rPr>
              <a:t>Type checking</a:t>
            </a:r>
          </a:p>
          <a:p>
            <a:pPr lvl="1"/>
            <a:r>
              <a:rPr lang="en-US" sz="3600" dirty="0">
                <a:solidFill>
                  <a:srgbClr val="C00000"/>
                </a:solidFill>
              </a:rPr>
              <a:t>Intermediate code generations </a:t>
            </a:r>
          </a:p>
          <a:p>
            <a:pPr lvl="2"/>
            <a:r>
              <a:rPr lang="en-US" sz="3600" dirty="0">
                <a:solidFill>
                  <a:srgbClr val="0070C0"/>
                </a:solidFill>
              </a:rPr>
              <a:t>Translation using SDD or SDT</a:t>
            </a:r>
          </a:p>
        </p:txBody>
      </p:sp>
    </p:spTree>
    <p:extLst>
      <p:ext uri="{BB962C8B-B14F-4D97-AF65-F5344CB8AC3E}">
        <p14:creationId xmlns:p14="http://schemas.microsoft.com/office/powerpoint/2010/main" val="3986058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US" dirty="0"/>
              <a:t>Dynamic type checking</a:t>
            </a:r>
          </a:p>
        </p:txBody>
      </p:sp>
      <p:sp>
        <p:nvSpPr>
          <p:cNvPr id="26627" name="Rectangle 3"/>
          <p:cNvSpPr>
            <a:spLocks noGrp="1" noChangeArrowheads="1"/>
          </p:cNvSpPr>
          <p:nvPr>
            <p:ph sz="quarter" idx="1"/>
          </p:nvPr>
        </p:nvSpPr>
        <p:spPr>
          <a:xfrm>
            <a:off x="0" y="1795848"/>
            <a:ext cx="9144000" cy="4970711"/>
          </a:xfrm>
        </p:spPr>
        <p:txBody>
          <a:bodyPr>
            <a:normAutofit lnSpcReduction="10000"/>
          </a:bodyPr>
          <a:lstStyle/>
          <a:p>
            <a:pPr eaLnBrk="1" hangingPunct="1"/>
            <a:r>
              <a:rPr lang="en-US" altLang="en-US" sz="2600" dirty="0"/>
              <a:t>Dynamic Type checking </a:t>
            </a:r>
          </a:p>
          <a:p>
            <a:pPr lvl="1"/>
            <a:r>
              <a:rPr lang="en-US" altLang="en-US" sz="2200" dirty="0">
                <a:solidFill>
                  <a:srgbClr val="C00000"/>
                </a:solidFill>
              </a:rPr>
              <a:t>Refers to checking that can be done only </a:t>
            </a:r>
            <a:r>
              <a:rPr lang="en-US" altLang="en-US" sz="2200" b="1" i="1" dirty="0">
                <a:solidFill>
                  <a:srgbClr val="C00000"/>
                </a:solidFill>
              </a:rPr>
              <a:t>dynamically</a:t>
            </a:r>
          </a:p>
          <a:p>
            <a:pPr lvl="2"/>
            <a:r>
              <a:rPr lang="en-US" altLang="en-US" sz="1800" dirty="0">
                <a:solidFill>
                  <a:srgbClr val="0070C0"/>
                </a:solidFill>
              </a:rPr>
              <a:t>E.g., Table : array [1..255] of char;</a:t>
            </a:r>
          </a:p>
          <a:p>
            <a:r>
              <a:rPr lang="en-US" altLang="en-US" sz="2600" dirty="0"/>
              <a:t>i: integer, compute Table [</a:t>
            </a:r>
            <a:r>
              <a:rPr lang="en-US" altLang="en-US" sz="2600" dirty="0" err="1"/>
              <a:t>i</a:t>
            </a:r>
            <a:r>
              <a:rPr lang="en-US" altLang="en-US" sz="2600" dirty="0"/>
              <a:t>]? </a:t>
            </a:r>
          </a:p>
          <a:p>
            <a:pPr lvl="1"/>
            <a:r>
              <a:rPr lang="en-US" altLang="en-US" sz="2200" dirty="0">
                <a:solidFill>
                  <a:srgbClr val="C00000"/>
                </a:solidFill>
              </a:rPr>
              <a:t>Compiler </a:t>
            </a:r>
            <a:r>
              <a:rPr lang="en-US" altLang="en-US" sz="2200" b="1" dirty="0">
                <a:solidFill>
                  <a:srgbClr val="C00000"/>
                </a:solidFill>
              </a:rPr>
              <a:t>cannot guarantee </a:t>
            </a:r>
            <a:r>
              <a:rPr lang="en-US" altLang="en-US" sz="2200" dirty="0">
                <a:solidFill>
                  <a:srgbClr val="C00000"/>
                </a:solidFill>
              </a:rPr>
              <a:t>that during execution, the value of </a:t>
            </a:r>
            <a:r>
              <a:rPr lang="en-US" altLang="en-US" sz="2200" dirty="0" err="1">
                <a:solidFill>
                  <a:srgbClr val="C00000"/>
                </a:solidFill>
              </a:rPr>
              <a:t>i</a:t>
            </a:r>
            <a:r>
              <a:rPr lang="en-US" altLang="en-US" sz="2200" dirty="0">
                <a:solidFill>
                  <a:srgbClr val="C00000"/>
                </a:solidFill>
              </a:rPr>
              <a:t> will be in the rang 1..255</a:t>
            </a:r>
          </a:p>
          <a:p>
            <a:pPr eaLnBrk="1" hangingPunct="1"/>
            <a:r>
              <a:rPr lang="en-US" altLang="en-US" sz="2600" dirty="0"/>
              <a:t>Error recovery</a:t>
            </a:r>
          </a:p>
          <a:p>
            <a:pPr lvl="1" eaLnBrk="1" hangingPunct="1"/>
            <a:r>
              <a:rPr lang="en-US" altLang="en-US" sz="2200" dirty="0">
                <a:solidFill>
                  <a:srgbClr val="C00000"/>
                </a:solidFill>
              </a:rPr>
              <a:t>What if errors are caught during type checking?</a:t>
            </a:r>
          </a:p>
          <a:p>
            <a:r>
              <a:rPr lang="en-US" altLang="en-US" sz="2600" dirty="0"/>
              <a:t>It is a reasonable expectation that a type checker do something about them </a:t>
            </a:r>
          </a:p>
          <a:p>
            <a:pPr lvl="1"/>
            <a:r>
              <a:rPr lang="en-US" altLang="en-US" sz="2200" dirty="0">
                <a:solidFill>
                  <a:srgbClr val="C00000"/>
                </a:solidFill>
              </a:rPr>
              <a:t>Send type checking error messages</a:t>
            </a:r>
          </a:p>
          <a:p>
            <a:pPr lvl="1"/>
            <a:r>
              <a:rPr lang="en-US" altLang="en-US" sz="2200" dirty="0">
                <a:solidFill>
                  <a:srgbClr val="C00000"/>
                </a:solidFill>
              </a:rPr>
              <a:t>Report the nature  and the location of errors</a:t>
            </a:r>
          </a:p>
          <a:p>
            <a:r>
              <a:rPr lang="en-US" altLang="en-US" sz="2600" dirty="0"/>
              <a:t>A desirable feature of type checker is to recover from error!</a:t>
            </a:r>
          </a:p>
          <a:p>
            <a:pPr lvl="2" eaLnBrk="1" hangingPunct="1">
              <a:buFont typeface="Wingdings" panose="05000000000000000000" pitchFamily="2" charset="2"/>
              <a:buNone/>
            </a:pPr>
            <a:endParaRPr lang="en-US" altLang="en-US" sz="2600" dirty="0"/>
          </a:p>
          <a:p>
            <a:pPr lvl="2" eaLnBrk="1" hangingPunct="1">
              <a:buFont typeface="Wingdings" panose="05000000000000000000" pitchFamily="2" charset="2"/>
              <a:buNone/>
            </a:pPr>
            <a:endParaRPr lang="en-US" altLang="en-US" dirty="0"/>
          </a:p>
        </p:txBody>
      </p:sp>
      <p:sp>
        <p:nvSpPr>
          <p:cNvPr id="26628"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24B01A-9D7A-4104-ABA2-0625892F08CC}" type="slidenum">
              <a:rPr lang="en-US" altLang="en-US">
                <a:solidFill>
                  <a:srgbClr val="FFFFFF"/>
                </a:solidFill>
              </a:rPr>
              <a:pPr/>
              <a:t>20</a:t>
            </a:fld>
            <a:endParaRPr lang="en-US" altLang="en-US">
              <a:solidFill>
                <a:srgbClr val="FFFFFF"/>
              </a:solidFill>
            </a:endParaRPr>
          </a:p>
        </p:txBody>
      </p:sp>
    </p:spTree>
    <p:extLst>
      <p:ext uri="{BB962C8B-B14F-4D97-AF65-F5344CB8AC3E}">
        <p14:creationId xmlns:p14="http://schemas.microsoft.com/office/powerpoint/2010/main" val="2831571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0" y="422791"/>
            <a:ext cx="7886700" cy="1325563"/>
          </a:xfrm>
        </p:spPr>
        <p:txBody>
          <a:bodyPr/>
          <a:lstStyle/>
          <a:p>
            <a:pPr eaLnBrk="1" fontAlgn="auto" hangingPunct="1">
              <a:spcAft>
                <a:spcPts val="0"/>
              </a:spcAft>
              <a:defRPr/>
            </a:pPr>
            <a:r>
              <a:rPr lang="en-US" dirty="0"/>
              <a:t>Runt-time Safety</a:t>
            </a:r>
          </a:p>
        </p:txBody>
      </p:sp>
      <p:sp>
        <p:nvSpPr>
          <p:cNvPr id="27651" name="Rectangle 3"/>
          <p:cNvSpPr>
            <a:spLocks noGrp="1" noChangeArrowheads="1"/>
          </p:cNvSpPr>
          <p:nvPr>
            <p:ph sz="quarter" idx="1"/>
          </p:nvPr>
        </p:nvSpPr>
        <p:spPr>
          <a:xfrm>
            <a:off x="0" y="1748354"/>
            <a:ext cx="9022080" cy="4783136"/>
          </a:xfrm>
        </p:spPr>
        <p:txBody>
          <a:bodyPr>
            <a:normAutofit lnSpcReduction="10000"/>
          </a:bodyPr>
          <a:lstStyle/>
          <a:p>
            <a:pPr eaLnBrk="1" hangingPunct="1"/>
            <a:r>
              <a:rPr lang="en-US" altLang="en-US" dirty="0"/>
              <a:t>Strongly typed languages (e.g., Pascal, Java)</a:t>
            </a:r>
          </a:p>
          <a:p>
            <a:pPr lvl="1" eaLnBrk="1" hangingPunct="1"/>
            <a:r>
              <a:rPr lang="en-US" altLang="en-US" dirty="0">
                <a:solidFill>
                  <a:srgbClr val="C00000"/>
                </a:solidFill>
              </a:rPr>
              <a:t>Safety is a strong reason for using typed languages</a:t>
            </a:r>
          </a:p>
          <a:p>
            <a:pPr lvl="1" eaLnBrk="1" hangingPunct="1"/>
            <a:r>
              <a:rPr lang="en-US" altLang="en-US" dirty="0">
                <a:solidFill>
                  <a:srgbClr val="C00000"/>
                </a:solidFill>
              </a:rPr>
              <a:t>Language implementation that guarantees to catch most type-related </a:t>
            </a:r>
            <a:r>
              <a:rPr lang="en-US" altLang="en-US" b="1" dirty="0">
                <a:solidFill>
                  <a:srgbClr val="C00000"/>
                </a:solidFill>
              </a:rPr>
              <a:t>errors</a:t>
            </a:r>
            <a:r>
              <a:rPr lang="en-US" altLang="en-US" dirty="0">
                <a:solidFill>
                  <a:srgbClr val="C00000"/>
                </a:solidFill>
              </a:rPr>
              <a:t> before they execute can simplify the design/implementation</a:t>
            </a:r>
          </a:p>
          <a:p>
            <a:pPr lvl="1" eaLnBrk="1" hangingPunct="1"/>
            <a:r>
              <a:rPr lang="en-US" altLang="en-US" dirty="0">
                <a:solidFill>
                  <a:srgbClr val="C00000"/>
                </a:solidFill>
              </a:rPr>
              <a:t>requires </a:t>
            </a:r>
            <a:r>
              <a:rPr lang="en-US" altLang="en-US" b="1" dirty="0">
                <a:solidFill>
                  <a:srgbClr val="C00000"/>
                </a:solidFill>
              </a:rPr>
              <a:t>explicit</a:t>
            </a:r>
            <a:r>
              <a:rPr lang="en-US" altLang="en-US" dirty="0">
                <a:solidFill>
                  <a:srgbClr val="C00000"/>
                </a:solidFill>
              </a:rPr>
              <a:t> conversion!</a:t>
            </a:r>
          </a:p>
          <a:p>
            <a:r>
              <a:rPr lang="en-US" altLang="en-US" dirty="0"/>
              <a:t>Weakly typed languages </a:t>
            </a:r>
          </a:p>
          <a:p>
            <a:pPr lvl="1"/>
            <a:r>
              <a:rPr lang="en-US" altLang="en-US" dirty="0">
                <a:solidFill>
                  <a:srgbClr val="C00000"/>
                </a:solidFill>
              </a:rPr>
              <a:t>Variables don’t have </a:t>
            </a:r>
            <a:r>
              <a:rPr lang="en-US" altLang="en-US" b="1" dirty="0">
                <a:solidFill>
                  <a:srgbClr val="C00000"/>
                </a:solidFill>
              </a:rPr>
              <a:t>specific types </a:t>
            </a:r>
          </a:p>
          <a:p>
            <a:pPr lvl="1"/>
            <a:r>
              <a:rPr lang="en-US" dirty="0">
                <a:solidFill>
                  <a:srgbClr val="C00000"/>
                </a:solidFill>
              </a:rPr>
              <a:t>conversions between unrelated types are done </a:t>
            </a:r>
            <a:r>
              <a:rPr lang="en-US" b="1" dirty="0">
                <a:solidFill>
                  <a:srgbClr val="C00000"/>
                </a:solidFill>
              </a:rPr>
              <a:t>implicitly </a:t>
            </a:r>
            <a:r>
              <a:rPr lang="en-US" altLang="en-US" b="1" dirty="0">
                <a:solidFill>
                  <a:srgbClr val="C00000"/>
                </a:solidFill>
              </a:rPr>
              <a:t> </a:t>
            </a:r>
          </a:p>
          <a:p>
            <a:pPr lvl="2"/>
            <a:r>
              <a:rPr lang="en-US" altLang="en-US" dirty="0">
                <a:solidFill>
                  <a:srgbClr val="0070C0"/>
                </a:solidFill>
              </a:rPr>
              <a:t>E.g., C</a:t>
            </a:r>
          </a:p>
          <a:p>
            <a:pPr eaLnBrk="1" hangingPunct="1"/>
            <a:r>
              <a:rPr lang="en-US" altLang="en-US" dirty="0"/>
              <a:t>Un-typed languages </a:t>
            </a:r>
          </a:p>
          <a:p>
            <a:pPr lvl="1" eaLnBrk="1" hangingPunct="1"/>
            <a:r>
              <a:rPr lang="en-US" altLang="en-US" dirty="0">
                <a:solidFill>
                  <a:srgbClr val="C00000"/>
                </a:solidFill>
              </a:rPr>
              <a:t>E.g., Assembler</a:t>
            </a:r>
          </a:p>
          <a:p>
            <a:pPr eaLnBrk="1" hangingPunct="1"/>
            <a:endParaRPr lang="en-US" altLang="en-US" dirty="0"/>
          </a:p>
        </p:txBody>
      </p:sp>
      <p:sp>
        <p:nvSpPr>
          <p:cNvPr id="2765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CAFE95-65C4-4C12-9A47-346A30332E2E}" type="slidenum">
              <a:rPr lang="en-US" altLang="en-US">
                <a:solidFill>
                  <a:srgbClr val="FFFFFF"/>
                </a:solidFill>
              </a:rPr>
              <a:pPr/>
              <a:t>21</a:t>
            </a:fld>
            <a:endParaRPr lang="en-US" altLang="en-US">
              <a:solidFill>
                <a:srgbClr val="FFFFFF"/>
              </a:solidFill>
            </a:endParaRPr>
          </a:p>
        </p:txBody>
      </p:sp>
    </p:spTree>
    <p:extLst>
      <p:ext uri="{BB962C8B-B14F-4D97-AF65-F5344CB8AC3E}">
        <p14:creationId xmlns:p14="http://schemas.microsoft.com/office/powerpoint/2010/main" val="3796928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0" y="521645"/>
            <a:ext cx="7886700" cy="1325563"/>
          </a:xfrm>
        </p:spPr>
        <p:txBody>
          <a:bodyPr/>
          <a:lstStyle/>
          <a:p>
            <a:pPr eaLnBrk="1" fontAlgn="auto" hangingPunct="1">
              <a:spcAft>
                <a:spcPts val="0"/>
              </a:spcAft>
              <a:defRPr/>
            </a:pPr>
            <a:r>
              <a:rPr lang="en-US" dirty="0"/>
              <a:t>Compile-time vs. Run-time</a:t>
            </a:r>
          </a:p>
        </p:txBody>
      </p:sp>
      <p:sp>
        <p:nvSpPr>
          <p:cNvPr id="32771" name="Rectangle 3"/>
          <p:cNvSpPr>
            <a:spLocks noGrp="1" noChangeArrowheads="1"/>
          </p:cNvSpPr>
          <p:nvPr>
            <p:ph sz="quarter" idx="1"/>
          </p:nvPr>
        </p:nvSpPr>
        <p:spPr>
          <a:xfrm>
            <a:off x="70022" y="1781432"/>
            <a:ext cx="9073978" cy="4873625"/>
          </a:xfrm>
        </p:spPr>
        <p:txBody>
          <a:bodyPr/>
          <a:lstStyle/>
          <a:p>
            <a:pPr eaLnBrk="1" hangingPunct="1">
              <a:lnSpc>
                <a:spcPct val="90000"/>
              </a:lnSpc>
            </a:pPr>
            <a:r>
              <a:rPr lang="en-US" altLang="en-US" sz="3600" dirty="0"/>
              <a:t>In Strongly typed languages</a:t>
            </a:r>
          </a:p>
          <a:p>
            <a:pPr lvl="1" eaLnBrk="1" hangingPunct="1">
              <a:lnSpc>
                <a:spcPct val="90000"/>
              </a:lnSpc>
            </a:pPr>
            <a:r>
              <a:rPr lang="en-US" altLang="en-US" sz="3200" dirty="0">
                <a:solidFill>
                  <a:srgbClr val="C00000"/>
                </a:solidFill>
              </a:rPr>
              <a:t>All inferences and checking are done at compile time</a:t>
            </a:r>
          </a:p>
          <a:p>
            <a:r>
              <a:rPr lang="en-US" altLang="en-US" sz="3600" dirty="0"/>
              <a:t>Statically typed and statically checking refer to the implementation that perform all these activates at </a:t>
            </a:r>
            <a:r>
              <a:rPr lang="en-US" altLang="en-US" sz="3600" b="1" dirty="0"/>
              <a:t>compile time</a:t>
            </a:r>
          </a:p>
          <a:p>
            <a:r>
              <a:rPr lang="en-US" altLang="en-US" sz="3600" dirty="0"/>
              <a:t>Dynamically typed and dynamically checked</a:t>
            </a:r>
          </a:p>
          <a:p>
            <a:pPr marL="457200" lvl="1" indent="0" eaLnBrk="1" hangingPunct="1">
              <a:lnSpc>
                <a:spcPct val="90000"/>
              </a:lnSpc>
              <a:buNone/>
            </a:pPr>
            <a:endParaRPr lang="en-US" altLang="en-US" sz="2400" dirty="0"/>
          </a:p>
        </p:txBody>
      </p:sp>
      <p:sp>
        <p:nvSpPr>
          <p:cNvPr id="3277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03A534-4E82-4DCC-8A0F-9A13F5EDC7D3}" type="slidenum">
              <a:rPr lang="en-US" altLang="en-US">
                <a:solidFill>
                  <a:srgbClr val="FFFFFF"/>
                </a:solidFill>
              </a:rPr>
              <a:pPr/>
              <a:t>22</a:t>
            </a:fld>
            <a:endParaRPr lang="en-US" altLang="en-US">
              <a:solidFill>
                <a:srgbClr val="FFFFFF"/>
              </a:solidFill>
            </a:endParaRPr>
          </a:p>
        </p:txBody>
      </p:sp>
    </p:spTree>
    <p:extLst>
      <p:ext uri="{BB962C8B-B14F-4D97-AF65-F5344CB8AC3E}">
        <p14:creationId xmlns:p14="http://schemas.microsoft.com/office/powerpoint/2010/main" val="888700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400010"/>
            <a:ext cx="7886700" cy="1325563"/>
          </a:xfrm>
        </p:spPr>
        <p:txBody>
          <a:bodyPr/>
          <a:lstStyle/>
          <a:p>
            <a:pPr eaLnBrk="1" fontAlgn="auto" hangingPunct="1">
              <a:spcAft>
                <a:spcPts val="0"/>
              </a:spcAft>
              <a:defRPr/>
            </a:pPr>
            <a:r>
              <a:rPr lang="en-US" dirty="0"/>
              <a:t>Type equivalence:1</a:t>
            </a:r>
          </a:p>
        </p:txBody>
      </p:sp>
      <p:sp>
        <p:nvSpPr>
          <p:cNvPr id="37891" name="Rectangle 3"/>
          <p:cNvSpPr>
            <a:spLocks noGrp="1" noChangeArrowheads="1"/>
          </p:cNvSpPr>
          <p:nvPr>
            <p:ph sz="quarter" idx="1"/>
          </p:nvPr>
        </p:nvSpPr>
        <p:spPr>
          <a:xfrm>
            <a:off x="0" y="1866250"/>
            <a:ext cx="9144000" cy="4873625"/>
          </a:xfrm>
        </p:spPr>
        <p:txBody>
          <a:bodyPr>
            <a:normAutofit lnSpcReduction="10000"/>
          </a:bodyPr>
          <a:lstStyle/>
          <a:p>
            <a:pPr eaLnBrk="1" hangingPunct="1"/>
            <a:r>
              <a:rPr lang="en-US" altLang="en-US" sz="3200" dirty="0"/>
              <a:t>Types MUST be checked for </a:t>
            </a:r>
            <a:r>
              <a:rPr lang="en-US" altLang="en-US" sz="3200" b="1" dirty="0"/>
              <a:t>compatibility</a:t>
            </a:r>
            <a:r>
              <a:rPr lang="en-US" altLang="en-US" sz="3200" dirty="0"/>
              <a:t> and equivalent</a:t>
            </a:r>
          </a:p>
          <a:p>
            <a:pPr eaLnBrk="1" hangingPunct="1"/>
            <a:r>
              <a:rPr lang="en-US" altLang="en-US" sz="3200" dirty="0"/>
              <a:t>Examples include</a:t>
            </a:r>
          </a:p>
          <a:p>
            <a:pPr lvl="1" eaLnBrk="1" hangingPunct="1"/>
            <a:r>
              <a:rPr lang="en-US" altLang="en-US" sz="3200" dirty="0">
                <a:solidFill>
                  <a:srgbClr val="C00000"/>
                </a:solidFill>
              </a:rPr>
              <a:t>Assignment statements</a:t>
            </a:r>
          </a:p>
          <a:p>
            <a:pPr lvl="1" eaLnBrk="1" hangingPunct="1"/>
            <a:r>
              <a:rPr lang="en-US" altLang="en-US" sz="3200" dirty="0">
                <a:solidFill>
                  <a:srgbClr val="C00000"/>
                </a:solidFill>
              </a:rPr>
              <a:t>Formal and actual parameters of procedure/function calls</a:t>
            </a:r>
          </a:p>
          <a:p>
            <a:pPr eaLnBrk="1" hangingPunct="1"/>
            <a:r>
              <a:rPr lang="en-US" altLang="en-US" sz="3200" dirty="0"/>
              <a:t>Compilers must </a:t>
            </a:r>
            <a:r>
              <a:rPr lang="en-US" altLang="en-US" sz="3200" b="1" dirty="0"/>
              <a:t>detect and report </a:t>
            </a:r>
            <a:r>
              <a:rPr lang="en-US" altLang="en-US" sz="3200" dirty="0"/>
              <a:t>any situation that violates the type incompatibility</a:t>
            </a:r>
          </a:p>
          <a:p>
            <a:pPr lvl="1" eaLnBrk="1" hangingPunct="1"/>
            <a:r>
              <a:rPr lang="en-US" altLang="en-US" sz="3200" dirty="0">
                <a:solidFill>
                  <a:srgbClr val="C00000"/>
                </a:solidFill>
              </a:rPr>
              <a:t>e.g., A compiler </a:t>
            </a:r>
            <a:r>
              <a:rPr lang="en-US" altLang="en-US" sz="3200" b="1" dirty="0">
                <a:solidFill>
                  <a:srgbClr val="C00000"/>
                </a:solidFill>
              </a:rPr>
              <a:t>found</a:t>
            </a:r>
            <a:r>
              <a:rPr lang="en-US" altLang="en-US" sz="3200" dirty="0">
                <a:solidFill>
                  <a:srgbClr val="C00000"/>
                </a:solidFill>
              </a:rPr>
              <a:t> an integer but it </a:t>
            </a:r>
            <a:r>
              <a:rPr lang="en-US" altLang="en-US" sz="3200" b="1" dirty="0">
                <a:solidFill>
                  <a:srgbClr val="C00000"/>
                </a:solidFill>
              </a:rPr>
              <a:t>expects</a:t>
            </a:r>
            <a:r>
              <a:rPr lang="en-US" altLang="en-US" sz="3200" dirty="0">
                <a:solidFill>
                  <a:srgbClr val="C00000"/>
                </a:solidFill>
              </a:rPr>
              <a:t> a real</a:t>
            </a:r>
          </a:p>
          <a:p>
            <a:pPr eaLnBrk="1" hangingPunct="1"/>
            <a:endParaRPr lang="en-US" altLang="en-US" sz="2800" dirty="0"/>
          </a:p>
        </p:txBody>
      </p:sp>
      <p:sp>
        <p:nvSpPr>
          <p:cNvPr id="37892" name="Slide Number Placeholder 5"/>
          <p:cNvSpPr>
            <a:spLocks noGrp="1"/>
          </p:cNvSpPr>
          <p:nvPr>
            <p:ph type="sldNum" sz="quarter" idx="4294967295"/>
          </p:nvPr>
        </p:nvSpPr>
        <p:spPr bwMode="auto">
          <a:xfrm>
            <a:off x="8534400" y="5449845"/>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B7DE35-8D56-4991-9B93-58C181F373B5}" type="slidenum">
              <a:rPr lang="en-US" altLang="en-US">
                <a:solidFill>
                  <a:srgbClr val="FFFFFF"/>
                </a:solidFill>
              </a:rPr>
              <a:pPr/>
              <a:t>23</a:t>
            </a:fld>
            <a:endParaRPr lang="en-US" altLang="en-US" dirty="0">
              <a:solidFill>
                <a:srgbClr val="FFFFFF"/>
              </a:solidFill>
            </a:endParaRPr>
          </a:p>
        </p:txBody>
      </p:sp>
    </p:spTree>
    <p:extLst>
      <p:ext uri="{BB962C8B-B14F-4D97-AF65-F5344CB8AC3E}">
        <p14:creationId xmlns:p14="http://schemas.microsoft.com/office/powerpoint/2010/main" val="1711360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0" y="464107"/>
            <a:ext cx="7886700" cy="1325563"/>
          </a:xfrm>
        </p:spPr>
        <p:txBody>
          <a:bodyPr/>
          <a:lstStyle/>
          <a:p>
            <a:pPr eaLnBrk="1" fontAlgn="auto" hangingPunct="1">
              <a:spcAft>
                <a:spcPts val="0"/>
              </a:spcAft>
              <a:defRPr/>
            </a:pPr>
            <a:r>
              <a:rPr lang="en-US" dirty="0"/>
              <a:t>Type equivalence:2</a:t>
            </a:r>
          </a:p>
        </p:txBody>
      </p:sp>
      <p:sp>
        <p:nvSpPr>
          <p:cNvPr id="38915" name="Rectangle 3"/>
          <p:cNvSpPr>
            <a:spLocks noGrp="1" noChangeArrowheads="1"/>
          </p:cNvSpPr>
          <p:nvPr>
            <p:ph sz="quarter" idx="1"/>
          </p:nvPr>
        </p:nvSpPr>
        <p:spPr>
          <a:xfrm>
            <a:off x="-1" y="1789670"/>
            <a:ext cx="9012195" cy="4873625"/>
          </a:xfrm>
        </p:spPr>
        <p:txBody>
          <a:bodyPr>
            <a:normAutofit lnSpcReduction="10000"/>
          </a:bodyPr>
          <a:lstStyle/>
          <a:p>
            <a:pPr eaLnBrk="1" hangingPunct="1"/>
            <a:r>
              <a:rPr lang="en-US" altLang="en-US" sz="3200" dirty="0"/>
              <a:t>An important element of any </a:t>
            </a:r>
            <a:r>
              <a:rPr lang="en-US" altLang="en-US" sz="3200" b="1" dirty="0"/>
              <a:t>type system </a:t>
            </a:r>
            <a:r>
              <a:rPr lang="en-US" altLang="en-US" sz="3200" dirty="0"/>
              <a:t>is the mechanism to decide if two different type </a:t>
            </a:r>
            <a:r>
              <a:rPr lang="en-US" altLang="en-US" sz="3200" b="1" dirty="0"/>
              <a:t>declarations are equivalent</a:t>
            </a:r>
          </a:p>
          <a:p>
            <a:r>
              <a:rPr lang="en-US" altLang="en-US" sz="3600" dirty="0"/>
              <a:t>To compare two types, need to understand the </a:t>
            </a:r>
            <a:r>
              <a:rPr lang="en-US" altLang="en-US" sz="3600" b="1" dirty="0"/>
              <a:t>notion of type equivalence</a:t>
            </a:r>
          </a:p>
          <a:p>
            <a:r>
              <a:rPr lang="en-US" altLang="en-US" sz="3600" dirty="0"/>
              <a:t>Two types are equivalent </a:t>
            </a:r>
            <a:r>
              <a:rPr lang="en-US" altLang="en-US" sz="3600" dirty="0" err="1"/>
              <a:t>iff</a:t>
            </a:r>
            <a:r>
              <a:rPr lang="en-US" altLang="en-US" sz="3600" dirty="0"/>
              <a:t> </a:t>
            </a:r>
          </a:p>
          <a:p>
            <a:pPr lvl="1"/>
            <a:r>
              <a:rPr lang="en-US" altLang="en-US" sz="3600" dirty="0">
                <a:solidFill>
                  <a:srgbClr val="C00000"/>
                </a:solidFill>
              </a:rPr>
              <a:t>values of their types have the same representations </a:t>
            </a:r>
          </a:p>
          <a:p>
            <a:pPr lvl="2"/>
            <a:r>
              <a:rPr lang="en-US" altLang="en-US" sz="3200" dirty="0">
                <a:solidFill>
                  <a:srgbClr val="0070C0"/>
                </a:solidFill>
              </a:rPr>
              <a:t>i.e., one can be used where the other is required, and vs.</a:t>
            </a:r>
          </a:p>
        </p:txBody>
      </p:sp>
      <p:sp>
        <p:nvSpPr>
          <p:cNvPr id="38916"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8EFF6D-C6B4-424D-8E5D-CE279487C5C2}" type="slidenum">
              <a:rPr lang="en-US" altLang="en-US">
                <a:solidFill>
                  <a:srgbClr val="FFFFFF"/>
                </a:solidFill>
              </a:rPr>
              <a:pPr/>
              <a:t>24</a:t>
            </a:fld>
            <a:endParaRPr lang="en-US" altLang="en-US">
              <a:solidFill>
                <a:srgbClr val="FFFFFF"/>
              </a:solidFill>
            </a:endParaRPr>
          </a:p>
        </p:txBody>
      </p:sp>
    </p:spTree>
    <p:extLst>
      <p:ext uri="{BB962C8B-B14F-4D97-AF65-F5344CB8AC3E}">
        <p14:creationId xmlns:p14="http://schemas.microsoft.com/office/powerpoint/2010/main" val="1483057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0" y="455869"/>
            <a:ext cx="7886700" cy="1325563"/>
          </a:xfrm>
        </p:spPr>
        <p:txBody>
          <a:bodyPr/>
          <a:lstStyle/>
          <a:p>
            <a:pPr eaLnBrk="1" fontAlgn="auto" hangingPunct="1">
              <a:spcAft>
                <a:spcPts val="0"/>
              </a:spcAft>
              <a:defRPr/>
            </a:pPr>
            <a:r>
              <a:rPr lang="en-US" dirty="0"/>
              <a:t>Type equivalence: 3</a:t>
            </a:r>
          </a:p>
        </p:txBody>
      </p:sp>
      <p:sp>
        <p:nvSpPr>
          <p:cNvPr id="39939" name="Rectangle 3"/>
          <p:cNvSpPr>
            <a:spLocks noGrp="1" noChangeArrowheads="1"/>
          </p:cNvSpPr>
          <p:nvPr>
            <p:ph sz="quarter" idx="1"/>
          </p:nvPr>
        </p:nvSpPr>
        <p:spPr>
          <a:xfrm>
            <a:off x="70022" y="1781432"/>
            <a:ext cx="8958648" cy="4873625"/>
          </a:xfrm>
        </p:spPr>
        <p:txBody>
          <a:bodyPr>
            <a:normAutofit/>
          </a:bodyPr>
          <a:lstStyle/>
          <a:p>
            <a:pPr eaLnBrk="1" hangingPunct="1"/>
            <a:r>
              <a:rPr lang="en-US" altLang="en-US" sz="4000" dirty="0"/>
              <a:t>There are two notations of type equivalence</a:t>
            </a:r>
          </a:p>
          <a:p>
            <a:pPr lvl="1" eaLnBrk="1" hangingPunct="1"/>
            <a:r>
              <a:rPr lang="en-US" altLang="en-US" sz="3200" dirty="0">
                <a:solidFill>
                  <a:srgbClr val="C00000"/>
                </a:solidFill>
              </a:rPr>
              <a:t>Name equivalence (used for almost all languages)</a:t>
            </a:r>
          </a:p>
          <a:p>
            <a:pPr lvl="1" eaLnBrk="1" hangingPunct="1"/>
            <a:r>
              <a:rPr lang="en-US" altLang="en-US" sz="3200" dirty="0">
                <a:solidFill>
                  <a:srgbClr val="C00000"/>
                </a:solidFill>
              </a:rPr>
              <a:t>Structural equivalence (difficult to implement)</a:t>
            </a:r>
          </a:p>
        </p:txBody>
      </p:sp>
      <p:sp>
        <p:nvSpPr>
          <p:cNvPr id="39940"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CCBD17-D34D-41F9-84F6-C5A7A816DE97}" type="slidenum">
              <a:rPr lang="en-US" altLang="en-US">
                <a:solidFill>
                  <a:srgbClr val="FFFFFF"/>
                </a:solidFill>
              </a:rPr>
              <a:pPr/>
              <a:t>25</a:t>
            </a:fld>
            <a:endParaRPr lang="en-US" altLang="en-US">
              <a:solidFill>
                <a:srgbClr val="FFFFFF"/>
              </a:solidFill>
            </a:endParaRPr>
          </a:p>
        </p:txBody>
      </p:sp>
    </p:spTree>
    <p:extLst>
      <p:ext uri="{BB962C8B-B14F-4D97-AF65-F5344CB8AC3E}">
        <p14:creationId xmlns:p14="http://schemas.microsoft.com/office/powerpoint/2010/main" val="3335731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0" y="447631"/>
            <a:ext cx="9144000" cy="1325563"/>
          </a:xfrm>
        </p:spPr>
        <p:txBody>
          <a:bodyPr/>
          <a:lstStyle/>
          <a:p>
            <a:pPr eaLnBrk="1" fontAlgn="auto" hangingPunct="1">
              <a:spcAft>
                <a:spcPts val="0"/>
              </a:spcAft>
              <a:defRPr/>
            </a:pPr>
            <a:r>
              <a:rPr lang="en-US" dirty="0"/>
              <a:t>Name equivalence</a:t>
            </a:r>
          </a:p>
        </p:txBody>
      </p:sp>
      <p:sp>
        <p:nvSpPr>
          <p:cNvPr id="40963" name="Rectangle 3"/>
          <p:cNvSpPr>
            <a:spLocks noGrp="1" noChangeArrowheads="1"/>
          </p:cNvSpPr>
          <p:nvPr>
            <p:ph sz="quarter" idx="1"/>
          </p:nvPr>
        </p:nvSpPr>
        <p:spPr>
          <a:xfrm>
            <a:off x="61783" y="1773194"/>
            <a:ext cx="9008075" cy="4873625"/>
          </a:xfrm>
        </p:spPr>
        <p:txBody>
          <a:bodyPr>
            <a:noAutofit/>
          </a:bodyPr>
          <a:lstStyle/>
          <a:p>
            <a:pPr eaLnBrk="1" hangingPunct="1"/>
            <a:r>
              <a:rPr lang="en-US" altLang="en-US" sz="3600" dirty="0"/>
              <a:t>Two types are name equivalent </a:t>
            </a:r>
            <a:r>
              <a:rPr lang="en-US" altLang="en-US" sz="3600" dirty="0" err="1"/>
              <a:t>iff</a:t>
            </a:r>
            <a:r>
              <a:rPr lang="en-US" altLang="en-US" sz="3600" dirty="0"/>
              <a:t> they have the </a:t>
            </a:r>
            <a:r>
              <a:rPr lang="en-US" altLang="en-US" sz="3600" b="1" dirty="0">
                <a:solidFill>
                  <a:srgbClr val="C00000"/>
                </a:solidFill>
              </a:rPr>
              <a:t>SAME NAME</a:t>
            </a:r>
          </a:p>
          <a:p>
            <a:pPr eaLnBrk="1" hangingPunct="1"/>
            <a:r>
              <a:rPr lang="en-US" altLang="en-US" sz="3200" dirty="0"/>
              <a:t>e.g.,</a:t>
            </a:r>
          </a:p>
          <a:p>
            <a:pPr lvl="1" eaLnBrk="1" hangingPunct="1"/>
            <a:r>
              <a:rPr lang="en-US" altLang="en-US" sz="3200" dirty="0">
                <a:solidFill>
                  <a:srgbClr val="C00000"/>
                </a:solidFill>
              </a:rPr>
              <a:t>Type t1 = Array [1..10] of integer;</a:t>
            </a:r>
          </a:p>
          <a:p>
            <a:pPr lvl="1" eaLnBrk="1" hangingPunct="1"/>
            <a:r>
              <a:rPr lang="en-US" altLang="en-US" sz="3200" dirty="0">
                <a:solidFill>
                  <a:srgbClr val="C00000"/>
                </a:solidFill>
              </a:rPr>
              <a:t>Type t2 = Array [1..10] of integer;</a:t>
            </a:r>
          </a:p>
          <a:p>
            <a:r>
              <a:rPr lang="en-US" altLang="en-US" sz="3200" dirty="0"/>
              <a:t>Are they name equivalent? </a:t>
            </a:r>
          </a:p>
          <a:p>
            <a:pPr lvl="1"/>
            <a:r>
              <a:rPr lang="en-US" altLang="en-US" sz="3200" dirty="0">
                <a:solidFill>
                  <a:srgbClr val="C00000"/>
                </a:solidFill>
              </a:rPr>
              <a:t>No, because they have distinct </a:t>
            </a:r>
            <a:r>
              <a:rPr lang="en-US" altLang="en-US" sz="3200" b="1" dirty="0">
                <a:solidFill>
                  <a:srgbClr val="C00000"/>
                </a:solidFill>
              </a:rPr>
              <a:t>type definitions </a:t>
            </a:r>
            <a:r>
              <a:rPr lang="en-US" altLang="en-US" sz="3200" dirty="0">
                <a:solidFill>
                  <a:srgbClr val="C00000"/>
                </a:solidFill>
              </a:rPr>
              <a:t>(names)</a:t>
            </a:r>
          </a:p>
          <a:p>
            <a:r>
              <a:rPr lang="en-US" altLang="en-US" sz="3200" dirty="0"/>
              <a:t>Java, and Ada use </a:t>
            </a:r>
            <a:r>
              <a:rPr lang="en-US" altLang="en-US" sz="3200" b="1" dirty="0"/>
              <a:t>name equivalence</a:t>
            </a:r>
          </a:p>
        </p:txBody>
      </p:sp>
      <p:sp>
        <p:nvSpPr>
          <p:cNvPr id="40964"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0B11E3-0215-4AA0-B5D1-1BAC0C978D86}" type="slidenum">
              <a:rPr lang="en-US" altLang="en-US">
                <a:solidFill>
                  <a:srgbClr val="FFFFFF"/>
                </a:solidFill>
              </a:rPr>
              <a:pPr/>
              <a:t>26</a:t>
            </a:fld>
            <a:endParaRPr lang="en-US" altLang="en-US">
              <a:solidFill>
                <a:srgbClr val="FFFFFF"/>
              </a:solidFill>
            </a:endParaRPr>
          </a:p>
        </p:txBody>
      </p:sp>
    </p:spTree>
    <p:extLst>
      <p:ext uri="{BB962C8B-B14F-4D97-AF65-F5344CB8AC3E}">
        <p14:creationId xmlns:p14="http://schemas.microsoft.com/office/powerpoint/2010/main" val="929005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0" y="472345"/>
            <a:ext cx="7886700" cy="1325563"/>
          </a:xfrm>
        </p:spPr>
        <p:txBody>
          <a:bodyPr/>
          <a:lstStyle/>
          <a:p>
            <a:pPr eaLnBrk="1" fontAlgn="auto" hangingPunct="1">
              <a:spcAft>
                <a:spcPts val="0"/>
              </a:spcAft>
              <a:defRPr/>
            </a:pPr>
            <a:r>
              <a:rPr lang="en-US" dirty="0"/>
              <a:t>Name equivalence: 2(solution)</a:t>
            </a:r>
          </a:p>
        </p:txBody>
      </p:sp>
      <p:sp>
        <p:nvSpPr>
          <p:cNvPr id="41987" name="Rectangle 3"/>
          <p:cNvSpPr>
            <a:spLocks noGrp="1" noChangeArrowheads="1"/>
          </p:cNvSpPr>
          <p:nvPr>
            <p:ph sz="quarter" idx="1"/>
          </p:nvPr>
        </p:nvSpPr>
        <p:spPr>
          <a:xfrm>
            <a:off x="0" y="1797908"/>
            <a:ext cx="9144000" cy="4873625"/>
          </a:xfrm>
        </p:spPr>
        <p:txBody>
          <a:bodyPr/>
          <a:lstStyle/>
          <a:p>
            <a:pPr eaLnBrk="1" hangingPunct="1"/>
            <a:r>
              <a:rPr lang="en-US" altLang="en-US" dirty="0"/>
              <a:t>TYPE t3 = Array [1..10] of Integer;</a:t>
            </a:r>
          </a:p>
          <a:p>
            <a:pPr eaLnBrk="1" hangingPunct="1"/>
            <a:r>
              <a:rPr lang="en-US" altLang="en-US" dirty="0"/>
              <a:t>TYPE t4=t3; </a:t>
            </a:r>
          </a:p>
          <a:p>
            <a:pPr eaLnBrk="1" hangingPunct="1"/>
            <a:r>
              <a:rPr lang="en-US" altLang="en-US" dirty="0"/>
              <a:t>Are they equivalent? </a:t>
            </a:r>
            <a:r>
              <a:rPr lang="en-US" altLang="en-US" dirty="0">
                <a:solidFill>
                  <a:srgbClr val="C00000"/>
                </a:solidFill>
              </a:rPr>
              <a:t>YES!</a:t>
            </a:r>
          </a:p>
          <a:p>
            <a:pPr eaLnBrk="1" hangingPunct="1"/>
            <a:r>
              <a:rPr lang="en-US" altLang="en-US" dirty="0"/>
              <a:t>Name equivalence check is easy by the compiler (by just comparing the pointers)</a:t>
            </a:r>
          </a:p>
        </p:txBody>
      </p:sp>
      <p:sp>
        <p:nvSpPr>
          <p:cNvPr id="41988"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2CEA09B-92C7-4F08-A189-EFB8DDE2D635}" type="slidenum">
              <a:rPr lang="en-US" altLang="en-US">
                <a:solidFill>
                  <a:srgbClr val="FFFFFF"/>
                </a:solidFill>
              </a:rPr>
              <a:pPr/>
              <a:t>27</a:t>
            </a:fld>
            <a:endParaRPr lang="en-US" altLang="en-US">
              <a:solidFill>
                <a:srgbClr val="FFFFFF"/>
              </a:solidFill>
            </a:endParaRPr>
          </a:p>
        </p:txBody>
      </p:sp>
    </p:spTree>
    <p:extLst>
      <p:ext uri="{BB962C8B-B14F-4D97-AF65-F5344CB8AC3E}">
        <p14:creationId xmlns:p14="http://schemas.microsoft.com/office/powerpoint/2010/main" val="427328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 y="554597"/>
            <a:ext cx="9012195" cy="1325563"/>
          </a:xfrm>
        </p:spPr>
        <p:txBody>
          <a:bodyPr/>
          <a:lstStyle/>
          <a:p>
            <a:pPr eaLnBrk="1" fontAlgn="auto" hangingPunct="1">
              <a:spcAft>
                <a:spcPts val="0"/>
              </a:spcAft>
              <a:defRPr/>
            </a:pPr>
            <a:r>
              <a:rPr lang="en-US" dirty="0"/>
              <a:t>Structural equivalence</a:t>
            </a:r>
          </a:p>
        </p:txBody>
      </p:sp>
      <p:sp>
        <p:nvSpPr>
          <p:cNvPr id="43011" name="Rectangle 3"/>
          <p:cNvSpPr>
            <a:spLocks noGrp="1" noChangeArrowheads="1"/>
          </p:cNvSpPr>
          <p:nvPr>
            <p:ph sz="quarter" idx="1"/>
          </p:nvPr>
        </p:nvSpPr>
        <p:spPr>
          <a:xfrm>
            <a:off x="0" y="1797908"/>
            <a:ext cx="9144000" cy="4873625"/>
          </a:xfrm>
        </p:spPr>
        <p:txBody>
          <a:bodyPr/>
          <a:lstStyle/>
          <a:p>
            <a:pPr eaLnBrk="1" hangingPunct="1">
              <a:lnSpc>
                <a:spcPct val="80000"/>
              </a:lnSpc>
            </a:pPr>
            <a:r>
              <a:rPr lang="en-US" altLang="en-US" sz="2800" dirty="0"/>
              <a:t>Two types are structurally equivalent </a:t>
            </a:r>
            <a:r>
              <a:rPr lang="en-US" altLang="en-US" sz="2800" dirty="0" err="1"/>
              <a:t>iff</a:t>
            </a:r>
            <a:r>
              <a:rPr lang="en-US" altLang="en-US" sz="2800" dirty="0"/>
              <a:t> </a:t>
            </a:r>
          </a:p>
          <a:p>
            <a:pPr lvl="1">
              <a:lnSpc>
                <a:spcPct val="80000"/>
              </a:lnSpc>
            </a:pPr>
            <a:r>
              <a:rPr lang="en-US" altLang="en-US" sz="2400" dirty="0">
                <a:solidFill>
                  <a:srgbClr val="C00000"/>
                </a:solidFill>
              </a:rPr>
              <a:t>they have the same structure </a:t>
            </a:r>
          </a:p>
          <a:p>
            <a:pPr lvl="1" eaLnBrk="1" hangingPunct="1">
              <a:lnSpc>
                <a:spcPct val="80000"/>
              </a:lnSpc>
            </a:pPr>
            <a:r>
              <a:rPr lang="en-US" altLang="en-US" sz="2400" dirty="0">
                <a:solidFill>
                  <a:srgbClr val="C00000"/>
                </a:solidFill>
              </a:rPr>
              <a:t>same set of fields </a:t>
            </a:r>
          </a:p>
          <a:p>
            <a:pPr lvl="1" eaLnBrk="1" hangingPunct="1">
              <a:lnSpc>
                <a:spcPct val="80000"/>
              </a:lnSpc>
            </a:pPr>
            <a:r>
              <a:rPr lang="en-US" altLang="en-US" sz="2400" dirty="0">
                <a:solidFill>
                  <a:srgbClr val="C00000"/>
                </a:solidFill>
              </a:rPr>
              <a:t>same order</a:t>
            </a:r>
          </a:p>
          <a:p>
            <a:pPr lvl="1" eaLnBrk="1" hangingPunct="1">
              <a:lnSpc>
                <a:spcPct val="80000"/>
              </a:lnSpc>
            </a:pPr>
            <a:r>
              <a:rPr lang="en-US" altLang="en-US" sz="2400" dirty="0">
                <a:solidFill>
                  <a:srgbClr val="C00000"/>
                </a:solidFill>
              </a:rPr>
              <a:t>corresponding fields having the equivalent types</a:t>
            </a:r>
          </a:p>
          <a:p>
            <a:pPr eaLnBrk="1" hangingPunct="1">
              <a:lnSpc>
                <a:spcPct val="80000"/>
              </a:lnSpc>
            </a:pPr>
            <a:r>
              <a:rPr lang="en-US" altLang="en-US" sz="2800" dirty="0"/>
              <a:t>e.g.,</a:t>
            </a:r>
          </a:p>
          <a:p>
            <a:pPr lvl="1" eaLnBrk="1" hangingPunct="1">
              <a:lnSpc>
                <a:spcPct val="80000"/>
              </a:lnSpc>
            </a:pPr>
            <a:r>
              <a:rPr lang="en-US" altLang="en-US" sz="2400" dirty="0">
                <a:solidFill>
                  <a:srgbClr val="C00000"/>
                </a:solidFill>
              </a:rPr>
              <a:t>TYPE t5 = RECORD c: integer; p:</a:t>
            </a:r>
            <a:r>
              <a:rPr lang="en-US" altLang="en-US" sz="2400" dirty="0">
                <a:solidFill>
                  <a:srgbClr val="C00000"/>
                </a:solidFill>
                <a:sym typeface="Symbol" panose="05050102010706020507" pitchFamily="18" charset="2"/>
              </a:rPr>
              <a:t>t5; END</a:t>
            </a:r>
          </a:p>
          <a:p>
            <a:pPr lvl="1" eaLnBrk="1" hangingPunct="1">
              <a:lnSpc>
                <a:spcPct val="80000"/>
              </a:lnSpc>
            </a:pPr>
            <a:r>
              <a:rPr lang="en-US" altLang="en-US" sz="2400" dirty="0">
                <a:solidFill>
                  <a:srgbClr val="C00000"/>
                </a:solidFill>
              </a:rPr>
              <a:t>TYPE t6 = RECORD c: integer; p:</a:t>
            </a:r>
            <a:r>
              <a:rPr lang="en-US" altLang="en-US" sz="2400" dirty="0">
                <a:solidFill>
                  <a:srgbClr val="C00000"/>
                </a:solidFill>
                <a:sym typeface="Symbol" panose="05050102010706020507" pitchFamily="18" charset="2"/>
              </a:rPr>
              <a:t>t6; END</a:t>
            </a:r>
          </a:p>
          <a:p>
            <a:pPr eaLnBrk="1" hangingPunct="1">
              <a:lnSpc>
                <a:spcPct val="80000"/>
              </a:lnSpc>
            </a:pPr>
            <a:r>
              <a:rPr lang="en-US" altLang="en-US" sz="2700" dirty="0">
                <a:sym typeface="Symbol" panose="05050102010706020507" pitchFamily="18" charset="2"/>
              </a:rPr>
              <a:t>Examples of languages supporting </a:t>
            </a:r>
            <a:r>
              <a:rPr lang="en-US" altLang="en-US" sz="2700" b="1" dirty="0">
                <a:sym typeface="Symbol" panose="05050102010706020507" pitchFamily="18" charset="2"/>
              </a:rPr>
              <a:t>structural type </a:t>
            </a:r>
            <a:r>
              <a:rPr lang="en-US" altLang="en-US" sz="2700" dirty="0">
                <a:sym typeface="Symbol" panose="05050102010706020507" pitchFamily="18" charset="2"/>
              </a:rPr>
              <a:t>include</a:t>
            </a:r>
          </a:p>
          <a:p>
            <a:pPr lvl="1" eaLnBrk="1" hangingPunct="1">
              <a:lnSpc>
                <a:spcPct val="80000"/>
              </a:lnSpc>
            </a:pPr>
            <a:r>
              <a:rPr lang="en-US" altLang="en-US" dirty="0">
                <a:solidFill>
                  <a:srgbClr val="C00000"/>
                </a:solidFill>
                <a:sym typeface="Symbol" panose="05050102010706020507" pitchFamily="18" charset="2"/>
              </a:rPr>
              <a:t>C, C++,  and Algol 68</a:t>
            </a:r>
          </a:p>
          <a:p>
            <a:pPr>
              <a:lnSpc>
                <a:spcPct val="80000"/>
              </a:lnSpc>
            </a:pPr>
            <a:r>
              <a:rPr lang="en-US" altLang="en-US" sz="2800" dirty="0"/>
              <a:t>Difficult to implement because </a:t>
            </a:r>
            <a:r>
              <a:rPr lang="en-US" altLang="en-US" sz="2800" b="1" dirty="0"/>
              <a:t>parallel </a:t>
            </a:r>
            <a:r>
              <a:rPr lang="en-US" altLang="en-US" sz="2800" dirty="0"/>
              <a:t>parsing of two type descriptors is needed!</a:t>
            </a:r>
          </a:p>
        </p:txBody>
      </p:sp>
      <p:sp>
        <p:nvSpPr>
          <p:cNvPr id="4301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B89B5D-C6DF-45E9-9863-51FB768081E6}" type="slidenum">
              <a:rPr lang="en-US" altLang="en-US">
                <a:solidFill>
                  <a:srgbClr val="FFFFFF"/>
                </a:solidFill>
              </a:rPr>
              <a:pPr/>
              <a:t>28</a:t>
            </a:fld>
            <a:endParaRPr lang="en-US" altLang="en-US">
              <a:solidFill>
                <a:srgbClr val="FFFFFF"/>
              </a:solidFill>
            </a:endParaRPr>
          </a:p>
        </p:txBody>
      </p:sp>
    </p:spTree>
    <p:extLst>
      <p:ext uri="{BB962C8B-B14F-4D97-AF65-F5344CB8AC3E}">
        <p14:creationId xmlns:p14="http://schemas.microsoft.com/office/powerpoint/2010/main" val="258093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0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0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961120" cy="1325563"/>
          </a:xfrm>
        </p:spPr>
        <p:txBody>
          <a:bodyPr/>
          <a:lstStyle/>
          <a:p>
            <a:r>
              <a:rPr lang="en-US" dirty="0"/>
              <a:t>The applicability of types?</a:t>
            </a:r>
          </a:p>
        </p:txBody>
      </p:sp>
      <p:sp>
        <p:nvSpPr>
          <p:cNvPr id="3" name="Content Placeholder 2"/>
          <p:cNvSpPr>
            <a:spLocks noGrp="1"/>
          </p:cNvSpPr>
          <p:nvPr>
            <p:ph idx="1"/>
          </p:nvPr>
        </p:nvSpPr>
        <p:spPr>
          <a:xfrm>
            <a:off x="0" y="1805728"/>
            <a:ext cx="8515350" cy="4222657"/>
          </a:xfrm>
        </p:spPr>
        <p:txBody>
          <a:bodyPr>
            <a:normAutofit fontScale="92500" lnSpcReduction="20000"/>
          </a:bodyPr>
          <a:lstStyle/>
          <a:p>
            <a:r>
              <a:rPr lang="en-US" sz="3600" dirty="0"/>
              <a:t>Types can be applied :</a:t>
            </a:r>
          </a:p>
          <a:p>
            <a:pPr lvl="1"/>
            <a:r>
              <a:rPr lang="en-US" sz="3200" dirty="0">
                <a:solidFill>
                  <a:srgbClr val="C00000"/>
                </a:solidFill>
              </a:rPr>
              <a:t>Type checking (compatibility)</a:t>
            </a:r>
          </a:p>
          <a:p>
            <a:pPr lvl="2"/>
            <a:r>
              <a:rPr lang="en-US" sz="2800" dirty="0">
                <a:solidFill>
                  <a:srgbClr val="0070C0"/>
                </a:solidFill>
              </a:rPr>
              <a:t>rules are used to reason about the behavior of the program at run time to ensure the types of the operands matches the type of expected  by an operator</a:t>
            </a:r>
          </a:p>
          <a:p>
            <a:pPr lvl="2"/>
            <a:r>
              <a:rPr lang="en-US" sz="2800" dirty="0">
                <a:solidFill>
                  <a:srgbClr val="0070C0"/>
                </a:solidFill>
              </a:rPr>
              <a:t>E.g., &amp;&amp;  (AND Operator) requires both operands be defined as Booleans</a:t>
            </a:r>
          </a:p>
          <a:p>
            <a:pPr lvl="1"/>
            <a:r>
              <a:rPr lang="en-US" sz="3200" dirty="0">
                <a:solidFill>
                  <a:srgbClr val="C00000"/>
                </a:solidFill>
              </a:rPr>
              <a:t>Translation application (code generation)</a:t>
            </a:r>
          </a:p>
          <a:p>
            <a:pPr lvl="2"/>
            <a:r>
              <a:rPr lang="en-US" sz="3000" dirty="0">
                <a:solidFill>
                  <a:srgbClr val="0070C0"/>
                </a:solidFill>
              </a:rPr>
              <a:t>the type of an identifier can be used to compute the</a:t>
            </a:r>
            <a:r>
              <a:rPr lang="en-US" sz="3000" b="1" dirty="0">
                <a:solidFill>
                  <a:srgbClr val="0070C0"/>
                </a:solidFill>
              </a:rPr>
              <a:t> storage </a:t>
            </a:r>
            <a:r>
              <a:rPr lang="en-US" sz="3000" dirty="0">
                <a:solidFill>
                  <a:srgbClr val="0070C0"/>
                </a:solidFill>
              </a:rPr>
              <a:t>needed for that identifier during program execution </a:t>
            </a:r>
          </a:p>
        </p:txBody>
      </p:sp>
    </p:spTree>
    <p:extLst>
      <p:ext uri="{BB962C8B-B14F-4D97-AF65-F5344CB8AC3E}">
        <p14:creationId xmlns:p14="http://schemas.microsoft.com/office/powerpoint/2010/main" val="291479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42888" y="235816"/>
            <a:ext cx="7886700" cy="1325563"/>
          </a:xfrm>
        </p:spPr>
        <p:txBody>
          <a:bodyPr/>
          <a:lstStyle/>
          <a:p>
            <a:pPr eaLnBrk="1" fontAlgn="auto" hangingPunct="1">
              <a:spcAft>
                <a:spcPts val="0"/>
              </a:spcAft>
              <a:defRPr/>
            </a:pPr>
            <a:r>
              <a:rPr lang="en-US" dirty="0"/>
              <a:t>Type checking</a:t>
            </a:r>
          </a:p>
        </p:txBody>
      </p:sp>
      <p:sp>
        <p:nvSpPr>
          <p:cNvPr id="10243" name="Rectangle 3"/>
          <p:cNvSpPr>
            <a:spLocks noGrp="1" noChangeArrowheads="1"/>
          </p:cNvSpPr>
          <p:nvPr>
            <p:ph sz="quarter" idx="1"/>
          </p:nvPr>
        </p:nvSpPr>
        <p:spPr>
          <a:xfrm>
            <a:off x="308919" y="1822621"/>
            <a:ext cx="7467600" cy="4873625"/>
          </a:xfrm>
        </p:spPr>
        <p:txBody>
          <a:bodyPr>
            <a:normAutofit/>
          </a:bodyPr>
          <a:lstStyle/>
          <a:p>
            <a:pPr eaLnBrk="1" hangingPunct="1">
              <a:lnSpc>
                <a:spcPct val="90000"/>
              </a:lnSpc>
              <a:defRPr/>
            </a:pPr>
            <a:r>
              <a:rPr lang="en-US" dirty="0"/>
              <a:t>Compilers ultimate job is to translate the input program into a form that can be </a:t>
            </a:r>
            <a:r>
              <a:rPr lang="en-US" b="1" dirty="0"/>
              <a:t>executed</a:t>
            </a:r>
            <a:r>
              <a:rPr lang="en-US" dirty="0"/>
              <a:t> on the target machine</a:t>
            </a:r>
          </a:p>
          <a:p>
            <a:pPr eaLnBrk="1" hangingPunct="1">
              <a:lnSpc>
                <a:spcPct val="90000"/>
              </a:lnSpc>
              <a:defRPr/>
            </a:pPr>
            <a:r>
              <a:rPr lang="en-US" dirty="0"/>
              <a:t>Tasks compiler need to perform</a:t>
            </a:r>
          </a:p>
          <a:p>
            <a:pPr lvl="1" eaLnBrk="1" hangingPunct="1">
              <a:lnSpc>
                <a:spcPct val="90000"/>
              </a:lnSpc>
              <a:defRPr/>
            </a:pPr>
            <a:r>
              <a:rPr lang="en-US" dirty="0">
                <a:solidFill>
                  <a:srgbClr val="C00000"/>
                </a:solidFill>
              </a:rPr>
              <a:t>check that the source program conforms to syntactic and semantics specifications</a:t>
            </a:r>
          </a:p>
          <a:p>
            <a:pPr lvl="1" eaLnBrk="1" hangingPunct="1">
              <a:lnSpc>
                <a:spcPct val="90000"/>
              </a:lnSpc>
              <a:defRPr/>
            </a:pPr>
            <a:r>
              <a:rPr lang="en-US" dirty="0">
                <a:solidFill>
                  <a:srgbClr val="C00000"/>
                </a:solidFill>
              </a:rPr>
              <a:t>know how the values are represented</a:t>
            </a:r>
          </a:p>
          <a:p>
            <a:pPr lvl="1" eaLnBrk="1" hangingPunct="1">
              <a:lnSpc>
                <a:spcPct val="90000"/>
              </a:lnSpc>
              <a:defRPr/>
            </a:pPr>
            <a:r>
              <a:rPr lang="en-US" dirty="0">
                <a:solidFill>
                  <a:srgbClr val="C00000"/>
                </a:solidFill>
              </a:rPr>
              <a:t>know how the values flow between variables (flow-of-control) check</a:t>
            </a:r>
          </a:p>
          <a:p>
            <a:pPr lvl="1" eaLnBrk="1" hangingPunct="1">
              <a:lnSpc>
                <a:spcPct val="90000"/>
              </a:lnSpc>
              <a:defRPr/>
            </a:pPr>
            <a:r>
              <a:rPr lang="en-US" dirty="0">
                <a:solidFill>
                  <a:srgbClr val="C00000"/>
                </a:solidFill>
              </a:rPr>
              <a:t>Uniqueness checks</a:t>
            </a:r>
          </a:p>
          <a:p>
            <a:pPr lvl="1" eaLnBrk="1" hangingPunct="1">
              <a:lnSpc>
                <a:spcPct val="90000"/>
              </a:lnSpc>
              <a:defRPr/>
            </a:pPr>
            <a:r>
              <a:rPr lang="en-US" dirty="0"/>
              <a:t>…</a:t>
            </a:r>
          </a:p>
        </p:txBody>
      </p:sp>
      <p:sp>
        <p:nvSpPr>
          <p:cNvPr id="9220"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3E88D2-6606-4D10-8457-F70260F6CC3D}" type="slidenum">
              <a:rPr lang="en-US" altLang="en-US">
                <a:solidFill>
                  <a:srgbClr val="FFFFFF"/>
                </a:solidFill>
              </a:rPr>
              <a:pPr/>
              <a:t>3</a:t>
            </a:fld>
            <a:endParaRPr lang="en-US" altLang="en-US">
              <a:solidFill>
                <a:srgbClr val="FFFFFF"/>
              </a:solidFill>
            </a:endParaRPr>
          </a:p>
        </p:txBody>
      </p:sp>
    </p:spTree>
    <p:extLst>
      <p:ext uri="{BB962C8B-B14F-4D97-AF65-F5344CB8AC3E}">
        <p14:creationId xmlns:p14="http://schemas.microsoft.com/office/powerpoint/2010/main" val="838405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2345"/>
            <a:ext cx="7886700" cy="1325563"/>
          </a:xfrm>
        </p:spPr>
        <p:txBody>
          <a:bodyPr/>
          <a:lstStyle/>
          <a:p>
            <a:pPr>
              <a:defRPr/>
            </a:pPr>
            <a:r>
              <a:rPr lang="en-US" dirty="0"/>
              <a:t>Type checking (revisited)</a:t>
            </a:r>
          </a:p>
        </p:txBody>
      </p:sp>
      <p:sp>
        <p:nvSpPr>
          <p:cNvPr id="41987" name="Content Placeholder 2"/>
          <p:cNvSpPr>
            <a:spLocks noGrp="1"/>
          </p:cNvSpPr>
          <p:nvPr>
            <p:ph sz="quarter" idx="1"/>
          </p:nvPr>
        </p:nvSpPr>
        <p:spPr>
          <a:xfrm>
            <a:off x="0" y="1797908"/>
            <a:ext cx="9144000" cy="4873625"/>
          </a:xfrm>
        </p:spPr>
        <p:txBody>
          <a:bodyPr>
            <a:normAutofit/>
          </a:bodyPr>
          <a:lstStyle/>
          <a:p>
            <a:pPr>
              <a:defRPr/>
            </a:pPr>
            <a:r>
              <a:rPr lang="en-US" sz="4000" dirty="0"/>
              <a:t>To do type checking, a compiler needs </a:t>
            </a:r>
          </a:p>
          <a:p>
            <a:pPr marL="914400" lvl="1" indent="-457200">
              <a:buFont typeface="+mj-lt"/>
              <a:buAutoNum type="arabicPeriod"/>
              <a:defRPr/>
            </a:pPr>
            <a:r>
              <a:rPr lang="en-US" sz="3200" dirty="0">
                <a:solidFill>
                  <a:srgbClr val="C00000"/>
                </a:solidFill>
              </a:rPr>
              <a:t>assign a </a:t>
            </a:r>
            <a:r>
              <a:rPr lang="en-US" sz="3200" b="1" dirty="0">
                <a:solidFill>
                  <a:srgbClr val="C00000"/>
                </a:solidFill>
              </a:rPr>
              <a:t>type expression </a:t>
            </a:r>
            <a:r>
              <a:rPr lang="en-US" sz="3200" dirty="0">
                <a:solidFill>
                  <a:srgbClr val="C00000"/>
                </a:solidFill>
              </a:rPr>
              <a:t>to each element of the source program</a:t>
            </a:r>
          </a:p>
          <a:p>
            <a:pPr marL="914400" lvl="1" indent="-457200">
              <a:buFont typeface="+mj-lt"/>
              <a:buAutoNum type="arabicPeriod"/>
              <a:defRPr/>
            </a:pPr>
            <a:r>
              <a:rPr lang="en-US" sz="3200" dirty="0">
                <a:solidFill>
                  <a:srgbClr val="C00000"/>
                </a:solidFill>
              </a:rPr>
              <a:t>determine if these type expressions conforms to rules for the source language</a:t>
            </a:r>
          </a:p>
          <a:p>
            <a:pPr>
              <a:defRPr/>
            </a:pPr>
            <a:r>
              <a:rPr lang="en-US" sz="3200" dirty="0"/>
              <a:t>A sound type system eliminates the need for </a:t>
            </a:r>
            <a:r>
              <a:rPr lang="en-US" sz="3200" b="1" dirty="0"/>
              <a:t>dynamic checking </a:t>
            </a:r>
            <a:r>
              <a:rPr lang="en-US" sz="3200" dirty="0"/>
              <a:t>for type errors!!</a:t>
            </a:r>
          </a:p>
          <a:p>
            <a:pPr>
              <a:defRPr/>
            </a:pPr>
            <a:r>
              <a:rPr lang="en-US" sz="3200" dirty="0"/>
              <a:t>Type checking can be used to improve the security</a:t>
            </a:r>
          </a:p>
          <a:p>
            <a:pPr lvl="1">
              <a:defRPr/>
            </a:pPr>
            <a:r>
              <a:rPr lang="en-US" sz="2800" dirty="0">
                <a:solidFill>
                  <a:srgbClr val="C00000"/>
                </a:solidFill>
              </a:rPr>
              <a:t>Imported java code</a:t>
            </a:r>
          </a:p>
          <a:p>
            <a:pPr>
              <a:defRPr/>
            </a:pPr>
            <a:endParaRPr lang="en-US" dirty="0">
              <a:solidFill>
                <a:srgbClr val="C00000"/>
              </a:solidFill>
            </a:endParaRPr>
          </a:p>
        </p:txBody>
      </p:sp>
      <p:sp>
        <p:nvSpPr>
          <p:cNvPr id="44036"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ACC817-C5B9-4640-9F55-7BCFDF67C504}" type="slidenum">
              <a:rPr lang="en-US" altLang="en-US">
                <a:solidFill>
                  <a:srgbClr val="FFFFFF"/>
                </a:solidFill>
              </a:rPr>
              <a:pPr/>
              <a:t>30</a:t>
            </a:fld>
            <a:endParaRPr lang="en-US" altLang="en-US">
              <a:solidFill>
                <a:srgbClr val="FFFFFF"/>
              </a:solidFill>
            </a:endParaRPr>
          </a:p>
        </p:txBody>
      </p:sp>
    </p:spTree>
    <p:extLst>
      <p:ext uri="{BB962C8B-B14F-4D97-AF65-F5344CB8AC3E}">
        <p14:creationId xmlns:p14="http://schemas.microsoft.com/office/powerpoint/2010/main" val="3682241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5869"/>
            <a:ext cx="7886700" cy="1325563"/>
          </a:xfrm>
        </p:spPr>
        <p:txBody>
          <a:bodyPr/>
          <a:lstStyle/>
          <a:p>
            <a:pPr>
              <a:defRPr/>
            </a:pPr>
            <a:r>
              <a:rPr lang="en-US" dirty="0"/>
              <a:t>Rules for type checking</a:t>
            </a:r>
          </a:p>
        </p:txBody>
      </p:sp>
      <p:sp>
        <p:nvSpPr>
          <p:cNvPr id="45059" name="Content Placeholder 2"/>
          <p:cNvSpPr>
            <a:spLocks noGrp="1"/>
          </p:cNvSpPr>
          <p:nvPr>
            <p:ph sz="quarter" idx="1"/>
          </p:nvPr>
        </p:nvSpPr>
        <p:spPr>
          <a:xfrm>
            <a:off x="0" y="1781432"/>
            <a:ext cx="9144000" cy="4873625"/>
          </a:xfrm>
        </p:spPr>
        <p:txBody>
          <a:bodyPr/>
          <a:lstStyle/>
          <a:p>
            <a:r>
              <a:rPr lang="en-US" altLang="en-US" sz="3200" dirty="0"/>
              <a:t>Type checking can be done in two ways</a:t>
            </a:r>
          </a:p>
          <a:p>
            <a:pPr lvl="1"/>
            <a:r>
              <a:rPr lang="en-US" altLang="en-US" sz="3200" dirty="0">
                <a:solidFill>
                  <a:srgbClr val="C00000"/>
                </a:solidFill>
              </a:rPr>
              <a:t>Synthesis (compute)</a:t>
            </a:r>
          </a:p>
          <a:p>
            <a:pPr lvl="1"/>
            <a:r>
              <a:rPr lang="en-US" altLang="en-US" sz="3200" dirty="0">
                <a:solidFill>
                  <a:srgbClr val="C00000"/>
                </a:solidFill>
              </a:rPr>
              <a:t>Inference (context)</a:t>
            </a:r>
          </a:p>
          <a:p>
            <a:r>
              <a:rPr lang="en-US" altLang="en-US" sz="3200" dirty="0"/>
              <a:t>Synthesis</a:t>
            </a:r>
            <a:r>
              <a:rPr lang="en-US" altLang="en-US" sz="3200" dirty="0">
                <a:solidFill>
                  <a:srgbClr val="7030A0"/>
                </a:solidFill>
              </a:rPr>
              <a:t>  </a:t>
            </a:r>
          </a:p>
          <a:p>
            <a:pPr lvl="1"/>
            <a:r>
              <a:rPr lang="en-US" altLang="en-US" sz="3200" dirty="0">
                <a:solidFill>
                  <a:srgbClr val="C00000"/>
                </a:solidFill>
              </a:rPr>
              <a:t>Compute the type of an expression using its sub-expressions</a:t>
            </a:r>
          </a:p>
          <a:p>
            <a:pPr lvl="1"/>
            <a:r>
              <a:rPr lang="en-US" altLang="en-US" sz="3200" dirty="0">
                <a:solidFill>
                  <a:srgbClr val="C00000"/>
                </a:solidFill>
              </a:rPr>
              <a:t>Requires define/use semantics</a:t>
            </a:r>
          </a:p>
          <a:p>
            <a:pPr lvl="2"/>
            <a:r>
              <a:rPr lang="en-US" altLang="en-US" sz="3200" dirty="0">
                <a:solidFill>
                  <a:srgbClr val="0070C0"/>
                </a:solidFill>
              </a:rPr>
              <a:t>E.g., Type of E1 + E2 is computed using types of E1 and E2</a:t>
            </a:r>
          </a:p>
          <a:p>
            <a:pPr lvl="1"/>
            <a:endParaRPr lang="en-US" altLang="en-US" dirty="0"/>
          </a:p>
        </p:txBody>
      </p:sp>
      <p:sp>
        <p:nvSpPr>
          <p:cNvPr id="45060"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9973D5-80AF-43AE-B352-B630F78E1706}" type="slidenum">
              <a:rPr lang="en-US" altLang="en-US">
                <a:solidFill>
                  <a:srgbClr val="FFFFFF"/>
                </a:solidFill>
              </a:rPr>
              <a:pPr/>
              <a:t>31</a:t>
            </a:fld>
            <a:endParaRPr lang="en-US" altLang="en-US">
              <a:solidFill>
                <a:srgbClr val="FFFFFF"/>
              </a:solidFill>
            </a:endParaRPr>
          </a:p>
        </p:txBody>
      </p:sp>
    </p:spTree>
    <p:extLst>
      <p:ext uri="{BB962C8B-B14F-4D97-AF65-F5344CB8AC3E}">
        <p14:creationId xmlns:p14="http://schemas.microsoft.com/office/powerpoint/2010/main" val="769082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8120"/>
            <a:ext cx="7886700" cy="1325563"/>
          </a:xfrm>
        </p:spPr>
        <p:txBody>
          <a:bodyPr/>
          <a:lstStyle/>
          <a:p>
            <a:r>
              <a:rPr lang="en-US" dirty="0"/>
              <a:t>Type Inference</a:t>
            </a:r>
          </a:p>
        </p:txBody>
      </p:sp>
      <p:sp>
        <p:nvSpPr>
          <p:cNvPr id="3" name="Content Placeholder 2"/>
          <p:cNvSpPr>
            <a:spLocks noGrp="1"/>
          </p:cNvSpPr>
          <p:nvPr>
            <p:ph sz="quarter" idx="1"/>
          </p:nvPr>
        </p:nvSpPr>
        <p:spPr>
          <a:xfrm>
            <a:off x="0" y="1771743"/>
            <a:ext cx="9144000" cy="4222657"/>
          </a:xfrm>
        </p:spPr>
        <p:txBody>
          <a:bodyPr>
            <a:noAutofit/>
          </a:bodyPr>
          <a:lstStyle/>
          <a:p>
            <a:r>
              <a:rPr lang="en-US" altLang="en-US" sz="4000" dirty="0"/>
              <a:t>Type inference </a:t>
            </a:r>
          </a:p>
          <a:p>
            <a:pPr lvl="1"/>
            <a:r>
              <a:rPr lang="en-US" altLang="en-US" sz="3600" dirty="0">
                <a:solidFill>
                  <a:srgbClr val="C00000"/>
                </a:solidFill>
              </a:rPr>
              <a:t>Uses context to infer the type of a language constructs</a:t>
            </a:r>
          </a:p>
          <a:p>
            <a:pPr lvl="2"/>
            <a:r>
              <a:rPr lang="en-US" altLang="en-US" sz="3600" dirty="0">
                <a:solidFill>
                  <a:srgbClr val="0070C0"/>
                </a:solidFill>
              </a:rPr>
              <a:t>E.g., function null(x) that tests if the list is empty</a:t>
            </a:r>
          </a:p>
          <a:p>
            <a:pPr lvl="1"/>
            <a:r>
              <a:rPr lang="en-US" altLang="en-US" sz="3600" dirty="0">
                <a:solidFill>
                  <a:srgbClr val="C00000"/>
                </a:solidFill>
              </a:rPr>
              <a:t>Used in the languages that do not require define/use</a:t>
            </a:r>
          </a:p>
          <a:p>
            <a:pPr lvl="2"/>
            <a:r>
              <a:rPr lang="en-US" altLang="en-US" sz="3600" dirty="0">
                <a:solidFill>
                  <a:srgbClr val="0070C0"/>
                </a:solidFill>
              </a:rPr>
              <a:t>E.g., ML</a:t>
            </a:r>
          </a:p>
        </p:txBody>
      </p:sp>
      <p:sp>
        <p:nvSpPr>
          <p:cNvPr id="4" name="Slide Number Placeholder 3"/>
          <p:cNvSpPr>
            <a:spLocks noGrp="1"/>
          </p:cNvSpPr>
          <p:nvPr>
            <p:ph type="sldNum" sz="quarter" idx="4294967295"/>
          </p:nvPr>
        </p:nvSpPr>
        <p:spPr>
          <a:xfrm>
            <a:off x="8129588" y="5734050"/>
            <a:ext cx="609600" cy="520700"/>
          </a:xfrm>
          <a:prstGeom prst="rect">
            <a:avLst/>
          </a:prstGeom>
        </p:spPr>
        <p:txBody>
          <a:bodyPr/>
          <a:lstStyle/>
          <a:p>
            <a:fld id="{9D0A1D5D-9B61-470F-B171-AF70AB338963}" type="slidenum">
              <a:rPr lang="en-US" altLang="en-US" smtClean="0"/>
              <a:pPr/>
              <a:t>32</a:t>
            </a:fld>
            <a:endParaRPr lang="en-US" altLang="en-US"/>
          </a:p>
        </p:txBody>
      </p:sp>
    </p:spTree>
    <p:extLst>
      <p:ext uri="{BB962C8B-B14F-4D97-AF65-F5344CB8AC3E}">
        <p14:creationId xmlns:p14="http://schemas.microsoft.com/office/powerpoint/2010/main" val="2995110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3867-FC5B-D24E-B309-8EAD55FA7D96}"/>
              </a:ext>
            </a:extLst>
          </p:cNvPr>
          <p:cNvSpPr>
            <a:spLocks noGrp="1"/>
          </p:cNvSpPr>
          <p:nvPr>
            <p:ph type="title"/>
          </p:nvPr>
        </p:nvSpPr>
        <p:spPr>
          <a:xfrm>
            <a:off x="165100" y="365126"/>
            <a:ext cx="8350250" cy="1325563"/>
          </a:xfrm>
        </p:spPr>
        <p:txBody>
          <a:bodyPr/>
          <a:lstStyle/>
          <a:p>
            <a:r>
              <a:rPr lang="en-US" dirty="0"/>
              <a:t>Typical Rule for type inference</a:t>
            </a:r>
          </a:p>
        </p:txBody>
      </p:sp>
      <p:sp>
        <p:nvSpPr>
          <p:cNvPr id="3" name="Content Placeholder 2">
            <a:extLst>
              <a:ext uri="{FF2B5EF4-FFF2-40B4-BE49-F238E27FC236}">
                <a16:creationId xmlns:a16="http://schemas.microsoft.com/office/drawing/2014/main" id="{B842AF08-CB30-874D-BB40-CDCC6D430D64}"/>
              </a:ext>
            </a:extLst>
          </p:cNvPr>
          <p:cNvSpPr>
            <a:spLocks noGrp="1"/>
          </p:cNvSpPr>
          <p:nvPr>
            <p:ph idx="1"/>
          </p:nvPr>
        </p:nvSpPr>
        <p:spPr>
          <a:xfrm>
            <a:off x="165100" y="1956454"/>
            <a:ext cx="8877300" cy="4761846"/>
          </a:xfrm>
        </p:spPr>
        <p:txBody>
          <a:bodyPr/>
          <a:lstStyle/>
          <a:p>
            <a:r>
              <a:rPr lang="en-US" sz="4000" dirty="0"/>
              <a:t>A typical rule for type inference has the following form:</a:t>
            </a:r>
          </a:p>
          <a:p>
            <a:pPr lvl="1"/>
            <a:r>
              <a:rPr lang="en-US" sz="4000" b="1" dirty="0">
                <a:solidFill>
                  <a:srgbClr val="C00000"/>
                </a:solidFill>
              </a:rPr>
              <a:t>If</a:t>
            </a:r>
            <a:r>
              <a:rPr lang="en-US" sz="4000" dirty="0">
                <a:solidFill>
                  <a:srgbClr val="C00000"/>
                </a:solidFill>
              </a:rPr>
              <a:t> </a:t>
            </a:r>
            <a:r>
              <a:rPr lang="en-US" sz="4000" i="1" dirty="0">
                <a:solidFill>
                  <a:srgbClr val="C00000"/>
                </a:solidFill>
              </a:rPr>
              <a:t>f(x) </a:t>
            </a:r>
            <a:r>
              <a:rPr lang="en-US" sz="4000" dirty="0">
                <a:solidFill>
                  <a:srgbClr val="C00000"/>
                </a:solidFill>
              </a:rPr>
              <a:t>is an expression, </a:t>
            </a:r>
            <a:r>
              <a:rPr lang="en-US" sz="4000" b="1" dirty="0">
                <a:solidFill>
                  <a:srgbClr val="C00000"/>
                </a:solidFill>
              </a:rPr>
              <a:t>then</a:t>
            </a:r>
            <a:r>
              <a:rPr lang="en-US" sz="4000" dirty="0">
                <a:solidFill>
                  <a:srgbClr val="C00000"/>
                </a:solidFill>
              </a:rPr>
              <a:t> for some types </a:t>
            </a:r>
            <a:r>
              <a:rPr lang="en-US" sz="4000" i="1" dirty="0">
                <a:solidFill>
                  <a:srgbClr val="C00000"/>
                </a:solidFill>
              </a:rPr>
              <a:t>a and </a:t>
            </a:r>
            <a:r>
              <a:rPr lang="en-US" sz="4000" i="1" dirty="0" err="1">
                <a:solidFill>
                  <a:srgbClr val="C00000"/>
                </a:solidFill>
              </a:rPr>
              <a:t>ℬ</a:t>
            </a:r>
            <a:r>
              <a:rPr lang="en-US" sz="4000" dirty="0">
                <a:solidFill>
                  <a:srgbClr val="C00000"/>
                </a:solidFill>
              </a:rPr>
              <a:t>, </a:t>
            </a:r>
            <a:r>
              <a:rPr lang="en-US" sz="4000" i="1" dirty="0">
                <a:solidFill>
                  <a:srgbClr val="C00000"/>
                </a:solidFill>
              </a:rPr>
              <a:t>f</a:t>
            </a:r>
            <a:r>
              <a:rPr lang="en-US" sz="4000" dirty="0">
                <a:solidFill>
                  <a:srgbClr val="C00000"/>
                </a:solidFill>
              </a:rPr>
              <a:t> has type  </a:t>
            </a:r>
            <a:r>
              <a:rPr lang="en-US" sz="4000" b="1" i="1" dirty="0">
                <a:solidFill>
                  <a:srgbClr val="C00000"/>
                </a:solidFill>
              </a:rPr>
              <a:t>a</a:t>
            </a:r>
            <a:r>
              <a:rPr lang="en-US" sz="4000" dirty="0">
                <a:solidFill>
                  <a:srgbClr val="C00000"/>
                </a:solidFill>
              </a:rPr>
              <a:t> → </a:t>
            </a:r>
            <a:r>
              <a:rPr lang="en-US" sz="4000" b="1" i="1" dirty="0" err="1">
                <a:solidFill>
                  <a:srgbClr val="C00000"/>
                </a:solidFill>
              </a:rPr>
              <a:t>ℬ</a:t>
            </a:r>
            <a:r>
              <a:rPr lang="en-US" sz="4000" dirty="0">
                <a:solidFill>
                  <a:srgbClr val="C00000"/>
                </a:solidFill>
              </a:rPr>
              <a:t> </a:t>
            </a:r>
            <a:r>
              <a:rPr lang="en-US" sz="4000" b="1" dirty="0">
                <a:solidFill>
                  <a:srgbClr val="C00000"/>
                </a:solidFill>
              </a:rPr>
              <a:t>and</a:t>
            </a:r>
            <a:r>
              <a:rPr lang="en-US" sz="4000" dirty="0">
                <a:solidFill>
                  <a:srgbClr val="C00000"/>
                </a:solidFill>
              </a:rPr>
              <a:t> x has type </a:t>
            </a:r>
            <a:r>
              <a:rPr lang="en-US" sz="4000" i="1" dirty="0">
                <a:solidFill>
                  <a:srgbClr val="C00000"/>
                </a:solidFill>
              </a:rPr>
              <a:t>a</a:t>
            </a:r>
            <a:endParaRPr lang="en-US" sz="4000" dirty="0">
              <a:solidFill>
                <a:srgbClr val="C00000"/>
              </a:solidFill>
            </a:endParaRPr>
          </a:p>
          <a:p>
            <a:pPr lvl="1"/>
            <a:r>
              <a:rPr lang="en-US" sz="4000" dirty="0"/>
              <a:t>Language like ML checks types but do not require names to be declared</a:t>
            </a:r>
          </a:p>
          <a:p>
            <a:pPr lvl="1"/>
            <a:endParaRPr lang="en-US" sz="2800" dirty="0">
              <a:solidFill>
                <a:srgbClr val="0070C0"/>
              </a:solidFill>
            </a:endParaRPr>
          </a:p>
        </p:txBody>
      </p:sp>
    </p:spTree>
    <p:extLst>
      <p:ext uri="{BB962C8B-B14F-4D97-AF65-F5344CB8AC3E}">
        <p14:creationId xmlns:p14="http://schemas.microsoft.com/office/powerpoint/2010/main" val="221941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0" y="159823"/>
            <a:ext cx="9144000" cy="1662672"/>
          </a:xfrm>
        </p:spPr>
        <p:txBody>
          <a:bodyPr/>
          <a:lstStyle/>
          <a:p>
            <a:pPr eaLnBrk="1" fontAlgn="auto" hangingPunct="1">
              <a:spcAft>
                <a:spcPts val="0"/>
              </a:spcAft>
              <a:defRPr/>
            </a:pPr>
            <a:r>
              <a:rPr lang="en-US" dirty="0"/>
              <a:t>Example of Inference Rules using functions</a:t>
            </a:r>
          </a:p>
        </p:txBody>
      </p:sp>
      <p:sp>
        <p:nvSpPr>
          <p:cNvPr id="46083" name="Rectangle 3"/>
          <p:cNvSpPr>
            <a:spLocks noGrp="1" noChangeArrowheads="1"/>
          </p:cNvSpPr>
          <p:nvPr>
            <p:ph sz="quarter" idx="1"/>
          </p:nvPr>
        </p:nvSpPr>
        <p:spPr>
          <a:xfrm>
            <a:off x="70021" y="1756719"/>
            <a:ext cx="8925697" cy="5172401"/>
          </a:xfrm>
        </p:spPr>
        <p:txBody>
          <a:bodyPr/>
          <a:lstStyle/>
          <a:p>
            <a:pPr eaLnBrk="1" hangingPunct="1">
              <a:lnSpc>
                <a:spcPct val="80000"/>
              </a:lnSpc>
            </a:pPr>
            <a:r>
              <a:rPr lang="en-US" altLang="en-US" sz="3600" dirty="0"/>
              <a:t>For each operator (e.g., +), type inference rules specify</a:t>
            </a:r>
          </a:p>
          <a:p>
            <a:pPr lvl="1" eaLnBrk="1" hangingPunct="1">
              <a:lnSpc>
                <a:spcPct val="80000"/>
              </a:lnSpc>
            </a:pPr>
            <a:r>
              <a:rPr lang="en-US" altLang="en-US" sz="3600" dirty="0">
                <a:solidFill>
                  <a:srgbClr val="C00000"/>
                </a:solidFill>
              </a:rPr>
              <a:t>The mapping from the operands types to the result type</a:t>
            </a:r>
          </a:p>
          <a:p>
            <a:pPr>
              <a:lnSpc>
                <a:spcPct val="80000"/>
              </a:lnSpc>
            </a:pPr>
            <a:r>
              <a:rPr lang="en-US" altLang="en-US" sz="3600" dirty="0"/>
              <a:t>Simple mapping using </a:t>
            </a:r>
            <a:r>
              <a:rPr lang="en-US" altLang="en-US" sz="3300" dirty="0"/>
              <a:t>assignment statement </a:t>
            </a:r>
          </a:p>
          <a:p>
            <a:pPr lvl="1">
              <a:lnSpc>
                <a:spcPct val="80000"/>
              </a:lnSpc>
            </a:pPr>
            <a:r>
              <a:rPr lang="en-US" altLang="en-US" sz="3800" dirty="0">
                <a:solidFill>
                  <a:srgbClr val="C00000"/>
                </a:solidFill>
              </a:rPr>
              <a:t>Requires one operand (LV) and one result (RV) </a:t>
            </a:r>
          </a:p>
          <a:p>
            <a:pPr lvl="2">
              <a:lnSpc>
                <a:spcPct val="80000"/>
              </a:lnSpc>
            </a:pPr>
            <a:r>
              <a:rPr lang="en-US" altLang="en-US" sz="3400" dirty="0">
                <a:solidFill>
                  <a:srgbClr val="0070C0"/>
                </a:solidFill>
              </a:rPr>
              <a:t>Type of Left Value(LV)  must be compatible with type of Right Value(RV)</a:t>
            </a:r>
          </a:p>
        </p:txBody>
      </p:sp>
      <p:sp>
        <p:nvSpPr>
          <p:cNvPr id="46084"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68E45C-6F1E-44E6-AAE0-2CBE2FDB01A8}" type="slidenum">
              <a:rPr lang="en-US" altLang="en-US">
                <a:solidFill>
                  <a:srgbClr val="FFFFFF"/>
                </a:solidFill>
              </a:rPr>
              <a:pPr/>
              <a:t>34</a:t>
            </a:fld>
            <a:endParaRPr lang="en-US" altLang="en-US">
              <a:solidFill>
                <a:srgbClr val="FFFFFF"/>
              </a:solidFill>
            </a:endParaRPr>
          </a:p>
        </p:txBody>
      </p:sp>
    </p:spTree>
    <p:extLst>
      <p:ext uri="{BB962C8B-B14F-4D97-AF65-F5344CB8AC3E}">
        <p14:creationId xmlns:p14="http://schemas.microsoft.com/office/powerpoint/2010/main" val="1754086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0" y="503237"/>
            <a:ext cx="7886700" cy="1325563"/>
          </a:xfrm>
        </p:spPr>
        <p:txBody>
          <a:bodyPr/>
          <a:lstStyle/>
          <a:p>
            <a:pPr eaLnBrk="1" fontAlgn="auto" hangingPunct="1">
              <a:spcAft>
                <a:spcPts val="0"/>
              </a:spcAft>
              <a:defRPr/>
            </a:pPr>
            <a:r>
              <a:rPr lang="en-US" dirty="0"/>
              <a:t>Compiler and type error</a:t>
            </a:r>
          </a:p>
        </p:txBody>
      </p:sp>
      <p:sp>
        <p:nvSpPr>
          <p:cNvPr id="49155" name="Rectangle 3"/>
          <p:cNvSpPr>
            <a:spLocks noGrp="1" noChangeArrowheads="1"/>
          </p:cNvSpPr>
          <p:nvPr>
            <p:ph sz="quarter" idx="1"/>
          </p:nvPr>
        </p:nvSpPr>
        <p:spPr>
          <a:xfrm>
            <a:off x="-1" y="1828800"/>
            <a:ext cx="9086335" cy="4645025"/>
          </a:xfrm>
        </p:spPr>
        <p:txBody>
          <a:bodyPr>
            <a:normAutofit/>
          </a:bodyPr>
          <a:lstStyle/>
          <a:p>
            <a:r>
              <a:rPr lang="en-US" altLang="en-US" sz="4000" dirty="0"/>
              <a:t>Any type error must result in </a:t>
            </a:r>
          </a:p>
          <a:p>
            <a:pPr lvl="1"/>
            <a:r>
              <a:rPr lang="en-US" altLang="en-US" sz="3200" dirty="0">
                <a:solidFill>
                  <a:srgbClr val="C00000"/>
                </a:solidFill>
              </a:rPr>
              <a:t>Reporting error messages   </a:t>
            </a:r>
          </a:p>
          <a:p>
            <a:pPr lvl="1"/>
            <a:r>
              <a:rPr lang="en-US" altLang="en-US" sz="3200" dirty="0">
                <a:solidFill>
                  <a:srgbClr val="C00000"/>
                </a:solidFill>
              </a:rPr>
              <a:t>Inserting conversion operation</a:t>
            </a:r>
          </a:p>
          <a:p>
            <a:r>
              <a:rPr lang="en-US" altLang="en-US" sz="4000" dirty="0"/>
              <a:t>E.g., In FORTRAN 77, </a:t>
            </a:r>
          </a:p>
          <a:p>
            <a:pPr lvl="1"/>
            <a:r>
              <a:rPr lang="en-US" altLang="en-US" sz="3600" dirty="0">
                <a:solidFill>
                  <a:srgbClr val="C00000"/>
                </a:solidFill>
              </a:rPr>
              <a:t>Addition of integer and floating-point requires conversion of integer to floating-point before the addition</a:t>
            </a:r>
          </a:p>
        </p:txBody>
      </p:sp>
      <p:sp>
        <p:nvSpPr>
          <p:cNvPr id="49156"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9D56C1-DE0A-49C8-9498-598B6D0E2006}" type="slidenum">
              <a:rPr lang="en-US" altLang="en-US">
                <a:solidFill>
                  <a:srgbClr val="FFFFFF"/>
                </a:solidFill>
              </a:rPr>
              <a:pPr/>
              <a:t>35</a:t>
            </a:fld>
            <a:endParaRPr lang="en-US" altLang="en-US">
              <a:solidFill>
                <a:srgbClr val="FFFFFF"/>
              </a:solidFill>
            </a:endParaRPr>
          </a:p>
        </p:txBody>
      </p:sp>
    </p:spTree>
    <p:extLst>
      <p:ext uri="{BB962C8B-B14F-4D97-AF65-F5344CB8AC3E}">
        <p14:creationId xmlns:p14="http://schemas.microsoft.com/office/powerpoint/2010/main" val="2636344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0" y="439394"/>
            <a:ext cx="9144000" cy="1325563"/>
          </a:xfrm>
        </p:spPr>
        <p:txBody>
          <a:bodyPr/>
          <a:lstStyle/>
          <a:p>
            <a:pPr eaLnBrk="1" fontAlgn="auto" hangingPunct="1">
              <a:spcAft>
                <a:spcPts val="0"/>
              </a:spcAft>
              <a:defRPr/>
            </a:pPr>
            <a:r>
              <a:rPr lang="en-US" dirty="0"/>
              <a:t>Type of declarations</a:t>
            </a:r>
          </a:p>
        </p:txBody>
      </p:sp>
      <p:sp>
        <p:nvSpPr>
          <p:cNvPr id="33795" name="Rectangle 3"/>
          <p:cNvSpPr>
            <a:spLocks noGrp="1" noChangeArrowheads="1"/>
          </p:cNvSpPr>
          <p:nvPr>
            <p:ph sz="quarter" idx="1"/>
          </p:nvPr>
        </p:nvSpPr>
        <p:spPr>
          <a:xfrm>
            <a:off x="61783" y="1764957"/>
            <a:ext cx="8925697" cy="4873625"/>
          </a:xfrm>
        </p:spPr>
        <p:txBody>
          <a:bodyPr>
            <a:normAutofit lnSpcReduction="10000"/>
          </a:bodyPr>
          <a:lstStyle/>
          <a:p>
            <a:pPr eaLnBrk="1" hangingPunct="1"/>
            <a:r>
              <a:rPr lang="en-US" altLang="en-US" sz="3200" dirty="0"/>
              <a:t>Types are introduced in two ways:</a:t>
            </a:r>
          </a:p>
          <a:p>
            <a:pPr lvl="1" eaLnBrk="1" hangingPunct="1"/>
            <a:r>
              <a:rPr lang="en-US" altLang="en-US" sz="2800" dirty="0">
                <a:solidFill>
                  <a:srgbClr val="C00000"/>
                </a:solidFill>
              </a:rPr>
              <a:t>Type declaration (explicit)</a:t>
            </a:r>
          </a:p>
          <a:p>
            <a:pPr lvl="2"/>
            <a:r>
              <a:rPr lang="en-US" altLang="en-US" sz="2800" dirty="0">
                <a:solidFill>
                  <a:srgbClr val="0070C0"/>
                </a:solidFill>
              </a:rPr>
              <a:t>E.g., type declaration (explicit)</a:t>
            </a:r>
          </a:p>
          <a:p>
            <a:pPr lvl="3"/>
            <a:r>
              <a:rPr lang="en-US" altLang="en-US" sz="2800" b="1" dirty="0">
                <a:solidFill>
                  <a:srgbClr val="0070C0"/>
                </a:solidFill>
              </a:rPr>
              <a:t>Type</a:t>
            </a:r>
            <a:r>
              <a:rPr lang="en-US" altLang="en-US" sz="2800" dirty="0">
                <a:solidFill>
                  <a:srgbClr val="0070C0"/>
                </a:solidFill>
              </a:rPr>
              <a:t> </a:t>
            </a:r>
            <a:r>
              <a:rPr lang="en-US" altLang="en-US" sz="2800" dirty="0" err="1">
                <a:solidFill>
                  <a:srgbClr val="0070C0"/>
                </a:solidFill>
              </a:rPr>
              <a:t>MyArray</a:t>
            </a:r>
            <a:r>
              <a:rPr lang="en-US" altLang="en-US" sz="2800" dirty="0">
                <a:solidFill>
                  <a:srgbClr val="0070C0"/>
                </a:solidFill>
              </a:rPr>
              <a:t> = </a:t>
            </a:r>
            <a:r>
              <a:rPr lang="en-US" altLang="en-US" sz="2800" b="1" dirty="0">
                <a:solidFill>
                  <a:srgbClr val="0070C0"/>
                </a:solidFill>
              </a:rPr>
              <a:t>Array</a:t>
            </a:r>
            <a:r>
              <a:rPr lang="en-US" altLang="en-US" sz="2800" dirty="0">
                <a:solidFill>
                  <a:srgbClr val="0070C0"/>
                </a:solidFill>
              </a:rPr>
              <a:t> [1..10] of Integers</a:t>
            </a:r>
          </a:p>
          <a:p>
            <a:pPr lvl="1" eaLnBrk="1" hangingPunct="1"/>
            <a:r>
              <a:rPr lang="en-US" altLang="en-US" sz="2800" dirty="0">
                <a:solidFill>
                  <a:srgbClr val="C00000"/>
                </a:solidFill>
              </a:rPr>
              <a:t>Anonymously (implicit)</a:t>
            </a:r>
          </a:p>
          <a:p>
            <a:pPr lvl="2">
              <a:defRPr/>
            </a:pPr>
            <a:r>
              <a:rPr lang="en-US" sz="2800" dirty="0">
                <a:solidFill>
                  <a:srgbClr val="0070C0"/>
                </a:solidFill>
              </a:rPr>
              <a:t>E.g., anonymously</a:t>
            </a:r>
          </a:p>
          <a:p>
            <a:pPr lvl="3">
              <a:defRPr/>
            </a:pPr>
            <a:r>
              <a:rPr lang="en-US" sz="2800" b="1" dirty="0" err="1">
                <a:solidFill>
                  <a:srgbClr val="0070C0"/>
                </a:solidFill>
              </a:rPr>
              <a:t>Var</a:t>
            </a:r>
            <a:r>
              <a:rPr lang="en-US" sz="2800" dirty="0">
                <a:solidFill>
                  <a:srgbClr val="0070C0"/>
                </a:solidFill>
              </a:rPr>
              <a:t> a: </a:t>
            </a:r>
            <a:r>
              <a:rPr lang="en-US" sz="2800" b="1" dirty="0">
                <a:solidFill>
                  <a:srgbClr val="0070C0"/>
                </a:solidFill>
              </a:rPr>
              <a:t>Array</a:t>
            </a:r>
            <a:r>
              <a:rPr lang="en-US" sz="2800" dirty="0">
                <a:solidFill>
                  <a:srgbClr val="0070C0"/>
                </a:solidFill>
              </a:rPr>
              <a:t> [1..10] of real;</a:t>
            </a:r>
          </a:p>
          <a:p>
            <a:pPr>
              <a:defRPr/>
            </a:pPr>
            <a:r>
              <a:rPr lang="en-US" dirty="0"/>
              <a:t>For anonymous declaration, compiler will expand the above by inserting</a:t>
            </a:r>
          </a:p>
          <a:p>
            <a:pPr lvl="1">
              <a:defRPr/>
            </a:pPr>
            <a:r>
              <a:rPr lang="en-US" b="1" dirty="0">
                <a:solidFill>
                  <a:srgbClr val="002060"/>
                </a:solidFill>
              </a:rPr>
              <a:t>TYPE</a:t>
            </a:r>
            <a:r>
              <a:rPr lang="en-US" dirty="0">
                <a:solidFill>
                  <a:srgbClr val="002060"/>
                </a:solidFill>
              </a:rPr>
              <a:t>  </a:t>
            </a:r>
            <a:r>
              <a:rPr lang="en-US" dirty="0">
                <a:solidFill>
                  <a:srgbClr val="7030A0"/>
                </a:solidFill>
              </a:rPr>
              <a:t>#type01_in_line_77 </a:t>
            </a:r>
            <a:r>
              <a:rPr lang="en-US" dirty="0"/>
              <a:t>= </a:t>
            </a:r>
            <a:r>
              <a:rPr lang="en-US" b="1" dirty="0"/>
              <a:t>Array</a:t>
            </a:r>
            <a:r>
              <a:rPr lang="en-US" dirty="0"/>
              <a:t> [1..10] of real;</a:t>
            </a:r>
          </a:p>
          <a:p>
            <a:pPr lvl="1">
              <a:defRPr/>
            </a:pPr>
            <a:r>
              <a:rPr lang="en-US" b="1" dirty="0"/>
              <a:t>Var</a:t>
            </a:r>
            <a:r>
              <a:rPr lang="en-US" dirty="0"/>
              <a:t> a : </a:t>
            </a:r>
            <a:r>
              <a:rPr lang="en-US" dirty="0">
                <a:solidFill>
                  <a:srgbClr val="7030A0"/>
                </a:solidFill>
              </a:rPr>
              <a:t>#type01_in_line_77 </a:t>
            </a:r>
          </a:p>
          <a:p>
            <a:pPr eaLnBrk="1" hangingPunct="1"/>
            <a:endParaRPr lang="en-US" altLang="en-US" dirty="0"/>
          </a:p>
        </p:txBody>
      </p:sp>
      <p:sp>
        <p:nvSpPr>
          <p:cNvPr id="33796"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21F469-DF1B-4850-AE7B-18E7914A32A4}" type="slidenum">
              <a:rPr lang="en-US" altLang="en-US">
                <a:solidFill>
                  <a:srgbClr val="FFFFFF"/>
                </a:solidFill>
              </a:rPr>
              <a:pPr/>
              <a:t>36</a:t>
            </a:fld>
            <a:endParaRPr lang="en-US" altLang="en-US">
              <a:solidFill>
                <a:srgbClr val="FFFFFF"/>
              </a:solidFill>
            </a:endParaRPr>
          </a:p>
        </p:txBody>
      </p:sp>
    </p:spTree>
    <p:extLst>
      <p:ext uri="{BB962C8B-B14F-4D97-AF65-F5344CB8AC3E}">
        <p14:creationId xmlns:p14="http://schemas.microsoft.com/office/powerpoint/2010/main" val="4082362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76715" y="464108"/>
            <a:ext cx="7886700" cy="1325563"/>
          </a:xfrm>
        </p:spPr>
        <p:txBody>
          <a:bodyPr/>
          <a:lstStyle/>
          <a:p>
            <a:pPr eaLnBrk="1" fontAlgn="auto" hangingPunct="1">
              <a:spcAft>
                <a:spcPts val="0"/>
              </a:spcAft>
              <a:defRPr/>
            </a:pPr>
            <a:r>
              <a:rPr lang="en-US" dirty="0"/>
              <a:t>Type conversions</a:t>
            </a:r>
          </a:p>
        </p:txBody>
      </p:sp>
      <p:sp>
        <p:nvSpPr>
          <p:cNvPr id="52227" name="Rectangle 3"/>
          <p:cNvSpPr>
            <a:spLocks noGrp="1" noChangeArrowheads="1"/>
          </p:cNvSpPr>
          <p:nvPr>
            <p:ph sz="quarter" idx="1"/>
          </p:nvPr>
        </p:nvSpPr>
        <p:spPr>
          <a:xfrm>
            <a:off x="0" y="1789671"/>
            <a:ext cx="9052560" cy="4873625"/>
          </a:xfrm>
        </p:spPr>
        <p:txBody>
          <a:bodyPr>
            <a:normAutofit lnSpcReduction="10000"/>
          </a:bodyPr>
          <a:lstStyle/>
          <a:p>
            <a:pPr eaLnBrk="1" hangingPunct="1">
              <a:defRPr/>
            </a:pPr>
            <a:r>
              <a:rPr lang="en-US" dirty="0"/>
              <a:t>How about when we expect a </a:t>
            </a:r>
            <a:r>
              <a:rPr lang="en-US" dirty="0">
                <a:solidFill>
                  <a:schemeClr val="tx2"/>
                </a:solidFill>
              </a:rPr>
              <a:t>value of </a:t>
            </a:r>
            <a:r>
              <a:rPr lang="en-US" b="1" dirty="0">
                <a:solidFill>
                  <a:schemeClr val="tx2"/>
                </a:solidFill>
              </a:rPr>
              <a:t>type T1 ( Real) </a:t>
            </a:r>
            <a:r>
              <a:rPr lang="en-US" dirty="0"/>
              <a:t>but we find a value of </a:t>
            </a:r>
            <a:r>
              <a:rPr lang="en-US" b="1" dirty="0">
                <a:solidFill>
                  <a:srgbClr val="00B050"/>
                </a:solidFill>
              </a:rPr>
              <a:t>type T2 (Integer) </a:t>
            </a:r>
          </a:p>
          <a:p>
            <a:pPr lvl="1">
              <a:defRPr/>
            </a:pPr>
            <a:r>
              <a:rPr lang="en-US" sz="2800" dirty="0">
                <a:solidFill>
                  <a:srgbClr val="C00000"/>
                </a:solidFill>
              </a:rPr>
              <a:t>is this OK?</a:t>
            </a:r>
          </a:p>
          <a:p>
            <a:pPr eaLnBrk="1" hangingPunct="1">
              <a:defRPr/>
            </a:pPr>
            <a:r>
              <a:rPr lang="en-US" dirty="0"/>
              <a:t>Type expected vs. Type found</a:t>
            </a:r>
          </a:p>
          <a:p>
            <a:pPr lvl="1" eaLnBrk="1" hangingPunct="1">
              <a:defRPr/>
            </a:pPr>
            <a:r>
              <a:rPr lang="en-US" sz="2800" dirty="0">
                <a:solidFill>
                  <a:srgbClr val="C00000"/>
                </a:solidFill>
              </a:rPr>
              <a:t>If T1 </a:t>
            </a:r>
            <a:r>
              <a:rPr lang="en-US" sz="2800" dirty="0">
                <a:solidFill>
                  <a:srgbClr val="C00000"/>
                </a:solidFill>
                <a:sym typeface="Symbol" pitchFamily="18" charset="2"/>
              </a:rPr>
              <a:t> </a:t>
            </a:r>
            <a:r>
              <a:rPr lang="en-US" sz="2800" dirty="0">
                <a:solidFill>
                  <a:srgbClr val="C00000"/>
                </a:solidFill>
              </a:rPr>
              <a:t>T2, then no problem, </a:t>
            </a:r>
          </a:p>
          <a:p>
            <a:pPr lvl="1" eaLnBrk="1" hangingPunct="1">
              <a:defRPr/>
            </a:pPr>
            <a:r>
              <a:rPr lang="en-US" sz="2800" dirty="0">
                <a:solidFill>
                  <a:srgbClr val="C00000"/>
                </a:solidFill>
              </a:rPr>
              <a:t>Else the rules are </a:t>
            </a:r>
            <a:r>
              <a:rPr lang="en-US" sz="2800" b="1" dirty="0">
                <a:solidFill>
                  <a:srgbClr val="C00000"/>
                </a:solidFill>
              </a:rPr>
              <a:t>language-dependent</a:t>
            </a:r>
          </a:p>
          <a:p>
            <a:pPr>
              <a:defRPr/>
            </a:pPr>
            <a:r>
              <a:rPr lang="en-US" dirty="0"/>
              <a:t>Example of a Rule associate with E → E1 + E2</a:t>
            </a:r>
          </a:p>
          <a:p>
            <a:pPr lvl="1">
              <a:defRPr/>
            </a:pPr>
            <a:r>
              <a:rPr lang="en-US" sz="2800" dirty="0">
                <a:solidFill>
                  <a:srgbClr val="C00000"/>
                </a:solidFill>
              </a:rPr>
              <a:t>If (E1.type  = i</a:t>
            </a:r>
            <a:r>
              <a:rPr lang="en-US" sz="2800" b="1" dirty="0">
                <a:solidFill>
                  <a:srgbClr val="C00000"/>
                </a:solidFill>
              </a:rPr>
              <a:t>nteger</a:t>
            </a:r>
            <a:r>
              <a:rPr lang="en-US" sz="2800" dirty="0">
                <a:solidFill>
                  <a:srgbClr val="C00000"/>
                </a:solidFill>
              </a:rPr>
              <a:t> and E2.type = </a:t>
            </a:r>
            <a:r>
              <a:rPr lang="en-US" sz="2800" b="1" dirty="0">
                <a:solidFill>
                  <a:srgbClr val="C00000"/>
                </a:solidFill>
              </a:rPr>
              <a:t>integer</a:t>
            </a:r>
            <a:r>
              <a:rPr lang="en-US" sz="2800" dirty="0">
                <a:solidFill>
                  <a:srgbClr val="C00000"/>
                </a:solidFill>
              </a:rPr>
              <a:t>) then </a:t>
            </a:r>
            <a:r>
              <a:rPr lang="en-US" sz="2800" dirty="0" err="1">
                <a:solidFill>
                  <a:srgbClr val="C00000"/>
                </a:solidFill>
              </a:rPr>
              <a:t>E.type</a:t>
            </a:r>
            <a:r>
              <a:rPr lang="en-US" sz="2800" dirty="0">
                <a:solidFill>
                  <a:srgbClr val="C00000"/>
                </a:solidFill>
              </a:rPr>
              <a:t> = </a:t>
            </a:r>
            <a:r>
              <a:rPr lang="en-US" sz="2800" b="1" dirty="0">
                <a:solidFill>
                  <a:srgbClr val="C00000"/>
                </a:solidFill>
              </a:rPr>
              <a:t>integer</a:t>
            </a:r>
            <a:r>
              <a:rPr lang="en-US" sz="2800" dirty="0">
                <a:solidFill>
                  <a:srgbClr val="C00000"/>
                </a:solidFill>
              </a:rPr>
              <a:t>; </a:t>
            </a:r>
          </a:p>
          <a:p>
            <a:pPr lvl="1">
              <a:defRPr/>
            </a:pPr>
            <a:r>
              <a:rPr lang="en-US" sz="2800" dirty="0">
                <a:solidFill>
                  <a:srgbClr val="C00000"/>
                </a:solidFill>
              </a:rPr>
              <a:t>Else if  (E1.type = </a:t>
            </a:r>
            <a:r>
              <a:rPr lang="en-US" sz="2800" b="1" dirty="0">
                <a:solidFill>
                  <a:srgbClr val="C00000"/>
                </a:solidFill>
              </a:rPr>
              <a:t>integer</a:t>
            </a:r>
            <a:r>
              <a:rPr lang="en-US" sz="2800" dirty="0">
                <a:solidFill>
                  <a:srgbClr val="C00000"/>
                </a:solidFill>
              </a:rPr>
              <a:t> and E2.type =</a:t>
            </a:r>
            <a:r>
              <a:rPr lang="en-US" sz="2800" b="1" dirty="0">
                <a:solidFill>
                  <a:srgbClr val="00B050"/>
                </a:solidFill>
              </a:rPr>
              <a:t>real</a:t>
            </a:r>
            <a:r>
              <a:rPr lang="en-US" sz="2800" dirty="0">
                <a:solidFill>
                  <a:srgbClr val="C00000"/>
                </a:solidFill>
              </a:rPr>
              <a:t>) then </a:t>
            </a:r>
            <a:r>
              <a:rPr lang="en-US" sz="2800" b="1" dirty="0">
                <a:solidFill>
                  <a:srgbClr val="C00000"/>
                </a:solidFill>
              </a:rPr>
              <a:t>convert</a:t>
            </a:r>
            <a:r>
              <a:rPr lang="en-US" sz="2800" dirty="0">
                <a:solidFill>
                  <a:srgbClr val="C00000"/>
                </a:solidFill>
              </a:rPr>
              <a:t> E1-2-Real and  </a:t>
            </a:r>
            <a:r>
              <a:rPr lang="en-US" sz="2800" b="1" dirty="0">
                <a:solidFill>
                  <a:srgbClr val="C00000"/>
                </a:solidFill>
              </a:rPr>
              <a:t>compute</a:t>
            </a:r>
            <a:r>
              <a:rPr lang="en-US" sz="2800" dirty="0">
                <a:solidFill>
                  <a:srgbClr val="C00000"/>
                </a:solidFill>
              </a:rPr>
              <a:t> </a:t>
            </a:r>
            <a:r>
              <a:rPr lang="en-US" sz="2800" dirty="0" err="1">
                <a:solidFill>
                  <a:srgbClr val="C00000"/>
                </a:solidFill>
              </a:rPr>
              <a:t>E.type</a:t>
            </a:r>
            <a:r>
              <a:rPr lang="en-US" sz="2800" dirty="0">
                <a:solidFill>
                  <a:srgbClr val="C00000"/>
                </a:solidFill>
              </a:rPr>
              <a:t>)…</a:t>
            </a:r>
          </a:p>
          <a:p>
            <a:pPr marL="457200" lvl="1" indent="0">
              <a:buNone/>
              <a:defRPr/>
            </a:pPr>
            <a:r>
              <a:rPr lang="en-US" sz="2800" dirty="0">
                <a:solidFill>
                  <a:srgbClr val="7030A0"/>
                </a:solidFill>
              </a:rPr>
              <a:t>…</a:t>
            </a:r>
          </a:p>
        </p:txBody>
      </p:sp>
      <p:sp>
        <p:nvSpPr>
          <p:cNvPr id="52228"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F4FE4B-E1DF-44BD-85D7-5AE15677386C}" type="slidenum">
              <a:rPr lang="en-US" altLang="en-US">
                <a:solidFill>
                  <a:srgbClr val="FFFFFF"/>
                </a:solidFill>
              </a:rPr>
              <a:pPr/>
              <a:t>37</a:t>
            </a:fld>
            <a:endParaRPr lang="en-US" altLang="en-US">
              <a:solidFill>
                <a:srgbClr val="FFFFFF"/>
              </a:solidFill>
            </a:endParaRPr>
          </a:p>
        </p:txBody>
      </p:sp>
    </p:spTree>
    <p:extLst>
      <p:ext uri="{BB962C8B-B14F-4D97-AF65-F5344CB8AC3E}">
        <p14:creationId xmlns:p14="http://schemas.microsoft.com/office/powerpoint/2010/main" val="2316344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B64B-0949-C14F-A4B8-09069C9B5CA8}"/>
              </a:ext>
            </a:extLst>
          </p:cNvPr>
          <p:cNvSpPr>
            <a:spLocks noGrp="1"/>
          </p:cNvSpPr>
          <p:nvPr>
            <p:ph type="title"/>
          </p:nvPr>
        </p:nvSpPr>
        <p:spPr>
          <a:xfrm>
            <a:off x="120650" y="352426"/>
            <a:ext cx="7886700" cy="1325563"/>
          </a:xfrm>
        </p:spPr>
        <p:txBody>
          <a:bodyPr/>
          <a:lstStyle/>
          <a:p>
            <a:r>
              <a:rPr lang="en-US" dirty="0"/>
              <a:t>Two Conversions</a:t>
            </a:r>
          </a:p>
        </p:txBody>
      </p:sp>
      <p:sp>
        <p:nvSpPr>
          <p:cNvPr id="3" name="Content Placeholder 2">
            <a:extLst>
              <a:ext uri="{FF2B5EF4-FFF2-40B4-BE49-F238E27FC236}">
                <a16:creationId xmlns:a16="http://schemas.microsoft.com/office/drawing/2014/main" id="{19324D9A-096A-1449-87DE-A5E24C3F170E}"/>
              </a:ext>
            </a:extLst>
          </p:cNvPr>
          <p:cNvSpPr>
            <a:spLocks noGrp="1"/>
          </p:cNvSpPr>
          <p:nvPr>
            <p:ph idx="1"/>
          </p:nvPr>
        </p:nvSpPr>
        <p:spPr>
          <a:xfrm>
            <a:off x="0" y="1866900"/>
            <a:ext cx="8515350" cy="4312211"/>
          </a:xfrm>
        </p:spPr>
        <p:txBody>
          <a:bodyPr/>
          <a:lstStyle/>
          <a:p>
            <a:pPr>
              <a:defRPr/>
            </a:pPr>
            <a:r>
              <a:rPr lang="en-US" sz="3600" dirty="0">
                <a:solidFill>
                  <a:schemeClr val="bg2">
                    <a:lumMod val="25000"/>
                  </a:schemeClr>
                </a:solidFill>
              </a:rPr>
              <a:t>type Coercion </a:t>
            </a:r>
          </a:p>
          <a:p>
            <a:pPr lvl="1">
              <a:defRPr/>
            </a:pPr>
            <a:r>
              <a:rPr lang="en-US" sz="3600" dirty="0">
                <a:solidFill>
                  <a:srgbClr val="C00000"/>
                </a:solidFill>
              </a:rPr>
              <a:t>Implicit type conversion</a:t>
            </a:r>
          </a:p>
          <a:p>
            <a:pPr>
              <a:defRPr/>
            </a:pPr>
            <a:r>
              <a:rPr lang="en-US" sz="3600" dirty="0">
                <a:solidFill>
                  <a:schemeClr val="bg2">
                    <a:lumMod val="25000"/>
                  </a:schemeClr>
                </a:solidFill>
              </a:rPr>
              <a:t>type Casting </a:t>
            </a:r>
          </a:p>
          <a:p>
            <a:pPr lvl="1">
              <a:defRPr/>
            </a:pPr>
            <a:r>
              <a:rPr lang="en-US" sz="3600" dirty="0">
                <a:solidFill>
                  <a:srgbClr val="C00000"/>
                </a:solidFill>
              </a:rPr>
              <a:t>Explicit type conversion</a:t>
            </a:r>
          </a:p>
          <a:p>
            <a:endParaRPr lang="en-US" dirty="0"/>
          </a:p>
        </p:txBody>
      </p:sp>
    </p:spTree>
    <p:extLst>
      <p:ext uri="{BB962C8B-B14F-4D97-AF65-F5344CB8AC3E}">
        <p14:creationId xmlns:p14="http://schemas.microsoft.com/office/powerpoint/2010/main" val="839627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0" y="378941"/>
            <a:ext cx="8515350" cy="1311748"/>
          </a:xfrm>
        </p:spPr>
        <p:txBody>
          <a:bodyPr wrap="square" lIns="91440" tIns="45720" rIns="91440" bIns="45720" numCol="1" anchorCtr="0" compatLnSpc="1">
            <a:prstTxWarp prst="textNoShape">
              <a:avLst/>
            </a:prstTxWarp>
            <a:normAutofit fontScale="90000"/>
          </a:bodyPr>
          <a:lstStyle/>
          <a:p>
            <a:pPr marL="342900" indent="-342900" eaLnBrk="1" hangingPunct="1"/>
            <a:r>
              <a:rPr lang="en-US" altLang="en-US" cap="none" dirty="0"/>
              <a:t>Coercions (implicit type conversion) </a:t>
            </a:r>
            <a:br>
              <a:rPr lang="en-US" altLang="en-US" cap="none" dirty="0">
                <a:solidFill>
                  <a:srgbClr val="FF0000"/>
                </a:solidFill>
              </a:rPr>
            </a:br>
            <a:endParaRPr lang="en-US" altLang="en-US" cap="none" dirty="0"/>
          </a:p>
        </p:txBody>
      </p:sp>
      <p:sp>
        <p:nvSpPr>
          <p:cNvPr id="53251" name="Rectangle 3"/>
          <p:cNvSpPr>
            <a:spLocks noGrp="1" noChangeArrowheads="1"/>
          </p:cNvSpPr>
          <p:nvPr>
            <p:ph sz="quarter" idx="1"/>
          </p:nvPr>
        </p:nvSpPr>
        <p:spPr>
          <a:xfrm>
            <a:off x="0" y="1789671"/>
            <a:ext cx="9144000" cy="4873625"/>
          </a:xfrm>
        </p:spPr>
        <p:txBody>
          <a:bodyPr>
            <a:noAutofit/>
          </a:bodyPr>
          <a:lstStyle/>
          <a:p>
            <a:r>
              <a:rPr lang="en-US" altLang="en-US" sz="3200" dirty="0"/>
              <a:t>The language definition specifies what conversions are necessary</a:t>
            </a:r>
          </a:p>
          <a:p>
            <a:r>
              <a:rPr lang="en-US" altLang="en-US" sz="3200" dirty="0"/>
              <a:t> Examples of language definitions:</a:t>
            </a:r>
          </a:p>
          <a:p>
            <a:pPr lvl="1"/>
            <a:r>
              <a:rPr lang="en-US" altLang="en-US" sz="3200" dirty="0">
                <a:solidFill>
                  <a:srgbClr val="C00000"/>
                </a:solidFill>
              </a:rPr>
              <a:t>In assignment statement, the conversion is always to </a:t>
            </a:r>
            <a:r>
              <a:rPr lang="en-US" altLang="en-US" sz="3200" b="1" dirty="0">
                <a:solidFill>
                  <a:srgbClr val="C00000"/>
                </a:solidFill>
              </a:rPr>
              <a:t>LV</a:t>
            </a:r>
          </a:p>
          <a:p>
            <a:pPr lvl="1"/>
            <a:r>
              <a:rPr lang="en-US" altLang="en-US" sz="3200" dirty="0">
                <a:solidFill>
                  <a:srgbClr val="C00000"/>
                </a:solidFill>
              </a:rPr>
              <a:t>In expression x + k </a:t>
            </a:r>
            <a:r>
              <a:rPr lang="en-US" altLang="en-US" sz="3200" i="1" dirty="0">
                <a:solidFill>
                  <a:srgbClr val="C00000"/>
                </a:solidFill>
              </a:rPr>
              <a:t>where</a:t>
            </a:r>
            <a:r>
              <a:rPr lang="en-US" altLang="en-US" sz="3200" dirty="0">
                <a:solidFill>
                  <a:srgbClr val="C00000"/>
                </a:solidFill>
              </a:rPr>
              <a:t> </a:t>
            </a:r>
          </a:p>
          <a:p>
            <a:pPr lvl="2"/>
            <a:r>
              <a:rPr lang="en-US" altLang="en-US" sz="2800" dirty="0">
                <a:solidFill>
                  <a:srgbClr val="0070C0"/>
                </a:solidFill>
              </a:rPr>
              <a:t>x is </a:t>
            </a:r>
            <a:r>
              <a:rPr lang="en-US" altLang="en-US" sz="2800" b="1" dirty="0">
                <a:solidFill>
                  <a:srgbClr val="0070C0"/>
                </a:solidFill>
              </a:rPr>
              <a:t>real</a:t>
            </a:r>
            <a:r>
              <a:rPr lang="en-US" altLang="en-US" sz="2800" dirty="0">
                <a:solidFill>
                  <a:srgbClr val="0070C0"/>
                </a:solidFill>
              </a:rPr>
              <a:t> and k is </a:t>
            </a:r>
            <a:r>
              <a:rPr lang="en-US" altLang="en-US" sz="2800" b="1" dirty="0">
                <a:solidFill>
                  <a:srgbClr val="0070C0"/>
                </a:solidFill>
              </a:rPr>
              <a:t>integer</a:t>
            </a:r>
            <a:r>
              <a:rPr lang="en-US" altLang="en-US" sz="2800" dirty="0">
                <a:solidFill>
                  <a:srgbClr val="0070C0"/>
                </a:solidFill>
              </a:rPr>
              <a:t> </a:t>
            </a:r>
          </a:p>
          <a:p>
            <a:pPr lvl="2"/>
            <a:r>
              <a:rPr lang="en-US" altLang="en-US" sz="2800" dirty="0">
                <a:solidFill>
                  <a:srgbClr val="0070C0"/>
                </a:solidFill>
              </a:rPr>
              <a:t>the compiler has to convert one of the operands of + to the other</a:t>
            </a:r>
          </a:p>
        </p:txBody>
      </p:sp>
      <p:sp>
        <p:nvSpPr>
          <p:cNvPr id="5325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696B30-1854-4A20-B18B-CC85562774A0}" type="slidenum">
              <a:rPr lang="en-US" altLang="en-US">
                <a:solidFill>
                  <a:srgbClr val="FFFFFF"/>
                </a:solidFill>
              </a:rPr>
              <a:pPr/>
              <a:t>39</a:t>
            </a:fld>
            <a:endParaRPr lang="en-US" altLang="en-US">
              <a:solidFill>
                <a:srgbClr val="FFFFFF"/>
              </a:solidFill>
            </a:endParaRPr>
          </a:p>
        </p:txBody>
      </p:sp>
    </p:spTree>
    <p:extLst>
      <p:ext uri="{BB962C8B-B14F-4D97-AF65-F5344CB8AC3E}">
        <p14:creationId xmlns:p14="http://schemas.microsoft.com/office/powerpoint/2010/main" val="159105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75991" y="415368"/>
            <a:ext cx="7886700" cy="1325563"/>
          </a:xfrm>
        </p:spPr>
        <p:txBody>
          <a:bodyPr/>
          <a:lstStyle/>
          <a:p>
            <a:pPr eaLnBrk="1" fontAlgn="auto" hangingPunct="1">
              <a:spcAft>
                <a:spcPts val="0"/>
              </a:spcAft>
              <a:defRPr/>
            </a:pPr>
            <a:r>
              <a:rPr lang="en-US" dirty="0"/>
              <a:t>A simple scenario</a:t>
            </a:r>
          </a:p>
        </p:txBody>
      </p:sp>
      <p:sp>
        <p:nvSpPr>
          <p:cNvPr id="10243" name="Rectangle 3"/>
          <p:cNvSpPr>
            <a:spLocks noGrp="1" noChangeArrowheads="1"/>
          </p:cNvSpPr>
          <p:nvPr>
            <p:ph sz="quarter" idx="1"/>
          </p:nvPr>
        </p:nvSpPr>
        <p:spPr>
          <a:xfrm>
            <a:off x="-1" y="1841361"/>
            <a:ext cx="9063613" cy="4873625"/>
          </a:xfrm>
        </p:spPr>
        <p:txBody>
          <a:bodyPr/>
          <a:lstStyle/>
          <a:p>
            <a:pPr eaLnBrk="1" hangingPunct="1">
              <a:lnSpc>
                <a:spcPct val="80000"/>
              </a:lnSpc>
            </a:pPr>
            <a:r>
              <a:rPr lang="en-US" altLang="en-US" sz="2800" dirty="0"/>
              <a:t>Consider a </a:t>
            </a:r>
            <a:r>
              <a:rPr lang="en-US" altLang="en-US" sz="2800" b="1" dirty="0"/>
              <a:t>simple variable x </a:t>
            </a:r>
            <a:r>
              <a:rPr lang="en-US" altLang="en-US" sz="2800" dirty="0"/>
              <a:t>and its corresponding executable code.</a:t>
            </a:r>
          </a:p>
          <a:p>
            <a:pPr eaLnBrk="1" hangingPunct="1">
              <a:lnSpc>
                <a:spcPct val="80000"/>
              </a:lnSpc>
            </a:pPr>
            <a:r>
              <a:rPr lang="en-US" altLang="en-US" sz="2800" dirty="0"/>
              <a:t>To emit the code, compiler needs to answer these questions:</a:t>
            </a:r>
          </a:p>
          <a:p>
            <a:pPr lvl="1" eaLnBrk="1" hangingPunct="1">
              <a:lnSpc>
                <a:spcPct val="80000"/>
              </a:lnSpc>
            </a:pPr>
            <a:r>
              <a:rPr lang="en-US" altLang="en-US" sz="2400" dirty="0">
                <a:solidFill>
                  <a:srgbClr val="C00000"/>
                </a:solidFill>
              </a:rPr>
              <a:t>What kind of value must be kept in x?</a:t>
            </a:r>
          </a:p>
          <a:p>
            <a:pPr lvl="1" eaLnBrk="1" hangingPunct="1">
              <a:lnSpc>
                <a:spcPct val="80000"/>
              </a:lnSpc>
            </a:pPr>
            <a:r>
              <a:rPr lang="en-US" altLang="en-US" sz="2400" dirty="0">
                <a:solidFill>
                  <a:srgbClr val="C00000"/>
                </a:solidFill>
              </a:rPr>
              <a:t>How big is x?</a:t>
            </a:r>
          </a:p>
          <a:p>
            <a:pPr lvl="1" eaLnBrk="1" hangingPunct="1">
              <a:lnSpc>
                <a:spcPct val="80000"/>
              </a:lnSpc>
            </a:pPr>
            <a:r>
              <a:rPr lang="en-US" altLang="en-US" sz="2400" dirty="0">
                <a:solidFill>
                  <a:srgbClr val="C00000"/>
                </a:solidFill>
              </a:rPr>
              <a:t>Is x  an </a:t>
            </a:r>
            <a:r>
              <a:rPr lang="en-US" altLang="en-US" sz="2000" dirty="0">
                <a:solidFill>
                  <a:srgbClr val="C00000"/>
                </a:solidFill>
              </a:rPr>
              <a:t>ID?</a:t>
            </a:r>
          </a:p>
          <a:p>
            <a:pPr lvl="1">
              <a:lnSpc>
                <a:spcPct val="80000"/>
              </a:lnSpc>
            </a:pPr>
            <a:r>
              <a:rPr lang="en-US" altLang="en-US" sz="2400" dirty="0">
                <a:solidFill>
                  <a:srgbClr val="C00000"/>
                </a:solidFill>
              </a:rPr>
              <a:t>Is it a function name?</a:t>
            </a:r>
          </a:p>
          <a:p>
            <a:pPr lvl="1">
              <a:lnSpc>
                <a:spcPct val="80000"/>
              </a:lnSpc>
            </a:pPr>
            <a:r>
              <a:rPr lang="en-US" altLang="en-US" sz="2400" dirty="0">
                <a:solidFill>
                  <a:srgbClr val="C00000"/>
                </a:solidFill>
              </a:rPr>
              <a:t>Is it a local variable ?</a:t>
            </a:r>
          </a:p>
          <a:p>
            <a:pPr lvl="1">
              <a:lnSpc>
                <a:spcPct val="80000"/>
              </a:lnSpc>
            </a:pPr>
            <a:r>
              <a:rPr lang="en-US" altLang="en-US" sz="2400" dirty="0">
                <a:solidFill>
                  <a:srgbClr val="C00000"/>
                </a:solidFill>
              </a:rPr>
              <a:t>Is it a global variable?</a:t>
            </a:r>
          </a:p>
          <a:p>
            <a:pPr eaLnBrk="1" hangingPunct="1">
              <a:lnSpc>
                <a:spcPct val="80000"/>
              </a:lnSpc>
            </a:pPr>
            <a:r>
              <a:rPr lang="en-US" altLang="en-US" sz="2800" dirty="0"/>
              <a:t>Compiler uses </a:t>
            </a:r>
            <a:r>
              <a:rPr lang="en-US" altLang="en-US" sz="2400" dirty="0"/>
              <a:t>declaration (e.g., C)</a:t>
            </a:r>
          </a:p>
          <a:p>
            <a:pPr lvl="1" eaLnBrk="1" hangingPunct="1">
              <a:lnSpc>
                <a:spcPct val="80000"/>
              </a:lnSpc>
            </a:pPr>
            <a:endParaRPr lang="en-US" altLang="en-US" sz="2400" dirty="0"/>
          </a:p>
        </p:txBody>
      </p:sp>
      <p:sp>
        <p:nvSpPr>
          <p:cNvPr id="10244"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0970B83-DAD1-42A2-A6E8-A1F3DC69CDE8}" type="slidenum">
              <a:rPr lang="en-US" altLang="en-US">
                <a:solidFill>
                  <a:srgbClr val="FFFFFF"/>
                </a:solidFill>
              </a:rPr>
              <a:pPr/>
              <a:t>4</a:t>
            </a:fld>
            <a:endParaRPr lang="en-US" altLang="en-US">
              <a:solidFill>
                <a:srgbClr val="FFFFFF"/>
              </a:solidFill>
            </a:endParaRPr>
          </a:p>
        </p:txBody>
      </p:sp>
    </p:spTree>
    <p:extLst>
      <p:ext uri="{BB962C8B-B14F-4D97-AF65-F5344CB8AC3E}">
        <p14:creationId xmlns:p14="http://schemas.microsoft.com/office/powerpoint/2010/main" val="2601064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0" y="365126"/>
            <a:ext cx="8515350" cy="1325563"/>
          </a:xfrm>
        </p:spPr>
        <p:txBody>
          <a:bodyPr/>
          <a:lstStyle/>
          <a:p>
            <a:pPr>
              <a:defRPr/>
            </a:pPr>
            <a:r>
              <a:rPr lang="en-US" dirty="0"/>
              <a:t>Casting (explicit type conversion)</a:t>
            </a:r>
          </a:p>
        </p:txBody>
      </p:sp>
      <p:sp>
        <p:nvSpPr>
          <p:cNvPr id="54275" name="Rectangle 3"/>
          <p:cNvSpPr>
            <a:spLocks noGrp="1" noChangeArrowheads="1"/>
          </p:cNvSpPr>
          <p:nvPr>
            <p:ph sz="quarter" idx="1"/>
          </p:nvPr>
        </p:nvSpPr>
        <p:spPr>
          <a:xfrm>
            <a:off x="78259" y="1841500"/>
            <a:ext cx="9065741" cy="4902200"/>
          </a:xfrm>
        </p:spPr>
        <p:txBody>
          <a:bodyPr/>
          <a:lstStyle/>
          <a:p>
            <a:r>
              <a:rPr lang="en-US" altLang="en-US" dirty="0"/>
              <a:t>Casting?</a:t>
            </a:r>
          </a:p>
          <a:p>
            <a:pPr lvl="1"/>
            <a:r>
              <a:rPr lang="en-US" altLang="en-US" sz="2800" dirty="0">
                <a:solidFill>
                  <a:srgbClr val="C00000"/>
                </a:solidFill>
              </a:rPr>
              <a:t>When </a:t>
            </a:r>
            <a:r>
              <a:rPr lang="en-US" altLang="en-US" sz="2800" b="1" dirty="0">
                <a:solidFill>
                  <a:srgbClr val="C00000"/>
                </a:solidFill>
              </a:rPr>
              <a:t>programmers</a:t>
            </a:r>
            <a:r>
              <a:rPr lang="en-US" altLang="en-US" sz="2800" dirty="0">
                <a:solidFill>
                  <a:srgbClr val="C00000"/>
                </a:solidFill>
              </a:rPr>
              <a:t> are required to explicitly convert type </a:t>
            </a:r>
          </a:p>
          <a:p>
            <a:r>
              <a:rPr lang="en-US" altLang="en-US" dirty="0"/>
              <a:t>Explicit conversion looks like function applications to type checker for the following operation:</a:t>
            </a:r>
          </a:p>
          <a:p>
            <a:pPr lvl="1"/>
            <a:r>
              <a:rPr lang="en-US" altLang="en-US" dirty="0"/>
              <a:t>Var</a:t>
            </a:r>
          </a:p>
          <a:p>
            <a:pPr lvl="2"/>
            <a:r>
              <a:rPr lang="en-US" altLang="en-US" dirty="0">
                <a:solidFill>
                  <a:srgbClr val="C00000"/>
                </a:solidFill>
              </a:rPr>
              <a:t>double da = 3.3; </a:t>
            </a:r>
          </a:p>
          <a:p>
            <a:pPr lvl="2"/>
            <a:r>
              <a:rPr lang="en-US" altLang="en-US" dirty="0">
                <a:solidFill>
                  <a:srgbClr val="C00000"/>
                </a:solidFill>
              </a:rPr>
              <a:t>double </a:t>
            </a:r>
            <a:r>
              <a:rPr lang="en-US" altLang="en-US" dirty="0" err="1">
                <a:solidFill>
                  <a:srgbClr val="C00000"/>
                </a:solidFill>
              </a:rPr>
              <a:t>db</a:t>
            </a:r>
            <a:r>
              <a:rPr lang="en-US" altLang="en-US" dirty="0">
                <a:solidFill>
                  <a:srgbClr val="C00000"/>
                </a:solidFill>
              </a:rPr>
              <a:t> = 3.3; </a:t>
            </a:r>
          </a:p>
          <a:p>
            <a:pPr lvl="2"/>
            <a:r>
              <a:rPr lang="en-US" altLang="en-US" dirty="0">
                <a:solidFill>
                  <a:srgbClr val="C00000"/>
                </a:solidFill>
              </a:rPr>
              <a:t>double dc = 3.4; </a:t>
            </a:r>
          </a:p>
          <a:p>
            <a:pPr lvl="2"/>
            <a:r>
              <a:rPr lang="en-US" altLang="en-US" dirty="0">
                <a:solidFill>
                  <a:srgbClr val="0070C0"/>
                </a:solidFill>
              </a:rPr>
              <a:t>int result = (</a:t>
            </a:r>
            <a:r>
              <a:rPr lang="en-US" altLang="en-US" b="1" dirty="0">
                <a:solidFill>
                  <a:srgbClr val="0070C0"/>
                </a:solidFill>
              </a:rPr>
              <a:t>int</a:t>
            </a:r>
            <a:r>
              <a:rPr lang="en-US" altLang="en-US" dirty="0">
                <a:solidFill>
                  <a:srgbClr val="0070C0"/>
                </a:solidFill>
              </a:rPr>
              <a:t>)da + (</a:t>
            </a:r>
            <a:r>
              <a:rPr lang="en-US" altLang="en-US" b="1" dirty="0">
                <a:solidFill>
                  <a:srgbClr val="0070C0"/>
                </a:solidFill>
              </a:rPr>
              <a:t>int</a:t>
            </a:r>
            <a:r>
              <a:rPr lang="en-US" altLang="en-US" dirty="0">
                <a:solidFill>
                  <a:srgbClr val="0070C0"/>
                </a:solidFill>
              </a:rPr>
              <a:t>)</a:t>
            </a:r>
            <a:r>
              <a:rPr lang="en-US" altLang="en-US" dirty="0" err="1">
                <a:solidFill>
                  <a:srgbClr val="0070C0"/>
                </a:solidFill>
              </a:rPr>
              <a:t>db</a:t>
            </a:r>
            <a:r>
              <a:rPr lang="en-US" altLang="en-US" dirty="0">
                <a:solidFill>
                  <a:srgbClr val="0070C0"/>
                </a:solidFill>
              </a:rPr>
              <a:t> + (</a:t>
            </a:r>
            <a:r>
              <a:rPr lang="en-US" altLang="en-US" b="1" dirty="0">
                <a:solidFill>
                  <a:srgbClr val="0070C0"/>
                </a:solidFill>
              </a:rPr>
              <a:t>int</a:t>
            </a:r>
            <a:r>
              <a:rPr lang="en-US" altLang="en-US" dirty="0">
                <a:solidFill>
                  <a:srgbClr val="0070C0"/>
                </a:solidFill>
              </a:rPr>
              <a:t>)dc; </a:t>
            </a:r>
            <a:r>
              <a:rPr lang="en-US" altLang="en-US" b="1" dirty="0">
                <a:solidFill>
                  <a:srgbClr val="0070C0"/>
                </a:solidFill>
              </a:rPr>
              <a:t>  //result = 9  {Explicit}</a:t>
            </a:r>
          </a:p>
          <a:p>
            <a:pPr lvl="2"/>
            <a:r>
              <a:rPr lang="en-US" altLang="en-US" dirty="0">
                <a:solidFill>
                  <a:srgbClr val="009A44"/>
                </a:solidFill>
              </a:rPr>
              <a:t>double result = da + </a:t>
            </a:r>
            <a:r>
              <a:rPr lang="en-US" altLang="en-US" dirty="0" err="1">
                <a:solidFill>
                  <a:srgbClr val="009A44"/>
                </a:solidFill>
              </a:rPr>
              <a:t>db</a:t>
            </a:r>
            <a:r>
              <a:rPr lang="en-US" altLang="en-US" dirty="0">
                <a:solidFill>
                  <a:srgbClr val="009A44"/>
                </a:solidFill>
              </a:rPr>
              <a:t> + dc                   // result = 10   {implicit}</a:t>
            </a:r>
          </a:p>
        </p:txBody>
      </p:sp>
      <p:sp>
        <p:nvSpPr>
          <p:cNvPr id="54276"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02FF55-58CF-44BD-A0E1-9B8F0E537A57}" type="slidenum">
              <a:rPr lang="en-US" altLang="en-US">
                <a:solidFill>
                  <a:srgbClr val="FFFFFF"/>
                </a:solidFill>
              </a:rPr>
              <a:pPr/>
              <a:t>40</a:t>
            </a:fld>
            <a:endParaRPr lang="en-US" altLang="en-US">
              <a:solidFill>
                <a:srgbClr val="FFFFFF"/>
              </a:solidFill>
            </a:endParaRPr>
          </a:p>
        </p:txBody>
      </p:sp>
    </p:spTree>
    <p:extLst>
      <p:ext uri="{BB962C8B-B14F-4D97-AF65-F5344CB8AC3E}">
        <p14:creationId xmlns:p14="http://schemas.microsoft.com/office/powerpoint/2010/main" val="62138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2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27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27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373" y="365126"/>
            <a:ext cx="8259977" cy="1325563"/>
          </a:xfrm>
        </p:spPr>
        <p:txBody>
          <a:bodyPr/>
          <a:lstStyle/>
          <a:p>
            <a:pPr>
              <a:defRPr/>
            </a:pPr>
            <a:r>
              <a:rPr lang="en-US" dirty="0"/>
              <a:t>Type Declarations and  Storage Allocations</a:t>
            </a:r>
          </a:p>
        </p:txBody>
      </p:sp>
      <p:sp>
        <p:nvSpPr>
          <p:cNvPr id="56323" name="Content Placeholder 2"/>
          <p:cNvSpPr>
            <a:spLocks noGrp="1"/>
          </p:cNvSpPr>
          <p:nvPr>
            <p:ph sz="quarter" idx="1"/>
          </p:nvPr>
        </p:nvSpPr>
        <p:spPr>
          <a:xfrm>
            <a:off x="119448" y="1814384"/>
            <a:ext cx="8892472" cy="4873625"/>
          </a:xfrm>
        </p:spPr>
        <p:txBody>
          <a:bodyPr>
            <a:normAutofit lnSpcReduction="10000"/>
          </a:bodyPr>
          <a:lstStyle/>
          <a:p>
            <a:pPr marL="0" indent="0">
              <a:buNone/>
            </a:pPr>
            <a:r>
              <a:rPr lang="en-US" altLang="en-US" sz="3600" dirty="0"/>
              <a:t>Consider the following partial grammar:</a:t>
            </a:r>
          </a:p>
          <a:p>
            <a:pPr lvl="1"/>
            <a:r>
              <a:rPr lang="en-US" altLang="en-US" sz="3200" dirty="0">
                <a:solidFill>
                  <a:srgbClr val="C00000"/>
                </a:solidFill>
              </a:rPr>
              <a:t>D</a:t>
            </a:r>
            <a:r>
              <a:rPr lang="en-US" altLang="en-US" sz="3200" dirty="0">
                <a:solidFill>
                  <a:srgbClr val="C00000"/>
                </a:solidFill>
                <a:sym typeface="Symbol" panose="05050102010706020507" pitchFamily="18" charset="2"/>
              </a:rPr>
              <a:t> </a:t>
            </a:r>
            <a:r>
              <a:rPr lang="en-US" altLang="en-US" sz="3200" b="1" dirty="0">
                <a:solidFill>
                  <a:srgbClr val="C00000"/>
                </a:solidFill>
                <a:sym typeface="Symbol" panose="05050102010706020507" pitchFamily="18" charset="2"/>
              </a:rPr>
              <a:t>T id; D</a:t>
            </a:r>
            <a:r>
              <a:rPr lang="en-US" altLang="en-US" sz="3200" dirty="0">
                <a:solidFill>
                  <a:srgbClr val="C00000"/>
                </a:solidFill>
                <a:sym typeface="Symbol" panose="05050102010706020507" pitchFamily="18" charset="2"/>
              </a:rPr>
              <a:t>|</a:t>
            </a:r>
            <a:r>
              <a:rPr lang="az-Cyrl-AZ" altLang="en-US" sz="3200" dirty="0">
                <a:solidFill>
                  <a:srgbClr val="C00000"/>
                </a:solidFill>
                <a:sym typeface="Symbol" panose="05050102010706020507" pitchFamily="18" charset="2"/>
              </a:rPr>
              <a:t>Ԑ</a:t>
            </a:r>
            <a:endParaRPr lang="en-US" altLang="en-US" sz="3200" dirty="0">
              <a:solidFill>
                <a:srgbClr val="C00000"/>
              </a:solidFill>
              <a:sym typeface="Symbol" panose="05050102010706020507" pitchFamily="18" charset="2"/>
            </a:endParaRPr>
          </a:p>
          <a:p>
            <a:pPr lvl="1"/>
            <a:r>
              <a:rPr lang="en-US" altLang="en-US" sz="3200" dirty="0">
                <a:solidFill>
                  <a:srgbClr val="C00000"/>
                </a:solidFill>
              </a:rPr>
              <a:t>T</a:t>
            </a:r>
            <a:r>
              <a:rPr lang="en-US" altLang="en-US" sz="3200" dirty="0">
                <a:solidFill>
                  <a:srgbClr val="C00000"/>
                </a:solidFill>
                <a:sym typeface="Symbol" panose="05050102010706020507" pitchFamily="18" charset="2"/>
              </a:rPr>
              <a:t> </a:t>
            </a:r>
            <a:r>
              <a:rPr lang="en-US" altLang="en-US" sz="3200" b="1" dirty="0">
                <a:solidFill>
                  <a:srgbClr val="C00000"/>
                </a:solidFill>
                <a:sym typeface="Symbol" panose="05050102010706020507" pitchFamily="18" charset="2"/>
              </a:rPr>
              <a:t>B C</a:t>
            </a:r>
            <a:r>
              <a:rPr lang="en-US" altLang="en-US" sz="3200" dirty="0">
                <a:solidFill>
                  <a:srgbClr val="C00000"/>
                </a:solidFill>
                <a:sym typeface="Symbol" panose="05050102010706020507" pitchFamily="18" charset="2"/>
              </a:rPr>
              <a:t>| </a:t>
            </a:r>
            <a:r>
              <a:rPr lang="en-US" altLang="en-US" sz="3200" b="1" dirty="0">
                <a:solidFill>
                  <a:srgbClr val="C00000"/>
                </a:solidFill>
                <a:sym typeface="Symbol" panose="05050102010706020507" pitchFamily="18" charset="2"/>
              </a:rPr>
              <a:t>record</a:t>
            </a:r>
            <a:r>
              <a:rPr lang="en-US" altLang="en-US" sz="3200" dirty="0">
                <a:solidFill>
                  <a:srgbClr val="C00000"/>
                </a:solidFill>
                <a:sym typeface="Symbol" panose="05050102010706020507" pitchFamily="18" charset="2"/>
              </a:rPr>
              <a:t> ‘{‘ D’}’</a:t>
            </a:r>
          </a:p>
          <a:p>
            <a:pPr lvl="1"/>
            <a:r>
              <a:rPr lang="en-US" altLang="en-US" sz="3200" dirty="0">
                <a:solidFill>
                  <a:srgbClr val="C00000"/>
                </a:solidFill>
                <a:sym typeface="Symbol" panose="05050102010706020507" pitchFamily="18" charset="2"/>
              </a:rPr>
              <a:t>B </a:t>
            </a:r>
            <a:r>
              <a:rPr lang="en-US" altLang="en-US" sz="3200" b="1" dirty="0">
                <a:solidFill>
                  <a:srgbClr val="C00000"/>
                </a:solidFill>
                <a:sym typeface="Symbol" panose="05050102010706020507" pitchFamily="18" charset="2"/>
              </a:rPr>
              <a:t>int </a:t>
            </a:r>
            <a:r>
              <a:rPr lang="en-US" altLang="en-US" sz="3200" dirty="0">
                <a:solidFill>
                  <a:srgbClr val="C00000"/>
                </a:solidFill>
                <a:sym typeface="Symbol" panose="05050102010706020507" pitchFamily="18" charset="2"/>
              </a:rPr>
              <a:t>| </a:t>
            </a:r>
            <a:r>
              <a:rPr lang="en-US" altLang="en-US" sz="3200" b="1" dirty="0">
                <a:solidFill>
                  <a:srgbClr val="C00000"/>
                </a:solidFill>
                <a:sym typeface="Symbol" panose="05050102010706020507" pitchFamily="18" charset="2"/>
              </a:rPr>
              <a:t>float</a:t>
            </a:r>
            <a:endParaRPr lang="en-US" altLang="en-US" sz="3200" dirty="0">
              <a:solidFill>
                <a:srgbClr val="C00000"/>
              </a:solidFill>
              <a:sym typeface="Symbol" panose="05050102010706020507" pitchFamily="18" charset="2"/>
            </a:endParaRPr>
          </a:p>
          <a:p>
            <a:pPr lvl="1"/>
            <a:r>
              <a:rPr lang="en-US" altLang="en-US" sz="3200" dirty="0">
                <a:solidFill>
                  <a:srgbClr val="C00000"/>
                </a:solidFill>
                <a:sym typeface="Symbol" panose="05050102010706020507" pitchFamily="18" charset="2"/>
              </a:rPr>
              <a:t>C </a:t>
            </a:r>
            <a:r>
              <a:rPr lang="az-Cyrl-AZ" altLang="en-US" sz="3200" dirty="0">
                <a:solidFill>
                  <a:srgbClr val="C00000"/>
                </a:solidFill>
                <a:sym typeface="Symbol" panose="05050102010706020507" pitchFamily="18" charset="2"/>
              </a:rPr>
              <a:t>Ԑ </a:t>
            </a:r>
            <a:r>
              <a:rPr lang="en-US" altLang="en-US" sz="3200" dirty="0">
                <a:solidFill>
                  <a:srgbClr val="C00000"/>
                </a:solidFill>
                <a:sym typeface="Symbol" panose="05050102010706020507" pitchFamily="18" charset="2"/>
              </a:rPr>
              <a:t>| [</a:t>
            </a:r>
            <a:r>
              <a:rPr lang="en-US" altLang="en-US" sz="3200" b="1" dirty="0">
                <a:solidFill>
                  <a:srgbClr val="C00000"/>
                </a:solidFill>
                <a:sym typeface="Symbol" panose="05050102010706020507" pitchFamily="18" charset="2"/>
              </a:rPr>
              <a:t>num] C</a:t>
            </a:r>
            <a:r>
              <a:rPr lang="en-US" altLang="en-US" sz="3200" dirty="0">
                <a:solidFill>
                  <a:srgbClr val="C00000"/>
                </a:solidFill>
                <a:sym typeface="Symbol" panose="05050102010706020507" pitchFamily="18" charset="2"/>
              </a:rPr>
              <a:t> </a:t>
            </a:r>
          </a:p>
          <a:p>
            <a:r>
              <a:rPr lang="en-US" altLang="en-US" sz="3600" dirty="0"/>
              <a:t>Sample of the code that can be generated from the above grammar:</a:t>
            </a:r>
          </a:p>
          <a:p>
            <a:pPr lvl="1"/>
            <a:r>
              <a:rPr lang="en-US" altLang="en-US" sz="3200" b="1" dirty="0">
                <a:solidFill>
                  <a:srgbClr val="00B050"/>
                </a:solidFill>
              </a:rPr>
              <a:t>Int</a:t>
            </a:r>
            <a:r>
              <a:rPr lang="en-US" altLang="en-US" sz="3200" dirty="0">
                <a:solidFill>
                  <a:srgbClr val="00B050"/>
                </a:solidFill>
              </a:rPr>
              <a:t>  </a:t>
            </a:r>
            <a:r>
              <a:rPr lang="en-US" altLang="en-US" sz="3200" dirty="0" err="1">
                <a:solidFill>
                  <a:srgbClr val="00B050"/>
                </a:solidFill>
              </a:rPr>
              <a:t>Mykey</a:t>
            </a:r>
            <a:r>
              <a:rPr lang="en-US" altLang="en-US" sz="3200" b="1" dirty="0">
                <a:solidFill>
                  <a:srgbClr val="00B050"/>
                </a:solidFill>
              </a:rPr>
              <a:t>;</a:t>
            </a:r>
            <a:r>
              <a:rPr lang="en-US" altLang="en-US" sz="3200" dirty="0">
                <a:solidFill>
                  <a:srgbClr val="00B050"/>
                </a:solidFill>
              </a:rPr>
              <a:t> </a:t>
            </a:r>
          </a:p>
          <a:p>
            <a:pPr lvl="1"/>
            <a:r>
              <a:rPr lang="en-US" altLang="en-US" sz="3200" b="1" dirty="0">
                <a:solidFill>
                  <a:srgbClr val="00B050"/>
                </a:solidFill>
              </a:rPr>
              <a:t>Int</a:t>
            </a:r>
            <a:r>
              <a:rPr lang="en-US" altLang="en-US" sz="3200" dirty="0">
                <a:solidFill>
                  <a:srgbClr val="00B050"/>
                </a:solidFill>
              </a:rPr>
              <a:t> </a:t>
            </a:r>
            <a:r>
              <a:rPr lang="en-US" altLang="en-US" sz="3200" dirty="0" err="1">
                <a:solidFill>
                  <a:srgbClr val="00B050"/>
                </a:solidFill>
              </a:rPr>
              <a:t>MyArray</a:t>
            </a:r>
            <a:r>
              <a:rPr lang="en-US" altLang="en-US" sz="3200" dirty="0">
                <a:solidFill>
                  <a:srgbClr val="00B050"/>
                </a:solidFill>
              </a:rPr>
              <a:t> </a:t>
            </a:r>
            <a:r>
              <a:rPr lang="en-US" altLang="en-US" sz="3200" b="1" dirty="0">
                <a:solidFill>
                  <a:srgbClr val="00B050"/>
                </a:solidFill>
              </a:rPr>
              <a:t>[</a:t>
            </a:r>
            <a:r>
              <a:rPr lang="en-US" altLang="en-US" sz="3200" dirty="0">
                <a:solidFill>
                  <a:srgbClr val="00B050"/>
                </a:solidFill>
              </a:rPr>
              <a:t>256</a:t>
            </a:r>
            <a:r>
              <a:rPr lang="en-US" altLang="en-US" sz="3200" b="1" dirty="0">
                <a:solidFill>
                  <a:srgbClr val="00B050"/>
                </a:solidFill>
              </a:rPr>
              <a:t>]</a:t>
            </a:r>
            <a:r>
              <a:rPr lang="en-US" altLang="en-US" sz="3200" dirty="0">
                <a:solidFill>
                  <a:srgbClr val="00B050"/>
                </a:solidFill>
              </a:rPr>
              <a:t>[256</a:t>
            </a:r>
            <a:r>
              <a:rPr lang="en-US" altLang="en-US" sz="3200" b="1" dirty="0">
                <a:solidFill>
                  <a:srgbClr val="00B050"/>
                </a:solidFill>
              </a:rPr>
              <a:t>]</a:t>
            </a:r>
            <a:r>
              <a:rPr lang="en-US" altLang="en-US" sz="3200" dirty="0">
                <a:solidFill>
                  <a:srgbClr val="00B050"/>
                </a:solidFill>
              </a:rPr>
              <a:t>;</a:t>
            </a:r>
          </a:p>
          <a:p>
            <a:pPr lvl="1"/>
            <a:r>
              <a:rPr lang="en-US" altLang="en-US" sz="3200" b="1" dirty="0">
                <a:solidFill>
                  <a:srgbClr val="00B050"/>
                </a:solidFill>
              </a:rPr>
              <a:t>Record</a:t>
            </a:r>
            <a:r>
              <a:rPr lang="en-US" altLang="en-US" sz="3200" dirty="0">
                <a:solidFill>
                  <a:srgbClr val="00B050"/>
                </a:solidFill>
              </a:rPr>
              <a:t> </a:t>
            </a:r>
            <a:r>
              <a:rPr lang="en-US" altLang="en-US" sz="3200" b="1" dirty="0">
                <a:solidFill>
                  <a:srgbClr val="00B050"/>
                </a:solidFill>
              </a:rPr>
              <a:t>{int</a:t>
            </a:r>
            <a:r>
              <a:rPr lang="en-US" altLang="en-US" sz="3200" dirty="0">
                <a:solidFill>
                  <a:srgbClr val="00B050"/>
                </a:solidFill>
              </a:rPr>
              <a:t> f</a:t>
            </a:r>
            <a:r>
              <a:rPr lang="en-US" altLang="en-US" sz="3200" baseline="-25000" dirty="0">
                <a:solidFill>
                  <a:srgbClr val="00B050"/>
                </a:solidFill>
              </a:rPr>
              <a:t>1</a:t>
            </a:r>
            <a:r>
              <a:rPr lang="en-US" altLang="en-US" sz="3200" dirty="0">
                <a:solidFill>
                  <a:srgbClr val="00B050"/>
                </a:solidFill>
              </a:rPr>
              <a:t>; </a:t>
            </a:r>
            <a:r>
              <a:rPr lang="en-US" altLang="en-US" sz="3200" b="1" dirty="0">
                <a:solidFill>
                  <a:srgbClr val="00B050"/>
                </a:solidFill>
              </a:rPr>
              <a:t>float </a:t>
            </a:r>
            <a:r>
              <a:rPr lang="en-US" altLang="en-US" sz="3200" dirty="0">
                <a:solidFill>
                  <a:srgbClr val="00B050"/>
                </a:solidFill>
              </a:rPr>
              <a:t>f</a:t>
            </a:r>
            <a:r>
              <a:rPr lang="en-US" altLang="en-US" sz="3200" baseline="-25000" dirty="0">
                <a:solidFill>
                  <a:srgbClr val="00B050"/>
                </a:solidFill>
              </a:rPr>
              <a:t>2</a:t>
            </a:r>
            <a:r>
              <a:rPr lang="en-US" altLang="en-US" sz="3200" b="1" dirty="0">
                <a:solidFill>
                  <a:srgbClr val="00B050"/>
                </a:solidFill>
              </a:rPr>
              <a:t>}</a:t>
            </a:r>
            <a:r>
              <a:rPr lang="en-US" altLang="en-US" sz="3200" dirty="0">
                <a:solidFill>
                  <a:srgbClr val="00B050"/>
                </a:solidFill>
              </a:rPr>
              <a:t> </a:t>
            </a:r>
            <a:r>
              <a:rPr lang="en-US" altLang="en-US" sz="3200" dirty="0" err="1">
                <a:solidFill>
                  <a:srgbClr val="00B050"/>
                </a:solidFill>
              </a:rPr>
              <a:t>MyRecord</a:t>
            </a:r>
            <a:endParaRPr lang="en-US" altLang="en-US" sz="3200" dirty="0">
              <a:solidFill>
                <a:srgbClr val="00B050"/>
              </a:solidFill>
            </a:endParaRPr>
          </a:p>
          <a:p>
            <a:pPr marL="457200" lvl="1" indent="0">
              <a:buNone/>
            </a:pPr>
            <a:endParaRPr lang="en-US" altLang="en-US" dirty="0">
              <a:solidFill>
                <a:srgbClr val="C00000"/>
              </a:solidFill>
            </a:endParaRPr>
          </a:p>
        </p:txBody>
      </p:sp>
      <p:sp>
        <p:nvSpPr>
          <p:cNvPr id="56324"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8D66E7-2BB4-403C-859C-315CA1490F00}" type="slidenum">
              <a:rPr lang="en-US" altLang="en-US">
                <a:solidFill>
                  <a:srgbClr val="FFFFFF"/>
                </a:solidFill>
              </a:rPr>
              <a:pPr/>
              <a:t>41</a:t>
            </a:fld>
            <a:endParaRPr lang="en-US" altLang="en-US">
              <a:solidFill>
                <a:srgbClr val="FFFFFF"/>
              </a:solidFill>
            </a:endParaRPr>
          </a:p>
        </p:txBody>
      </p:sp>
    </p:spTree>
    <p:extLst>
      <p:ext uri="{BB962C8B-B14F-4D97-AF65-F5344CB8AC3E}">
        <p14:creationId xmlns:p14="http://schemas.microsoft.com/office/powerpoint/2010/main" val="331298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3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365126"/>
            <a:ext cx="9254836" cy="1325563"/>
          </a:xfrm>
        </p:spPr>
        <p:txBody>
          <a:bodyPr/>
          <a:lstStyle/>
          <a:p>
            <a:r>
              <a:rPr lang="en-US" dirty="0"/>
              <a:t>Storage Layout for Local Names</a:t>
            </a:r>
          </a:p>
        </p:txBody>
      </p:sp>
      <p:sp>
        <p:nvSpPr>
          <p:cNvPr id="3" name="Content Placeholder 2"/>
          <p:cNvSpPr>
            <a:spLocks noGrp="1"/>
          </p:cNvSpPr>
          <p:nvPr>
            <p:ph idx="1"/>
          </p:nvPr>
        </p:nvSpPr>
        <p:spPr>
          <a:xfrm>
            <a:off x="65232" y="1845618"/>
            <a:ext cx="9078768" cy="4838961"/>
          </a:xfrm>
        </p:spPr>
        <p:txBody>
          <a:bodyPr>
            <a:normAutofit fontScale="92500" lnSpcReduction="20000"/>
          </a:bodyPr>
          <a:lstStyle/>
          <a:p>
            <a:r>
              <a:rPr lang="en-US" sz="3500" dirty="0"/>
              <a:t>Using </a:t>
            </a:r>
            <a:r>
              <a:rPr lang="en-US" sz="3500" b="1" dirty="0"/>
              <a:t>type</a:t>
            </a:r>
            <a:r>
              <a:rPr lang="en-US" sz="3500" dirty="0"/>
              <a:t> of identifier, compiler can </a:t>
            </a:r>
            <a:r>
              <a:rPr lang="en-US" sz="3500" b="1" dirty="0"/>
              <a:t>compute</a:t>
            </a:r>
            <a:r>
              <a:rPr lang="en-US" sz="3500" dirty="0"/>
              <a:t> the </a:t>
            </a:r>
            <a:r>
              <a:rPr lang="en-US" sz="3500" b="1" dirty="0"/>
              <a:t>storage </a:t>
            </a:r>
            <a:r>
              <a:rPr lang="en-US" sz="3500" dirty="0"/>
              <a:t>that will be needed at </a:t>
            </a:r>
            <a:r>
              <a:rPr lang="en-US" sz="3500" b="1" dirty="0"/>
              <a:t>run-time</a:t>
            </a:r>
          </a:p>
          <a:p>
            <a:r>
              <a:rPr lang="en-US" sz="3500" dirty="0"/>
              <a:t>At compile time, we can use these amounts to assign each name a </a:t>
            </a:r>
            <a:r>
              <a:rPr lang="en-US" sz="3500" b="1" dirty="0"/>
              <a:t>relative address</a:t>
            </a:r>
          </a:p>
          <a:p>
            <a:pPr lvl="1"/>
            <a:r>
              <a:rPr lang="en-US" sz="3500" dirty="0">
                <a:solidFill>
                  <a:srgbClr val="C00000"/>
                </a:solidFill>
              </a:rPr>
              <a:t>The </a:t>
            </a:r>
            <a:r>
              <a:rPr lang="en-US" sz="3500" b="1" dirty="0">
                <a:solidFill>
                  <a:srgbClr val="C00000"/>
                </a:solidFill>
              </a:rPr>
              <a:t>type info.</a:t>
            </a:r>
            <a:r>
              <a:rPr lang="en-US" sz="3500" dirty="0">
                <a:solidFill>
                  <a:srgbClr val="C00000"/>
                </a:solidFill>
              </a:rPr>
              <a:t> and </a:t>
            </a:r>
            <a:r>
              <a:rPr lang="en-US" sz="3500" b="1" dirty="0">
                <a:solidFill>
                  <a:srgbClr val="C00000"/>
                </a:solidFill>
              </a:rPr>
              <a:t>relative address </a:t>
            </a:r>
            <a:r>
              <a:rPr lang="en-US" sz="3500" dirty="0">
                <a:solidFill>
                  <a:srgbClr val="C00000"/>
                </a:solidFill>
              </a:rPr>
              <a:t>are saved as a record in </a:t>
            </a:r>
            <a:r>
              <a:rPr lang="en-US" sz="3500" b="1" dirty="0">
                <a:solidFill>
                  <a:srgbClr val="C00000"/>
                </a:solidFill>
              </a:rPr>
              <a:t>symbol table </a:t>
            </a:r>
            <a:r>
              <a:rPr lang="en-US" sz="3500" dirty="0">
                <a:solidFill>
                  <a:srgbClr val="C00000"/>
                </a:solidFill>
              </a:rPr>
              <a:t>for each identifier</a:t>
            </a:r>
          </a:p>
          <a:p>
            <a:r>
              <a:rPr lang="en-US" sz="3500" dirty="0"/>
              <a:t>The address calculations can be specified in </a:t>
            </a:r>
            <a:r>
              <a:rPr lang="en-US" sz="3500" b="1" dirty="0"/>
              <a:t>SDT </a:t>
            </a:r>
            <a:r>
              <a:rPr lang="en-US" sz="3500" dirty="0"/>
              <a:t>using </a:t>
            </a:r>
            <a:r>
              <a:rPr lang="en-US" sz="3500" b="1" dirty="0"/>
              <a:t>S-attributes and L-attributes</a:t>
            </a:r>
          </a:p>
          <a:p>
            <a:pPr lvl="1"/>
            <a:r>
              <a:rPr lang="en-US" sz="3500" dirty="0">
                <a:solidFill>
                  <a:srgbClr val="C00000"/>
                </a:solidFill>
              </a:rPr>
              <a:t>All </a:t>
            </a:r>
            <a:r>
              <a:rPr lang="en-US" sz="3500" b="1" dirty="0">
                <a:solidFill>
                  <a:srgbClr val="C00000"/>
                </a:solidFill>
              </a:rPr>
              <a:t>basic types </a:t>
            </a:r>
            <a:r>
              <a:rPr lang="en-US" sz="3500" dirty="0">
                <a:solidFill>
                  <a:srgbClr val="C00000"/>
                </a:solidFill>
              </a:rPr>
              <a:t>require an </a:t>
            </a:r>
            <a:r>
              <a:rPr lang="en-US" sz="3500" b="1" dirty="0">
                <a:solidFill>
                  <a:srgbClr val="C00000"/>
                </a:solidFill>
              </a:rPr>
              <a:t>integral </a:t>
            </a:r>
            <a:r>
              <a:rPr lang="en-US" sz="3500" dirty="0">
                <a:solidFill>
                  <a:srgbClr val="C00000"/>
                </a:solidFill>
              </a:rPr>
              <a:t>number of </a:t>
            </a:r>
            <a:r>
              <a:rPr lang="en-US" sz="3500" b="1" dirty="0">
                <a:solidFill>
                  <a:srgbClr val="C00000"/>
                </a:solidFill>
              </a:rPr>
              <a:t>bytes</a:t>
            </a:r>
          </a:p>
          <a:p>
            <a:pPr lvl="1"/>
            <a:r>
              <a:rPr lang="en-US" sz="3500" dirty="0">
                <a:solidFill>
                  <a:srgbClr val="C00000"/>
                </a:solidFill>
              </a:rPr>
              <a:t>Storage for </a:t>
            </a:r>
            <a:r>
              <a:rPr lang="en-US" sz="3500" b="1" dirty="0">
                <a:solidFill>
                  <a:srgbClr val="C00000"/>
                </a:solidFill>
              </a:rPr>
              <a:t>arrays</a:t>
            </a:r>
            <a:r>
              <a:rPr lang="en-US" sz="3500" dirty="0">
                <a:solidFill>
                  <a:srgbClr val="C00000"/>
                </a:solidFill>
              </a:rPr>
              <a:t> are allocated in one </a:t>
            </a:r>
            <a:r>
              <a:rPr lang="en-US" sz="3500" b="1" dirty="0">
                <a:solidFill>
                  <a:srgbClr val="C00000"/>
                </a:solidFill>
              </a:rPr>
              <a:t>contagious block of bytes</a:t>
            </a:r>
          </a:p>
          <a:p>
            <a:pPr marL="457200" lvl="1" indent="0">
              <a:buNone/>
            </a:pPr>
            <a:endParaRPr lang="en-US" sz="3200" dirty="0"/>
          </a:p>
          <a:p>
            <a:endParaRPr lang="en-US" dirty="0"/>
          </a:p>
          <a:p>
            <a:endParaRPr lang="en-US" dirty="0"/>
          </a:p>
          <a:p>
            <a:endParaRPr lang="en-US" dirty="0"/>
          </a:p>
        </p:txBody>
      </p:sp>
    </p:spTree>
    <p:extLst>
      <p:ext uri="{BB962C8B-B14F-4D97-AF65-F5344CB8AC3E}">
        <p14:creationId xmlns:p14="http://schemas.microsoft.com/office/powerpoint/2010/main" val="164828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13015"/>
            <a:ext cx="9144000" cy="6631969"/>
          </a:xfrm>
          <a:prstGeom prst="rect">
            <a:avLst/>
          </a:prstGeom>
          <a:ln w="12700">
            <a:solidFill>
              <a:schemeClr val="accent1"/>
            </a:solidFill>
          </a:ln>
        </p:spPr>
      </p:pic>
      <p:cxnSp>
        <p:nvCxnSpPr>
          <p:cNvPr id="4" name="Straight Arrow Connector 3">
            <a:extLst>
              <a:ext uri="{FF2B5EF4-FFF2-40B4-BE49-F238E27FC236}">
                <a16:creationId xmlns:a16="http://schemas.microsoft.com/office/drawing/2014/main" id="{EB023E27-B886-5547-B0B5-15D5665D525C}"/>
              </a:ext>
            </a:extLst>
          </p:cNvPr>
          <p:cNvCxnSpPr>
            <a:cxnSpLocks/>
          </p:cNvCxnSpPr>
          <p:nvPr/>
        </p:nvCxnSpPr>
        <p:spPr>
          <a:xfrm flipV="1">
            <a:off x="3007360" y="4795521"/>
            <a:ext cx="1056640" cy="506646"/>
          </a:xfrm>
          <a:prstGeom prst="straightConnector1">
            <a:avLst/>
          </a:prstGeom>
          <a:ln w="57150">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A7B46A10-14F3-754A-A2F8-16784C9D32DA}"/>
              </a:ext>
            </a:extLst>
          </p:cNvPr>
          <p:cNvSpPr txBox="1"/>
          <p:nvPr/>
        </p:nvSpPr>
        <p:spPr>
          <a:xfrm>
            <a:off x="254002" y="5302167"/>
            <a:ext cx="5841998" cy="923330"/>
          </a:xfrm>
          <a:prstGeom prst="rect">
            <a:avLst/>
          </a:prstGeom>
          <a:noFill/>
        </p:spPr>
        <p:txBody>
          <a:bodyPr wrap="square" rtlCol="0">
            <a:spAutoFit/>
          </a:bodyPr>
          <a:lstStyle/>
          <a:p>
            <a:r>
              <a:rPr lang="en-US" dirty="0">
                <a:solidFill>
                  <a:srgbClr val="C00000"/>
                </a:solidFill>
              </a:rPr>
              <a:t>the width is computed by multiplying the width of an element by the # of elements in the array.</a:t>
            </a:r>
          </a:p>
          <a:p>
            <a:endParaRPr lang="en-US" dirty="0">
              <a:solidFill>
                <a:srgbClr val="C00000"/>
              </a:solidFill>
            </a:endParaRPr>
          </a:p>
        </p:txBody>
      </p:sp>
    </p:spTree>
    <p:extLst>
      <p:ext uri="{BB962C8B-B14F-4D97-AF65-F5344CB8AC3E}">
        <p14:creationId xmlns:p14="http://schemas.microsoft.com/office/powerpoint/2010/main" val="102499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5845" y="297668"/>
            <a:ext cx="8968155" cy="6628424"/>
          </a:xfrm>
          <a:prstGeom prst="rect">
            <a:avLst/>
          </a:prstGeom>
        </p:spPr>
      </p:pic>
      <p:sp>
        <p:nvSpPr>
          <p:cNvPr id="3" name="Rectangle 2"/>
          <p:cNvSpPr/>
          <p:nvPr/>
        </p:nvSpPr>
        <p:spPr>
          <a:xfrm>
            <a:off x="178970" y="1925501"/>
            <a:ext cx="773723" cy="562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B</a:t>
            </a:r>
          </a:p>
        </p:txBody>
      </p:sp>
      <p:sp>
        <p:nvSpPr>
          <p:cNvPr id="4" name="Rectangle 3"/>
          <p:cNvSpPr/>
          <p:nvPr/>
        </p:nvSpPr>
        <p:spPr>
          <a:xfrm>
            <a:off x="175845" y="1567542"/>
            <a:ext cx="311499" cy="4119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70338"/>
            <a:ext cx="9144000" cy="818662"/>
          </a:xfrm>
          <a:prstGeom prst="rect">
            <a:avLst/>
          </a:prstGeom>
          <a:solidFill>
            <a:srgbClr val="009A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The storage computation for </a:t>
            </a:r>
            <a:r>
              <a:rPr lang="en-US" sz="3600" dirty="0" err="1"/>
              <a:t>Int</a:t>
            </a:r>
            <a:r>
              <a:rPr lang="en-US" sz="3600" dirty="0"/>
              <a:t>[2][3] using SDT</a:t>
            </a:r>
          </a:p>
        </p:txBody>
      </p:sp>
      <p:cxnSp>
        <p:nvCxnSpPr>
          <p:cNvPr id="7" name="Straight Arrow Connector 6">
            <a:extLst>
              <a:ext uri="{FF2B5EF4-FFF2-40B4-BE49-F238E27FC236}">
                <a16:creationId xmlns:a16="http://schemas.microsoft.com/office/drawing/2014/main" id="{8495CC22-F37A-6042-A3A9-27B22ACACD8E}"/>
              </a:ext>
            </a:extLst>
          </p:cNvPr>
          <p:cNvCxnSpPr/>
          <p:nvPr/>
        </p:nvCxnSpPr>
        <p:spPr>
          <a:xfrm>
            <a:off x="4055570" y="2326521"/>
            <a:ext cx="2357120" cy="20421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F335852-B01E-B84B-8B79-E5D1D9730B11}"/>
              </a:ext>
            </a:extLst>
          </p:cNvPr>
          <p:cNvCxnSpPr>
            <a:cxnSpLocks/>
          </p:cNvCxnSpPr>
          <p:nvPr/>
        </p:nvCxnSpPr>
        <p:spPr>
          <a:xfrm flipH="1" flipV="1">
            <a:off x="4243419" y="1811376"/>
            <a:ext cx="3285141" cy="2509744"/>
          </a:xfrm>
          <a:prstGeom prst="straightConnector1">
            <a:avLst/>
          </a:prstGeom>
          <a:ln w="38100">
            <a:solidFill>
              <a:srgbClr val="009A44"/>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5A6425F-63B7-EB48-A3F2-DAB5525DDA42}"/>
              </a:ext>
            </a:extLst>
          </p:cNvPr>
          <p:cNvSpPr txBox="1"/>
          <p:nvPr/>
        </p:nvSpPr>
        <p:spPr>
          <a:xfrm rot="2397072">
            <a:off x="3779944" y="3162935"/>
            <a:ext cx="2474352" cy="369332"/>
          </a:xfrm>
          <a:prstGeom prst="rect">
            <a:avLst/>
          </a:prstGeom>
          <a:noFill/>
        </p:spPr>
        <p:txBody>
          <a:bodyPr wrap="square" rtlCol="0">
            <a:spAutoFit/>
          </a:bodyPr>
          <a:lstStyle/>
          <a:p>
            <a:r>
              <a:rPr lang="en-US" dirty="0">
                <a:solidFill>
                  <a:srgbClr val="C00000"/>
                </a:solidFill>
              </a:rPr>
              <a:t>Inherited attribute</a:t>
            </a:r>
          </a:p>
        </p:txBody>
      </p:sp>
      <p:sp>
        <p:nvSpPr>
          <p:cNvPr id="14" name="TextBox 13">
            <a:extLst>
              <a:ext uri="{FF2B5EF4-FFF2-40B4-BE49-F238E27FC236}">
                <a16:creationId xmlns:a16="http://schemas.microsoft.com/office/drawing/2014/main" id="{046159B6-930C-2645-918C-6B16B6355E2C}"/>
              </a:ext>
            </a:extLst>
          </p:cNvPr>
          <p:cNvSpPr txBox="1"/>
          <p:nvPr/>
        </p:nvSpPr>
        <p:spPr>
          <a:xfrm rot="2397072">
            <a:off x="4401813" y="2881582"/>
            <a:ext cx="2474352" cy="369332"/>
          </a:xfrm>
          <a:prstGeom prst="rect">
            <a:avLst/>
          </a:prstGeom>
          <a:noFill/>
        </p:spPr>
        <p:txBody>
          <a:bodyPr wrap="square" rtlCol="0">
            <a:spAutoFit/>
          </a:bodyPr>
          <a:lstStyle/>
          <a:p>
            <a:r>
              <a:rPr lang="en-US" dirty="0" err="1">
                <a:solidFill>
                  <a:srgbClr val="009A44"/>
                </a:solidFill>
              </a:rPr>
              <a:t>syntesized</a:t>
            </a:r>
            <a:r>
              <a:rPr lang="en-US" dirty="0">
                <a:solidFill>
                  <a:srgbClr val="009A44"/>
                </a:solidFill>
              </a:rPr>
              <a:t> attribute</a:t>
            </a:r>
          </a:p>
        </p:txBody>
      </p:sp>
    </p:spTree>
    <p:extLst>
      <p:ext uri="{BB962C8B-B14F-4D97-AF65-F5344CB8AC3E}">
        <p14:creationId xmlns:p14="http://schemas.microsoft.com/office/powerpoint/2010/main" val="150798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187326"/>
            <a:ext cx="7886700" cy="1325563"/>
          </a:xfrm>
        </p:spPr>
        <p:txBody>
          <a:bodyPr/>
          <a:lstStyle/>
          <a:p>
            <a:r>
              <a:rPr lang="en-US" dirty="0"/>
              <a:t>Sequences of Declarations</a:t>
            </a:r>
          </a:p>
        </p:txBody>
      </p:sp>
      <p:pic>
        <p:nvPicPr>
          <p:cNvPr id="4" name="Content Placeholder 3"/>
          <p:cNvPicPr>
            <a:picLocks noGrp="1" noChangeAspect="1"/>
          </p:cNvPicPr>
          <p:nvPr>
            <p:ph idx="1"/>
          </p:nvPr>
        </p:nvPicPr>
        <p:blipFill>
          <a:blip r:embed="rId3"/>
          <a:stretch>
            <a:fillRect/>
          </a:stretch>
        </p:blipFill>
        <p:spPr>
          <a:xfrm>
            <a:off x="304801" y="1917700"/>
            <a:ext cx="8597900" cy="4483100"/>
          </a:xfrm>
          <a:prstGeom prst="rect">
            <a:avLst/>
          </a:prstGeom>
        </p:spPr>
      </p:pic>
      <p:sp>
        <p:nvSpPr>
          <p:cNvPr id="3" name="TextBox 2">
            <a:extLst>
              <a:ext uri="{FF2B5EF4-FFF2-40B4-BE49-F238E27FC236}">
                <a16:creationId xmlns:a16="http://schemas.microsoft.com/office/drawing/2014/main" id="{0A35494C-FF41-BD42-9740-66BC78883A9D}"/>
              </a:ext>
            </a:extLst>
          </p:cNvPr>
          <p:cNvSpPr txBox="1"/>
          <p:nvPr/>
        </p:nvSpPr>
        <p:spPr>
          <a:xfrm>
            <a:off x="721360" y="5588000"/>
            <a:ext cx="2194560" cy="861774"/>
          </a:xfrm>
          <a:prstGeom prst="rect">
            <a:avLst/>
          </a:prstGeom>
          <a:noFill/>
        </p:spPr>
        <p:txBody>
          <a:bodyPr wrap="square" rtlCol="0">
            <a:spAutoFit/>
          </a:bodyPr>
          <a:lstStyle/>
          <a:p>
            <a:r>
              <a:rPr lang="en-US" sz="3200" b="1" i="1" dirty="0">
                <a:solidFill>
                  <a:schemeClr val="tx1">
                    <a:lumMod val="50000"/>
                    <a:lumOff val="50000"/>
                  </a:schemeClr>
                </a:solidFill>
              </a:rPr>
              <a:t>T  → B C</a:t>
            </a:r>
          </a:p>
          <a:p>
            <a:r>
              <a:rPr lang="en-US" dirty="0">
                <a:solidFill>
                  <a:schemeClr val="tx1">
                    <a:lumMod val="50000"/>
                    <a:lumOff val="50000"/>
                  </a:schemeClr>
                </a:solidFill>
              </a:rPr>
              <a:t>….</a:t>
            </a:r>
          </a:p>
        </p:txBody>
      </p:sp>
    </p:spTree>
    <p:extLst>
      <p:ext uri="{BB962C8B-B14F-4D97-AF65-F5344CB8AC3E}">
        <p14:creationId xmlns:p14="http://schemas.microsoft.com/office/powerpoint/2010/main" val="4276585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lstStyle/>
          <a:p>
            <a:r>
              <a:rPr lang="en-US" dirty="0"/>
              <a:t>Sequences of Declarations</a:t>
            </a:r>
          </a:p>
        </p:txBody>
      </p:sp>
      <p:pic>
        <p:nvPicPr>
          <p:cNvPr id="4" name="Content Placeholder 3"/>
          <p:cNvPicPr>
            <a:picLocks noGrp="1" noChangeAspect="1"/>
          </p:cNvPicPr>
          <p:nvPr>
            <p:ph idx="1"/>
          </p:nvPr>
        </p:nvPicPr>
        <p:blipFill>
          <a:blip r:embed="rId2"/>
          <a:stretch>
            <a:fillRect/>
          </a:stretch>
        </p:blipFill>
        <p:spPr>
          <a:xfrm>
            <a:off x="393701" y="1917700"/>
            <a:ext cx="8128000" cy="4262120"/>
          </a:xfrm>
          <a:prstGeom prst="rect">
            <a:avLst/>
          </a:prstGeom>
        </p:spPr>
      </p:pic>
    </p:spTree>
    <p:extLst>
      <p:ext uri="{BB962C8B-B14F-4D97-AF65-F5344CB8AC3E}">
        <p14:creationId xmlns:p14="http://schemas.microsoft.com/office/powerpoint/2010/main" val="9893128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886"/>
            <a:ext cx="9144000" cy="1325563"/>
          </a:xfrm>
        </p:spPr>
        <p:txBody>
          <a:bodyPr/>
          <a:lstStyle/>
          <a:p>
            <a:r>
              <a:rPr lang="en-US" dirty="0"/>
              <a:t>Type checking</a:t>
            </a:r>
          </a:p>
        </p:txBody>
      </p:sp>
      <p:sp>
        <p:nvSpPr>
          <p:cNvPr id="3" name="Content Placeholder 2"/>
          <p:cNvSpPr>
            <a:spLocks noGrp="1"/>
          </p:cNvSpPr>
          <p:nvPr>
            <p:ph idx="1"/>
          </p:nvPr>
        </p:nvSpPr>
        <p:spPr>
          <a:xfrm>
            <a:off x="110490" y="1834534"/>
            <a:ext cx="8911590" cy="4222657"/>
          </a:xfrm>
        </p:spPr>
        <p:txBody>
          <a:bodyPr>
            <a:noAutofit/>
          </a:bodyPr>
          <a:lstStyle/>
          <a:p>
            <a:r>
              <a:rPr lang="en-US" sz="3600" dirty="0"/>
              <a:t>Type checking</a:t>
            </a:r>
          </a:p>
          <a:p>
            <a:pPr lvl="1"/>
            <a:r>
              <a:rPr lang="en-US" sz="3200" dirty="0">
                <a:solidFill>
                  <a:srgbClr val="C00000"/>
                </a:solidFill>
              </a:rPr>
              <a:t>Expressions</a:t>
            </a:r>
          </a:p>
          <a:p>
            <a:pPr lvl="2"/>
            <a:r>
              <a:rPr lang="en-US" sz="2800" dirty="0">
                <a:solidFill>
                  <a:srgbClr val="0070C0"/>
                </a:solidFill>
              </a:rPr>
              <a:t>Arithmetic</a:t>
            </a:r>
          </a:p>
          <a:p>
            <a:pPr lvl="2"/>
            <a:r>
              <a:rPr lang="en-US" sz="2800" dirty="0">
                <a:solidFill>
                  <a:srgbClr val="0070C0"/>
                </a:solidFill>
              </a:rPr>
              <a:t>Boolean</a:t>
            </a:r>
          </a:p>
          <a:p>
            <a:pPr lvl="1"/>
            <a:r>
              <a:rPr lang="en-US" sz="3600" dirty="0">
                <a:solidFill>
                  <a:srgbClr val="C00000"/>
                </a:solidFill>
              </a:rPr>
              <a:t>Statements</a:t>
            </a:r>
          </a:p>
          <a:p>
            <a:pPr lvl="2"/>
            <a:r>
              <a:rPr lang="en-US" sz="3200" dirty="0">
                <a:solidFill>
                  <a:srgbClr val="0070C0"/>
                </a:solidFill>
              </a:rPr>
              <a:t>Assignment</a:t>
            </a:r>
          </a:p>
          <a:p>
            <a:pPr lvl="2"/>
            <a:r>
              <a:rPr lang="en-US" sz="3200" dirty="0">
                <a:solidFill>
                  <a:srgbClr val="0070C0"/>
                </a:solidFill>
              </a:rPr>
              <a:t>Control statement</a:t>
            </a:r>
          </a:p>
          <a:p>
            <a:pPr lvl="2"/>
            <a:r>
              <a:rPr lang="en-US" sz="3200" dirty="0">
                <a:solidFill>
                  <a:srgbClr val="0070C0"/>
                </a:solidFill>
              </a:rPr>
              <a:t>Function</a:t>
            </a:r>
          </a:p>
        </p:txBody>
      </p:sp>
    </p:spTree>
    <p:extLst>
      <p:ext uri="{BB962C8B-B14F-4D97-AF65-F5344CB8AC3E}">
        <p14:creationId xmlns:p14="http://schemas.microsoft.com/office/powerpoint/2010/main" val="1330312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38100" y="109753"/>
            <a:ext cx="8864740" cy="1325563"/>
          </a:xfrm>
        </p:spPr>
        <p:txBody>
          <a:bodyPr/>
          <a:lstStyle/>
          <a:p>
            <a:pPr eaLnBrk="1" fontAlgn="auto" hangingPunct="1">
              <a:spcAft>
                <a:spcPts val="0"/>
              </a:spcAft>
              <a:defRPr/>
            </a:pPr>
            <a:r>
              <a:rPr lang="en-US" dirty="0"/>
              <a:t>Type checking of expressions</a:t>
            </a:r>
          </a:p>
        </p:txBody>
      </p:sp>
      <p:sp>
        <p:nvSpPr>
          <p:cNvPr id="56323" name="Rectangle 3"/>
          <p:cNvSpPr>
            <a:spLocks noGrp="1" noChangeArrowheads="1"/>
          </p:cNvSpPr>
          <p:nvPr>
            <p:ph sz="quarter" idx="1"/>
          </p:nvPr>
        </p:nvSpPr>
        <p:spPr>
          <a:xfrm>
            <a:off x="-1" y="1853514"/>
            <a:ext cx="9063613" cy="4620311"/>
          </a:xfrm>
        </p:spPr>
        <p:txBody>
          <a:bodyPr/>
          <a:lstStyle/>
          <a:p>
            <a:pPr eaLnBrk="1" hangingPunct="1">
              <a:defRPr/>
            </a:pPr>
            <a:r>
              <a:rPr lang="en-US" sz="2400" dirty="0" err="1"/>
              <a:t>E</a:t>
            </a:r>
            <a:r>
              <a:rPr lang="en-US" sz="2400" dirty="0" err="1">
                <a:sym typeface="Symbol" pitchFamily="18" charset="2"/>
              </a:rPr>
              <a:t>literal</a:t>
            </a:r>
            <a:r>
              <a:rPr lang="en-US" sz="2400" dirty="0">
                <a:sym typeface="Symbol" pitchFamily="18" charset="2"/>
              </a:rPr>
              <a:t> </a:t>
            </a:r>
            <a:r>
              <a:rPr lang="en-US" sz="2400" dirty="0">
                <a:solidFill>
                  <a:srgbClr val="C00000"/>
                </a:solidFill>
                <a:sym typeface="Symbol" pitchFamily="18" charset="2"/>
              </a:rPr>
              <a:t>{</a:t>
            </a:r>
            <a:r>
              <a:rPr lang="en-US" sz="2400" dirty="0" err="1">
                <a:solidFill>
                  <a:srgbClr val="C00000"/>
                </a:solidFill>
                <a:sym typeface="Symbol" pitchFamily="18" charset="2"/>
              </a:rPr>
              <a:t>E.type</a:t>
            </a:r>
            <a:r>
              <a:rPr lang="en-US" sz="2400" dirty="0">
                <a:solidFill>
                  <a:srgbClr val="C00000"/>
                </a:solidFill>
                <a:sym typeface="Symbol" pitchFamily="18" charset="2"/>
              </a:rPr>
              <a:t>:= char}             </a:t>
            </a:r>
            <a:r>
              <a:rPr lang="en-US" sz="2400" dirty="0">
                <a:solidFill>
                  <a:srgbClr val="00B050"/>
                </a:solidFill>
                <a:sym typeface="Symbol" pitchFamily="18" charset="2"/>
              </a:rPr>
              <a:t>// type of constant literal is char)</a:t>
            </a:r>
          </a:p>
          <a:p>
            <a:pPr eaLnBrk="1" hangingPunct="1">
              <a:defRPr/>
            </a:pPr>
            <a:r>
              <a:rPr lang="en-US" sz="2400" dirty="0" err="1"/>
              <a:t>E</a:t>
            </a:r>
            <a:r>
              <a:rPr lang="en-US" sz="2400" dirty="0" err="1">
                <a:sym typeface="Symbol" pitchFamily="18" charset="2"/>
              </a:rPr>
              <a:t>num</a:t>
            </a:r>
            <a:r>
              <a:rPr lang="en-US" sz="2400" dirty="0">
                <a:sym typeface="Symbol" pitchFamily="18" charset="2"/>
              </a:rPr>
              <a:t>   </a:t>
            </a:r>
            <a:r>
              <a:rPr lang="en-US" sz="2400" dirty="0">
                <a:solidFill>
                  <a:srgbClr val="C00000"/>
                </a:solidFill>
                <a:sym typeface="Symbol" pitchFamily="18" charset="2"/>
              </a:rPr>
              <a:t>{</a:t>
            </a:r>
            <a:r>
              <a:rPr lang="en-US" sz="2400" dirty="0" err="1">
                <a:solidFill>
                  <a:srgbClr val="C00000"/>
                </a:solidFill>
                <a:sym typeface="Symbol" pitchFamily="18" charset="2"/>
              </a:rPr>
              <a:t>E.type</a:t>
            </a:r>
            <a:r>
              <a:rPr lang="en-US" sz="2400" dirty="0">
                <a:solidFill>
                  <a:srgbClr val="C00000"/>
                </a:solidFill>
                <a:sym typeface="Symbol" pitchFamily="18" charset="2"/>
              </a:rPr>
              <a:t>:= integer}       </a:t>
            </a:r>
            <a:r>
              <a:rPr lang="en-US" sz="2400" dirty="0">
                <a:solidFill>
                  <a:srgbClr val="00B050"/>
                </a:solidFill>
                <a:sym typeface="Symbol" pitchFamily="18" charset="2"/>
              </a:rPr>
              <a:t>// type of constant number is integer)</a:t>
            </a:r>
          </a:p>
          <a:p>
            <a:pPr eaLnBrk="1" hangingPunct="1">
              <a:defRPr/>
            </a:pPr>
            <a:r>
              <a:rPr lang="en-US" sz="2400" dirty="0" err="1"/>
              <a:t>E</a:t>
            </a:r>
            <a:r>
              <a:rPr lang="en-US" sz="2400" dirty="0" err="1">
                <a:sym typeface="Symbol" pitchFamily="18" charset="2"/>
              </a:rPr>
              <a:t>id</a:t>
            </a:r>
            <a:r>
              <a:rPr lang="en-US" sz="2400" dirty="0">
                <a:sym typeface="Symbol" pitchFamily="18" charset="2"/>
              </a:rPr>
              <a:t>       </a:t>
            </a:r>
            <a:r>
              <a:rPr lang="en-US" sz="2400" dirty="0">
                <a:solidFill>
                  <a:srgbClr val="C00000"/>
                </a:solidFill>
                <a:sym typeface="Symbol" pitchFamily="18" charset="2"/>
              </a:rPr>
              <a:t>{</a:t>
            </a:r>
            <a:r>
              <a:rPr lang="en-US" sz="2400" dirty="0" err="1">
                <a:solidFill>
                  <a:srgbClr val="C00000"/>
                </a:solidFill>
                <a:sym typeface="Symbol" pitchFamily="18" charset="2"/>
              </a:rPr>
              <a:t>E.type</a:t>
            </a:r>
            <a:r>
              <a:rPr lang="en-US" sz="2400" dirty="0">
                <a:solidFill>
                  <a:srgbClr val="C00000"/>
                </a:solidFill>
                <a:sym typeface="Symbol" pitchFamily="18" charset="2"/>
              </a:rPr>
              <a:t>:= </a:t>
            </a:r>
            <a:r>
              <a:rPr lang="en-US" sz="2400" dirty="0" err="1">
                <a:solidFill>
                  <a:srgbClr val="C00000"/>
                </a:solidFill>
                <a:sym typeface="Symbol" pitchFamily="18" charset="2"/>
              </a:rPr>
              <a:t>top.get</a:t>
            </a:r>
            <a:r>
              <a:rPr lang="en-US" sz="2400" dirty="0">
                <a:solidFill>
                  <a:srgbClr val="C00000"/>
                </a:solidFill>
                <a:sym typeface="Symbol" pitchFamily="18" charset="2"/>
              </a:rPr>
              <a:t> (</a:t>
            </a:r>
            <a:r>
              <a:rPr lang="en-US" sz="2400" dirty="0" err="1">
                <a:solidFill>
                  <a:srgbClr val="C00000"/>
                </a:solidFill>
                <a:sym typeface="Symbol" pitchFamily="18" charset="2"/>
              </a:rPr>
              <a:t>id.entry</a:t>
            </a:r>
            <a:r>
              <a:rPr lang="en-US" sz="2400" dirty="0">
                <a:solidFill>
                  <a:srgbClr val="C00000"/>
                </a:solidFill>
                <a:sym typeface="Symbol" pitchFamily="18" charset="2"/>
              </a:rPr>
              <a:t>)}  </a:t>
            </a:r>
            <a:r>
              <a:rPr lang="en-US" sz="2400" dirty="0">
                <a:solidFill>
                  <a:srgbClr val="00B050"/>
                </a:solidFill>
                <a:sym typeface="Symbol" pitchFamily="18" charset="2"/>
              </a:rPr>
              <a:t>// get type and assign E</a:t>
            </a:r>
          </a:p>
          <a:p>
            <a:pPr eaLnBrk="1" hangingPunct="1">
              <a:defRPr/>
            </a:pPr>
            <a:r>
              <a:rPr lang="en-US" sz="2400" dirty="0"/>
              <a:t>E</a:t>
            </a:r>
            <a:r>
              <a:rPr lang="en-US" sz="2400" dirty="0">
                <a:sym typeface="Symbol" pitchFamily="18" charset="2"/>
              </a:rPr>
              <a:t> E</a:t>
            </a:r>
            <a:r>
              <a:rPr lang="en-US" sz="2400" baseline="-25000" dirty="0">
                <a:sym typeface="Symbol" pitchFamily="18" charset="2"/>
              </a:rPr>
              <a:t>1</a:t>
            </a:r>
            <a:r>
              <a:rPr lang="en-US" sz="2400" dirty="0">
                <a:sym typeface="Symbol" pitchFamily="18" charset="2"/>
              </a:rPr>
              <a:t> </a:t>
            </a:r>
            <a:r>
              <a:rPr lang="en-US" sz="2400" b="1" dirty="0">
                <a:sym typeface="Symbol" pitchFamily="18" charset="2"/>
              </a:rPr>
              <a:t>mod </a:t>
            </a:r>
            <a:r>
              <a:rPr lang="en-US" sz="2400" dirty="0">
                <a:sym typeface="Symbol" pitchFamily="18" charset="2"/>
              </a:rPr>
              <a:t>E</a:t>
            </a:r>
            <a:r>
              <a:rPr lang="en-US" sz="2400" baseline="-25000" dirty="0">
                <a:sym typeface="Symbol" pitchFamily="18" charset="2"/>
              </a:rPr>
              <a:t>2     </a:t>
            </a:r>
            <a:r>
              <a:rPr lang="en-US" sz="2400" dirty="0">
                <a:sym typeface="Symbol" pitchFamily="18" charset="2"/>
              </a:rPr>
              <a:t>{</a:t>
            </a:r>
            <a:r>
              <a:rPr lang="en-US" sz="2400" dirty="0" err="1">
                <a:solidFill>
                  <a:srgbClr val="C00000"/>
                </a:solidFill>
                <a:sym typeface="Symbol" pitchFamily="18" charset="2"/>
              </a:rPr>
              <a:t>E.type</a:t>
            </a:r>
            <a:r>
              <a:rPr lang="en-US" sz="2400" dirty="0">
                <a:solidFill>
                  <a:srgbClr val="C00000"/>
                </a:solidFill>
                <a:sym typeface="Symbol" pitchFamily="18" charset="2"/>
              </a:rPr>
              <a:t>:= </a:t>
            </a:r>
            <a:r>
              <a:rPr lang="en-US" sz="2400" b="1" dirty="0">
                <a:solidFill>
                  <a:srgbClr val="C00000"/>
                </a:solidFill>
                <a:sym typeface="Symbol" pitchFamily="18" charset="2"/>
              </a:rPr>
              <a:t>if</a:t>
            </a:r>
            <a:r>
              <a:rPr lang="en-US" sz="2400" dirty="0">
                <a:solidFill>
                  <a:srgbClr val="C00000"/>
                </a:solidFill>
                <a:sym typeface="Symbol" pitchFamily="18" charset="2"/>
              </a:rPr>
              <a:t> E</a:t>
            </a:r>
            <a:r>
              <a:rPr lang="en-US" sz="2400" baseline="-25000" dirty="0">
                <a:solidFill>
                  <a:srgbClr val="C00000"/>
                </a:solidFill>
                <a:sym typeface="Symbol" pitchFamily="18" charset="2"/>
              </a:rPr>
              <a:t>1</a:t>
            </a:r>
            <a:r>
              <a:rPr lang="en-US" sz="2400" dirty="0">
                <a:solidFill>
                  <a:srgbClr val="C00000"/>
                </a:solidFill>
                <a:sym typeface="Symbol" pitchFamily="18" charset="2"/>
              </a:rPr>
              <a:t>.type = integer </a:t>
            </a:r>
            <a:r>
              <a:rPr lang="en-US" sz="2400" b="1" dirty="0">
                <a:solidFill>
                  <a:srgbClr val="C00000"/>
                </a:solidFill>
                <a:sym typeface="Symbol" pitchFamily="18" charset="2"/>
              </a:rPr>
              <a:t>an</a:t>
            </a:r>
            <a:r>
              <a:rPr lang="en-US" sz="2400" dirty="0">
                <a:solidFill>
                  <a:srgbClr val="C00000"/>
                </a:solidFill>
                <a:sym typeface="Symbol" pitchFamily="18" charset="2"/>
              </a:rPr>
              <a:t>d E</a:t>
            </a:r>
            <a:r>
              <a:rPr lang="en-US" sz="2400" baseline="-25000" dirty="0">
                <a:solidFill>
                  <a:srgbClr val="C00000"/>
                </a:solidFill>
                <a:sym typeface="Symbol" pitchFamily="18" charset="2"/>
              </a:rPr>
              <a:t>2</a:t>
            </a:r>
            <a:r>
              <a:rPr lang="en-US" sz="2400" dirty="0">
                <a:solidFill>
                  <a:srgbClr val="C00000"/>
                </a:solidFill>
                <a:sym typeface="Symbol" pitchFamily="18" charset="2"/>
              </a:rPr>
              <a:t>.type = integer </a:t>
            </a:r>
            <a:r>
              <a:rPr lang="en-US" sz="2400" b="1" dirty="0">
                <a:solidFill>
                  <a:srgbClr val="C00000"/>
                </a:solidFill>
                <a:sym typeface="Symbol" pitchFamily="18" charset="2"/>
              </a:rPr>
              <a:t>then </a:t>
            </a:r>
            <a:r>
              <a:rPr lang="en-US" sz="2400" dirty="0">
                <a:solidFill>
                  <a:srgbClr val="C00000"/>
                </a:solidFill>
                <a:sym typeface="Symbol" pitchFamily="18" charset="2"/>
              </a:rPr>
              <a:t>E= integer  </a:t>
            </a:r>
            <a:r>
              <a:rPr lang="en-US" sz="2400" b="1" dirty="0">
                <a:solidFill>
                  <a:srgbClr val="C00000"/>
                </a:solidFill>
                <a:sym typeface="Symbol" pitchFamily="18" charset="2"/>
              </a:rPr>
              <a:t>else</a:t>
            </a:r>
            <a:r>
              <a:rPr lang="en-US" sz="2400" dirty="0">
                <a:solidFill>
                  <a:srgbClr val="C00000"/>
                </a:solidFill>
                <a:sym typeface="Symbol" pitchFamily="18" charset="2"/>
              </a:rPr>
              <a:t> </a:t>
            </a:r>
            <a:r>
              <a:rPr lang="en-US" sz="2400" b="1" dirty="0" err="1">
                <a:solidFill>
                  <a:srgbClr val="0070C0"/>
                </a:solidFill>
                <a:sym typeface="Symbol" pitchFamily="18" charset="2"/>
              </a:rPr>
              <a:t>type_error</a:t>
            </a:r>
            <a:r>
              <a:rPr lang="en-US" sz="2400" dirty="0">
                <a:sym typeface="Symbol" pitchFamily="18" charset="2"/>
              </a:rPr>
              <a:t>}</a:t>
            </a:r>
          </a:p>
          <a:p>
            <a:pPr marL="0" indent="0" eaLnBrk="1" hangingPunct="1">
              <a:buNone/>
              <a:defRPr/>
            </a:pPr>
            <a:endParaRPr lang="en-US" dirty="0">
              <a:solidFill>
                <a:srgbClr val="FF0000"/>
              </a:solidFill>
              <a:sym typeface="Symbol" pitchFamily="18" charset="2"/>
            </a:endParaRPr>
          </a:p>
          <a:p>
            <a:pPr eaLnBrk="1" hangingPunct="1">
              <a:defRPr/>
            </a:pPr>
            <a:endParaRPr lang="en-US" dirty="0">
              <a:sym typeface="Symbol" pitchFamily="18" charset="2"/>
            </a:endParaRPr>
          </a:p>
        </p:txBody>
      </p:sp>
      <p:sp>
        <p:nvSpPr>
          <p:cNvPr id="5837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8538F3-0567-47D1-AC79-44473FB2647F}" type="slidenum">
              <a:rPr lang="en-US" altLang="en-US">
                <a:solidFill>
                  <a:srgbClr val="FFFFFF"/>
                </a:solidFill>
              </a:rPr>
              <a:pPr/>
              <a:t>48</a:t>
            </a:fld>
            <a:endParaRPr lang="en-US" altLang="en-US">
              <a:solidFill>
                <a:srgbClr val="FFFFFF"/>
              </a:solidFill>
            </a:endParaRPr>
          </a:p>
        </p:txBody>
      </p:sp>
    </p:spTree>
    <p:extLst>
      <p:ext uri="{BB962C8B-B14F-4D97-AF65-F5344CB8AC3E}">
        <p14:creationId xmlns:p14="http://schemas.microsoft.com/office/powerpoint/2010/main" val="20099463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1" y="0"/>
            <a:ext cx="9079344" cy="1614488"/>
          </a:xfrm>
          <a:solidFill>
            <a:srgbClr val="009A44"/>
          </a:solidFill>
        </p:spPr>
        <p:txBody>
          <a:bodyPr>
            <a:normAutofit/>
          </a:bodyPr>
          <a:lstStyle/>
          <a:p>
            <a:pPr eaLnBrk="1" fontAlgn="auto" hangingPunct="1">
              <a:spcAft>
                <a:spcPts val="0"/>
              </a:spcAft>
              <a:defRPr/>
            </a:pPr>
            <a:r>
              <a:rPr lang="en-US" dirty="0">
                <a:solidFill>
                  <a:schemeClr val="bg1"/>
                </a:solidFill>
              </a:rPr>
              <a:t>Type-checking of arithmetic expression using coercion (real or integer)</a:t>
            </a:r>
          </a:p>
        </p:txBody>
      </p:sp>
      <p:graphicFrame>
        <p:nvGraphicFramePr>
          <p:cNvPr id="100355" name="Group 3"/>
          <p:cNvGraphicFramePr>
            <a:graphicFrameLocks noGrp="1"/>
          </p:cNvGraphicFramePr>
          <p:nvPr>
            <p:ph type="tbl" idx="1"/>
            <p:extLst>
              <p:ext uri="{D42A27DB-BD31-4B8C-83A1-F6EECF244321}">
                <p14:modId xmlns:p14="http://schemas.microsoft.com/office/powerpoint/2010/main" val="4169993789"/>
              </p:ext>
            </p:extLst>
          </p:nvPr>
        </p:nvGraphicFramePr>
        <p:xfrm>
          <a:off x="304800" y="1752600"/>
          <a:ext cx="8305800" cy="4648200"/>
        </p:xfrm>
        <a:graphic>
          <a:graphicData uri="http://schemas.openxmlformats.org/drawingml/2006/table">
            <a:tbl>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4135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PRODUCTION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SEMANTIC RULE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4135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ahoma" pitchFamily="34" charset="0"/>
                        </a:rPr>
                        <a:t>E</a:t>
                      </a:r>
                      <a:r>
                        <a:rPr kumimoji="0" lang="en-US" sz="1800" b="0" i="0" u="none" strike="noStrike" cap="none" normalizeH="0" baseline="0" dirty="0" err="1">
                          <a:ln>
                            <a:noFill/>
                          </a:ln>
                          <a:solidFill>
                            <a:schemeClr val="tx1"/>
                          </a:solidFill>
                          <a:effectLst/>
                          <a:latin typeface="Tahoma" pitchFamily="34" charset="0"/>
                          <a:sym typeface="Symbol" pitchFamily="18" charset="2"/>
                        </a:rPr>
                        <a:t>num</a:t>
                      </a:r>
                      <a:endParaRPr kumimoji="0" lang="en-US" sz="1800" b="0" i="0" u="none" strike="noStrike" cap="none" normalizeH="0" baseline="0" dirty="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ahoma" pitchFamily="34" charset="0"/>
                        </a:rPr>
                        <a:t>E.Type</a:t>
                      </a:r>
                      <a:r>
                        <a:rPr kumimoji="0" lang="en-US" sz="1800" b="0" i="0" u="none" strike="noStrike" cap="none" normalizeH="0" baseline="0" dirty="0">
                          <a:ln>
                            <a:noFill/>
                          </a:ln>
                          <a:solidFill>
                            <a:schemeClr val="tx1"/>
                          </a:solidFill>
                          <a:effectLst/>
                          <a:latin typeface="Tahoma" pitchFamily="34" charset="0"/>
                        </a:rPr>
                        <a:t> := </a:t>
                      </a:r>
                      <a:r>
                        <a:rPr kumimoji="0" lang="en-US" sz="1800" b="0" i="0" u="none" strike="noStrike" cap="none" normalizeH="0" baseline="0" dirty="0">
                          <a:ln>
                            <a:noFill/>
                          </a:ln>
                          <a:solidFill>
                            <a:srgbClr val="C00000"/>
                          </a:solidFill>
                          <a:effectLst/>
                          <a:latin typeface="Tahoma" pitchFamily="34" charset="0"/>
                        </a:rPr>
                        <a:t>integer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4152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ahoma" pitchFamily="34" charset="0"/>
                        </a:rPr>
                        <a:t>E</a:t>
                      </a:r>
                      <a:r>
                        <a:rPr kumimoji="0" lang="en-US" sz="1800" b="0" i="0" u="none" strike="noStrike" cap="none" normalizeH="0" baseline="0" dirty="0" err="1">
                          <a:ln>
                            <a:noFill/>
                          </a:ln>
                          <a:solidFill>
                            <a:schemeClr val="tx1"/>
                          </a:solidFill>
                          <a:effectLst/>
                          <a:latin typeface="Tahoma" pitchFamily="34" charset="0"/>
                          <a:sym typeface="Symbol" pitchFamily="18" charset="2"/>
                        </a:rPr>
                        <a:t>num.num</a:t>
                      </a:r>
                      <a:endParaRPr kumimoji="0" lang="en-US" sz="1800" b="0" i="0" u="none" strike="noStrike" cap="none" normalizeH="0" baseline="0" dirty="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ahoma" pitchFamily="34" charset="0"/>
                        </a:rPr>
                        <a:t>E.Type</a:t>
                      </a:r>
                      <a:r>
                        <a:rPr kumimoji="0" lang="en-US" sz="1800" b="0" i="0" u="none" strike="noStrike" cap="none" normalizeH="0" baseline="0" dirty="0">
                          <a:ln>
                            <a:noFill/>
                          </a:ln>
                          <a:solidFill>
                            <a:schemeClr val="tx1"/>
                          </a:solidFill>
                          <a:effectLst/>
                          <a:latin typeface="Tahoma" pitchFamily="34" charset="0"/>
                        </a:rPr>
                        <a:t> := </a:t>
                      </a:r>
                      <a:r>
                        <a:rPr kumimoji="0" lang="en-US" sz="1800" b="0" i="0" u="none" strike="noStrike" cap="none" normalizeH="0" baseline="0" dirty="0">
                          <a:ln>
                            <a:noFill/>
                          </a:ln>
                          <a:solidFill>
                            <a:srgbClr val="0070C0"/>
                          </a:solidFill>
                          <a:effectLst/>
                          <a:latin typeface="Tahoma" pitchFamily="34" charset="0"/>
                        </a:rPr>
                        <a:t>real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4135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ahoma" pitchFamily="34" charset="0"/>
                        </a:rPr>
                        <a:t>E</a:t>
                      </a:r>
                      <a:r>
                        <a:rPr kumimoji="0" lang="en-US" sz="1800" b="0" i="0" u="none" strike="noStrike" cap="none" normalizeH="0" baseline="0" dirty="0" err="1">
                          <a:ln>
                            <a:noFill/>
                          </a:ln>
                          <a:solidFill>
                            <a:schemeClr val="tx1"/>
                          </a:solidFill>
                          <a:effectLst/>
                          <a:latin typeface="Tahoma" pitchFamily="34" charset="0"/>
                          <a:sym typeface="Symbol" pitchFamily="18" charset="2"/>
                        </a:rPr>
                        <a:t>id</a:t>
                      </a:r>
                      <a:endParaRPr kumimoji="0" lang="en-US" sz="1800" b="0" i="0" u="none" strike="noStrike" cap="none" normalizeH="0" baseline="0" dirty="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ahoma" pitchFamily="34" charset="0"/>
                        </a:rPr>
                        <a:t>E.Type</a:t>
                      </a:r>
                      <a:r>
                        <a:rPr kumimoji="0" lang="en-US" sz="1800" b="0" i="0" u="none" strike="noStrike" cap="none" normalizeH="0" baseline="0" dirty="0">
                          <a:ln>
                            <a:noFill/>
                          </a:ln>
                          <a:solidFill>
                            <a:schemeClr val="tx1"/>
                          </a:solidFill>
                          <a:effectLst/>
                          <a:latin typeface="Tahoma" pitchFamily="34" charset="0"/>
                        </a:rPr>
                        <a:t> := lookup(</a:t>
                      </a:r>
                      <a:r>
                        <a:rPr kumimoji="0" lang="en-US" sz="1800" b="0" i="0" u="none" strike="noStrike" cap="none" normalizeH="0" baseline="0" dirty="0" err="1">
                          <a:ln>
                            <a:noFill/>
                          </a:ln>
                          <a:solidFill>
                            <a:schemeClr val="tx1"/>
                          </a:solidFill>
                          <a:effectLst/>
                          <a:latin typeface="Tahoma" pitchFamily="34" charset="0"/>
                        </a:rPr>
                        <a:t>id.entry</a:t>
                      </a:r>
                      <a:r>
                        <a:rPr kumimoji="0" lang="en-US" sz="1800" b="0" i="0" u="none" strike="noStrike" cap="none" normalizeH="0" baseline="0" dirty="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299230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E</a:t>
                      </a:r>
                      <a:r>
                        <a:rPr kumimoji="0" lang="en-US" sz="1800" b="0" i="0" u="none" strike="noStrike" cap="none" normalizeH="0" baseline="0" dirty="0">
                          <a:ln>
                            <a:noFill/>
                          </a:ln>
                          <a:solidFill>
                            <a:schemeClr val="tx1"/>
                          </a:solidFill>
                          <a:effectLst/>
                          <a:latin typeface="Tahoma" pitchFamily="34" charset="0"/>
                          <a:sym typeface="Symbol" pitchFamily="18" charset="2"/>
                        </a:rPr>
                        <a:t> E</a:t>
                      </a:r>
                      <a:r>
                        <a:rPr kumimoji="0" lang="en-US" sz="1800" b="0" i="0" u="none" strike="noStrike" cap="none" normalizeH="0" baseline="-25000" dirty="0">
                          <a:ln>
                            <a:noFill/>
                          </a:ln>
                          <a:solidFill>
                            <a:schemeClr val="tx1"/>
                          </a:solidFill>
                          <a:effectLst/>
                          <a:latin typeface="Tahoma" pitchFamily="34" charset="0"/>
                          <a:sym typeface="Symbol" pitchFamily="18" charset="2"/>
                        </a:rPr>
                        <a:t>1</a:t>
                      </a:r>
                      <a:r>
                        <a:rPr kumimoji="0" lang="en-US" sz="1800" b="0" i="0" u="none" strike="noStrike" cap="none" normalizeH="0" baseline="0" dirty="0">
                          <a:ln>
                            <a:noFill/>
                          </a:ln>
                          <a:solidFill>
                            <a:schemeClr val="tx1"/>
                          </a:solidFill>
                          <a:effectLst/>
                          <a:latin typeface="Tahoma" pitchFamily="34" charset="0"/>
                          <a:sym typeface="Symbol" pitchFamily="18" charset="2"/>
                        </a:rPr>
                        <a:t> op E</a:t>
                      </a:r>
                      <a:r>
                        <a:rPr kumimoji="0" lang="en-US" sz="1800" b="0" i="0" u="none" strike="noStrike" cap="none" normalizeH="0" baseline="-25000" dirty="0">
                          <a:ln>
                            <a:noFill/>
                          </a:ln>
                          <a:solidFill>
                            <a:schemeClr val="tx1"/>
                          </a:solidFill>
                          <a:effectLst/>
                          <a:latin typeface="Tahoma" pitchFamily="34" charset="0"/>
                          <a:sym typeface="Symbol" pitchFamily="18" charset="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ahoma" pitchFamily="34" charset="0"/>
                        </a:rPr>
                        <a:t>E.type</a:t>
                      </a:r>
                      <a:r>
                        <a:rPr kumimoji="0" lang="en-US" sz="1800" b="0" i="0" u="none" strike="noStrike" cap="none" normalizeH="0" baseline="0" dirty="0">
                          <a:ln>
                            <a:noFill/>
                          </a:ln>
                          <a:solidFill>
                            <a:schemeClr val="tx1"/>
                          </a:solidFill>
                          <a:effectLst/>
                          <a:latin typeface="Tahoma" pitchFamily="34" charset="0"/>
                        </a:rPr>
                        <a:t>:= </a:t>
                      </a:r>
                      <a:r>
                        <a:rPr kumimoji="0" lang="en-US" sz="1800" b="1" i="0" u="none" strike="noStrike" cap="none" normalizeH="0" baseline="0" dirty="0">
                          <a:ln>
                            <a:noFill/>
                          </a:ln>
                          <a:solidFill>
                            <a:schemeClr val="tx1"/>
                          </a:solidFill>
                          <a:effectLst/>
                          <a:latin typeface="Tahoma" pitchFamily="34" charset="0"/>
                        </a:rPr>
                        <a:t>if</a:t>
                      </a:r>
                      <a:r>
                        <a:rPr kumimoji="0" lang="en-US" sz="1800" b="0" i="0" u="none" strike="noStrike" cap="none" normalizeH="0" baseline="0" dirty="0">
                          <a:ln>
                            <a:noFill/>
                          </a:ln>
                          <a:solidFill>
                            <a:schemeClr val="tx1"/>
                          </a:solidFill>
                          <a:effectLst/>
                          <a:latin typeface="Tahoma" pitchFamily="34" charset="0"/>
                        </a:rPr>
                        <a:t> E</a:t>
                      </a:r>
                      <a:r>
                        <a:rPr kumimoji="0" lang="en-US" sz="1800" b="0" i="0" u="none" strike="noStrike" cap="none" normalizeH="0" baseline="-25000" dirty="0">
                          <a:ln>
                            <a:noFill/>
                          </a:ln>
                          <a:solidFill>
                            <a:schemeClr val="tx1"/>
                          </a:solidFill>
                          <a:effectLst/>
                          <a:latin typeface="Tahoma" pitchFamily="34" charset="0"/>
                        </a:rPr>
                        <a:t>1</a:t>
                      </a:r>
                      <a:r>
                        <a:rPr kumimoji="0" lang="en-US" sz="1800" b="0" i="0" u="none" strike="noStrike" cap="none" normalizeH="0" baseline="0" dirty="0">
                          <a:ln>
                            <a:noFill/>
                          </a:ln>
                          <a:solidFill>
                            <a:schemeClr val="tx1"/>
                          </a:solidFill>
                          <a:effectLst/>
                          <a:latin typeface="Tahoma" pitchFamily="34" charset="0"/>
                        </a:rPr>
                        <a:t>.type = </a:t>
                      </a:r>
                      <a:r>
                        <a:rPr kumimoji="0" lang="en-US" sz="1800" b="0" i="0" u="none" strike="noStrike" cap="none" normalizeH="0" baseline="0" dirty="0">
                          <a:ln>
                            <a:noFill/>
                          </a:ln>
                          <a:solidFill>
                            <a:srgbClr val="C00000"/>
                          </a:solidFill>
                          <a:effectLst/>
                          <a:latin typeface="Tahoma" pitchFamily="34" charset="0"/>
                        </a:rPr>
                        <a:t>integer</a:t>
                      </a:r>
                      <a:r>
                        <a:rPr kumimoji="0" lang="en-US" sz="1800" b="0" i="0" u="none" strike="noStrike" cap="none" normalizeH="0" baseline="0" dirty="0">
                          <a:ln>
                            <a:noFill/>
                          </a:ln>
                          <a:solidFill>
                            <a:schemeClr val="tx1"/>
                          </a:solidFill>
                          <a:effectLst/>
                          <a:latin typeface="Tahoma" pitchFamily="34" charset="0"/>
                        </a:rPr>
                        <a:t> </a:t>
                      </a:r>
                      <a:r>
                        <a:rPr kumimoji="0" lang="en-US" sz="1800" b="1" i="0" u="none" strike="noStrike" cap="none" normalizeH="0" baseline="0" dirty="0">
                          <a:ln>
                            <a:noFill/>
                          </a:ln>
                          <a:solidFill>
                            <a:schemeClr val="tx1"/>
                          </a:solidFill>
                          <a:effectLst/>
                          <a:latin typeface="Tahoma" pitchFamily="34" charset="0"/>
                        </a:rPr>
                        <a:t>and </a:t>
                      </a:r>
                      <a:r>
                        <a:rPr kumimoji="0" lang="en-US" sz="1800" b="0" i="0" u="none" strike="noStrike" cap="none" normalizeH="0" baseline="0" dirty="0">
                          <a:ln>
                            <a:noFill/>
                          </a:ln>
                          <a:solidFill>
                            <a:schemeClr val="tx1"/>
                          </a:solidFill>
                          <a:effectLst/>
                          <a:latin typeface="Tahoma" pitchFamily="34" charset="0"/>
                        </a:rPr>
                        <a:t>E</a:t>
                      </a:r>
                      <a:r>
                        <a:rPr kumimoji="0" lang="en-US" sz="1800" b="0" i="0" u="none" strike="noStrike" cap="none" normalizeH="0" baseline="-25000" dirty="0">
                          <a:ln>
                            <a:noFill/>
                          </a:ln>
                          <a:solidFill>
                            <a:schemeClr val="tx1"/>
                          </a:solidFill>
                          <a:effectLst/>
                          <a:latin typeface="Tahoma" pitchFamily="34" charset="0"/>
                        </a:rPr>
                        <a:t>2</a:t>
                      </a:r>
                      <a:r>
                        <a:rPr kumimoji="0" lang="en-US" sz="1800" b="0" i="0" u="none" strike="noStrike" cap="none" normalizeH="0" baseline="0" dirty="0">
                          <a:ln>
                            <a:noFill/>
                          </a:ln>
                          <a:solidFill>
                            <a:schemeClr val="tx1"/>
                          </a:solidFill>
                          <a:effectLst/>
                          <a:latin typeface="Tahoma" pitchFamily="34" charset="0"/>
                        </a:rPr>
                        <a:t>.type = </a:t>
                      </a:r>
                      <a:r>
                        <a:rPr kumimoji="0" lang="en-US" sz="1800" b="0" i="0" u="none" strike="noStrike" cap="none" normalizeH="0" baseline="0" dirty="0">
                          <a:ln>
                            <a:noFill/>
                          </a:ln>
                          <a:solidFill>
                            <a:srgbClr val="C00000"/>
                          </a:solidFill>
                          <a:effectLst/>
                          <a:latin typeface="Tahoma" pitchFamily="34" charset="0"/>
                        </a:rPr>
                        <a:t>integer</a:t>
                      </a:r>
                      <a:r>
                        <a:rPr kumimoji="0" lang="en-US" sz="1800" b="0" i="0" u="none" strike="noStrike" cap="none" normalizeH="0" baseline="0" dirty="0">
                          <a:ln>
                            <a:noFill/>
                          </a:ln>
                          <a:solidFill>
                            <a:schemeClr val="tx1"/>
                          </a:solidFill>
                          <a:effectLst/>
                          <a:latin typeface="Tahoma" pitchFamily="34" charset="0"/>
                        </a:rPr>
                        <a:t> </a:t>
                      </a:r>
                      <a:r>
                        <a:rPr kumimoji="0" lang="en-US" sz="1800" b="1" i="0" u="none" strike="noStrike" cap="none" normalizeH="0" baseline="0" dirty="0">
                          <a:ln>
                            <a:noFill/>
                          </a:ln>
                          <a:solidFill>
                            <a:schemeClr val="tx1"/>
                          </a:solidFill>
                          <a:effectLst/>
                          <a:latin typeface="Tahoma" pitchFamily="34" charset="0"/>
                        </a:rPr>
                        <a:t>then</a:t>
                      </a:r>
                      <a:r>
                        <a:rPr kumimoji="0" lang="en-US" sz="1800" b="0" i="0" u="none" strike="noStrike" cap="none" normalizeH="0" baseline="0" dirty="0">
                          <a:ln>
                            <a:noFill/>
                          </a:ln>
                          <a:solidFill>
                            <a:schemeClr val="tx1"/>
                          </a:solidFill>
                          <a:effectLst/>
                          <a:latin typeface="Tahoma" pitchFamily="34" charset="0"/>
                        </a:rPr>
                        <a:t> </a:t>
                      </a:r>
                      <a:r>
                        <a:rPr kumimoji="0" lang="en-US" sz="1800" b="0" i="0" u="none" strike="noStrike" cap="none" normalizeH="0" baseline="0" dirty="0">
                          <a:ln>
                            <a:noFill/>
                          </a:ln>
                          <a:solidFill>
                            <a:srgbClr val="C00000"/>
                          </a:solidFill>
                          <a:effectLst/>
                          <a:latin typeface="Tahoma" pitchFamily="34" charset="0"/>
                        </a:rPr>
                        <a:t>integer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Tahoma" pitchFamily="34" charset="0"/>
                        </a:rPr>
                        <a:t>Else if</a:t>
                      </a:r>
                      <a:r>
                        <a:rPr kumimoji="0" lang="en-US" sz="1800" b="0" i="0" u="none" strike="noStrike" cap="none" normalizeH="0" baseline="0" dirty="0">
                          <a:ln>
                            <a:noFill/>
                          </a:ln>
                          <a:solidFill>
                            <a:schemeClr val="tx1"/>
                          </a:solidFill>
                          <a:effectLst/>
                          <a:latin typeface="Tahoma" pitchFamily="34" charset="0"/>
                        </a:rPr>
                        <a:t> E</a:t>
                      </a:r>
                      <a:r>
                        <a:rPr kumimoji="0" lang="en-US" sz="1800" b="0" i="0" u="none" strike="noStrike" cap="none" normalizeH="0" baseline="-25000" dirty="0">
                          <a:ln>
                            <a:noFill/>
                          </a:ln>
                          <a:solidFill>
                            <a:schemeClr val="tx1"/>
                          </a:solidFill>
                          <a:effectLst/>
                          <a:latin typeface="Tahoma" pitchFamily="34" charset="0"/>
                        </a:rPr>
                        <a:t>1</a:t>
                      </a:r>
                      <a:r>
                        <a:rPr kumimoji="0" lang="en-US" sz="1800" b="0" i="0" u="none" strike="noStrike" cap="none" normalizeH="0" baseline="0" dirty="0">
                          <a:ln>
                            <a:noFill/>
                          </a:ln>
                          <a:solidFill>
                            <a:schemeClr val="tx1"/>
                          </a:solidFill>
                          <a:effectLst/>
                          <a:latin typeface="Tahoma" pitchFamily="34" charset="0"/>
                        </a:rPr>
                        <a:t>.type = </a:t>
                      </a:r>
                      <a:r>
                        <a:rPr kumimoji="0" lang="en-US" sz="1800" b="0" i="0" u="none" strike="noStrike" cap="none" normalizeH="0" baseline="0" dirty="0">
                          <a:ln>
                            <a:noFill/>
                          </a:ln>
                          <a:solidFill>
                            <a:srgbClr val="C00000"/>
                          </a:solidFill>
                          <a:effectLst/>
                          <a:latin typeface="Tahoma" pitchFamily="34" charset="0"/>
                        </a:rPr>
                        <a:t>integer</a:t>
                      </a:r>
                      <a:r>
                        <a:rPr kumimoji="0" lang="en-US" sz="1800" b="0" i="0" u="none" strike="noStrike" cap="none" normalizeH="0" baseline="0" dirty="0">
                          <a:ln>
                            <a:noFill/>
                          </a:ln>
                          <a:solidFill>
                            <a:schemeClr val="tx1"/>
                          </a:solidFill>
                          <a:effectLst/>
                          <a:latin typeface="Tahoma" pitchFamily="34" charset="0"/>
                        </a:rPr>
                        <a:t> </a:t>
                      </a:r>
                      <a:r>
                        <a:rPr kumimoji="0" lang="en-US" sz="1800" b="1" i="0" u="none" strike="noStrike" cap="none" normalizeH="0" baseline="0" dirty="0">
                          <a:ln>
                            <a:noFill/>
                          </a:ln>
                          <a:solidFill>
                            <a:schemeClr val="tx1"/>
                          </a:solidFill>
                          <a:effectLst/>
                          <a:latin typeface="Tahoma" pitchFamily="34" charset="0"/>
                        </a:rPr>
                        <a:t>and</a:t>
                      </a:r>
                      <a:r>
                        <a:rPr kumimoji="0" lang="en-US" sz="1800" b="0" i="0" u="none" strike="noStrike" cap="none" normalizeH="0" baseline="0" dirty="0">
                          <a:ln>
                            <a:noFill/>
                          </a:ln>
                          <a:solidFill>
                            <a:schemeClr val="tx1"/>
                          </a:solidFill>
                          <a:effectLst/>
                          <a:latin typeface="Tahoma" pitchFamily="34" charset="0"/>
                        </a:rPr>
                        <a:t> E</a:t>
                      </a:r>
                      <a:r>
                        <a:rPr kumimoji="0" lang="en-US" sz="1800" b="0" i="0" u="none" strike="noStrike" cap="none" normalizeH="0" baseline="-25000" dirty="0">
                          <a:ln>
                            <a:noFill/>
                          </a:ln>
                          <a:solidFill>
                            <a:schemeClr val="tx1"/>
                          </a:solidFill>
                          <a:effectLst/>
                          <a:latin typeface="Tahoma" pitchFamily="34" charset="0"/>
                        </a:rPr>
                        <a:t>2</a:t>
                      </a:r>
                      <a:r>
                        <a:rPr kumimoji="0" lang="en-US" sz="1800" b="0" i="0" u="none" strike="noStrike" cap="none" normalizeH="0" baseline="0" dirty="0">
                          <a:ln>
                            <a:noFill/>
                          </a:ln>
                          <a:solidFill>
                            <a:schemeClr val="tx1"/>
                          </a:solidFill>
                          <a:effectLst/>
                          <a:latin typeface="Tahoma" pitchFamily="34" charset="0"/>
                        </a:rPr>
                        <a:t>. type = </a:t>
                      </a:r>
                      <a:r>
                        <a:rPr kumimoji="0" lang="en-US" sz="1800" b="0" i="0" u="none" strike="noStrike" cap="none" normalizeH="0" baseline="0" dirty="0">
                          <a:ln>
                            <a:noFill/>
                          </a:ln>
                          <a:solidFill>
                            <a:srgbClr val="0070C0"/>
                          </a:solidFill>
                          <a:effectLst/>
                          <a:latin typeface="Tahoma" pitchFamily="34" charset="0"/>
                        </a:rPr>
                        <a:t>real</a:t>
                      </a:r>
                      <a:r>
                        <a:rPr kumimoji="0" lang="en-US" sz="1800" b="0" i="0" u="none" strike="noStrike" cap="none" normalizeH="0" baseline="0" dirty="0">
                          <a:ln>
                            <a:noFill/>
                          </a:ln>
                          <a:solidFill>
                            <a:schemeClr val="tx1"/>
                          </a:solidFill>
                          <a:effectLst/>
                          <a:latin typeface="Tahoma" pitchFamily="34" charset="0"/>
                        </a:rPr>
                        <a:t> </a:t>
                      </a:r>
                      <a:r>
                        <a:rPr kumimoji="0" lang="en-US" sz="1800" b="1" i="0" u="none" strike="noStrike" cap="none" normalizeH="0" baseline="0" dirty="0">
                          <a:ln>
                            <a:noFill/>
                          </a:ln>
                          <a:solidFill>
                            <a:schemeClr val="tx1"/>
                          </a:solidFill>
                          <a:effectLst/>
                          <a:latin typeface="Tahoma" pitchFamily="34" charset="0"/>
                        </a:rPr>
                        <a:t>then</a:t>
                      </a:r>
                      <a:r>
                        <a:rPr kumimoji="0" lang="en-US" sz="1800" b="0" i="0" u="none" strike="noStrike" cap="none" normalizeH="0" baseline="0" dirty="0">
                          <a:ln>
                            <a:noFill/>
                          </a:ln>
                          <a:solidFill>
                            <a:schemeClr val="tx1"/>
                          </a:solidFill>
                          <a:effectLst/>
                          <a:latin typeface="Tahoma" pitchFamily="34" charset="0"/>
                        </a:rPr>
                        <a:t> </a:t>
                      </a:r>
                      <a:r>
                        <a:rPr kumimoji="0" lang="en-US" sz="1800" b="0" i="0" u="none" strike="noStrike" cap="none" normalizeH="0" baseline="0" dirty="0">
                          <a:ln>
                            <a:noFill/>
                          </a:ln>
                          <a:solidFill>
                            <a:srgbClr val="0070C0"/>
                          </a:solidFill>
                          <a:effectLst/>
                          <a:latin typeface="Tahoma" pitchFamily="34" charset="0"/>
                        </a:rPr>
                        <a:t>real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Tahoma" pitchFamily="34" charset="0"/>
                        </a:rPr>
                        <a:t>Else if</a:t>
                      </a:r>
                      <a:r>
                        <a:rPr kumimoji="0" lang="en-US" sz="1800" b="0" i="0" u="none" strike="noStrike" cap="none" normalizeH="0" baseline="0" dirty="0">
                          <a:ln>
                            <a:noFill/>
                          </a:ln>
                          <a:solidFill>
                            <a:schemeClr val="tx1"/>
                          </a:solidFill>
                          <a:effectLst/>
                          <a:latin typeface="Tahoma" pitchFamily="34" charset="0"/>
                        </a:rPr>
                        <a:t> E</a:t>
                      </a:r>
                      <a:r>
                        <a:rPr kumimoji="0" lang="en-US" sz="1800" b="0" i="0" u="none" strike="noStrike" cap="none" normalizeH="0" baseline="-25000" dirty="0">
                          <a:ln>
                            <a:noFill/>
                          </a:ln>
                          <a:solidFill>
                            <a:schemeClr val="tx1"/>
                          </a:solidFill>
                          <a:effectLst/>
                          <a:latin typeface="Tahoma" pitchFamily="34" charset="0"/>
                        </a:rPr>
                        <a:t>1</a:t>
                      </a:r>
                      <a:r>
                        <a:rPr kumimoji="0" lang="en-US" sz="1800" b="0" i="0" u="none" strike="noStrike" cap="none" normalizeH="0" baseline="0" dirty="0">
                          <a:ln>
                            <a:noFill/>
                          </a:ln>
                          <a:solidFill>
                            <a:schemeClr val="tx1"/>
                          </a:solidFill>
                          <a:effectLst/>
                          <a:latin typeface="Tahoma" pitchFamily="34" charset="0"/>
                        </a:rPr>
                        <a:t>.type = </a:t>
                      </a:r>
                      <a:r>
                        <a:rPr kumimoji="0" lang="en-US" sz="1800" b="0" i="0" u="none" strike="noStrike" cap="none" normalizeH="0" baseline="0" dirty="0">
                          <a:ln>
                            <a:noFill/>
                          </a:ln>
                          <a:solidFill>
                            <a:srgbClr val="0070C0"/>
                          </a:solidFill>
                          <a:effectLst/>
                          <a:latin typeface="Tahoma" pitchFamily="34" charset="0"/>
                        </a:rPr>
                        <a:t>real</a:t>
                      </a:r>
                      <a:r>
                        <a:rPr kumimoji="0" lang="en-US" sz="1800" b="0" i="0" u="none" strike="noStrike" cap="none" normalizeH="0" baseline="0" dirty="0">
                          <a:ln>
                            <a:noFill/>
                          </a:ln>
                          <a:solidFill>
                            <a:schemeClr val="tx1"/>
                          </a:solidFill>
                          <a:effectLst/>
                          <a:latin typeface="Tahoma" pitchFamily="34" charset="0"/>
                        </a:rPr>
                        <a:t> </a:t>
                      </a:r>
                      <a:r>
                        <a:rPr kumimoji="0" lang="en-US" sz="1800" b="1" i="0" u="none" strike="noStrike" cap="none" normalizeH="0" baseline="0" dirty="0">
                          <a:ln>
                            <a:noFill/>
                          </a:ln>
                          <a:solidFill>
                            <a:schemeClr val="tx1"/>
                          </a:solidFill>
                          <a:effectLst/>
                          <a:latin typeface="Tahoma" pitchFamily="34" charset="0"/>
                        </a:rPr>
                        <a:t>and</a:t>
                      </a:r>
                      <a:r>
                        <a:rPr kumimoji="0" lang="en-US" sz="1800" b="0" i="0" u="none" strike="noStrike" cap="none" normalizeH="0" baseline="0" dirty="0">
                          <a:ln>
                            <a:noFill/>
                          </a:ln>
                          <a:solidFill>
                            <a:schemeClr val="tx1"/>
                          </a:solidFill>
                          <a:effectLst/>
                          <a:latin typeface="Tahoma" pitchFamily="34" charset="0"/>
                        </a:rPr>
                        <a:t> E</a:t>
                      </a:r>
                      <a:r>
                        <a:rPr kumimoji="0" lang="en-US" sz="1800" b="0" i="0" u="none" strike="noStrike" cap="none" normalizeH="0" baseline="-25000" dirty="0">
                          <a:ln>
                            <a:noFill/>
                          </a:ln>
                          <a:solidFill>
                            <a:schemeClr val="tx1"/>
                          </a:solidFill>
                          <a:effectLst/>
                          <a:latin typeface="Tahoma" pitchFamily="34" charset="0"/>
                        </a:rPr>
                        <a:t>2</a:t>
                      </a:r>
                      <a:r>
                        <a:rPr kumimoji="0" lang="en-US" sz="1800" b="0" i="0" u="none" strike="noStrike" cap="none" normalizeH="0" baseline="0" dirty="0">
                          <a:ln>
                            <a:noFill/>
                          </a:ln>
                          <a:solidFill>
                            <a:schemeClr val="tx1"/>
                          </a:solidFill>
                          <a:effectLst/>
                          <a:latin typeface="Tahoma" pitchFamily="34" charset="0"/>
                        </a:rPr>
                        <a:t>.type = </a:t>
                      </a:r>
                      <a:r>
                        <a:rPr kumimoji="0" lang="en-US" sz="1800" b="0" i="0" u="none" strike="noStrike" cap="none" normalizeH="0" baseline="0" dirty="0">
                          <a:ln>
                            <a:noFill/>
                          </a:ln>
                          <a:solidFill>
                            <a:srgbClr val="C00000"/>
                          </a:solidFill>
                          <a:effectLst/>
                          <a:latin typeface="Tahoma" pitchFamily="34" charset="0"/>
                        </a:rPr>
                        <a:t>integer</a:t>
                      </a:r>
                      <a:r>
                        <a:rPr kumimoji="0" lang="en-US" sz="1800" b="0" i="0" u="none" strike="noStrike" cap="none" normalizeH="0" baseline="0" dirty="0">
                          <a:ln>
                            <a:noFill/>
                          </a:ln>
                          <a:solidFill>
                            <a:schemeClr val="tx1"/>
                          </a:solidFill>
                          <a:effectLst/>
                          <a:latin typeface="Tahoma" pitchFamily="34" charset="0"/>
                        </a:rPr>
                        <a:t> </a:t>
                      </a:r>
                      <a:r>
                        <a:rPr kumimoji="0" lang="en-US" sz="1800" b="1" i="0" u="none" strike="noStrike" cap="none" normalizeH="0" baseline="0" dirty="0">
                          <a:ln>
                            <a:noFill/>
                          </a:ln>
                          <a:solidFill>
                            <a:schemeClr val="tx1"/>
                          </a:solidFill>
                          <a:effectLst/>
                          <a:latin typeface="Tahoma" pitchFamily="34" charset="0"/>
                        </a:rPr>
                        <a:t>then</a:t>
                      </a:r>
                      <a:r>
                        <a:rPr kumimoji="0" lang="en-US" sz="1800" b="0" i="0" u="none" strike="noStrike" cap="none" normalizeH="0" baseline="0" dirty="0">
                          <a:ln>
                            <a:noFill/>
                          </a:ln>
                          <a:solidFill>
                            <a:schemeClr val="tx1"/>
                          </a:solidFill>
                          <a:effectLst/>
                          <a:latin typeface="Tahoma" pitchFamily="34" charset="0"/>
                        </a:rPr>
                        <a:t> </a:t>
                      </a:r>
                      <a:r>
                        <a:rPr kumimoji="0" lang="en-US" sz="1800" b="0" i="0" u="none" strike="noStrike" cap="none" normalizeH="0" baseline="0" dirty="0">
                          <a:ln>
                            <a:noFill/>
                          </a:ln>
                          <a:solidFill>
                            <a:srgbClr val="0070C0"/>
                          </a:solidFill>
                          <a:effectLst/>
                          <a:latin typeface="Tahoma" pitchFamily="34" charset="0"/>
                        </a:rPr>
                        <a:t>real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Tahoma" pitchFamily="34" charset="0"/>
                        </a:rPr>
                        <a:t>Else if</a:t>
                      </a:r>
                      <a:r>
                        <a:rPr kumimoji="0" lang="en-US" sz="1800" b="0" i="0" u="none" strike="noStrike" cap="none" normalizeH="0" baseline="0" dirty="0">
                          <a:ln>
                            <a:noFill/>
                          </a:ln>
                          <a:solidFill>
                            <a:schemeClr val="tx1"/>
                          </a:solidFill>
                          <a:effectLst/>
                          <a:latin typeface="Tahoma" pitchFamily="34" charset="0"/>
                        </a:rPr>
                        <a:t> E</a:t>
                      </a:r>
                      <a:r>
                        <a:rPr kumimoji="0" lang="en-US" sz="1800" b="0" i="0" u="none" strike="noStrike" cap="none" normalizeH="0" baseline="-25000" dirty="0">
                          <a:ln>
                            <a:noFill/>
                          </a:ln>
                          <a:solidFill>
                            <a:schemeClr val="tx1"/>
                          </a:solidFill>
                          <a:effectLst/>
                          <a:latin typeface="Tahoma" pitchFamily="34" charset="0"/>
                        </a:rPr>
                        <a:t>1</a:t>
                      </a:r>
                      <a:r>
                        <a:rPr kumimoji="0" lang="en-US" sz="1800" b="0" i="0" u="none" strike="noStrike" cap="none" normalizeH="0" baseline="0" dirty="0">
                          <a:ln>
                            <a:noFill/>
                          </a:ln>
                          <a:solidFill>
                            <a:schemeClr val="tx1"/>
                          </a:solidFill>
                          <a:effectLst/>
                          <a:latin typeface="Tahoma" pitchFamily="34" charset="0"/>
                        </a:rPr>
                        <a:t>.type = </a:t>
                      </a:r>
                      <a:r>
                        <a:rPr kumimoji="0" lang="en-US" sz="1800" b="0" i="0" u="none" strike="noStrike" cap="none" normalizeH="0" baseline="0" dirty="0">
                          <a:ln>
                            <a:noFill/>
                          </a:ln>
                          <a:solidFill>
                            <a:srgbClr val="0070C0"/>
                          </a:solidFill>
                          <a:effectLst/>
                          <a:latin typeface="Tahoma" pitchFamily="34" charset="0"/>
                        </a:rPr>
                        <a:t>real</a:t>
                      </a:r>
                      <a:r>
                        <a:rPr kumimoji="0" lang="en-US" sz="1800" b="0" i="0" u="none" strike="noStrike" cap="none" normalizeH="0" baseline="0" dirty="0">
                          <a:ln>
                            <a:noFill/>
                          </a:ln>
                          <a:solidFill>
                            <a:schemeClr val="tx1"/>
                          </a:solidFill>
                          <a:effectLst/>
                          <a:latin typeface="Tahoma" pitchFamily="34" charset="0"/>
                        </a:rPr>
                        <a:t> </a:t>
                      </a:r>
                      <a:r>
                        <a:rPr kumimoji="0" lang="en-US" sz="1800" b="1" i="0" u="none" strike="noStrike" cap="none" normalizeH="0" baseline="0" dirty="0">
                          <a:ln>
                            <a:noFill/>
                          </a:ln>
                          <a:solidFill>
                            <a:schemeClr val="tx1"/>
                          </a:solidFill>
                          <a:effectLst/>
                          <a:latin typeface="Tahoma" pitchFamily="34" charset="0"/>
                        </a:rPr>
                        <a:t>and</a:t>
                      </a:r>
                      <a:r>
                        <a:rPr kumimoji="0" lang="en-US" sz="1800" b="0" i="0" u="none" strike="noStrike" cap="none" normalizeH="0" baseline="0" dirty="0">
                          <a:ln>
                            <a:noFill/>
                          </a:ln>
                          <a:solidFill>
                            <a:schemeClr val="tx1"/>
                          </a:solidFill>
                          <a:effectLst/>
                          <a:latin typeface="Tahoma" pitchFamily="34" charset="0"/>
                        </a:rPr>
                        <a:t> E</a:t>
                      </a:r>
                      <a:r>
                        <a:rPr kumimoji="0" lang="en-US" sz="1800" b="0" i="0" u="none" strike="noStrike" cap="none" normalizeH="0" baseline="-25000" dirty="0">
                          <a:ln>
                            <a:noFill/>
                          </a:ln>
                          <a:solidFill>
                            <a:schemeClr val="tx1"/>
                          </a:solidFill>
                          <a:effectLst/>
                          <a:latin typeface="Tahoma" pitchFamily="34" charset="0"/>
                        </a:rPr>
                        <a:t>2</a:t>
                      </a:r>
                      <a:r>
                        <a:rPr kumimoji="0" lang="en-US" sz="1800" b="0" i="0" u="none" strike="noStrike" cap="none" normalizeH="0" baseline="0" dirty="0">
                          <a:ln>
                            <a:noFill/>
                          </a:ln>
                          <a:solidFill>
                            <a:schemeClr val="tx1"/>
                          </a:solidFill>
                          <a:effectLst/>
                          <a:latin typeface="Tahoma" pitchFamily="34" charset="0"/>
                        </a:rPr>
                        <a:t>.type = </a:t>
                      </a:r>
                      <a:r>
                        <a:rPr kumimoji="0" lang="en-US" sz="1800" b="0" i="0" u="none" strike="noStrike" cap="none" normalizeH="0" baseline="0" dirty="0">
                          <a:ln>
                            <a:noFill/>
                          </a:ln>
                          <a:solidFill>
                            <a:srgbClr val="0070C0"/>
                          </a:solidFill>
                          <a:effectLst/>
                          <a:latin typeface="Tahoma" pitchFamily="34" charset="0"/>
                        </a:rPr>
                        <a:t>real</a:t>
                      </a:r>
                      <a:r>
                        <a:rPr kumimoji="0" lang="en-US" sz="1800" b="0" i="0" u="none" strike="noStrike" cap="none" normalizeH="0" baseline="0" dirty="0">
                          <a:ln>
                            <a:noFill/>
                          </a:ln>
                          <a:solidFill>
                            <a:schemeClr val="tx1"/>
                          </a:solidFill>
                          <a:effectLst/>
                          <a:latin typeface="Tahoma" pitchFamily="34" charset="0"/>
                        </a:rPr>
                        <a:t> </a:t>
                      </a:r>
                      <a:r>
                        <a:rPr kumimoji="0" lang="en-US" sz="1800" b="1" i="0" u="none" strike="noStrike" cap="none" normalizeH="0" baseline="0" dirty="0">
                          <a:ln>
                            <a:noFill/>
                          </a:ln>
                          <a:solidFill>
                            <a:schemeClr val="tx1"/>
                          </a:solidFill>
                          <a:effectLst/>
                          <a:latin typeface="Tahoma" pitchFamily="34" charset="0"/>
                        </a:rPr>
                        <a:t>then</a:t>
                      </a:r>
                      <a:r>
                        <a:rPr kumimoji="0" lang="en-US" sz="1800" b="0" i="0" u="none" strike="noStrike" cap="none" normalizeH="0" baseline="0" dirty="0">
                          <a:ln>
                            <a:noFill/>
                          </a:ln>
                          <a:solidFill>
                            <a:schemeClr val="tx1"/>
                          </a:solidFill>
                          <a:effectLst/>
                          <a:latin typeface="Tahoma" pitchFamily="34" charset="0"/>
                        </a:rPr>
                        <a:t> </a:t>
                      </a:r>
                      <a:r>
                        <a:rPr kumimoji="0" lang="en-US" sz="1800" b="0" i="0" u="none" strike="noStrike" cap="none" normalizeH="0" baseline="0" dirty="0">
                          <a:ln>
                            <a:noFill/>
                          </a:ln>
                          <a:solidFill>
                            <a:srgbClr val="0070C0"/>
                          </a:solidFill>
                          <a:effectLst/>
                          <a:latin typeface="Tahoma" pitchFamily="34" charset="0"/>
                        </a:rPr>
                        <a:t>real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chemeClr val="tx1"/>
                          </a:solidFill>
                          <a:effectLst/>
                          <a:latin typeface="Tahoma" pitchFamily="34" charset="0"/>
                        </a:rPr>
                        <a:t>Else</a:t>
                      </a:r>
                      <a:r>
                        <a:rPr kumimoji="0" lang="en-US" sz="1800" b="0" i="0" u="none" strike="noStrike" cap="none" normalizeH="0" baseline="0" dirty="0">
                          <a:ln>
                            <a:noFill/>
                          </a:ln>
                          <a:solidFill>
                            <a:schemeClr val="tx1"/>
                          </a:solidFill>
                          <a:effectLst/>
                          <a:latin typeface="Tahoma" pitchFamily="34" charset="0"/>
                        </a:rPr>
                        <a:t> </a:t>
                      </a:r>
                      <a:r>
                        <a:rPr kumimoji="0" lang="en-US" sz="1800" b="1" i="0" u="none" strike="noStrike" cap="none" normalizeH="0" baseline="0" dirty="0">
                          <a:ln>
                            <a:noFill/>
                          </a:ln>
                          <a:solidFill>
                            <a:srgbClr val="FF0000"/>
                          </a:solidFill>
                          <a:effectLst/>
                          <a:latin typeface="Tahoma" pitchFamily="34" charset="0"/>
                        </a:rPr>
                        <a:t>type-error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4"/>
                  </a:ext>
                </a:extLst>
              </a:tr>
            </a:tbl>
          </a:graphicData>
        </a:graphic>
      </p:graphicFrame>
      <p:sp>
        <p:nvSpPr>
          <p:cNvPr id="614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96AD63-79D2-46F6-B0F8-ABFD78688E37}" type="slidenum">
              <a:rPr lang="en-US" altLang="en-US">
                <a:solidFill>
                  <a:srgbClr val="FFFFFF"/>
                </a:solidFill>
              </a:rPr>
              <a:pPr/>
              <a:t>49</a:t>
            </a:fld>
            <a:endParaRPr lang="en-US" altLang="en-US">
              <a:solidFill>
                <a:srgbClr val="FFFFFF"/>
              </a:solidFill>
            </a:endParaRPr>
          </a:p>
        </p:txBody>
      </p:sp>
    </p:spTree>
    <p:extLst>
      <p:ext uri="{BB962C8B-B14F-4D97-AF65-F5344CB8AC3E}">
        <p14:creationId xmlns:p14="http://schemas.microsoft.com/office/powerpoint/2010/main" val="57284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0" y="556044"/>
            <a:ext cx="7886700" cy="1325563"/>
          </a:xfrm>
        </p:spPr>
        <p:txBody>
          <a:bodyPr/>
          <a:lstStyle/>
          <a:p>
            <a:pPr eaLnBrk="1" fontAlgn="auto" hangingPunct="1">
              <a:spcAft>
                <a:spcPts val="0"/>
              </a:spcAft>
              <a:defRPr/>
            </a:pPr>
            <a:r>
              <a:rPr lang="en-US" dirty="0"/>
              <a:t>Checking?</a:t>
            </a:r>
          </a:p>
        </p:txBody>
      </p:sp>
      <p:sp>
        <p:nvSpPr>
          <p:cNvPr id="11267" name="Rectangle 3"/>
          <p:cNvSpPr>
            <a:spLocks noGrp="1" noChangeArrowheads="1"/>
          </p:cNvSpPr>
          <p:nvPr>
            <p:ph sz="quarter" idx="1"/>
          </p:nvPr>
        </p:nvSpPr>
        <p:spPr>
          <a:xfrm>
            <a:off x="0" y="1753545"/>
            <a:ext cx="9023420" cy="4873625"/>
          </a:xfrm>
        </p:spPr>
        <p:txBody>
          <a:bodyPr>
            <a:normAutofit lnSpcReduction="10000"/>
          </a:bodyPr>
          <a:lstStyle/>
          <a:p>
            <a:pPr eaLnBrk="1" hangingPunct="1"/>
            <a:r>
              <a:rPr lang="en-US" altLang="en-US" dirty="0"/>
              <a:t>Type Checking ?</a:t>
            </a:r>
          </a:p>
          <a:p>
            <a:pPr lvl="1" eaLnBrk="1" hangingPunct="1"/>
            <a:r>
              <a:rPr lang="en-US" altLang="en-US" dirty="0">
                <a:solidFill>
                  <a:srgbClr val="C00000"/>
                </a:solidFill>
              </a:rPr>
              <a:t>The processes of identifying errors in a program based on explicitly or implicitly stated </a:t>
            </a:r>
            <a:r>
              <a:rPr lang="en-US" altLang="en-US" b="1" dirty="0">
                <a:solidFill>
                  <a:srgbClr val="C00000"/>
                </a:solidFill>
              </a:rPr>
              <a:t>type information</a:t>
            </a:r>
          </a:p>
          <a:p>
            <a:pPr lvl="2"/>
            <a:r>
              <a:rPr lang="en-US" altLang="en-US" dirty="0">
                <a:solidFill>
                  <a:srgbClr val="0070C0"/>
                </a:solidFill>
              </a:rPr>
              <a:t>Static type checking (C, Pascal, etc)  vs dynamic type checking (Python, Lisp, etc)</a:t>
            </a:r>
          </a:p>
          <a:p>
            <a:pPr eaLnBrk="1" hangingPunct="1"/>
            <a:r>
              <a:rPr lang="en-US" altLang="en-US" dirty="0"/>
              <a:t>Kind Checking?</a:t>
            </a:r>
          </a:p>
          <a:p>
            <a:pPr lvl="1" eaLnBrk="1" hangingPunct="1"/>
            <a:r>
              <a:rPr lang="en-US" altLang="en-US" dirty="0">
                <a:solidFill>
                  <a:srgbClr val="C00000"/>
                </a:solidFill>
              </a:rPr>
              <a:t>The processes of identifying errors in a program based on </a:t>
            </a:r>
            <a:r>
              <a:rPr lang="en-US" altLang="en-US" b="1" dirty="0">
                <a:solidFill>
                  <a:srgbClr val="C00000"/>
                </a:solidFill>
              </a:rPr>
              <a:t>kind of information</a:t>
            </a:r>
          </a:p>
          <a:p>
            <a:pPr lvl="2" eaLnBrk="1" hangingPunct="1"/>
            <a:r>
              <a:rPr lang="en-US" altLang="en-US" dirty="0">
                <a:solidFill>
                  <a:srgbClr val="0070C0"/>
                </a:solidFill>
              </a:rPr>
              <a:t>Variables</a:t>
            </a:r>
          </a:p>
          <a:p>
            <a:pPr lvl="2" eaLnBrk="1" hangingPunct="1"/>
            <a:r>
              <a:rPr lang="en-US" altLang="en-US" dirty="0">
                <a:solidFill>
                  <a:srgbClr val="0070C0"/>
                </a:solidFill>
              </a:rPr>
              <a:t>Functions/procedures</a:t>
            </a:r>
          </a:p>
          <a:p>
            <a:r>
              <a:rPr lang="en-US" altLang="en-US" dirty="0"/>
              <a:t>Programming Languages </a:t>
            </a:r>
          </a:p>
          <a:p>
            <a:pPr lvl="1"/>
            <a:r>
              <a:rPr lang="en-US" altLang="en-US" dirty="0">
                <a:solidFill>
                  <a:srgbClr val="C00000"/>
                </a:solidFill>
              </a:rPr>
              <a:t>Statically-typed  vs Dynamically-typed (action of checking) </a:t>
            </a:r>
          </a:p>
          <a:p>
            <a:pPr lvl="1"/>
            <a:r>
              <a:rPr lang="en-US" altLang="en-US" dirty="0">
                <a:solidFill>
                  <a:srgbClr val="C00000"/>
                </a:solidFill>
              </a:rPr>
              <a:t>Strongly typed languages vs weakly typed languages</a:t>
            </a:r>
          </a:p>
        </p:txBody>
      </p:sp>
      <p:sp>
        <p:nvSpPr>
          <p:cNvPr id="11268"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1B5A209-0A56-480C-BE41-6058D8BE76A9}" type="slidenum">
              <a:rPr lang="en-US" altLang="en-US">
                <a:solidFill>
                  <a:srgbClr val="FFFFFF"/>
                </a:solidFill>
              </a:rPr>
              <a:pPr/>
              <a:t>5</a:t>
            </a:fld>
            <a:endParaRPr lang="en-US" altLang="en-US">
              <a:solidFill>
                <a:srgbClr val="FFFFFF"/>
              </a:solidFill>
            </a:endParaRPr>
          </a:p>
        </p:txBody>
      </p:sp>
    </p:spTree>
    <p:extLst>
      <p:ext uri="{BB962C8B-B14F-4D97-AF65-F5344CB8AC3E}">
        <p14:creationId xmlns:p14="http://schemas.microsoft.com/office/powerpoint/2010/main" val="41338546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1" y="0"/>
            <a:ext cx="9079344" cy="1614488"/>
          </a:xfrm>
          <a:solidFill>
            <a:srgbClr val="009A44"/>
          </a:solidFill>
        </p:spPr>
        <p:txBody>
          <a:bodyPr>
            <a:normAutofit/>
          </a:bodyPr>
          <a:lstStyle/>
          <a:p>
            <a:pPr eaLnBrk="1" fontAlgn="auto" hangingPunct="1">
              <a:spcAft>
                <a:spcPts val="0"/>
              </a:spcAft>
              <a:defRPr/>
            </a:pPr>
            <a:r>
              <a:rPr lang="en-US" b="1" dirty="0">
                <a:solidFill>
                  <a:schemeClr val="bg1"/>
                </a:solidFill>
              </a:rPr>
              <a:t>Example: mod operation</a:t>
            </a:r>
          </a:p>
        </p:txBody>
      </p:sp>
      <p:graphicFrame>
        <p:nvGraphicFramePr>
          <p:cNvPr id="100355" name="Group 3"/>
          <p:cNvGraphicFramePr>
            <a:graphicFrameLocks noGrp="1"/>
          </p:cNvGraphicFramePr>
          <p:nvPr>
            <p:ph type="tbl" idx="1"/>
            <p:extLst>
              <p:ext uri="{D42A27DB-BD31-4B8C-83A1-F6EECF244321}">
                <p14:modId xmlns:p14="http://schemas.microsoft.com/office/powerpoint/2010/main" val="1341955051"/>
              </p:ext>
            </p:extLst>
          </p:nvPr>
        </p:nvGraphicFramePr>
        <p:xfrm>
          <a:off x="304800" y="1752600"/>
          <a:ext cx="8305800" cy="1803400"/>
        </p:xfrm>
        <a:graphic>
          <a:graphicData uri="http://schemas.openxmlformats.org/drawingml/2006/table">
            <a:tbl>
              <a:tblPr/>
              <a:tblGrid>
                <a:gridCol w="36576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4135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PRODUCTION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SEMANTIC RULE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138985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1800" dirty="0"/>
                        <a:t>E</a:t>
                      </a:r>
                      <a:r>
                        <a:rPr lang="en-US" sz="1800" dirty="0">
                          <a:sym typeface="Symbol" pitchFamily="18" charset="2"/>
                        </a:rPr>
                        <a:t> E</a:t>
                      </a:r>
                      <a:r>
                        <a:rPr lang="en-US" sz="1800" baseline="-25000" dirty="0">
                          <a:sym typeface="Symbol" pitchFamily="18" charset="2"/>
                        </a:rPr>
                        <a:t>1</a:t>
                      </a:r>
                      <a:r>
                        <a:rPr lang="en-US" sz="1800" dirty="0">
                          <a:sym typeface="Symbol" pitchFamily="18" charset="2"/>
                        </a:rPr>
                        <a:t> </a:t>
                      </a:r>
                      <a:r>
                        <a:rPr lang="en-US" sz="1800" b="1" dirty="0">
                          <a:sym typeface="Symbol" pitchFamily="18" charset="2"/>
                        </a:rPr>
                        <a:t>mod </a:t>
                      </a:r>
                      <a:r>
                        <a:rPr lang="en-US" sz="1800" dirty="0">
                          <a:sym typeface="Symbol" pitchFamily="18" charset="2"/>
                        </a:rPr>
                        <a:t>E</a:t>
                      </a:r>
                      <a:r>
                        <a:rPr lang="en-US" sz="1800" baseline="-25000" dirty="0">
                          <a:sym typeface="Symbol" pitchFamily="18" charset="2"/>
                        </a:rPr>
                        <a:t>2 </a:t>
                      </a:r>
                      <a:endParaRPr kumimoji="0" lang="en-US" sz="1800" b="0" i="0" u="none" strike="noStrike" cap="none" normalizeH="0" baseline="0" dirty="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sz="1800" dirty="0">
                          <a:sym typeface="Symbol" pitchFamily="18" charset="2"/>
                        </a:rPr>
                        <a:t>{</a:t>
                      </a:r>
                      <a:r>
                        <a:rPr lang="en-US" sz="1800" dirty="0" err="1">
                          <a:sym typeface="Symbol" pitchFamily="18" charset="2"/>
                        </a:rPr>
                        <a:t>E.type</a:t>
                      </a:r>
                      <a:r>
                        <a:rPr lang="en-US" sz="1800" dirty="0">
                          <a:sym typeface="Symbol" pitchFamily="18" charset="2"/>
                        </a:rPr>
                        <a:t>:= </a:t>
                      </a:r>
                      <a:r>
                        <a:rPr lang="en-US" sz="1800" b="1" dirty="0">
                          <a:sym typeface="Symbol" pitchFamily="18" charset="2"/>
                        </a:rPr>
                        <a:t>if</a:t>
                      </a:r>
                      <a:r>
                        <a:rPr lang="en-US" sz="1800" dirty="0">
                          <a:sym typeface="Symbol" pitchFamily="18" charset="2"/>
                        </a:rPr>
                        <a:t> E</a:t>
                      </a:r>
                      <a:r>
                        <a:rPr lang="en-US" sz="1800" baseline="-25000" dirty="0">
                          <a:sym typeface="Symbol" pitchFamily="18" charset="2"/>
                        </a:rPr>
                        <a:t>1</a:t>
                      </a:r>
                      <a:r>
                        <a:rPr lang="en-US" sz="1800" dirty="0">
                          <a:sym typeface="Symbol" pitchFamily="18" charset="2"/>
                        </a:rPr>
                        <a:t>.type = </a:t>
                      </a:r>
                      <a:r>
                        <a:rPr lang="en-US" sz="1800" dirty="0">
                          <a:solidFill>
                            <a:srgbClr val="C00000"/>
                          </a:solidFill>
                          <a:sym typeface="Symbol" pitchFamily="18" charset="2"/>
                        </a:rPr>
                        <a:t>integer</a:t>
                      </a:r>
                      <a:r>
                        <a:rPr lang="en-US" sz="1800" dirty="0">
                          <a:sym typeface="Symbol" pitchFamily="18" charset="2"/>
                        </a:rPr>
                        <a:t> </a:t>
                      </a:r>
                      <a:r>
                        <a:rPr lang="en-US" sz="1800" b="1" dirty="0">
                          <a:sym typeface="Symbol" pitchFamily="18" charset="2"/>
                        </a:rPr>
                        <a:t>an</a:t>
                      </a:r>
                      <a:r>
                        <a:rPr lang="en-US" sz="1800" dirty="0">
                          <a:sym typeface="Symbol" pitchFamily="18" charset="2"/>
                        </a:rPr>
                        <a:t>d E</a:t>
                      </a:r>
                      <a:r>
                        <a:rPr lang="en-US" sz="1800" baseline="-25000" dirty="0">
                          <a:sym typeface="Symbol" pitchFamily="18" charset="2"/>
                        </a:rPr>
                        <a:t>2</a:t>
                      </a:r>
                      <a:r>
                        <a:rPr lang="en-US" sz="1800" dirty="0">
                          <a:sym typeface="Symbol" pitchFamily="18" charset="2"/>
                        </a:rPr>
                        <a:t>.type = </a:t>
                      </a:r>
                      <a:r>
                        <a:rPr lang="en-US" sz="1800" dirty="0">
                          <a:solidFill>
                            <a:srgbClr val="C00000"/>
                          </a:solidFill>
                          <a:sym typeface="Symbol" pitchFamily="18" charset="2"/>
                        </a:rPr>
                        <a:t>integer</a:t>
                      </a:r>
                      <a:r>
                        <a:rPr lang="en-US" sz="1800" dirty="0">
                          <a:sym typeface="Symbol" pitchFamily="18" charset="2"/>
                        </a:rPr>
                        <a:t> </a:t>
                      </a:r>
                      <a:r>
                        <a:rPr lang="en-US" sz="1800" b="1" dirty="0">
                          <a:sym typeface="Symbol" pitchFamily="18" charset="2"/>
                        </a:rPr>
                        <a:t>then </a:t>
                      </a:r>
                      <a:r>
                        <a:rPr lang="en-US" sz="1800" dirty="0">
                          <a:sym typeface="Symbol" pitchFamily="18" charset="2"/>
                        </a:rPr>
                        <a:t>E= </a:t>
                      </a:r>
                      <a:r>
                        <a:rPr lang="en-US" sz="1800" dirty="0">
                          <a:solidFill>
                            <a:srgbClr val="C00000"/>
                          </a:solidFill>
                          <a:sym typeface="Symbol" pitchFamily="18" charset="2"/>
                        </a:rPr>
                        <a:t>integer</a:t>
                      </a:r>
                      <a:r>
                        <a:rPr lang="en-US" sz="1800" dirty="0">
                          <a:sym typeface="Symbol" pitchFamily="18" charset="2"/>
                        </a:rPr>
                        <a:t>  </a:t>
                      </a:r>
                      <a:r>
                        <a:rPr lang="en-US" sz="1800" b="1" dirty="0">
                          <a:sym typeface="Symbol" pitchFamily="18" charset="2"/>
                        </a:rPr>
                        <a:t>else</a:t>
                      </a:r>
                      <a:r>
                        <a:rPr lang="en-US" sz="1800" dirty="0">
                          <a:sym typeface="Symbol" pitchFamily="18" charset="2"/>
                        </a:rPr>
                        <a:t> </a:t>
                      </a:r>
                      <a:r>
                        <a:rPr lang="en-US" sz="1800" b="1" dirty="0" err="1">
                          <a:solidFill>
                            <a:srgbClr val="FF0000"/>
                          </a:solidFill>
                          <a:sym typeface="Symbol" pitchFamily="18" charset="2"/>
                        </a:rPr>
                        <a:t>type_error</a:t>
                      </a:r>
                      <a:r>
                        <a:rPr lang="en-US" sz="1800" dirty="0">
                          <a:sym typeface="Symbol" pitchFamily="18" charset="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4"/>
                  </a:ext>
                </a:extLst>
              </a:tr>
            </a:tbl>
          </a:graphicData>
        </a:graphic>
      </p:graphicFrame>
      <p:sp>
        <p:nvSpPr>
          <p:cNvPr id="614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96AD63-79D2-46F6-B0F8-ABFD78688E37}" type="slidenum">
              <a:rPr lang="en-US" altLang="en-US">
                <a:solidFill>
                  <a:srgbClr val="FFFFFF"/>
                </a:solidFill>
              </a:rPr>
              <a:pPr/>
              <a:t>50</a:t>
            </a:fld>
            <a:endParaRPr lang="en-US" altLang="en-US">
              <a:solidFill>
                <a:srgbClr val="FFFFFF"/>
              </a:solidFill>
            </a:endParaRPr>
          </a:p>
        </p:txBody>
      </p:sp>
    </p:spTree>
    <p:extLst>
      <p:ext uri="{BB962C8B-B14F-4D97-AF65-F5344CB8AC3E}">
        <p14:creationId xmlns:p14="http://schemas.microsoft.com/office/powerpoint/2010/main" val="26351168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152399" y="152400"/>
            <a:ext cx="8871527" cy="1462088"/>
          </a:xfrm>
          <a:solidFill>
            <a:srgbClr val="009A44"/>
          </a:solidFill>
        </p:spPr>
        <p:txBody>
          <a:bodyPr/>
          <a:lstStyle/>
          <a:p>
            <a:pPr>
              <a:defRPr/>
            </a:pPr>
            <a:r>
              <a:rPr lang="en-US" b="1" dirty="0">
                <a:solidFill>
                  <a:schemeClr val="bg1"/>
                </a:solidFill>
              </a:rPr>
              <a:t>Type checking : Statements </a:t>
            </a:r>
          </a:p>
        </p:txBody>
      </p:sp>
      <p:graphicFrame>
        <p:nvGraphicFramePr>
          <p:cNvPr id="100355" name="Group 3"/>
          <p:cNvGraphicFramePr>
            <a:graphicFrameLocks noGrp="1"/>
          </p:cNvGraphicFramePr>
          <p:nvPr>
            <p:ph type="tbl" idx="1"/>
            <p:extLst>
              <p:ext uri="{D42A27DB-BD31-4B8C-83A1-F6EECF244321}">
                <p14:modId xmlns:p14="http://schemas.microsoft.com/office/powerpoint/2010/main" val="1270035009"/>
              </p:ext>
            </p:extLst>
          </p:nvPr>
        </p:nvGraphicFramePr>
        <p:xfrm>
          <a:off x="304800" y="1752601"/>
          <a:ext cx="8305800" cy="3474194"/>
        </p:xfrm>
        <a:graphic>
          <a:graphicData uri="http://schemas.openxmlformats.org/drawingml/2006/table">
            <a:tbl>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4238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PRODUCTION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SEMANTIC RULE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9073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1800" dirty="0"/>
                        <a:t>S </a:t>
                      </a:r>
                      <a:r>
                        <a:rPr lang="en-US" sz="1800" dirty="0">
                          <a:sym typeface="Symbol" pitchFamily="18" charset="2"/>
                        </a:rPr>
                        <a:t> id := E ;</a:t>
                      </a:r>
                      <a:endParaRPr kumimoji="0" lang="en-US" sz="1800" b="0" i="0" u="none" strike="noStrike" cap="none" normalizeH="0" baseline="0" dirty="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sz="1800" dirty="0">
                          <a:sym typeface="Symbol" pitchFamily="18" charset="2"/>
                        </a:rPr>
                        <a:t>{</a:t>
                      </a:r>
                      <a:r>
                        <a:rPr lang="en-US" sz="1800" dirty="0" err="1">
                          <a:sym typeface="Symbol" pitchFamily="18" charset="2"/>
                        </a:rPr>
                        <a:t>S.type</a:t>
                      </a:r>
                      <a:r>
                        <a:rPr lang="en-US" sz="1800" dirty="0">
                          <a:sym typeface="Symbol" pitchFamily="18" charset="2"/>
                        </a:rPr>
                        <a:t>:= </a:t>
                      </a:r>
                      <a:r>
                        <a:rPr lang="en-US" sz="1800" b="1" dirty="0">
                          <a:sym typeface="Symbol" pitchFamily="18" charset="2"/>
                        </a:rPr>
                        <a:t>if</a:t>
                      </a:r>
                      <a:r>
                        <a:rPr lang="en-US" sz="1800" dirty="0">
                          <a:sym typeface="Symbol" pitchFamily="18" charset="2"/>
                        </a:rPr>
                        <a:t> </a:t>
                      </a:r>
                      <a:r>
                        <a:rPr lang="en-US" sz="1800" b="1" dirty="0" err="1">
                          <a:sym typeface="Symbol" pitchFamily="18" charset="2"/>
                        </a:rPr>
                        <a:t>id</a:t>
                      </a:r>
                      <a:r>
                        <a:rPr lang="en-US" sz="1800" dirty="0" err="1">
                          <a:sym typeface="Symbol" pitchFamily="18" charset="2"/>
                        </a:rPr>
                        <a:t>.type</a:t>
                      </a:r>
                      <a:r>
                        <a:rPr lang="en-US" sz="1800" dirty="0">
                          <a:sym typeface="Symbol" pitchFamily="18" charset="2"/>
                        </a:rPr>
                        <a:t> = </a:t>
                      </a:r>
                      <a:r>
                        <a:rPr lang="en-US" sz="1800" dirty="0" err="1">
                          <a:sym typeface="Symbol" pitchFamily="18" charset="2"/>
                        </a:rPr>
                        <a:t>E.type</a:t>
                      </a:r>
                      <a:r>
                        <a:rPr lang="en-US" sz="1800" dirty="0">
                          <a:sym typeface="Symbol" pitchFamily="18" charset="2"/>
                        </a:rPr>
                        <a:t> then  </a:t>
                      </a:r>
                      <a:r>
                        <a:rPr lang="en-US" sz="1800" b="1" dirty="0">
                          <a:solidFill>
                            <a:srgbClr val="0070C0"/>
                          </a:solidFill>
                          <a:sym typeface="Symbol" pitchFamily="18" charset="2"/>
                        </a:rPr>
                        <a:t>void</a:t>
                      </a:r>
                      <a:r>
                        <a:rPr lang="en-US" sz="1800" dirty="0">
                          <a:sym typeface="Symbol" pitchFamily="18" charset="2"/>
                        </a:rPr>
                        <a:t> </a:t>
                      </a:r>
                      <a:r>
                        <a:rPr lang="en-US" sz="1800" b="1" dirty="0">
                          <a:sym typeface="Symbol" pitchFamily="18" charset="2"/>
                        </a:rPr>
                        <a:t>else</a:t>
                      </a:r>
                      <a:r>
                        <a:rPr lang="en-US" sz="1800" dirty="0">
                          <a:sym typeface="Symbol" pitchFamily="18" charset="2"/>
                        </a:rPr>
                        <a:t> </a:t>
                      </a:r>
                      <a:r>
                        <a:rPr lang="en-US" sz="1800" b="1" dirty="0" err="1">
                          <a:solidFill>
                            <a:srgbClr val="FF0000"/>
                          </a:solidFill>
                          <a:sym typeface="Symbol" pitchFamily="18" charset="2"/>
                        </a:rPr>
                        <a:t>type_error</a:t>
                      </a:r>
                      <a:r>
                        <a:rPr lang="en-US" sz="1800" dirty="0">
                          <a:sym typeface="Symbol" pitchFamily="18" charset="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9917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1800" dirty="0"/>
                        <a:t>S </a:t>
                      </a:r>
                      <a:r>
                        <a:rPr lang="en-US" sz="1800" dirty="0">
                          <a:sym typeface="Symbol" pitchFamily="18" charset="2"/>
                        </a:rPr>
                        <a:t> If  E then S1 </a:t>
                      </a:r>
                      <a:endParaRPr kumimoji="0" lang="en-US" sz="1800" b="0" i="0" u="none" strike="noStrike" cap="none" normalizeH="0" baseline="0" dirty="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1800" dirty="0">
                          <a:sym typeface="Symbol" pitchFamily="18" charset="2"/>
                        </a:rPr>
                        <a:t>{</a:t>
                      </a:r>
                      <a:r>
                        <a:rPr lang="en-US" sz="1800" dirty="0" err="1">
                          <a:sym typeface="Symbol" pitchFamily="18" charset="2"/>
                        </a:rPr>
                        <a:t>S.type</a:t>
                      </a:r>
                      <a:r>
                        <a:rPr lang="en-US" sz="1800" dirty="0">
                          <a:sym typeface="Symbol" pitchFamily="18" charset="2"/>
                        </a:rPr>
                        <a:t>:= </a:t>
                      </a:r>
                      <a:r>
                        <a:rPr lang="en-US" sz="1800" b="1" dirty="0">
                          <a:sym typeface="Symbol" pitchFamily="18" charset="2"/>
                        </a:rPr>
                        <a:t>if</a:t>
                      </a:r>
                      <a:r>
                        <a:rPr lang="en-US" sz="1800" dirty="0">
                          <a:sym typeface="Symbol" pitchFamily="18" charset="2"/>
                        </a:rPr>
                        <a:t> </a:t>
                      </a:r>
                      <a:r>
                        <a:rPr lang="en-US" sz="1800" dirty="0" err="1">
                          <a:sym typeface="Symbol" pitchFamily="18" charset="2"/>
                        </a:rPr>
                        <a:t>E.type</a:t>
                      </a:r>
                      <a:r>
                        <a:rPr lang="en-US" sz="1800" dirty="0">
                          <a:sym typeface="Symbol" pitchFamily="18" charset="2"/>
                        </a:rPr>
                        <a:t> = </a:t>
                      </a:r>
                      <a:r>
                        <a:rPr lang="en-US" sz="1800" dirty="0">
                          <a:solidFill>
                            <a:srgbClr val="00B050"/>
                          </a:solidFill>
                          <a:sym typeface="Symbol" pitchFamily="18" charset="2"/>
                        </a:rPr>
                        <a:t>Boolean</a:t>
                      </a:r>
                      <a:r>
                        <a:rPr lang="en-US" sz="1800" dirty="0">
                          <a:sym typeface="Symbol" pitchFamily="18" charset="2"/>
                        </a:rPr>
                        <a:t> and S1.type=</a:t>
                      </a:r>
                      <a:r>
                        <a:rPr lang="en-US" sz="1800" dirty="0">
                          <a:solidFill>
                            <a:srgbClr val="0070C0"/>
                          </a:solidFill>
                          <a:sym typeface="Symbol" pitchFamily="18" charset="2"/>
                        </a:rPr>
                        <a:t>void</a:t>
                      </a:r>
                      <a:r>
                        <a:rPr lang="en-US" sz="1800" dirty="0">
                          <a:sym typeface="Symbol" pitchFamily="18" charset="2"/>
                        </a:rPr>
                        <a:t> </a:t>
                      </a:r>
                      <a:r>
                        <a:rPr lang="en-US" sz="1800" b="1" dirty="0">
                          <a:sym typeface="Symbol" pitchFamily="18" charset="2"/>
                        </a:rPr>
                        <a:t> then</a:t>
                      </a:r>
                      <a:r>
                        <a:rPr lang="en-US" sz="1800" dirty="0">
                          <a:sym typeface="Symbol" pitchFamily="18" charset="2"/>
                        </a:rPr>
                        <a:t> </a:t>
                      </a:r>
                      <a:r>
                        <a:rPr lang="en-US" sz="1800" dirty="0">
                          <a:solidFill>
                            <a:srgbClr val="0070C0"/>
                          </a:solidFill>
                          <a:sym typeface="Symbol" pitchFamily="18" charset="2"/>
                        </a:rPr>
                        <a:t>void</a:t>
                      </a:r>
                      <a:r>
                        <a:rPr lang="en-US" sz="1800" dirty="0">
                          <a:solidFill>
                            <a:srgbClr val="00B0F0"/>
                          </a:solidFill>
                          <a:sym typeface="Symbol" pitchFamily="18" charset="2"/>
                        </a:rPr>
                        <a:t> </a:t>
                      </a:r>
                      <a:r>
                        <a:rPr lang="en-US" sz="1800" dirty="0">
                          <a:sym typeface="Symbol" pitchFamily="18" charset="2"/>
                        </a:rPr>
                        <a:t>else </a:t>
                      </a:r>
                      <a:r>
                        <a:rPr lang="en-US" sz="1800" b="1" dirty="0" err="1">
                          <a:solidFill>
                            <a:srgbClr val="FF0000"/>
                          </a:solidFill>
                          <a:sym typeface="Symbol" pitchFamily="18" charset="2"/>
                        </a:rPr>
                        <a:t>type_error</a:t>
                      </a:r>
                      <a:r>
                        <a:rPr lang="en-US" sz="1800" dirty="0">
                          <a:sym typeface="Symbol" pitchFamily="18" charset="2"/>
                        </a:rPr>
                        <a:t>}</a:t>
                      </a:r>
                      <a:endParaRPr kumimoji="0" lang="en-US" sz="18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9917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1800" dirty="0"/>
                        <a:t>S </a:t>
                      </a:r>
                      <a:r>
                        <a:rPr lang="en-US" sz="1800" dirty="0">
                          <a:sym typeface="Symbol" pitchFamily="18" charset="2"/>
                        </a:rPr>
                        <a:t> While  E  do S1 </a:t>
                      </a:r>
                      <a:endParaRPr kumimoji="0" lang="en-US" sz="1800" b="0" i="0" u="none" strike="noStrike" cap="none" normalizeH="0" baseline="0" dirty="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sz="1800" dirty="0">
                          <a:sym typeface="Symbol" pitchFamily="18" charset="2"/>
                        </a:rPr>
                        <a:t>{</a:t>
                      </a:r>
                      <a:r>
                        <a:rPr lang="en-US" sz="1800" dirty="0" err="1">
                          <a:sym typeface="Symbol" pitchFamily="18" charset="2"/>
                        </a:rPr>
                        <a:t>S.type</a:t>
                      </a:r>
                      <a:r>
                        <a:rPr lang="en-US" sz="1800" dirty="0">
                          <a:sym typeface="Symbol" pitchFamily="18" charset="2"/>
                        </a:rPr>
                        <a:t>:= </a:t>
                      </a:r>
                      <a:r>
                        <a:rPr lang="en-US" sz="1800" b="1" dirty="0">
                          <a:sym typeface="Symbol" pitchFamily="18" charset="2"/>
                        </a:rPr>
                        <a:t>if</a:t>
                      </a:r>
                      <a:r>
                        <a:rPr lang="en-US" sz="1800" dirty="0">
                          <a:sym typeface="Symbol" pitchFamily="18" charset="2"/>
                        </a:rPr>
                        <a:t> </a:t>
                      </a:r>
                      <a:r>
                        <a:rPr lang="en-US" sz="1800" dirty="0" err="1">
                          <a:sym typeface="Symbol" pitchFamily="18" charset="2"/>
                        </a:rPr>
                        <a:t>E.type</a:t>
                      </a:r>
                      <a:r>
                        <a:rPr lang="en-US" sz="1800" dirty="0">
                          <a:sym typeface="Symbol" pitchFamily="18" charset="2"/>
                        </a:rPr>
                        <a:t> = </a:t>
                      </a:r>
                      <a:r>
                        <a:rPr lang="en-US" sz="1800" dirty="0">
                          <a:solidFill>
                            <a:srgbClr val="00B050"/>
                          </a:solidFill>
                          <a:sym typeface="Symbol" pitchFamily="18" charset="2"/>
                        </a:rPr>
                        <a:t>Boolean</a:t>
                      </a:r>
                      <a:r>
                        <a:rPr lang="en-US" sz="1800" dirty="0">
                          <a:sym typeface="Symbol" pitchFamily="18" charset="2"/>
                        </a:rPr>
                        <a:t> and S1.type=</a:t>
                      </a:r>
                      <a:r>
                        <a:rPr lang="en-US" sz="1800" dirty="0">
                          <a:solidFill>
                            <a:srgbClr val="0070C0"/>
                          </a:solidFill>
                          <a:sym typeface="Symbol" pitchFamily="18" charset="2"/>
                        </a:rPr>
                        <a:t>void </a:t>
                      </a:r>
                      <a:r>
                        <a:rPr lang="en-US" sz="1800" b="1" dirty="0">
                          <a:sym typeface="Symbol" pitchFamily="18" charset="2"/>
                        </a:rPr>
                        <a:t> then</a:t>
                      </a:r>
                      <a:r>
                        <a:rPr lang="en-US" sz="1800" dirty="0">
                          <a:sym typeface="Symbol" pitchFamily="18" charset="2"/>
                        </a:rPr>
                        <a:t> </a:t>
                      </a:r>
                      <a:r>
                        <a:rPr lang="en-US" sz="1800" dirty="0">
                          <a:solidFill>
                            <a:srgbClr val="0070C0"/>
                          </a:solidFill>
                          <a:sym typeface="Symbol" pitchFamily="18" charset="2"/>
                        </a:rPr>
                        <a:t>void </a:t>
                      </a:r>
                      <a:r>
                        <a:rPr lang="en-US" sz="1800" dirty="0">
                          <a:sym typeface="Symbol" pitchFamily="18" charset="2"/>
                        </a:rPr>
                        <a:t>else </a:t>
                      </a:r>
                      <a:r>
                        <a:rPr lang="en-US" sz="1800" b="1" dirty="0" err="1">
                          <a:solidFill>
                            <a:srgbClr val="FF0000"/>
                          </a:solidFill>
                          <a:sym typeface="Symbol" pitchFamily="18" charset="2"/>
                        </a:rPr>
                        <a:t>type_error</a:t>
                      </a:r>
                      <a:r>
                        <a:rPr lang="en-US" sz="1800" dirty="0">
                          <a:sym typeface="Symbol" pitchFamily="18" charset="2"/>
                        </a:rPr>
                        <a:t>}</a:t>
                      </a:r>
                      <a:endParaRPr kumimoji="0" lang="en-US" sz="18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590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1800" dirty="0"/>
                        <a:t>S </a:t>
                      </a:r>
                      <a:r>
                        <a:rPr lang="en-US" sz="1800" dirty="0">
                          <a:sym typeface="Symbol" pitchFamily="18" charset="2"/>
                        </a:rPr>
                        <a:t> S1; S2 </a:t>
                      </a:r>
                      <a:endParaRPr kumimoji="0" lang="en-US" sz="1800" b="0" i="0" u="none" strike="noStrike" cap="none" normalizeH="0" baseline="0" dirty="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1800" dirty="0">
                          <a:sym typeface="Symbol" pitchFamily="18" charset="2"/>
                        </a:rPr>
                        <a:t>{</a:t>
                      </a:r>
                      <a:r>
                        <a:rPr lang="en-US" sz="1800" dirty="0" err="1">
                          <a:sym typeface="Symbol" pitchFamily="18" charset="2"/>
                        </a:rPr>
                        <a:t>S.type</a:t>
                      </a:r>
                      <a:r>
                        <a:rPr lang="en-US" sz="1800" dirty="0">
                          <a:sym typeface="Symbol" pitchFamily="18" charset="2"/>
                        </a:rPr>
                        <a:t>:= </a:t>
                      </a:r>
                      <a:r>
                        <a:rPr lang="en-US" sz="1800" b="1" dirty="0">
                          <a:sym typeface="Symbol" pitchFamily="18" charset="2"/>
                        </a:rPr>
                        <a:t>if</a:t>
                      </a:r>
                      <a:r>
                        <a:rPr lang="en-US" sz="1800" dirty="0">
                          <a:sym typeface="Symbol" pitchFamily="18" charset="2"/>
                        </a:rPr>
                        <a:t> S1.type = </a:t>
                      </a:r>
                      <a:r>
                        <a:rPr lang="en-US" sz="1800" dirty="0">
                          <a:solidFill>
                            <a:srgbClr val="0070C0"/>
                          </a:solidFill>
                          <a:sym typeface="Symbol" pitchFamily="18" charset="2"/>
                        </a:rPr>
                        <a:t>void</a:t>
                      </a:r>
                      <a:r>
                        <a:rPr lang="en-US" sz="1800" dirty="0">
                          <a:solidFill>
                            <a:srgbClr val="00B050"/>
                          </a:solidFill>
                          <a:sym typeface="Symbol" pitchFamily="18" charset="2"/>
                        </a:rPr>
                        <a:t> </a:t>
                      </a:r>
                      <a:r>
                        <a:rPr lang="en-US" sz="1800" b="1" dirty="0">
                          <a:sym typeface="Symbol" pitchFamily="18" charset="2"/>
                        </a:rPr>
                        <a:t>and</a:t>
                      </a:r>
                      <a:r>
                        <a:rPr lang="en-US" sz="1800" dirty="0">
                          <a:sym typeface="Symbol" pitchFamily="18" charset="2"/>
                        </a:rPr>
                        <a:t> S2.type = </a:t>
                      </a:r>
                      <a:r>
                        <a:rPr lang="en-US" sz="1800" dirty="0">
                          <a:solidFill>
                            <a:srgbClr val="0070C0"/>
                          </a:solidFill>
                          <a:sym typeface="Symbol" pitchFamily="18" charset="2"/>
                        </a:rPr>
                        <a:t>void</a:t>
                      </a:r>
                      <a:r>
                        <a:rPr lang="en-US" sz="1800" dirty="0">
                          <a:solidFill>
                            <a:srgbClr val="00B0F0"/>
                          </a:solidFill>
                          <a:sym typeface="Symbol" pitchFamily="18" charset="2"/>
                        </a:rPr>
                        <a:t> </a:t>
                      </a:r>
                      <a:r>
                        <a:rPr lang="en-US" sz="1800" b="1" dirty="0">
                          <a:sym typeface="Symbol" pitchFamily="18" charset="2"/>
                        </a:rPr>
                        <a:t>then</a:t>
                      </a:r>
                      <a:r>
                        <a:rPr lang="en-US" sz="1800" dirty="0">
                          <a:sym typeface="Symbol" pitchFamily="18" charset="2"/>
                        </a:rPr>
                        <a:t> </a:t>
                      </a:r>
                      <a:r>
                        <a:rPr lang="en-US" sz="1800" dirty="0">
                          <a:solidFill>
                            <a:srgbClr val="0070C0"/>
                          </a:solidFill>
                          <a:sym typeface="Symbol" pitchFamily="18" charset="2"/>
                        </a:rPr>
                        <a:t>void</a:t>
                      </a:r>
                      <a:r>
                        <a:rPr lang="en-US" sz="1800" dirty="0">
                          <a:solidFill>
                            <a:schemeClr val="accent2"/>
                          </a:solidFill>
                          <a:sym typeface="Symbol" pitchFamily="18" charset="2"/>
                        </a:rPr>
                        <a:t> </a:t>
                      </a:r>
                      <a:r>
                        <a:rPr lang="en-US" sz="1800" b="1" dirty="0">
                          <a:sym typeface="Symbol" pitchFamily="18" charset="2"/>
                        </a:rPr>
                        <a:t>else</a:t>
                      </a:r>
                      <a:r>
                        <a:rPr lang="en-US" sz="1800" dirty="0">
                          <a:sym typeface="Symbol" pitchFamily="18" charset="2"/>
                        </a:rPr>
                        <a:t> </a:t>
                      </a:r>
                      <a:r>
                        <a:rPr lang="en-US" sz="1800" dirty="0" err="1">
                          <a:solidFill>
                            <a:srgbClr val="FF0000"/>
                          </a:solidFill>
                          <a:sym typeface="Symbol" pitchFamily="18" charset="2"/>
                        </a:rPr>
                        <a:t>type_error</a:t>
                      </a:r>
                      <a:r>
                        <a:rPr lang="en-US" sz="1800" dirty="0">
                          <a:sym typeface="Symbol" pitchFamily="18" charset="2"/>
                        </a:rPr>
                        <a:t>}</a:t>
                      </a:r>
                      <a:endParaRPr kumimoji="0" lang="en-US" sz="18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614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96AD63-79D2-46F6-B0F8-ABFD78688E37}" type="slidenum">
              <a:rPr lang="en-US" altLang="en-US">
                <a:solidFill>
                  <a:srgbClr val="FFFFFF"/>
                </a:solidFill>
              </a:rPr>
              <a:pPr/>
              <a:t>51</a:t>
            </a:fld>
            <a:endParaRPr lang="en-US" altLang="en-US">
              <a:solidFill>
                <a:srgbClr val="FFFFFF"/>
              </a:solidFill>
            </a:endParaRPr>
          </a:p>
        </p:txBody>
      </p:sp>
    </p:spTree>
    <p:extLst>
      <p:ext uri="{BB962C8B-B14F-4D97-AF65-F5344CB8AC3E}">
        <p14:creationId xmlns:p14="http://schemas.microsoft.com/office/powerpoint/2010/main" val="41707507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D996-F557-AB41-A35D-56513941F7D2}"/>
              </a:ext>
            </a:extLst>
          </p:cNvPr>
          <p:cNvSpPr>
            <a:spLocks noGrp="1"/>
          </p:cNvSpPr>
          <p:nvPr>
            <p:ph type="title"/>
          </p:nvPr>
        </p:nvSpPr>
        <p:spPr>
          <a:xfrm>
            <a:off x="323850" y="283846"/>
            <a:ext cx="8566150" cy="1325563"/>
          </a:xfrm>
        </p:spPr>
        <p:txBody>
          <a:bodyPr/>
          <a:lstStyle/>
          <a:p>
            <a:r>
              <a:rPr lang="en-US" dirty="0"/>
              <a:t>Type checking rules for programming statements</a:t>
            </a:r>
          </a:p>
        </p:txBody>
      </p:sp>
      <p:sp>
        <p:nvSpPr>
          <p:cNvPr id="3" name="Content Placeholder 2">
            <a:extLst>
              <a:ext uri="{FF2B5EF4-FFF2-40B4-BE49-F238E27FC236}">
                <a16:creationId xmlns:a16="http://schemas.microsoft.com/office/drawing/2014/main" id="{5F023342-B7C1-1545-810C-6F3D7EAB7B17}"/>
              </a:ext>
            </a:extLst>
          </p:cNvPr>
          <p:cNvSpPr>
            <a:spLocks noGrp="1"/>
          </p:cNvSpPr>
          <p:nvPr>
            <p:ph idx="1"/>
          </p:nvPr>
        </p:nvSpPr>
        <p:spPr>
          <a:xfrm>
            <a:off x="232410" y="1936134"/>
            <a:ext cx="8779510" cy="4638020"/>
          </a:xfrm>
        </p:spPr>
        <p:txBody>
          <a:bodyPr>
            <a:normAutofit fontScale="92500" lnSpcReduction="10000"/>
          </a:bodyPr>
          <a:lstStyle/>
          <a:p>
            <a:r>
              <a:rPr lang="en-US" sz="3200" dirty="0"/>
              <a:t>The type checking of  programming statements begins with the </a:t>
            </a:r>
            <a:r>
              <a:rPr lang="en-US" sz="3200" b="1" dirty="0"/>
              <a:t>type checking of expressions</a:t>
            </a:r>
          </a:p>
          <a:p>
            <a:r>
              <a:rPr lang="en-US" sz="3200" dirty="0"/>
              <a:t>The rules for type checking of statements treat PL statements as </a:t>
            </a:r>
            <a:r>
              <a:rPr lang="en-US" sz="3200" b="1" dirty="0"/>
              <a:t>functions</a:t>
            </a:r>
            <a:r>
              <a:rPr lang="en-US" sz="3200" dirty="0"/>
              <a:t> as follows:</a:t>
            </a:r>
          </a:p>
          <a:p>
            <a:pPr lvl="1"/>
            <a:r>
              <a:rPr lang="en-US" sz="3200" b="1" dirty="0"/>
              <a:t>If (E) S </a:t>
            </a:r>
            <a:r>
              <a:rPr lang="en-US" sz="3200" dirty="0"/>
              <a:t>is treated as a </a:t>
            </a:r>
            <a:r>
              <a:rPr lang="en-US" sz="3200" b="1" dirty="0"/>
              <a:t>function of if to E </a:t>
            </a:r>
            <a:r>
              <a:rPr lang="en-US" sz="3200" dirty="0"/>
              <a:t>and </a:t>
            </a:r>
            <a:r>
              <a:rPr lang="en-US" sz="3200" b="1" dirty="0"/>
              <a:t>S</a:t>
            </a:r>
          </a:p>
          <a:p>
            <a:pPr lvl="2"/>
            <a:r>
              <a:rPr lang="en-US" sz="3200" dirty="0">
                <a:solidFill>
                  <a:srgbClr val="C00000"/>
                </a:solidFill>
              </a:rPr>
              <a:t>if: Boolean ☓ void -&gt;void </a:t>
            </a:r>
            <a:r>
              <a:rPr lang="en-US" sz="3200" i="1" dirty="0">
                <a:solidFill>
                  <a:srgbClr val="C00000"/>
                </a:solidFill>
              </a:rPr>
              <a:t> </a:t>
            </a:r>
          </a:p>
          <a:p>
            <a:pPr lvl="3"/>
            <a:r>
              <a:rPr lang="en-US" sz="3200" dirty="0">
                <a:solidFill>
                  <a:srgbClr val="C00000"/>
                </a:solidFill>
              </a:rPr>
              <a:t> </a:t>
            </a:r>
            <a:r>
              <a:rPr lang="en-US" sz="3200" dirty="0">
                <a:solidFill>
                  <a:srgbClr val="0070C0"/>
                </a:solidFill>
              </a:rPr>
              <a:t>void represents a special type, which denotes the </a:t>
            </a:r>
            <a:r>
              <a:rPr lang="en-US" sz="3200" b="1" dirty="0">
                <a:solidFill>
                  <a:srgbClr val="0070C0"/>
                </a:solidFill>
              </a:rPr>
              <a:t>absence of value</a:t>
            </a:r>
          </a:p>
          <a:p>
            <a:pPr lvl="2"/>
            <a:r>
              <a:rPr lang="en-US" sz="3200" i="1" dirty="0">
                <a:solidFill>
                  <a:srgbClr val="C00000"/>
                </a:solidFill>
              </a:rPr>
              <a:t> </a:t>
            </a:r>
            <a:r>
              <a:rPr lang="en-US" sz="3200" dirty="0">
                <a:solidFill>
                  <a:srgbClr val="C00000"/>
                </a:solidFill>
              </a:rPr>
              <a:t>e.g., If(E, S) returns void</a:t>
            </a:r>
          </a:p>
          <a:p>
            <a:pPr lvl="3"/>
            <a:r>
              <a:rPr lang="en-US" sz="3200" b="1" dirty="0">
                <a:solidFill>
                  <a:srgbClr val="0070C0"/>
                </a:solidFill>
              </a:rPr>
              <a:t>If</a:t>
            </a:r>
            <a:r>
              <a:rPr lang="en-US" sz="3200" dirty="0">
                <a:solidFill>
                  <a:srgbClr val="0070C0"/>
                </a:solidFill>
              </a:rPr>
              <a:t> takes E and S as its arguments and returns void</a:t>
            </a:r>
          </a:p>
          <a:p>
            <a:pPr lvl="3"/>
            <a:endParaRPr lang="en-US" sz="3000" dirty="0">
              <a:solidFill>
                <a:srgbClr val="C00000"/>
              </a:solidFill>
            </a:endParaRPr>
          </a:p>
          <a:p>
            <a:pPr lvl="3"/>
            <a:endParaRPr lang="en-US" sz="3000" dirty="0">
              <a:solidFill>
                <a:srgbClr val="C00000"/>
              </a:solidFill>
            </a:endParaRPr>
          </a:p>
          <a:p>
            <a:pPr lvl="3"/>
            <a:endParaRPr lang="en-US" sz="3000" dirty="0">
              <a:solidFill>
                <a:srgbClr val="C00000"/>
              </a:solidFill>
            </a:endParaRPr>
          </a:p>
          <a:p>
            <a:pPr marL="1371600" lvl="3" indent="0">
              <a:buNone/>
            </a:pPr>
            <a:endParaRPr lang="en-US" sz="2400" dirty="0">
              <a:solidFill>
                <a:srgbClr val="0070C0"/>
              </a:solidFill>
            </a:endParaRPr>
          </a:p>
          <a:p>
            <a:pPr lvl="2"/>
            <a:endParaRPr lang="en-US" dirty="0"/>
          </a:p>
        </p:txBody>
      </p:sp>
    </p:spTree>
    <p:extLst>
      <p:ext uri="{BB962C8B-B14F-4D97-AF65-F5344CB8AC3E}">
        <p14:creationId xmlns:p14="http://schemas.microsoft.com/office/powerpoint/2010/main" val="281546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0" y="355078"/>
            <a:ext cx="8534400" cy="1325563"/>
          </a:xfrm>
        </p:spPr>
        <p:txBody>
          <a:bodyPr/>
          <a:lstStyle/>
          <a:p>
            <a:pPr eaLnBrk="1" fontAlgn="auto" hangingPunct="1">
              <a:spcAft>
                <a:spcPts val="0"/>
              </a:spcAft>
              <a:defRPr/>
            </a:pPr>
            <a:r>
              <a:rPr lang="en-US" dirty="0"/>
              <a:t>Type checking of Statements:</a:t>
            </a:r>
          </a:p>
        </p:txBody>
      </p:sp>
      <p:sp>
        <p:nvSpPr>
          <p:cNvPr id="58371" name="Rectangle 3"/>
          <p:cNvSpPr>
            <a:spLocks noGrp="1" noChangeArrowheads="1"/>
          </p:cNvSpPr>
          <p:nvPr>
            <p:ph sz="quarter" idx="1"/>
          </p:nvPr>
        </p:nvSpPr>
        <p:spPr>
          <a:xfrm>
            <a:off x="105508" y="1821264"/>
            <a:ext cx="8968154" cy="4873625"/>
          </a:xfrm>
        </p:spPr>
        <p:txBody>
          <a:bodyPr/>
          <a:lstStyle/>
          <a:p>
            <a:pPr eaLnBrk="1" hangingPunct="1">
              <a:lnSpc>
                <a:spcPct val="90000"/>
              </a:lnSpc>
              <a:defRPr/>
            </a:pPr>
            <a:r>
              <a:rPr lang="en-US" dirty="0">
                <a:sym typeface="Symbol" pitchFamily="18" charset="2"/>
              </a:rPr>
              <a:t>Note: language constructs such as statements typically do not have values. The special basic </a:t>
            </a:r>
            <a:r>
              <a:rPr lang="en-US" b="1" dirty="0">
                <a:sym typeface="Symbol" pitchFamily="18" charset="2"/>
              </a:rPr>
              <a:t>type void </a:t>
            </a:r>
            <a:r>
              <a:rPr lang="en-US" dirty="0">
                <a:sym typeface="Symbol" pitchFamily="18" charset="2"/>
              </a:rPr>
              <a:t>is assigned to statements</a:t>
            </a:r>
          </a:p>
          <a:p>
            <a:pPr marL="342900" indent="-342900" eaLnBrk="1" hangingPunct="1">
              <a:lnSpc>
                <a:spcPct val="90000"/>
              </a:lnSpc>
              <a:buFont typeface="+mj-lt"/>
              <a:buAutoNum type="arabicPeriod"/>
              <a:defRPr/>
            </a:pPr>
            <a:r>
              <a:rPr lang="en-US" sz="2000" dirty="0"/>
              <a:t>S </a:t>
            </a:r>
            <a:r>
              <a:rPr lang="en-US" sz="2000" dirty="0">
                <a:sym typeface="Symbol" pitchFamily="18" charset="2"/>
              </a:rPr>
              <a:t> id := E                    {</a:t>
            </a:r>
            <a:r>
              <a:rPr lang="en-US" sz="2000" dirty="0" err="1">
                <a:sym typeface="Symbol" pitchFamily="18" charset="2"/>
              </a:rPr>
              <a:t>S.type</a:t>
            </a:r>
            <a:r>
              <a:rPr lang="en-US" sz="2000" dirty="0">
                <a:sym typeface="Symbol" pitchFamily="18" charset="2"/>
              </a:rPr>
              <a:t>:= </a:t>
            </a:r>
            <a:r>
              <a:rPr lang="en-US" sz="2000" b="1" dirty="0">
                <a:sym typeface="Symbol" pitchFamily="18" charset="2"/>
              </a:rPr>
              <a:t>if</a:t>
            </a:r>
            <a:r>
              <a:rPr lang="en-US" sz="2000" dirty="0">
                <a:sym typeface="Symbol" pitchFamily="18" charset="2"/>
              </a:rPr>
              <a:t> </a:t>
            </a:r>
            <a:r>
              <a:rPr lang="en-US" sz="2000" b="1" dirty="0" err="1">
                <a:sym typeface="Symbol" pitchFamily="18" charset="2"/>
              </a:rPr>
              <a:t>id</a:t>
            </a:r>
            <a:r>
              <a:rPr lang="en-US" sz="2000" dirty="0" err="1">
                <a:sym typeface="Symbol" pitchFamily="18" charset="2"/>
              </a:rPr>
              <a:t>.type</a:t>
            </a:r>
            <a:r>
              <a:rPr lang="en-US" sz="2000" dirty="0">
                <a:sym typeface="Symbol" pitchFamily="18" charset="2"/>
              </a:rPr>
              <a:t> = </a:t>
            </a:r>
            <a:r>
              <a:rPr lang="en-US" sz="2000" dirty="0" err="1">
                <a:sym typeface="Symbol" pitchFamily="18" charset="2"/>
              </a:rPr>
              <a:t>E.type</a:t>
            </a:r>
            <a:r>
              <a:rPr lang="en-US" sz="2000" dirty="0">
                <a:sym typeface="Symbol" pitchFamily="18" charset="2"/>
              </a:rPr>
              <a:t> then  void </a:t>
            </a:r>
            <a:r>
              <a:rPr lang="en-US" sz="2000" b="1" dirty="0">
                <a:sym typeface="Symbol" pitchFamily="18" charset="2"/>
              </a:rPr>
              <a:t>else</a:t>
            </a:r>
            <a:r>
              <a:rPr lang="en-US" sz="2000" dirty="0">
                <a:sym typeface="Symbol" pitchFamily="18" charset="2"/>
              </a:rPr>
              <a:t> </a:t>
            </a:r>
            <a:r>
              <a:rPr lang="en-US" sz="2000" dirty="0" err="1">
                <a:sym typeface="Symbol" pitchFamily="18" charset="2"/>
              </a:rPr>
              <a:t>type_error</a:t>
            </a:r>
            <a:r>
              <a:rPr lang="en-US" sz="2000" dirty="0">
                <a:sym typeface="Symbol" pitchFamily="18" charset="2"/>
              </a:rPr>
              <a:t>}</a:t>
            </a:r>
          </a:p>
          <a:p>
            <a:pPr lvl="1" eaLnBrk="1" hangingPunct="1">
              <a:lnSpc>
                <a:spcPct val="90000"/>
              </a:lnSpc>
              <a:buFont typeface="Wingdings 2" panose="05020102010507070707" pitchFamily="18" charset="2"/>
              <a:buNone/>
              <a:defRPr/>
            </a:pPr>
            <a:r>
              <a:rPr lang="en-US" sz="2000" dirty="0">
                <a:solidFill>
                  <a:srgbClr val="C00000"/>
                </a:solidFill>
                <a:sym typeface="Symbol" pitchFamily="18" charset="2"/>
              </a:rPr>
              <a:t>// checks that </a:t>
            </a:r>
            <a:r>
              <a:rPr lang="en-US" sz="2000" dirty="0" err="1">
                <a:solidFill>
                  <a:srgbClr val="C00000"/>
                </a:solidFill>
                <a:sym typeface="Symbol" pitchFamily="18" charset="2"/>
              </a:rPr>
              <a:t>Lvalue</a:t>
            </a:r>
            <a:r>
              <a:rPr lang="en-US" sz="2000" dirty="0">
                <a:solidFill>
                  <a:srgbClr val="C00000"/>
                </a:solidFill>
                <a:sym typeface="Symbol" pitchFamily="18" charset="2"/>
              </a:rPr>
              <a:t> and </a:t>
            </a:r>
            <a:r>
              <a:rPr lang="en-US" sz="2000" dirty="0" err="1">
                <a:solidFill>
                  <a:srgbClr val="C00000"/>
                </a:solidFill>
                <a:sym typeface="Symbol" pitchFamily="18" charset="2"/>
              </a:rPr>
              <a:t>Rvaule</a:t>
            </a:r>
            <a:r>
              <a:rPr lang="en-US" sz="2000" dirty="0">
                <a:solidFill>
                  <a:srgbClr val="C00000"/>
                </a:solidFill>
                <a:sym typeface="Symbol" pitchFamily="18" charset="2"/>
              </a:rPr>
              <a:t> of assignment are the same</a:t>
            </a:r>
          </a:p>
          <a:p>
            <a:pPr marL="342900" indent="-342900" eaLnBrk="1" hangingPunct="1">
              <a:lnSpc>
                <a:spcPct val="90000"/>
              </a:lnSpc>
              <a:buFont typeface="+mj-lt"/>
              <a:buAutoNum type="arabicPeriod"/>
              <a:defRPr/>
            </a:pPr>
            <a:r>
              <a:rPr lang="en-US" sz="2000" dirty="0"/>
              <a:t>S </a:t>
            </a:r>
            <a:r>
              <a:rPr lang="en-US" sz="2000" dirty="0">
                <a:sym typeface="Symbol" pitchFamily="18" charset="2"/>
              </a:rPr>
              <a:t> If  E then S1          {</a:t>
            </a:r>
            <a:r>
              <a:rPr lang="en-US" sz="2000" dirty="0" err="1">
                <a:sym typeface="Symbol" pitchFamily="18" charset="2"/>
              </a:rPr>
              <a:t>S.type</a:t>
            </a:r>
            <a:r>
              <a:rPr lang="en-US" sz="2000" dirty="0">
                <a:sym typeface="Symbol" pitchFamily="18" charset="2"/>
              </a:rPr>
              <a:t>:= </a:t>
            </a:r>
            <a:r>
              <a:rPr lang="en-US" sz="2000" b="1" dirty="0">
                <a:sym typeface="Symbol" pitchFamily="18" charset="2"/>
              </a:rPr>
              <a:t>if</a:t>
            </a:r>
            <a:r>
              <a:rPr lang="en-US" sz="2000" dirty="0">
                <a:sym typeface="Symbol" pitchFamily="18" charset="2"/>
              </a:rPr>
              <a:t> </a:t>
            </a:r>
            <a:r>
              <a:rPr lang="en-US" sz="2000" dirty="0" err="1">
                <a:sym typeface="Symbol" pitchFamily="18" charset="2"/>
              </a:rPr>
              <a:t>E.type</a:t>
            </a:r>
            <a:r>
              <a:rPr lang="en-US" sz="2000" dirty="0">
                <a:sym typeface="Symbol" pitchFamily="18" charset="2"/>
              </a:rPr>
              <a:t> = Boolean</a:t>
            </a:r>
            <a:r>
              <a:rPr lang="en-US" sz="2000" b="1" dirty="0">
                <a:sym typeface="Symbol" pitchFamily="18" charset="2"/>
              </a:rPr>
              <a:t> then</a:t>
            </a:r>
            <a:r>
              <a:rPr lang="en-US" sz="2000" dirty="0">
                <a:sym typeface="Symbol" pitchFamily="18" charset="2"/>
              </a:rPr>
              <a:t> S1.type  else </a:t>
            </a:r>
            <a:r>
              <a:rPr lang="en-US" sz="2000" dirty="0" err="1">
                <a:sym typeface="Symbol" pitchFamily="18" charset="2"/>
              </a:rPr>
              <a:t>type_error</a:t>
            </a:r>
            <a:r>
              <a:rPr lang="en-US" sz="2000" dirty="0">
                <a:sym typeface="Symbol" pitchFamily="18" charset="2"/>
              </a:rPr>
              <a:t>}</a:t>
            </a:r>
          </a:p>
          <a:p>
            <a:pPr lvl="1" eaLnBrk="1" hangingPunct="1">
              <a:lnSpc>
                <a:spcPct val="90000"/>
              </a:lnSpc>
              <a:buFont typeface="Wingdings 2" panose="05020102010507070707" pitchFamily="18" charset="2"/>
              <a:buNone/>
              <a:defRPr/>
            </a:pPr>
            <a:r>
              <a:rPr lang="en-US" sz="2000" dirty="0">
                <a:solidFill>
                  <a:srgbClr val="C00000"/>
                </a:solidFill>
                <a:sym typeface="Symbol" pitchFamily="18" charset="2"/>
              </a:rPr>
              <a:t>//Checks that expressions in conditional statement  is Boolean</a:t>
            </a:r>
          </a:p>
          <a:p>
            <a:pPr marL="342900" indent="-342900" eaLnBrk="1" hangingPunct="1">
              <a:lnSpc>
                <a:spcPct val="90000"/>
              </a:lnSpc>
              <a:buFont typeface="+mj-lt"/>
              <a:buAutoNum type="arabicPeriod"/>
              <a:defRPr/>
            </a:pPr>
            <a:r>
              <a:rPr lang="en-US" sz="2000" dirty="0"/>
              <a:t>S </a:t>
            </a:r>
            <a:r>
              <a:rPr lang="en-US" sz="2000" dirty="0">
                <a:sym typeface="Symbol" pitchFamily="18" charset="2"/>
              </a:rPr>
              <a:t> While  E  do S1    {</a:t>
            </a:r>
            <a:r>
              <a:rPr lang="en-US" sz="2000" dirty="0" err="1">
                <a:sym typeface="Symbol" pitchFamily="18" charset="2"/>
              </a:rPr>
              <a:t>S.type</a:t>
            </a:r>
            <a:r>
              <a:rPr lang="en-US" sz="2000" dirty="0">
                <a:sym typeface="Symbol" pitchFamily="18" charset="2"/>
              </a:rPr>
              <a:t>:= </a:t>
            </a:r>
            <a:r>
              <a:rPr lang="en-US" sz="2000" b="1" dirty="0">
                <a:sym typeface="Symbol" pitchFamily="18" charset="2"/>
              </a:rPr>
              <a:t>if</a:t>
            </a:r>
            <a:r>
              <a:rPr lang="en-US" sz="2000" dirty="0">
                <a:sym typeface="Symbol" pitchFamily="18" charset="2"/>
              </a:rPr>
              <a:t> </a:t>
            </a:r>
            <a:r>
              <a:rPr lang="en-US" sz="2000" dirty="0" err="1">
                <a:sym typeface="Symbol" pitchFamily="18" charset="2"/>
              </a:rPr>
              <a:t>E.type</a:t>
            </a:r>
            <a:r>
              <a:rPr lang="en-US" sz="2000" dirty="0">
                <a:sym typeface="Symbol" pitchFamily="18" charset="2"/>
              </a:rPr>
              <a:t> = Boolean</a:t>
            </a:r>
            <a:r>
              <a:rPr lang="en-US" sz="2000" b="1" dirty="0">
                <a:sym typeface="Symbol" pitchFamily="18" charset="2"/>
              </a:rPr>
              <a:t> then</a:t>
            </a:r>
            <a:r>
              <a:rPr lang="en-US" sz="2000" dirty="0">
                <a:sym typeface="Symbol" pitchFamily="18" charset="2"/>
              </a:rPr>
              <a:t> S1.type  else </a:t>
            </a:r>
            <a:r>
              <a:rPr lang="en-US" sz="2000" dirty="0" err="1">
                <a:sym typeface="Symbol" pitchFamily="18" charset="2"/>
              </a:rPr>
              <a:t>type_error</a:t>
            </a:r>
            <a:r>
              <a:rPr lang="en-US" sz="2000" dirty="0">
                <a:sym typeface="Symbol" pitchFamily="18" charset="2"/>
              </a:rPr>
              <a:t>}</a:t>
            </a:r>
          </a:p>
          <a:p>
            <a:pPr lvl="1" eaLnBrk="1" hangingPunct="1">
              <a:lnSpc>
                <a:spcPct val="90000"/>
              </a:lnSpc>
              <a:buFont typeface="Wingdings 2" panose="05020102010507070707" pitchFamily="18" charset="2"/>
              <a:buNone/>
              <a:defRPr/>
            </a:pPr>
            <a:r>
              <a:rPr lang="en-US" sz="2000" dirty="0">
                <a:solidFill>
                  <a:srgbClr val="C00000"/>
                </a:solidFill>
                <a:sym typeface="Symbol" pitchFamily="18" charset="2"/>
              </a:rPr>
              <a:t>//Checks that expressions in while statement  is Boolean</a:t>
            </a:r>
          </a:p>
          <a:p>
            <a:pPr marL="342900" indent="-342900" eaLnBrk="1" hangingPunct="1">
              <a:lnSpc>
                <a:spcPct val="90000"/>
              </a:lnSpc>
              <a:buFont typeface="+mj-lt"/>
              <a:buAutoNum type="arabicPeriod"/>
              <a:defRPr/>
            </a:pPr>
            <a:r>
              <a:rPr lang="en-US" sz="2000" dirty="0"/>
              <a:t>S </a:t>
            </a:r>
            <a:r>
              <a:rPr lang="en-US" sz="2000" dirty="0">
                <a:sym typeface="Symbol" pitchFamily="18" charset="2"/>
              </a:rPr>
              <a:t> S1; S2                   {</a:t>
            </a:r>
            <a:r>
              <a:rPr lang="en-US" sz="2000" dirty="0" err="1">
                <a:sym typeface="Symbol" pitchFamily="18" charset="2"/>
              </a:rPr>
              <a:t>S.type</a:t>
            </a:r>
            <a:r>
              <a:rPr lang="en-US" sz="2000" dirty="0">
                <a:sym typeface="Symbol" pitchFamily="18" charset="2"/>
              </a:rPr>
              <a:t>:= </a:t>
            </a:r>
            <a:r>
              <a:rPr lang="en-US" sz="2000" b="1" dirty="0">
                <a:sym typeface="Symbol" pitchFamily="18" charset="2"/>
              </a:rPr>
              <a:t>if</a:t>
            </a:r>
            <a:r>
              <a:rPr lang="en-US" sz="2000" dirty="0">
                <a:sym typeface="Symbol" pitchFamily="18" charset="2"/>
              </a:rPr>
              <a:t> S1.type = void </a:t>
            </a:r>
            <a:r>
              <a:rPr lang="en-US" sz="2000" b="1" dirty="0">
                <a:sym typeface="Symbol" pitchFamily="18" charset="2"/>
              </a:rPr>
              <a:t>and</a:t>
            </a:r>
            <a:r>
              <a:rPr lang="en-US" sz="2000" dirty="0">
                <a:sym typeface="Symbol" pitchFamily="18" charset="2"/>
              </a:rPr>
              <a:t> S2.type = void then void </a:t>
            </a:r>
            <a:r>
              <a:rPr lang="en-US" sz="2000" b="1" dirty="0">
                <a:sym typeface="Symbol" pitchFamily="18" charset="2"/>
              </a:rPr>
              <a:t>else</a:t>
            </a:r>
            <a:r>
              <a:rPr lang="en-US" sz="2000" dirty="0">
                <a:sym typeface="Symbol" pitchFamily="18" charset="2"/>
              </a:rPr>
              <a:t> </a:t>
            </a:r>
            <a:r>
              <a:rPr lang="en-US" sz="2000" dirty="0" err="1">
                <a:sym typeface="Symbol" pitchFamily="18" charset="2"/>
              </a:rPr>
              <a:t>type_error</a:t>
            </a:r>
            <a:r>
              <a:rPr lang="en-US" sz="2000" dirty="0">
                <a:sym typeface="Symbol" pitchFamily="18" charset="2"/>
              </a:rPr>
              <a:t>}</a:t>
            </a:r>
          </a:p>
          <a:p>
            <a:pPr lvl="1" eaLnBrk="1" hangingPunct="1">
              <a:lnSpc>
                <a:spcPct val="90000"/>
              </a:lnSpc>
              <a:buFont typeface="Wingdings 2" panose="05020102010507070707" pitchFamily="18" charset="2"/>
              <a:buNone/>
              <a:defRPr/>
            </a:pPr>
            <a:r>
              <a:rPr lang="en-US" sz="1800" dirty="0">
                <a:solidFill>
                  <a:srgbClr val="C00000"/>
                </a:solidFill>
                <a:sym typeface="Symbol" pitchFamily="18" charset="2"/>
              </a:rPr>
              <a:t>// sequences of statements must have type void </a:t>
            </a:r>
            <a:r>
              <a:rPr lang="en-US" sz="1800" dirty="0" err="1">
                <a:solidFill>
                  <a:srgbClr val="C00000"/>
                </a:solidFill>
                <a:sym typeface="Symbol" pitchFamily="18" charset="2"/>
              </a:rPr>
              <a:t>iff</a:t>
            </a:r>
            <a:r>
              <a:rPr lang="en-US" sz="1800" dirty="0">
                <a:solidFill>
                  <a:srgbClr val="C00000"/>
                </a:solidFill>
                <a:sym typeface="Symbol" pitchFamily="18" charset="2"/>
              </a:rPr>
              <a:t> each </a:t>
            </a:r>
            <a:r>
              <a:rPr lang="en-US" sz="1800" b="1" dirty="0">
                <a:solidFill>
                  <a:srgbClr val="C00000"/>
                </a:solidFill>
                <a:sym typeface="Symbol" pitchFamily="18" charset="2"/>
              </a:rPr>
              <a:t>sub-statement</a:t>
            </a:r>
            <a:r>
              <a:rPr lang="en-US" sz="1800" dirty="0">
                <a:solidFill>
                  <a:srgbClr val="C00000"/>
                </a:solidFill>
                <a:sym typeface="Symbol" pitchFamily="18" charset="2"/>
              </a:rPr>
              <a:t> has type </a:t>
            </a:r>
            <a:r>
              <a:rPr lang="en-US" sz="1800" b="1" dirty="0">
                <a:solidFill>
                  <a:srgbClr val="C00000"/>
                </a:solidFill>
                <a:sym typeface="Symbol" pitchFamily="18" charset="2"/>
              </a:rPr>
              <a:t>void</a:t>
            </a:r>
            <a:r>
              <a:rPr lang="en-US" sz="1800" dirty="0">
                <a:solidFill>
                  <a:srgbClr val="C00000"/>
                </a:solidFill>
                <a:sym typeface="Symbol" pitchFamily="18" charset="2"/>
              </a:rPr>
              <a:t>; any type mismatch should generate type  type-error</a:t>
            </a:r>
          </a:p>
          <a:p>
            <a:pPr eaLnBrk="1" hangingPunct="1">
              <a:lnSpc>
                <a:spcPct val="90000"/>
              </a:lnSpc>
              <a:defRPr/>
            </a:pPr>
            <a:endParaRPr lang="en-US" dirty="0">
              <a:solidFill>
                <a:srgbClr val="C00000"/>
              </a:solidFill>
              <a:sym typeface="Symbol" pitchFamily="18" charset="2"/>
            </a:endParaRPr>
          </a:p>
          <a:p>
            <a:pPr eaLnBrk="1" hangingPunct="1">
              <a:lnSpc>
                <a:spcPct val="90000"/>
              </a:lnSpc>
              <a:defRPr/>
            </a:pPr>
            <a:endParaRPr lang="en-US" dirty="0"/>
          </a:p>
        </p:txBody>
      </p:sp>
      <p:sp>
        <p:nvSpPr>
          <p:cNvPr id="60420" name="Slide Number Placeholder 5"/>
          <p:cNvSpPr>
            <a:spLocks noGrp="1"/>
          </p:cNvSpPr>
          <p:nvPr>
            <p:ph type="sldNum" sz="quarter" idx="4294967295"/>
          </p:nvPr>
        </p:nvSpPr>
        <p:spPr bwMode="auto">
          <a:xfrm>
            <a:off x="8229600" y="5982222"/>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C68428-0F52-4BE2-9067-DB83FEF12939}" type="slidenum">
              <a:rPr lang="en-US" altLang="en-US">
                <a:solidFill>
                  <a:srgbClr val="FFFFFF"/>
                </a:solidFill>
              </a:rPr>
              <a:pPr/>
              <a:t>53</a:t>
            </a:fld>
            <a:endParaRPr lang="en-US" altLang="en-US" dirty="0">
              <a:solidFill>
                <a:srgbClr val="FFFFFF"/>
              </a:solidFill>
            </a:endParaRPr>
          </a:p>
        </p:txBody>
      </p:sp>
    </p:spTree>
    <p:extLst>
      <p:ext uri="{BB962C8B-B14F-4D97-AF65-F5344CB8AC3E}">
        <p14:creationId xmlns:p14="http://schemas.microsoft.com/office/powerpoint/2010/main" val="45671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3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0" y="439394"/>
            <a:ext cx="7886700" cy="1325563"/>
          </a:xfrm>
        </p:spPr>
        <p:txBody>
          <a:bodyPr/>
          <a:lstStyle/>
          <a:p>
            <a:pPr eaLnBrk="1" fontAlgn="auto" hangingPunct="1">
              <a:spcAft>
                <a:spcPts val="0"/>
              </a:spcAft>
              <a:defRPr/>
            </a:pPr>
            <a:r>
              <a:rPr lang="en-US" dirty="0"/>
              <a:t>Type checking of functions</a:t>
            </a:r>
          </a:p>
        </p:txBody>
      </p:sp>
      <p:sp>
        <p:nvSpPr>
          <p:cNvPr id="59395" name="Rectangle 3"/>
          <p:cNvSpPr>
            <a:spLocks noGrp="1" noChangeArrowheads="1"/>
          </p:cNvSpPr>
          <p:nvPr>
            <p:ph sz="quarter" idx="1"/>
          </p:nvPr>
        </p:nvSpPr>
        <p:spPr>
          <a:xfrm>
            <a:off x="70022" y="1764957"/>
            <a:ext cx="8966886" cy="4873625"/>
          </a:xfrm>
        </p:spPr>
        <p:txBody>
          <a:bodyPr/>
          <a:lstStyle/>
          <a:p>
            <a:pPr eaLnBrk="1" hangingPunct="1">
              <a:lnSpc>
                <a:spcPct val="80000"/>
              </a:lnSpc>
            </a:pPr>
            <a:r>
              <a:rPr lang="en-US" altLang="en-US" sz="3600" dirty="0"/>
              <a:t>E</a:t>
            </a:r>
            <a:r>
              <a:rPr lang="en-US" altLang="en-US" sz="3600" dirty="0">
                <a:sym typeface="Symbol" panose="05050102010706020507" pitchFamily="18" charset="2"/>
              </a:rPr>
              <a:t> E</a:t>
            </a:r>
            <a:r>
              <a:rPr lang="en-US" altLang="en-US" sz="3600" baseline="-25000" dirty="0">
                <a:sym typeface="Symbol" panose="05050102010706020507" pitchFamily="18" charset="2"/>
              </a:rPr>
              <a:t>1</a:t>
            </a:r>
            <a:r>
              <a:rPr lang="en-US" altLang="en-US" sz="3600" dirty="0">
                <a:sym typeface="Symbol" panose="05050102010706020507" pitchFamily="18" charset="2"/>
              </a:rPr>
              <a:t> (E</a:t>
            </a:r>
            <a:r>
              <a:rPr lang="en-US" altLang="en-US" sz="3600" baseline="-25000" dirty="0">
                <a:sym typeface="Symbol" panose="05050102010706020507" pitchFamily="18" charset="2"/>
              </a:rPr>
              <a:t>2</a:t>
            </a:r>
            <a:r>
              <a:rPr lang="en-US" altLang="en-US" sz="3600" dirty="0">
                <a:sym typeface="Symbol" panose="05050102010706020507" pitchFamily="18" charset="2"/>
              </a:rPr>
              <a:t>)   {</a:t>
            </a:r>
            <a:r>
              <a:rPr lang="en-US" altLang="en-US" sz="3600" dirty="0" err="1">
                <a:sym typeface="Symbol" panose="05050102010706020507" pitchFamily="18" charset="2"/>
              </a:rPr>
              <a:t>E.type</a:t>
            </a:r>
            <a:r>
              <a:rPr lang="en-US" altLang="en-US" sz="3600" dirty="0">
                <a:sym typeface="Symbol" panose="05050102010706020507" pitchFamily="18" charset="2"/>
              </a:rPr>
              <a:t>:= </a:t>
            </a:r>
            <a:r>
              <a:rPr lang="en-US" altLang="en-US" sz="3600" b="1" dirty="0">
                <a:sym typeface="Symbol" panose="05050102010706020507" pitchFamily="18" charset="2"/>
              </a:rPr>
              <a:t>if</a:t>
            </a:r>
            <a:r>
              <a:rPr lang="en-US" altLang="en-US" sz="3600" dirty="0">
                <a:sym typeface="Symbol" panose="05050102010706020507" pitchFamily="18" charset="2"/>
              </a:rPr>
              <a:t> E</a:t>
            </a:r>
            <a:r>
              <a:rPr lang="en-US" altLang="en-US" sz="3600" baseline="-25000" dirty="0">
                <a:sym typeface="Symbol" panose="05050102010706020507" pitchFamily="18" charset="2"/>
              </a:rPr>
              <a:t>2</a:t>
            </a:r>
            <a:r>
              <a:rPr lang="en-US" altLang="en-US" sz="3600" dirty="0">
                <a:sym typeface="Symbol" panose="05050102010706020507" pitchFamily="18" charset="2"/>
              </a:rPr>
              <a:t>.type = s </a:t>
            </a:r>
            <a:r>
              <a:rPr lang="en-US" altLang="en-US" sz="3600" b="1" dirty="0">
                <a:sym typeface="Symbol" panose="05050102010706020507" pitchFamily="18" charset="2"/>
              </a:rPr>
              <a:t>and</a:t>
            </a:r>
            <a:r>
              <a:rPr lang="en-US" altLang="en-US" sz="3600" dirty="0">
                <a:sym typeface="Symbol" panose="05050102010706020507" pitchFamily="18" charset="2"/>
              </a:rPr>
              <a:t> E</a:t>
            </a:r>
            <a:r>
              <a:rPr lang="en-US" altLang="en-US" sz="3600" baseline="-25000" dirty="0">
                <a:sym typeface="Symbol" panose="05050102010706020507" pitchFamily="18" charset="2"/>
              </a:rPr>
              <a:t>1</a:t>
            </a:r>
            <a:r>
              <a:rPr lang="en-US" altLang="en-US" sz="3600" dirty="0">
                <a:sym typeface="Symbol" panose="05050102010706020507" pitchFamily="18" charset="2"/>
              </a:rPr>
              <a:t>.type = f(s) </a:t>
            </a:r>
            <a:r>
              <a:rPr lang="en-US" altLang="en-US" sz="3600" b="1" dirty="0">
                <a:sym typeface="Symbol" panose="05050102010706020507" pitchFamily="18" charset="2"/>
              </a:rPr>
              <a:t>then </a:t>
            </a:r>
            <a:r>
              <a:rPr lang="en-US" altLang="en-US" sz="3600" dirty="0">
                <a:sym typeface="Symbol" panose="05050102010706020507" pitchFamily="18" charset="2"/>
              </a:rPr>
              <a:t>t </a:t>
            </a:r>
            <a:r>
              <a:rPr lang="en-US" altLang="en-US" sz="3600" b="1" dirty="0">
                <a:sym typeface="Symbol" panose="05050102010706020507" pitchFamily="18" charset="2"/>
              </a:rPr>
              <a:t>else</a:t>
            </a:r>
            <a:r>
              <a:rPr lang="en-US" altLang="en-US" sz="3600" dirty="0">
                <a:sym typeface="Symbol" panose="05050102010706020507" pitchFamily="18" charset="2"/>
              </a:rPr>
              <a:t>  </a:t>
            </a:r>
            <a:r>
              <a:rPr lang="en-US" altLang="en-US" sz="3600" b="1" dirty="0" err="1">
                <a:solidFill>
                  <a:srgbClr val="FF0000"/>
                </a:solidFill>
                <a:sym typeface="Symbol" panose="05050102010706020507" pitchFamily="18" charset="2"/>
              </a:rPr>
              <a:t>type_error</a:t>
            </a:r>
            <a:r>
              <a:rPr lang="en-US" altLang="en-US" sz="3600" dirty="0">
                <a:sym typeface="Symbol" panose="05050102010706020507" pitchFamily="18" charset="2"/>
              </a:rPr>
              <a:t>}</a:t>
            </a:r>
          </a:p>
          <a:p>
            <a:pPr lvl="1">
              <a:lnSpc>
                <a:spcPct val="80000"/>
              </a:lnSpc>
            </a:pPr>
            <a:r>
              <a:rPr lang="en-US" altLang="en-US" sz="3200" dirty="0">
                <a:solidFill>
                  <a:srgbClr val="C00000"/>
                </a:solidFill>
                <a:sym typeface="Symbol" panose="05050102010706020507" pitchFamily="18" charset="2"/>
              </a:rPr>
              <a:t>f(s) is a function defined f: ST for types S and T</a:t>
            </a:r>
          </a:p>
          <a:p>
            <a:pPr eaLnBrk="1" hangingPunct="1">
              <a:lnSpc>
                <a:spcPct val="80000"/>
              </a:lnSpc>
            </a:pPr>
            <a:r>
              <a:rPr lang="en-US" altLang="en-US" sz="3600" dirty="0">
                <a:sym typeface="Symbol" panose="05050102010706020507" pitchFamily="18" charset="2"/>
              </a:rPr>
              <a:t>Example: </a:t>
            </a:r>
          </a:p>
          <a:p>
            <a:pPr lvl="1">
              <a:lnSpc>
                <a:spcPct val="80000"/>
              </a:lnSpc>
            </a:pPr>
            <a:r>
              <a:rPr lang="en-US" altLang="en-US" sz="3200" dirty="0">
                <a:solidFill>
                  <a:srgbClr val="C00000"/>
                </a:solidFill>
                <a:sym typeface="Symbol" panose="05050102010706020507" pitchFamily="18" charset="2"/>
              </a:rPr>
              <a:t>Root : (real real) real real</a:t>
            </a:r>
          </a:p>
          <a:p>
            <a:pPr lvl="2">
              <a:lnSpc>
                <a:spcPct val="80000"/>
              </a:lnSpc>
            </a:pPr>
            <a:r>
              <a:rPr lang="en-US" altLang="en-US" sz="3200" dirty="0">
                <a:solidFill>
                  <a:srgbClr val="0070C0"/>
                </a:solidFill>
                <a:sym typeface="Symbol" panose="05050102010706020507" pitchFamily="18" charset="2"/>
              </a:rPr>
              <a:t>A function that takes as input a </a:t>
            </a:r>
            <a:r>
              <a:rPr lang="en-US" altLang="en-US" sz="3200" b="1" dirty="0">
                <a:solidFill>
                  <a:srgbClr val="0070C0"/>
                </a:solidFill>
                <a:sym typeface="Symbol" panose="05050102010706020507" pitchFamily="18" charset="2"/>
              </a:rPr>
              <a:t>function</a:t>
            </a:r>
            <a:r>
              <a:rPr lang="en-US" altLang="en-US" sz="3200" dirty="0">
                <a:solidFill>
                  <a:srgbClr val="0070C0"/>
                </a:solidFill>
                <a:sym typeface="Symbol" panose="05050102010706020507" pitchFamily="18" charset="2"/>
              </a:rPr>
              <a:t> from real to real, AND a real as arguments</a:t>
            </a:r>
          </a:p>
          <a:p>
            <a:pPr lvl="1" eaLnBrk="1" hangingPunct="1">
              <a:lnSpc>
                <a:spcPct val="80000"/>
              </a:lnSpc>
            </a:pPr>
            <a:r>
              <a:rPr lang="en-US" altLang="en-US" sz="3600" dirty="0">
                <a:solidFill>
                  <a:srgbClr val="C00000"/>
                </a:solidFill>
                <a:sym typeface="Symbol" panose="05050102010706020507" pitchFamily="18" charset="2"/>
              </a:rPr>
              <a:t>Function Root in </a:t>
            </a:r>
            <a:r>
              <a:rPr lang="en-US" altLang="en-US" sz="3600" b="1" dirty="0">
                <a:solidFill>
                  <a:srgbClr val="C00000"/>
                </a:solidFill>
                <a:sym typeface="Symbol" panose="05050102010706020507" pitchFamily="18" charset="2"/>
              </a:rPr>
              <a:t>pasca</a:t>
            </a:r>
            <a:r>
              <a:rPr lang="en-US" altLang="en-US" sz="3600" dirty="0">
                <a:solidFill>
                  <a:srgbClr val="C00000"/>
                </a:solidFill>
                <a:sym typeface="Symbol" panose="05050102010706020507" pitchFamily="18" charset="2"/>
              </a:rPr>
              <a:t>l: </a:t>
            </a:r>
          </a:p>
          <a:p>
            <a:pPr lvl="2">
              <a:lnSpc>
                <a:spcPct val="80000"/>
              </a:lnSpc>
            </a:pPr>
            <a:r>
              <a:rPr lang="en-US" altLang="en-US" sz="3600" dirty="0">
                <a:solidFill>
                  <a:srgbClr val="0070C0"/>
                </a:solidFill>
                <a:sym typeface="Symbol" panose="05050102010706020507" pitchFamily="18" charset="2"/>
              </a:rPr>
              <a:t>(function (f (real): real; x: real)): real;</a:t>
            </a:r>
          </a:p>
        </p:txBody>
      </p:sp>
      <p:sp>
        <p:nvSpPr>
          <p:cNvPr id="59396"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B70247-EC78-47D6-9676-92EAF027141F}" type="slidenum">
              <a:rPr lang="en-US" altLang="en-US">
                <a:solidFill>
                  <a:srgbClr val="FFFFFF"/>
                </a:solidFill>
              </a:rPr>
              <a:pPr/>
              <a:t>54</a:t>
            </a:fld>
            <a:endParaRPr lang="en-US" altLang="en-US">
              <a:solidFill>
                <a:srgbClr val="FFFFFF"/>
              </a:solidFill>
            </a:endParaRPr>
          </a:p>
        </p:txBody>
      </p:sp>
    </p:spTree>
    <p:extLst>
      <p:ext uri="{BB962C8B-B14F-4D97-AF65-F5344CB8AC3E}">
        <p14:creationId xmlns:p14="http://schemas.microsoft.com/office/powerpoint/2010/main" val="398056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3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3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1"/>
          </p:nvPr>
        </p:nvSpPr>
        <p:spPr>
          <a:xfrm>
            <a:off x="146050" y="3520987"/>
            <a:ext cx="5876365" cy="986254"/>
          </a:xfrm>
        </p:spPr>
        <p:txBody>
          <a:bodyPr>
            <a:normAutofit fontScale="62500" lnSpcReduction="20000"/>
          </a:bodyPr>
          <a:lstStyle/>
          <a:p>
            <a:pPr eaLnBrk="1" fontAlgn="auto" hangingPunct="1">
              <a:spcBef>
                <a:spcPts val="580"/>
              </a:spcBef>
              <a:spcAft>
                <a:spcPts val="0"/>
              </a:spcAft>
              <a:buFont typeface="Wingdings 2"/>
              <a:buNone/>
              <a:defRPr/>
            </a:pPr>
            <a:endParaRPr lang="en-US" dirty="0"/>
          </a:p>
          <a:p>
            <a:pPr eaLnBrk="1" fontAlgn="auto" hangingPunct="1">
              <a:spcBef>
                <a:spcPts val="580"/>
              </a:spcBef>
              <a:spcAft>
                <a:spcPts val="0"/>
              </a:spcAft>
              <a:buFont typeface="Wingdings 2"/>
              <a:buNone/>
              <a:defRPr/>
            </a:pPr>
            <a:r>
              <a:rPr lang="en-US" dirty="0"/>
              <a:t>UND School of Aerospace Sciences</a:t>
            </a:r>
          </a:p>
          <a:p>
            <a:pPr eaLnBrk="1" fontAlgn="auto" hangingPunct="1">
              <a:spcBef>
                <a:spcPts val="580"/>
              </a:spcBef>
              <a:spcAft>
                <a:spcPts val="0"/>
              </a:spcAft>
              <a:buFont typeface="Wingdings 2"/>
              <a:buNone/>
              <a:defRPr/>
            </a:pPr>
            <a:r>
              <a:rPr lang="en-US" dirty="0"/>
              <a:t>Department of Computer Science</a:t>
            </a:r>
          </a:p>
          <a:p>
            <a:pPr eaLnBrk="1" fontAlgn="auto" hangingPunct="1">
              <a:spcBef>
                <a:spcPts val="580"/>
              </a:spcBef>
              <a:spcAft>
                <a:spcPts val="0"/>
              </a:spcAft>
              <a:buFont typeface="Wingdings 2"/>
              <a:buNone/>
              <a:defRPr/>
            </a:pPr>
            <a:r>
              <a:rPr lang="en-US" dirty="0"/>
              <a:t>Dr. Hassan Reza</a:t>
            </a:r>
          </a:p>
        </p:txBody>
      </p:sp>
      <p:sp>
        <p:nvSpPr>
          <p:cNvPr id="6" name="Rectangle 16"/>
          <p:cNvSpPr>
            <a:spLocks noGrp="1" noChangeArrowheads="1"/>
          </p:cNvSpPr>
          <p:nvPr>
            <p:ph type="sldNum" sz="quarter" idx="4294967295"/>
          </p:nvPr>
        </p:nvSpPr>
        <p:spPr>
          <a:xfrm>
            <a:off x="146050" y="6210300"/>
            <a:ext cx="457200" cy="457200"/>
          </a:xfrm>
          <a:prstGeom prst="ellipse">
            <a:avLst/>
          </a:prstGeom>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F4E2E06-605B-4A85-963E-7490A5BA43F0}" type="slidenum">
              <a:rPr lang="en-US" altLang="en-US">
                <a:solidFill>
                  <a:srgbClr val="FFFFFF"/>
                </a:solidFill>
                <a:latin typeface="Franklin Gothic Book" panose="020B0503020102020204" pitchFamily="34" charset="0"/>
              </a:rPr>
              <a:pPr/>
              <a:t>55</a:t>
            </a:fld>
            <a:endParaRPr lang="en-US" altLang="en-US">
              <a:solidFill>
                <a:srgbClr val="FFFFFF"/>
              </a:solidFill>
              <a:latin typeface="Franklin Gothic Book" panose="020B0503020102020204" pitchFamily="34" charset="0"/>
            </a:endParaRPr>
          </a:p>
        </p:txBody>
      </p:sp>
      <p:sp>
        <p:nvSpPr>
          <p:cNvPr id="7172" name="Rectangle 2"/>
          <p:cNvSpPr>
            <a:spLocks noGrp="1" noChangeArrowheads="1"/>
          </p:cNvSpPr>
          <p:nvPr>
            <p:ph type="ctrTitle"/>
          </p:nvPr>
        </p:nvSpPr>
        <p:spPr>
          <a:xfrm>
            <a:off x="0" y="1334157"/>
            <a:ext cx="9144000" cy="1470025"/>
          </a:xfrm>
        </p:spPr>
        <p:txBody>
          <a:bodyPr>
            <a:normAutofit/>
          </a:bodyPr>
          <a:lstStyle/>
          <a:p>
            <a:pPr eaLnBrk="1" hangingPunct="1"/>
            <a:r>
              <a:rPr lang="en-US" altLang="en-US" dirty="0"/>
              <a:t>Intermediate Code Generation</a:t>
            </a:r>
            <a:endParaRPr altLang="en-US" dirty="0"/>
          </a:p>
        </p:txBody>
      </p:sp>
    </p:spTree>
    <p:extLst>
      <p:ext uri="{BB962C8B-B14F-4D97-AF65-F5344CB8AC3E}">
        <p14:creationId xmlns:p14="http://schemas.microsoft.com/office/powerpoint/2010/main" val="1294469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3" y="213353"/>
            <a:ext cx="8663825" cy="1325563"/>
          </a:xfrm>
        </p:spPr>
        <p:txBody>
          <a:bodyPr>
            <a:normAutofit fontScale="90000"/>
          </a:bodyPr>
          <a:lstStyle/>
          <a:p>
            <a:pPr>
              <a:defRPr/>
            </a:pPr>
            <a:r>
              <a:rPr lang="en-US" dirty="0"/>
              <a:t>Intermediate code generation(or Intermediate Representation (IR)))</a:t>
            </a:r>
          </a:p>
        </p:txBody>
      </p:sp>
      <p:sp>
        <p:nvSpPr>
          <p:cNvPr id="64515" name="Content Placeholder 2"/>
          <p:cNvSpPr>
            <a:spLocks noGrp="1"/>
          </p:cNvSpPr>
          <p:nvPr>
            <p:ph sz="quarter" idx="1"/>
          </p:nvPr>
        </p:nvSpPr>
        <p:spPr>
          <a:xfrm>
            <a:off x="75363" y="1771022"/>
            <a:ext cx="8978202" cy="4873625"/>
          </a:xfrm>
        </p:spPr>
        <p:txBody>
          <a:bodyPr>
            <a:normAutofit lnSpcReduction="10000"/>
          </a:bodyPr>
          <a:lstStyle/>
          <a:p>
            <a:r>
              <a:rPr lang="en-US" altLang="en-US" sz="3600" dirty="0"/>
              <a:t>Analysis-synthesis model of compiling</a:t>
            </a:r>
          </a:p>
          <a:p>
            <a:pPr lvl="1"/>
            <a:r>
              <a:rPr lang="en-US" altLang="en-US" sz="2800" dirty="0">
                <a:solidFill>
                  <a:srgbClr val="C00000"/>
                </a:solidFill>
              </a:rPr>
              <a:t>Front end:</a:t>
            </a:r>
          </a:p>
          <a:p>
            <a:pPr lvl="2"/>
            <a:r>
              <a:rPr lang="en-US" altLang="en-US" sz="2800" dirty="0">
                <a:solidFill>
                  <a:srgbClr val="0070C0"/>
                </a:solidFill>
              </a:rPr>
              <a:t>Parser</a:t>
            </a:r>
          </a:p>
          <a:p>
            <a:pPr lvl="2"/>
            <a:r>
              <a:rPr lang="en-US" altLang="en-US" sz="2800" dirty="0">
                <a:solidFill>
                  <a:srgbClr val="0070C0"/>
                </a:solidFill>
              </a:rPr>
              <a:t>Static checker</a:t>
            </a:r>
          </a:p>
          <a:p>
            <a:pPr lvl="2"/>
            <a:r>
              <a:rPr lang="en-US" altLang="en-US" sz="2800" b="1" dirty="0">
                <a:solidFill>
                  <a:srgbClr val="0070C0"/>
                </a:solidFill>
              </a:rPr>
              <a:t>Intermediate Code generation  (IC)</a:t>
            </a:r>
          </a:p>
          <a:p>
            <a:pPr lvl="1"/>
            <a:r>
              <a:rPr lang="en-US" altLang="en-US" sz="2800" dirty="0">
                <a:solidFill>
                  <a:srgbClr val="C00000"/>
                </a:solidFill>
              </a:rPr>
              <a:t>Back end:</a:t>
            </a:r>
          </a:p>
          <a:p>
            <a:pPr lvl="2"/>
            <a:r>
              <a:rPr lang="en-US" altLang="en-US" sz="2800" dirty="0">
                <a:solidFill>
                  <a:srgbClr val="0070C0"/>
                </a:solidFill>
              </a:rPr>
              <a:t>Code generator</a:t>
            </a:r>
          </a:p>
          <a:p>
            <a:r>
              <a:rPr lang="en-US" altLang="en-US" sz="3200" dirty="0"/>
              <a:t>Combining front-ends (N languages) and back-ends (M machines):</a:t>
            </a:r>
          </a:p>
          <a:p>
            <a:pPr lvl="1"/>
            <a:r>
              <a:rPr lang="en-US" altLang="en-US" sz="3200" dirty="0">
                <a:solidFill>
                  <a:srgbClr val="C00000"/>
                </a:solidFill>
              </a:rPr>
              <a:t>N*M  compilers without IR</a:t>
            </a:r>
          </a:p>
          <a:p>
            <a:pPr lvl="1"/>
            <a:r>
              <a:rPr lang="en-US" altLang="en-US" sz="3200" dirty="0">
                <a:solidFill>
                  <a:srgbClr val="00B050"/>
                </a:solidFill>
              </a:rPr>
              <a:t>N+M compilers with IR</a:t>
            </a:r>
          </a:p>
          <a:p>
            <a:endParaRPr lang="en-US" altLang="en-US" dirty="0"/>
          </a:p>
        </p:txBody>
      </p:sp>
      <p:sp>
        <p:nvSpPr>
          <p:cNvPr id="64516"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9F5016-EE6A-4CE4-AAB9-E099E7D51BF0}" type="slidenum">
              <a:rPr lang="en-US" altLang="en-US">
                <a:solidFill>
                  <a:srgbClr val="FFFFFF"/>
                </a:solidFill>
              </a:rPr>
              <a:pPr/>
              <a:t>56</a:t>
            </a:fld>
            <a:endParaRPr lang="en-US" altLang="en-US">
              <a:solidFill>
                <a:srgbClr val="FFFFFF"/>
              </a:solidFill>
            </a:endParaRPr>
          </a:p>
        </p:txBody>
      </p:sp>
    </p:spTree>
    <p:extLst>
      <p:ext uri="{BB962C8B-B14F-4D97-AF65-F5344CB8AC3E}">
        <p14:creationId xmlns:p14="http://schemas.microsoft.com/office/powerpoint/2010/main" val="220428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5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4515">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Back-end/Front-end</a:t>
            </a:r>
          </a:p>
        </p:txBody>
      </p:sp>
      <p:pic>
        <p:nvPicPr>
          <p:cNvPr id="4" name="Content Placeholder 3"/>
          <p:cNvPicPr>
            <a:picLocks noGrp="1" noChangeAspect="1"/>
          </p:cNvPicPr>
          <p:nvPr>
            <p:ph idx="1"/>
          </p:nvPr>
        </p:nvPicPr>
        <p:blipFill>
          <a:blip r:embed="rId2"/>
          <a:stretch>
            <a:fillRect/>
          </a:stretch>
        </p:blipFill>
        <p:spPr>
          <a:xfrm>
            <a:off x="628650" y="2457513"/>
            <a:ext cx="7886700" cy="3219324"/>
          </a:xfrm>
          <a:prstGeom prst="rect">
            <a:avLst/>
          </a:prstGeom>
        </p:spPr>
      </p:pic>
    </p:spTree>
    <p:extLst>
      <p:ext uri="{BB962C8B-B14F-4D97-AF65-F5344CB8AC3E}">
        <p14:creationId xmlns:p14="http://schemas.microsoft.com/office/powerpoint/2010/main" val="898851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1601" y="55418"/>
            <a:ext cx="9042399" cy="6747164"/>
          </a:xfrm>
          <a:prstGeom prst="rect">
            <a:avLst/>
          </a:prstGeom>
        </p:spPr>
      </p:pic>
    </p:spTree>
    <p:extLst>
      <p:ext uri="{BB962C8B-B14F-4D97-AF65-F5344CB8AC3E}">
        <p14:creationId xmlns:p14="http://schemas.microsoft.com/office/powerpoint/2010/main" val="3120669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36" y="365126"/>
            <a:ext cx="8302914" cy="1325563"/>
          </a:xfrm>
        </p:spPr>
        <p:txBody>
          <a:bodyPr/>
          <a:lstStyle/>
          <a:p>
            <a:r>
              <a:rPr lang="en-US" dirty="0"/>
              <a:t>Benefits of IC</a:t>
            </a:r>
          </a:p>
        </p:txBody>
      </p:sp>
      <p:sp>
        <p:nvSpPr>
          <p:cNvPr id="3" name="Content Placeholder 2"/>
          <p:cNvSpPr>
            <a:spLocks noGrp="1"/>
          </p:cNvSpPr>
          <p:nvPr>
            <p:ph idx="1"/>
          </p:nvPr>
        </p:nvSpPr>
        <p:spPr>
          <a:xfrm>
            <a:off x="129886" y="1854854"/>
            <a:ext cx="8810914" cy="4222657"/>
          </a:xfrm>
        </p:spPr>
        <p:txBody>
          <a:bodyPr>
            <a:normAutofit/>
          </a:bodyPr>
          <a:lstStyle/>
          <a:p>
            <a:r>
              <a:rPr lang="en-US" altLang="en-US" sz="3600" dirty="0"/>
              <a:t>Advantages of using IC</a:t>
            </a:r>
          </a:p>
          <a:p>
            <a:pPr lvl="1"/>
            <a:r>
              <a:rPr lang="en-US" altLang="en-US" sz="3200" dirty="0">
                <a:solidFill>
                  <a:srgbClr val="C00000"/>
                </a:solidFill>
              </a:rPr>
              <a:t>Allows combining front and back into </a:t>
            </a:r>
            <a:r>
              <a:rPr lang="en-US" altLang="en-US" sz="3200" b="1" dirty="0">
                <a:solidFill>
                  <a:srgbClr val="C00000"/>
                </a:solidFill>
              </a:rPr>
              <a:t>N+M </a:t>
            </a:r>
            <a:r>
              <a:rPr lang="en-US" altLang="en-US" sz="3200" dirty="0">
                <a:solidFill>
                  <a:srgbClr val="C00000"/>
                </a:solidFill>
              </a:rPr>
              <a:t>compilers (i.e. </a:t>
            </a:r>
            <a:r>
              <a:rPr lang="en-US" altLang="en-US" sz="3200" b="1" dirty="0">
                <a:solidFill>
                  <a:srgbClr val="C00000"/>
                </a:solidFill>
              </a:rPr>
              <a:t>retargeting</a:t>
            </a:r>
            <a:r>
              <a:rPr lang="en-US" altLang="en-US" sz="3200" dirty="0">
                <a:solidFill>
                  <a:srgbClr val="C00000"/>
                </a:solidFill>
              </a:rPr>
              <a:t>)</a:t>
            </a:r>
          </a:p>
          <a:p>
            <a:pPr lvl="1"/>
            <a:r>
              <a:rPr lang="en-US" altLang="en-US" sz="3200" dirty="0">
                <a:solidFill>
                  <a:srgbClr val="C00000"/>
                </a:solidFill>
              </a:rPr>
              <a:t>A machine-independent </a:t>
            </a:r>
            <a:r>
              <a:rPr lang="en-US" altLang="en-US" sz="3200" b="1" dirty="0">
                <a:solidFill>
                  <a:srgbClr val="C00000"/>
                </a:solidFill>
              </a:rPr>
              <a:t>code optimizer </a:t>
            </a:r>
            <a:r>
              <a:rPr lang="en-US" altLang="en-US" sz="3200" dirty="0">
                <a:solidFill>
                  <a:srgbClr val="C00000"/>
                </a:solidFill>
              </a:rPr>
              <a:t>can be used for </a:t>
            </a:r>
            <a:r>
              <a:rPr lang="en-US" altLang="en-US" sz="3200" b="1" dirty="0">
                <a:solidFill>
                  <a:srgbClr val="C00000"/>
                </a:solidFill>
              </a:rPr>
              <a:t>IC </a:t>
            </a:r>
            <a:r>
              <a:rPr lang="en-US" altLang="en-US" sz="3200" dirty="0">
                <a:solidFill>
                  <a:srgbClr val="C00000"/>
                </a:solidFill>
              </a:rPr>
              <a:t>to produce more </a:t>
            </a:r>
            <a:r>
              <a:rPr lang="en-US" altLang="en-US" sz="3200" b="1" dirty="0">
                <a:solidFill>
                  <a:srgbClr val="C00000"/>
                </a:solidFill>
              </a:rPr>
              <a:t>efficient code</a:t>
            </a:r>
          </a:p>
          <a:p>
            <a:endParaRPr lang="en-US" sz="3600" dirty="0"/>
          </a:p>
        </p:txBody>
      </p:sp>
    </p:spTree>
    <p:extLst>
      <p:ext uri="{BB962C8B-B14F-4D97-AF65-F5344CB8AC3E}">
        <p14:creationId xmlns:p14="http://schemas.microsoft.com/office/powerpoint/2010/main" val="251331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94735" y="416485"/>
            <a:ext cx="7886700" cy="1325563"/>
          </a:xfrm>
        </p:spPr>
        <p:txBody>
          <a:bodyPr/>
          <a:lstStyle/>
          <a:p>
            <a:pPr eaLnBrk="1" fontAlgn="auto" hangingPunct="1">
              <a:spcAft>
                <a:spcPts val="0"/>
              </a:spcAft>
              <a:defRPr/>
            </a:pPr>
            <a:r>
              <a:rPr lang="en-US" dirty="0"/>
              <a:t>Examples of static checking</a:t>
            </a:r>
          </a:p>
        </p:txBody>
      </p:sp>
      <p:sp>
        <p:nvSpPr>
          <p:cNvPr id="12291" name="Rectangle 3"/>
          <p:cNvSpPr>
            <a:spLocks noGrp="1" noChangeArrowheads="1"/>
          </p:cNvSpPr>
          <p:nvPr>
            <p:ph sz="quarter" idx="1"/>
          </p:nvPr>
        </p:nvSpPr>
        <p:spPr>
          <a:xfrm>
            <a:off x="94735" y="1742048"/>
            <a:ext cx="8954530" cy="4873625"/>
          </a:xfrm>
        </p:spPr>
        <p:txBody>
          <a:bodyPr>
            <a:normAutofit/>
          </a:bodyPr>
          <a:lstStyle/>
          <a:p>
            <a:pPr eaLnBrk="1" hangingPunct="1"/>
            <a:r>
              <a:rPr lang="en-US" altLang="en-US" sz="3200" dirty="0"/>
              <a:t>Examples of static type checking</a:t>
            </a:r>
          </a:p>
          <a:p>
            <a:pPr lvl="1"/>
            <a:r>
              <a:rPr lang="en-US" altLang="en-US" sz="3200" dirty="0">
                <a:solidFill>
                  <a:srgbClr val="C00000"/>
                </a:solidFill>
              </a:rPr>
              <a:t>Type checks</a:t>
            </a:r>
          </a:p>
          <a:p>
            <a:pPr lvl="1"/>
            <a:r>
              <a:rPr lang="en-US" altLang="en-US" sz="3200" dirty="0">
                <a:solidFill>
                  <a:srgbClr val="C00000"/>
                </a:solidFill>
              </a:rPr>
              <a:t>Control flow checking</a:t>
            </a:r>
          </a:p>
          <a:p>
            <a:pPr lvl="1"/>
            <a:r>
              <a:rPr lang="en-US" altLang="en-US" sz="3200" dirty="0">
                <a:solidFill>
                  <a:srgbClr val="C00000"/>
                </a:solidFill>
              </a:rPr>
              <a:t>Uniqueness checking</a:t>
            </a:r>
          </a:p>
          <a:p>
            <a:pPr lvl="1"/>
            <a:r>
              <a:rPr lang="en-US" altLang="en-US" sz="3200" dirty="0">
                <a:solidFill>
                  <a:srgbClr val="C00000"/>
                </a:solidFill>
              </a:rPr>
              <a:t>Name-related checking</a:t>
            </a:r>
          </a:p>
          <a:p>
            <a:pPr lvl="1"/>
            <a:r>
              <a:rPr lang="en-US" altLang="en-US" sz="3200" dirty="0"/>
              <a:t>…</a:t>
            </a:r>
          </a:p>
        </p:txBody>
      </p:sp>
      <p:sp>
        <p:nvSpPr>
          <p:cNvPr id="1229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295474-7298-4E2C-9F2B-2DAA0AEE7338}" type="slidenum">
              <a:rPr lang="en-US" altLang="en-US">
                <a:solidFill>
                  <a:srgbClr val="FFFFFF"/>
                </a:solidFill>
              </a:rPr>
              <a:pPr/>
              <a:t>6</a:t>
            </a:fld>
            <a:endParaRPr lang="en-US" altLang="en-US">
              <a:solidFill>
                <a:srgbClr val="FFFFFF"/>
              </a:solidFill>
            </a:endParaRPr>
          </a:p>
        </p:txBody>
      </p:sp>
    </p:spTree>
    <p:extLst>
      <p:ext uri="{BB962C8B-B14F-4D97-AF65-F5344CB8AC3E}">
        <p14:creationId xmlns:p14="http://schemas.microsoft.com/office/powerpoint/2010/main" val="6711719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3868"/>
            <a:ext cx="8515350" cy="886821"/>
          </a:xfrm>
        </p:spPr>
        <p:txBody>
          <a:bodyPr/>
          <a:lstStyle/>
          <a:p>
            <a:pPr>
              <a:defRPr/>
            </a:pPr>
            <a:r>
              <a:rPr lang="en-US" dirty="0"/>
              <a:t>Translating a program</a:t>
            </a:r>
          </a:p>
        </p:txBody>
      </p:sp>
      <p:sp>
        <p:nvSpPr>
          <p:cNvPr id="62467" name="Content Placeholder 2"/>
          <p:cNvSpPr>
            <a:spLocks noGrp="1"/>
          </p:cNvSpPr>
          <p:nvPr>
            <p:ph sz="quarter" idx="1"/>
          </p:nvPr>
        </p:nvSpPr>
        <p:spPr>
          <a:xfrm>
            <a:off x="0" y="1828800"/>
            <a:ext cx="9144000" cy="4735514"/>
          </a:xfrm>
        </p:spPr>
        <p:txBody>
          <a:bodyPr>
            <a:noAutofit/>
          </a:bodyPr>
          <a:lstStyle/>
          <a:p>
            <a:pPr>
              <a:defRPr/>
            </a:pPr>
            <a:r>
              <a:rPr lang="en-US" sz="3600" dirty="0"/>
              <a:t>The process of translation from source language to target machine may include a sequence of  intermediate representation</a:t>
            </a:r>
          </a:p>
          <a:p>
            <a:pPr lvl="1">
              <a:defRPr/>
            </a:pPr>
            <a:r>
              <a:rPr lang="en-US" sz="2800" dirty="0">
                <a:solidFill>
                  <a:srgbClr val="C00000"/>
                </a:solidFill>
              </a:rPr>
              <a:t>High level</a:t>
            </a:r>
          </a:p>
          <a:p>
            <a:pPr lvl="2">
              <a:defRPr/>
            </a:pPr>
            <a:r>
              <a:rPr lang="en-US" sz="2800" dirty="0">
                <a:solidFill>
                  <a:srgbClr val="0070C0"/>
                </a:solidFill>
              </a:rPr>
              <a:t>Machine-independent</a:t>
            </a:r>
          </a:p>
          <a:p>
            <a:pPr marL="1371600" lvl="3" indent="0">
              <a:buNone/>
              <a:defRPr/>
            </a:pPr>
            <a:r>
              <a:rPr lang="en-US" sz="2800" dirty="0">
                <a:solidFill>
                  <a:srgbClr val="00B050"/>
                </a:solidFill>
              </a:rPr>
              <a:t>E.g., C language</a:t>
            </a:r>
          </a:p>
          <a:p>
            <a:pPr lvl="1">
              <a:defRPr/>
            </a:pPr>
            <a:r>
              <a:rPr lang="en-US" sz="2800" dirty="0">
                <a:solidFill>
                  <a:srgbClr val="C00000"/>
                </a:solidFill>
              </a:rPr>
              <a:t>Low level</a:t>
            </a:r>
          </a:p>
          <a:p>
            <a:pPr lvl="2">
              <a:defRPr/>
            </a:pPr>
            <a:r>
              <a:rPr lang="en-US" sz="2800" dirty="0">
                <a:solidFill>
                  <a:srgbClr val="0070C0"/>
                </a:solidFill>
              </a:rPr>
              <a:t>Machine-dependent</a:t>
            </a:r>
          </a:p>
          <a:p>
            <a:pPr lvl="3">
              <a:defRPr/>
            </a:pPr>
            <a:r>
              <a:rPr lang="en-US" sz="2800" dirty="0">
                <a:solidFill>
                  <a:srgbClr val="00B050"/>
                </a:solidFill>
              </a:rPr>
              <a:t>E.g., register allocation and instruction selection</a:t>
            </a:r>
          </a:p>
          <a:p>
            <a:pPr lvl="1">
              <a:defRPr/>
            </a:pPr>
            <a:r>
              <a:rPr lang="en-US" sz="2800" dirty="0">
                <a:solidFill>
                  <a:srgbClr val="C00000"/>
                </a:solidFill>
              </a:rPr>
              <a:t>Target code/machine code</a:t>
            </a:r>
          </a:p>
          <a:p>
            <a:pPr lvl="1">
              <a:defRPr/>
            </a:pPr>
            <a:endParaRPr lang="en-US" sz="2800" dirty="0"/>
          </a:p>
        </p:txBody>
      </p:sp>
      <p:sp>
        <p:nvSpPr>
          <p:cNvPr id="65540"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D2C6D8-CD4C-42F4-ADD1-0A4E5C8917FB}" type="slidenum">
              <a:rPr lang="en-US" altLang="en-US">
                <a:solidFill>
                  <a:srgbClr val="FFFFFF"/>
                </a:solidFill>
              </a:rPr>
              <a:pPr/>
              <a:t>60</a:t>
            </a:fld>
            <a:endParaRPr lang="en-US" altLang="en-US">
              <a:solidFill>
                <a:srgbClr val="FFFFFF"/>
              </a:solidFill>
            </a:endParaRPr>
          </a:p>
        </p:txBody>
      </p:sp>
    </p:spTree>
    <p:extLst>
      <p:ext uri="{BB962C8B-B14F-4D97-AF65-F5344CB8AC3E}">
        <p14:creationId xmlns:p14="http://schemas.microsoft.com/office/powerpoint/2010/main" val="165945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30" y="161926"/>
            <a:ext cx="9043670" cy="1325563"/>
          </a:xfrm>
        </p:spPr>
        <p:txBody>
          <a:bodyPr/>
          <a:lstStyle/>
          <a:p>
            <a:r>
              <a:rPr lang="en-US" dirty="0"/>
              <a:t>Compiler and intermediate representations</a:t>
            </a:r>
          </a:p>
        </p:txBody>
      </p:sp>
      <p:sp>
        <p:nvSpPr>
          <p:cNvPr id="3" name="Content Placeholder 2"/>
          <p:cNvSpPr>
            <a:spLocks noGrp="1"/>
          </p:cNvSpPr>
          <p:nvPr>
            <p:ph idx="1"/>
          </p:nvPr>
        </p:nvSpPr>
        <p:spPr>
          <a:xfrm>
            <a:off x="19050" y="1844694"/>
            <a:ext cx="9124950" cy="4222657"/>
          </a:xfrm>
        </p:spPr>
        <p:txBody>
          <a:bodyPr>
            <a:normAutofit lnSpcReduction="10000"/>
          </a:bodyPr>
          <a:lstStyle/>
          <a:p>
            <a:r>
              <a:rPr lang="en-US" altLang="en-US" dirty="0"/>
              <a:t>In the process of translating a program from source language to target language, a compiler may build a </a:t>
            </a:r>
            <a:r>
              <a:rPr lang="en-US" altLang="en-US" b="1" dirty="0"/>
              <a:t>sequence of intermediate representations (IRs)</a:t>
            </a:r>
          </a:p>
          <a:p>
            <a:r>
              <a:rPr lang="en-US" altLang="en-US" dirty="0"/>
              <a:t>Examples of </a:t>
            </a:r>
            <a:r>
              <a:rPr lang="en-US" altLang="en-US" b="1" dirty="0"/>
              <a:t>intermediate representations </a:t>
            </a:r>
            <a:r>
              <a:rPr lang="en-US" altLang="en-US" dirty="0"/>
              <a:t>(languages) are</a:t>
            </a:r>
          </a:p>
          <a:p>
            <a:pPr lvl="1"/>
            <a:r>
              <a:rPr lang="en-US" altLang="en-US" sz="2800" dirty="0">
                <a:solidFill>
                  <a:srgbClr val="C00000"/>
                </a:solidFill>
              </a:rPr>
              <a:t>Syntax tree, </a:t>
            </a:r>
          </a:p>
          <a:p>
            <a:pPr lvl="1"/>
            <a:r>
              <a:rPr lang="en-US" altLang="en-US" sz="2800" dirty="0">
                <a:solidFill>
                  <a:srgbClr val="C00000"/>
                </a:solidFill>
              </a:rPr>
              <a:t>Three-code addressing</a:t>
            </a:r>
          </a:p>
          <a:p>
            <a:pPr lvl="1"/>
            <a:r>
              <a:rPr lang="en-US" altLang="en-US" sz="2800" dirty="0">
                <a:solidFill>
                  <a:srgbClr val="C00000"/>
                </a:solidFill>
              </a:rPr>
              <a:t>Abstract Stack Codes (handout)</a:t>
            </a:r>
          </a:p>
          <a:p>
            <a:pPr lvl="1"/>
            <a:r>
              <a:rPr lang="en-US" altLang="en-US" sz="2800" dirty="0">
                <a:solidFill>
                  <a:srgbClr val="C00000"/>
                </a:solidFill>
              </a:rPr>
              <a:t>C code</a:t>
            </a:r>
          </a:p>
          <a:p>
            <a:pPr lvl="1"/>
            <a:r>
              <a:rPr lang="en-US" altLang="en-US" sz="2800" dirty="0">
                <a:solidFill>
                  <a:srgbClr val="C00000"/>
                </a:solidFill>
              </a:rPr>
              <a:t>Java Bytecode</a:t>
            </a:r>
          </a:p>
          <a:p>
            <a:pPr lvl="1"/>
            <a:r>
              <a:rPr lang="en-US" altLang="en-US" sz="2800" dirty="0"/>
              <a:t>…</a:t>
            </a:r>
          </a:p>
          <a:p>
            <a:endParaRPr lang="en-US" dirty="0"/>
          </a:p>
        </p:txBody>
      </p:sp>
    </p:spTree>
    <p:extLst>
      <p:ext uri="{BB962C8B-B14F-4D97-AF65-F5344CB8AC3E}">
        <p14:creationId xmlns:p14="http://schemas.microsoft.com/office/powerpoint/2010/main" val="190717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5416"/>
            <a:ext cx="7886700" cy="1325563"/>
          </a:xfrm>
        </p:spPr>
        <p:txBody>
          <a:bodyPr/>
          <a:lstStyle/>
          <a:p>
            <a:pPr>
              <a:defRPr/>
            </a:pPr>
            <a:r>
              <a:rPr lang="en-US" dirty="0"/>
              <a:t>Variants of Syntax trees</a:t>
            </a:r>
          </a:p>
        </p:txBody>
      </p:sp>
      <p:sp>
        <p:nvSpPr>
          <p:cNvPr id="68611" name="Content Placeholder 2"/>
          <p:cNvSpPr>
            <a:spLocks noGrp="1"/>
          </p:cNvSpPr>
          <p:nvPr>
            <p:ph sz="quarter" idx="1"/>
          </p:nvPr>
        </p:nvSpPr>
        <p:spPr>
          <a:xfrm>
            <a:off x="0" y="1891602"/>
            <a:ext cx="8922936" cy="4873625"/>
          </a:xfrm>
        </p:spPr>
        <p:txBody>
          <a:bodyPr>
            <a:normAutofit fontScale="92500" lnSpcReduction="10000"/>
          </a:bodyPr>
          <a:lstStyle/>
          <a:p>
            <a:pPr>
              <a:defRPr/>
            </a:pPr>
            <a:r>
              <a:rPr lang="en-US" sz="3200" dirty="0"/>
              <a:t>Syntax tree</a:t>
            </a:r>
          </a:p>
          <a:p>
            <a:pPr lvl="1">
              <a:defRPr/>
            </a:pPr>
            <a:r>
              <a:rPr lang="en-US" sz="3200" dirty="0">
                <a:solidFill>
                  <a:srgbClr val="C00000"/>
                </a:solidFill>
              </a:rPr>
              <a:t>Nodes = constructs</a:t>
            </a:r>
          </a:p>
          <a:p>
            <a:pPr lvl="1">
              <a:defRPr/>
            </a:pPr>
            <a:r>
              <a:rPr lang="en-US" sz="3200" dirty="0">
                <a:solidFill>
                  <a:srgbClr val="C00000"/>
                </a:solidFill>
              </a:rPr>
              <a:t>Leaves = concrete/meaningful constructs</a:t>
            </a:r>
          </a:p>
          <a:p>
            <a:pPr>
              <a:defRPr/>
            </a:pPr>
            <a:r>
              <a:rPr lang="en-US" sz="3200" dirty="0"/>
              <a:t>Directed Acyclic Graph (DAG)</a:t>
            </a:r>
          </a:p>
          <a:p>
            <a:pPr lvl="1">
              <a:defRPr/>
            </a:pPr>
            <a:r>
              <a:rPr lang="en-US" sz="3200" dirty="0">
                <a:solidFill>
                  <a:srgbClr val="C00000"/>
                </a:solidFill>
              </a:rPr>
              <a:t>A directed graph having </a:t>
            </a:r>
            <a:r>
              <a:rPr lang="en-US" sz="3200" b="1" dirty="0">
                <a:solidFill>
                  <a:srgbClr val="C00000"/>
                </a:solidFill>
              </a:rPr>
              <a:t>no directed cycles</a:t>
            </a:r>
          </a:p>
          <a:p>
            <a:pPr lvl="1">
              <a:defRPr/>
            </a:pPr>
            <a:r>
              <a:rPr lang="en-US" sz="3200" dirty="0">
                <a:solidFill>
                  <a:srgbClr val="C00000"/>
                </a:solidFill>
              </a:rPr>
              <a:t>Used to represent expressions by identifying the </a:t>
            </a:r>
            <a:r>
              <a:rPr lang="en-US" sz="3200" b="1" dirty="0">
                <a:solidFill>
                  <a:srgbClr val="C00000"/>
                </a:solidFill>
              </a:rPr>
              <a:t>common sub- expressions</a:t>
            </a:r>
            <a:r>
              <a:rPr lang="en-US" sz="3200" dirty="0">
                <a:solidFill>
                  <a:srgbClr val="C00000"/>
                </a:solidFill>
              </a:rPr>
              <a:t> (i.e., sub-expressions that may occur more than once)</a:t>
            </a:r>
          </a:p>
          <a:p>
            <a:pPr lvl="1">
              <a:defRPr/>
            </a:pPr>
            <a:r>
              <a:rPr lang="en-US" sz="3200" dirty="0">
                <a:solidFill>
                  <a:srgbClr val="C00000"/>
                </a:solidFill>
              </a:rPr>
              <a:t>Generated using the same technique as </a:t>
            </a:r>
            <a:r>
              <a:rPr lang="en-US" sz="3200" b="1" dirty="0">
                <a:solidFill>
                  <a:srgbClr val="C00000"/>
                </a:solidFill>
              </a:rPr>
              <a:t>syntax trees</a:t>
            </a:r>
          </a:p>
          <a:p>
            <a:pPr lvl="2">
              <a:defRPr/>
            </a:pPr>
            <a:r>
              <a:rPr lang="en-US" sz="3200" dirty="0">
                <a:solidFill>
                  <a:srgbClr val="0070C0"/>
                </a:solidFill>
              </a:rPr>
              <a:t>Read algorithm 6.3 on page 361</a:t>
            </a:r>
          </a:p>
          <a:p>
            <a:pPr lvl="1">
              <a:defRPr/>
            </a:pPr>
            <a:endParaRPr lang="en-US" dirty="0"/>
          </a:p>
        </p:txBody>
      </p:sp>
      <p:sp>
        <p:nvSpPr>
          <p:cNvPr id="68612"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F0FE69-CA36-4807-9659-E01CC14387F3}" type="slidenum">
              <a:rPr lang="en-US" altLang="en-US">
                <a:solidFill>
                  <a:srgbClr val="FFFFFF"/>
                </a:solidFill>
              </a:rPr>
              <a:pPr/>
              <a:t>62</a:t>
            </a:fld>
            <a:endParaRPr lang="en-US" altLang="en-US">
              <a:solidFill>
                <a:srgbClr val="FFFFFF"/>
              </a:solidFill>
            </a:endParaRPr>
          </a:p>
        </p:txBody>
      </p:sp>
    </p:spTree>
    <p:extLst>
      <p:ext uri="{BB962C8B-B14F-4D97-AF65-F5344CB8AC3E}">
        <p14:creationId xmlns:p14="http://schemas.microsoft.com/office/powerpoint/2010/main" val="303747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1982"/>
            <a:ext cx="8515350" cy="1278707"/>
          </a:xfrm>
        </p:spPr>
        <p:txBody>
          <a:bodyPr>
            <a:normAutofit fontScale="90000"/>
          </a:bodyPr>
          <a:lstStyle/>
          <a:p>
            <a:pPr>
              <a:defRPr/>
            </a:pPr>
            <a:r>
              <a:rPr lang="en-US" dirty="0"/>
              <a:t>DAG (Directed Acyclic Graph) for expressions</a:t>
            </a:r>
          </a:p>
        </p:txBody>
      </p:sp>
      <p:sp>
        <p:nvSpPr>
          <p:cNvPr id="69635" name="Content Placeholder 2"/>
          <p:cNvSpPr>
            <a:spLocks noGrp="1"/>
          </p:cNvSpPr>
          <p:nvPr>
            <p:ph sz="quarter" idx="1"/>
          </p:nvPr>
        </p:nvSpPr>
        <p:spPr>
          <a:xfrm>
            <a:off x="75361" y="1791119"/>
            <a:ext cx="8988251" cy="4873625"/>
          </a:xfrm>
        </p:spPr>
        <p:txBody>
          <a:bodyPr>
            <a:normAutofit/>
          </a:bodyPr>
          <a:lstStyle/>
          <a:p>
            <a:pPr>
              <a:defRPr/>
            </a:pPr>
            <a:r>
              <a:rPr lang="en-US" sz="3600" dirty="0"/>
              <a:t>DAG consists of</a:t>
            </a:r>
          </a:p>
          <a:p>
            <a:pPr lvl="1">
              <a:defRPr/>
            </a:pPr>
            <a:r>
              <a:rPr lang="en-US" sz="3200" b="1" dirty="0">
                <a:solidFill>
                  <a:srgbClr val="C00000"/>
                </a:solidFill>
              </a:rPr>
              <a:t>Leaves</a:t>
            </a:r>
            <a:r>
              <a:rPr lang="en-US" sz="3200" dirty="0">
                <a:solidFill>
                  <a:srgbClr val="C00000"/>
                </a:solidFill>
              </a:rPr>
              <a:t> representing the </a:t>
            </a:r>
            <a:r>
              <a:rPr lang="en-US" sz="3200" b="1" dirty="0">
                <a:solidFill>
                  <a:srgbClr val="C00000"/>
                </a:solidFill>
              </a:rPr>
              <a:t>atomic operands</a:t>
            </a:r>
          </a:p>
          <a:p>
            <a:pPr lvl="1">
              <a:defRPr/>
            </a:pPr>
            <a:r>
              <a:rPr lang="en-US" sz="3200" dirty="0">
                <a:solidFill>
                  <a:srgbClr val="C00000"/>
                </a:solidFill>
              </a:rPr>
              <a:t>Interior codes representing operators</a:t>
            </a:r>
          </a:p>
          <a:p>
            <a:pPr lvl="1">
              <a:defRPr/>
            </a:pPr>
            <a:r>
              <a:rPr lang="en-US" sz="3200" dirty="0">
                <a:solidFill>
                  <a:srgbClr val="C00000"/>
                </a:solidFill>
              </a:rPr>
              <a:t>A </a:t>
            </a:r>
            <a:r>
              <a:rPr lang="en-US" sz="3200" b="1" dirty="0">
                <a:solidFill>
                  <a:srgbClr val="C00000"/>
                </a:solidFill>
              </a:rPr>
              <a:t>node N </a:t>
            </a:r>
            <a:r>
              <a:rPr lang="en-US" sz="3200" dirty="0">
                <a:solidFill>
                  <a:srgbClr val="C00000"/>
                </a:solidFill>
              </a:rPr>
              <a:t>may have more than one </a:t>
            </a:r>
            <a:r>
              <a:rPr lang="en-US" sz="3200" b="1" dirty="0">
                <a:solidFill>
                  <a:srgbClr val="C00000"/>
                </a:solidFill>
              </a:rPr>
              <a:t>parent</a:t>
            </a:r>
            <a:r>
              <a:rPr lang="en-US" sz="3200" dirty="0">
                <a:solidFill>
                  <a:srgbClr val="C00000"/>
                </a:solidFill>
              </a:rPr>
              <a:t> </a:t>
            </a:r>
            <a:r>
              <a:rPr lang="en-US" sz="3200" dirty="0" err="1">
                <a:solidFill>
                  <a:srgbClr val="C00000"/>
                </a:solidFill>
              </a:rPr>
              <a:t>iff</a:t>
            </a:r>
            <a:r>
              <a:rPr lang="en-US" sz="3200" dirty="0">
                <a:solidFill>
                  <a:srgbClr val="C00000"/>
                </a:solidFill>
              </a:rPr>
              <a:t>  N is a </a:t>
            </a:r>
            <a:r>
              <a:rPr lang="en-US" sz="3200" b="1" dirty="0">
                <a:solidFill>
                  <a:srgbClr val="C00000"/>
                </a:solidFill>
              </a:rPr>
              <a:t>common sub-expressions</a:t>
            </a:r>
          </a:p>
          <a:p>
            <a:pPr>
              <a:defRPr/>
            </a:pPr>
            <a:r>
              <a:rPr lang="en-US" sz="3600" dirty="0"/>
              <a:t>DAG’s applicability</a:t>
            </a:r>
          </a:p>
          <a:p>
            <a:pPr lvl="1">
              <a:defRPr/>
            </a:pPr>
            <a:r>
              <a:rPr lang="en-US" sz="3200" dirty="0">
                <a:solidFill>
                  <a:srgbClr val="C00000"/>
                </a:solidFill>
              </a:rPr>
              <a:t>Used for generation of </a:t>
            </a:r>
            <a:r>
              <a:rPr lang="en-US" sz="3200" b="1" dirty="0">
                <a:solidFill>
                  <a:srgbClr val="C00000"/>
                </a:solidFill>
              </a:rPr>
              <a:t>more efficient code </a:t>
            </a:r>
            <a:r>
              <a:rPr lang="en-US" sz="3200" dirty="0">
                <a:solidFill>
                  <a:srgbClr val="C00000"/>
                </a:solidFill>
              </a:rPr>
              <a:t>when evaluating the expressions!</a:t>
            </a:r>
          </a:p>
        </p:txBody>
      </p:sp>
      <p:sp>
        <p:nvSpPr>
          <p:cNvPr id="73732"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5B453F-12DC-4A05-AFCF-01E1621E01CC}" type="slidenum">
              <a:rPr lang="en-US" altLang="en-US">
                <a:solidFill>
                  <a:srgbClr val="FFFFFF"/>
                </a:solidFill>
              </a:rPr>
              <a:pPr/>
              <a:t>63</a:t>
            </a:fld>
            <a:endParaRPr lang="en-US" altLang="en-US">
              <a:solidFill>
                <a:srgbClr val="FFFFFF"/>
              </a:solidFill>
            </a:endParaRPr>
          </a:p>
        </p:txBody>
      </p:sp>
    </p:spTree>
    <p:extLst>
      <p:ext uri="{BB962C8B-B14F-4D97-AF65-F5344CB8AC3E}">
        <p14:creationId xmlns:p14="http://schemas.microsoft.com/office/powerpoint/2010/main" val="27657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0" y="52124"/>
            <a:ext cx="9144000" cy="6753752"/>
          </a:xfrm>
          <a:prstGeom prst="rect">
            <a:avLst/>
          </a:prstGeom>
        </p:spPr>
      </p:pic>
      <p:sp>
        <p:nvSpPr>
          <p:cNvPr id="4" name="TextBox 3"/>
          <p:cNvSpPr txBox="1">
            <a:spLocks noChangeArrowheads="1"/>
          </p:cNvSpPr>
          <p:nvPr/>
        </p:nvSpPr>
        <p:spPr bwMode="auto">
          <a:xfrm>
            <a:off x="2133600" y="4978400"/>
            <a:ext cx="5973618" cy="461665"/>
          </a:xfrm>
          <a:prstGeom prst="rect">
            <a:avLst/>
          </a:prstGeom>
          <a:noFill/>
          <a:ln w="9525">
            <a:noFill/>
            <a:miter lim="800000"/>
            <a:headEnd/>
            <a:tailEnd/>
          </a:ln>
        </p:spPr>
        <p:txBody>
          <a:bodyPr wrap="square">
            <a:spAutoFit/>
          </a:bodyPr>
          <a:lstStyle/>
          <a:p>
            <a:pPr>
              <a:defRPr/>
            </a:pPr>
            <a:r>
              <a:rPr lang="en-US" sz="2400" dirty="0">
                <a:solidFill>
                  <a:srgbClr val="C00000"/>
                </a:solidFill>
                <a:latin typeface="Arial" charset="0"/>
              </a:rPr>
              <a:t>Example: a + a * (b – c) + (b - c) * d</a:t>
            </a:r>
          </a:p>
        </p:txBody>
      </p:sp>
    </p:spTree>
    <p:extLst>
      <p:ext uri="{BB962C8B-B14F-4D97-AF65-F5344CB8AC3E}">
        <p14:creationId xmlns:p14="http://schemas.microsoft.com/office/powerpoint/2010/main" val="3825958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299450" cy="1325563"/>
          </a:xfrm>
        </p:spPr>
        <p:txBody>
          <a:bodyPr>
            <a:normAutofit/>
          </a:bodyPr>
          <a:lstStyle/>
          <a:p>
            <a:pPr>
              <a:defRPr/>
            </a:pPr>
            <a:r>
              <a:rPr lang="en-US" dirty="0"/>
              <a:t>Example: DAG: a := b*-c  + b*-c</a:t>
            </a:r>
            <a:br>
              <a:rPr lang="en-US" dirty="0"/>
            </a:br>
            <a:endParaRPr lang="en-US" dirty="0"/>
          </a:p>
        </p:txBody>
      </p:sp>
      <p:sp>
        <p:nvSpPr>
          <p:cNvPr id="70659"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CC4A39-044B-47E4-AB02-78904DE5F838}" type="slidenum">
              <a:rPr lang="en-US" altLang="en-US">
                <a:solidFill>
                  <a:srgbClr val="FFFFFF"/>
                </a:solidFill>
              </a:rPr>
              <a:pPr/>
              <a:t>65</a:t>
            </a:fld>
            <a:endParaRPr lang="en-US" altLang="en-US">
              <a:solidFill>
                <a:srgbClr val="FFFFFF"/>
              </a:solidFill>
            </a:endParaRPr>
          </a:p>
        </p:txBody>
      </p:sp>
      <p:pic>
        <p:nvPicPr>
          <p:cNvPr id="7066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566987" y="1984375"/>
            <a:ext cx="4010025" cy="4873625"/>
          </a:xfrm>
          <a:noFill/>
        </p:spPr>
      </p:pic>
      <p:sp>
        <p:nvSpPr>
          <p:cNvPr id="6" name="Rectangle 5"/>
          <p:cNvSpPr/>
          <p:nvPr/>
        </p:nvSpPr>
        <p:spPr>
          <a:xfrm>
            <a:off x="3352799" y="6254750"/>
            <a:ext cx="2438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rgbClr val="C00000"/>
                </a:solidFill>
              </a:rPr>
              <a:t>a := b * -c + b * - c</a:t>
            </a:r>
          </a:p>
        </p:txBody>
      </p:sp>
    </p:spTree>
    <p:extLst>
      <p:ext uri="{BB962C8B-B14F-4D97-AF65-F5344CB8AC3E}">
        <p14:creationId xmlns:p14="http://schemas.microsoft.com/office/powerpoint/2010/main" val="23566713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469176"/>
          </a:xfrm>
          <a:solidFill>
            <a:srgbClr val="009A44"/>
          </a:solidFill>
        </p:spPr>
        <p:txBody>
          <a:bodyPr/>
          <a:lstStyle/>
          <a:p>
            <a:pPr>
              <a:defRPr/>
            </a:pPr>
            <a:r>
              <a:rPr lang="en-US" b="1" dirty="0">
                <a:solidFill>
                  <a:schemeClr val="bg1"/>
                </a:solidFill>
              </a:rPr>
              <a:t>SDD to generate syntax trees of DAG’s</a:t>
            </a:r>
          </a:p>
        </p:txBody>
      </p:sp>
      <p:sp>
        <p:nvSpPr>
          <p:cNvPr id="3" name="Content Placeholder 2"/>
          <p:cNvSpPr>
            <a:spLocks noGrp="1"/>
          </p:cNvSpPr>
          <p:nvPr>
            <p:ph sz="quarter" idx="1"/>
          </p:nvPr>
        </p:nvSpPr>
        <p:spPr>
          <a:xfrm>
            <a:off x="628649" y="1825625"/>
            <a:ext cx="4405169" cy="4409281"/>
          </a:xfrm>
        </p:spPr>
        <p:txBody>
          <a:bodyPr>
            <a:normAutofit/>
          </a:bodyPr>
          <a:lstStyle/>
          <a:p>
            <a:pPr marL="457200" indent="-457200">
              <a:buFont typeface="+mj-lt"/>
              <a:buAutoNum type="arabicPeriod"/>
              <a:defRPr/>
            </a:pPr>
            <a:endParaRPr lang="en-US" dirty="0"/>
          </a:p>
          <a:p>
            <a:pPr marL="457200" indent="-457200">
              <a:buFont typeface="+mj-lt"/>
              <a:buAutoNum type="arabicPeriod"/>
              <a:defRPr/>
            </a:pPr>
            <a:r>
              <a:rPr lang="en-US" dirty="0"/>
              <a:t>E</a:t>
            </a:r>
            <a:r>
              <a:rPr lang="en-US" dirty="0">
                <a:sym typeface="Wingdings" pitchFamily="2" charset="2"/>
              </a:rPr>
              <a:t>E</a:t>
            </a:r>
            <a:r>
              <a:rPr lang="en-US" baseline="-25000" dirty="0">
                <a:sym typeface="Wingdings" pitchFamily="2" charset="2"/>
              </a:rPr>
              <a:t>1</a:t>
            </a:r>
            <a:r>
              <a:rPr lang="en-US" dirty="0">
                <a:sym typeface="Wingdings" pitchFamily="2" charset="2"/>
              </a:rPr>
              <a:t> + T</a:t>
            </a:r>
          </a:p>
          <a:p>
            <a:pPr marL="457200" indent="-457200">
              <a:buFont typeface="+mj-lt"/>
              <a:buAutoNum type="arabicPeriod"/>
              <a:defRPr/>
            </a:pPr>
            <a:r>
              <a:rPr lang="en-US" dirty="0"/>
              <a:t>E</a:t>
            </a:r>
            <a:r>
              <a:rPr lang="en-US" dirty="0">
                <a:sym typeface="Wingdings" pitchFamily="2" charset="2"/>
              </a:rPr>
              <a:t>E</a:t>
            </a:r>
            <a:r>
              <a:rPr lang="en-US" baseline="-25000" dirty="0">
                <a:sym typeface="Wingdings" pitchFamily="2" charset="2"/>
              </a:rPr>
              <a:t>1</a:t>
            </a:r>
            <a:r>
              <a:rPr lang="en-US" dirty="0">
                <a:sym typeface="Wingdings" pitchFamily="2" charset="2"/>
              </a:rPr>
              <a:t> - T</a:t>
            </a:r>
          </a:p>
          <a:p>
            <a:pPr marL="457200" indent="-457200">
              <a:buFont typeface="+mj-lt"/>
              <a:buAutoNum type="arabicPeriod"/>
              <a:defRPr/>
            </a:pPr>
            <a:r>
              <a:rPr lang="en-US" dirty="0"/>
              <a:t>E</a:t>
            </a:r>
            <a:r>
              <a:rPr lang="en-US" dirty="0">
                <a:sym typeface="Wingdings" pitchFamily="2" charset="2"/>
              </a:rPr>
              <a:t> T</a:t>
            </a:r>
          </a:p>
          <a:p>
            <a:pPr marL="457200" indent="-457200">
              <a:buFont typeface="+mj-lt"/>
              <a:buAutoNum type="arabicPeriod"/>
              <a:defRPr/>
            </a:pPr>
            <a:r>
              <a:rPr lang="en-US" dirty="0"/>
              <a:t>T</a:t>
            </a:r>
            <a:r>
              <a:rPr lang="en-US" dirty="0">
                <a:sym typeface="Wingdings" pitchFamily="2" charset="2"/>
              </a:rPr>
              <a:t>(E)</a:t>
            </a:r>
          </a:p>
          <a:p>
            <a:pPr marL="457200" indent="-457200">
              <a:buFont typeface="+mj-lt"/>
              <a:buAutoNum type="arabicPeriod"/>
              <a:defRPr/>
            </a:pPr>
            <a:r>
              <a:rPr lang="en-US" dirty="0" err="1"/>
              <a:t>T</a:t>
            </a:r>
            <a:r>
              <a:rPr lang="en-US" dirty="0" err="1">
                <a:sym typeface="Wingdings" pitchFamily="2" charset="2"/>
              </a:rPr>
              <a:t></a:t>
            </a:r>
            <a:r>
              <a:rPr lang="en-US" b="1" dirty="0" err="1">
                <a:sym typeface="Wingdings" pitchFamily="2" charset="2"/>
              </a:rPr>
              <a:t>id</a:t>
            </a:r>
            <a:endParaRPr lang="en-US" b="1" dirty="0">
              <a:sym typeface="Wingdings" pitchFamily="2" charset="2"/>
            </a:endParaRPr>
          </a:p>
          <a:p>
            <a:pPr marL="457200" indent="-457200">
              <a:buFont typeface="+mj-lt"/>
              <a:buAutoNum type="arabicPeriod"/>
              <a:defRPr/>
            </a:pPr>
            <a:r>
              <a:rPr lang="en-US" dirty="0" err="1"/>
              <a:t>T</a:t>
            </a:r>
            <a:r>
              <a:rPr lang="en-US" dirty="0" err="1">
                <a:sym typeface="Wingdings" pitchFamily="2" charset="2"/>
              </a:rPr>
              <a:t></a:t>
            </a:r>
            <a:r>
              <a:rPr lang="en-US" b="1" dirty="0" err="1">
                <a:sym typeface="Wingdings" pitchFamily="2" charset="2"/>
              </a:rPr>
              <a:t>num</a:t>
            </a:r>
            <a:endParaRPr lang="en-US" b="1" dirty="0">
              <a:sym typeface="Wingdings" pitchFamily="2" charset="2"/>
            </a:endParaRPr>
          </a:p>
          <a:p>
            <a:pPr>
              <a:defRPr/>
            </a:pPr>
            <a:endParaRPr lang="en-US" dirty="0">
              <a:sym typeface="Wingdings" pitchFamily="2" charset="2"/>
            </a:endParaRPr>
          </a:p>
          <a:p>
            <a:pPr>
              <a:defRPr/>
            </a:pPr>
            <a:endParaRPr lang="en-US" dirty="0">
              <a:sym typeface="Wingdings" pitchFamily="2" charset="2"/>
            </a:endParaRPr>
          </a:p>
          <a:p>
            <a:pPr>
              <a:defRPr/>
            </a:pPr>
            <a:endParaRPr lang="en-US" dirty="0">
              <a:sym typeface="Wingdings" pitchFamily="2" charset="2"/>
            </a:endParaRPr>
          </a:p>
          <a:p>
            <a:pPr>
              <a:defRPr/>
            </a:pPr>
            <a:endParaRPr lang="en-US" dirty="0"/>
          </a:p>
        </p:txBody>
      </p:sp>
      <p:sp>
        <p:nvSpPr>
          <p:cNvPr id="71684" name="Content Placeholder 3"/>
          <p:cNvSpPr>
            <a:spLocks noGrp="1"/>
          </p:cNvSpPr>
          <p:nvPr>
            <p:ph sz="quarter" idx="2"/>
          </p:nvPr>
        </p:nvSpPr>
        <p:spPr>
          <a:xfrm>
            <a:off x="2655165" y="1771650"/>
            <a:ext cx="6172200" cy="4648200"/>
          </a:xfrm>
        </p:spPr>
        <p:txBody>
          <a:bodyPr>
            <a:normAutofit/>
          </a:bodyPr>
          <a:lstStyle/>
          <a:p>
            <a:pPr>
              <a:buFont typeface="Wingdings" panose="05000000000000000000" pitchFamily="2" charset="2"/>
              <a:buNone/>
              <a:defRPr/>
            </a:pPr>
            <a:endParaRPr lang="en-US" dirty="0"/>
          </a:p>
          <a:p>
            <a:pPr>
              <a:buFont typeface="Wingdings" panose="05000000000000000000" pitchFamily="2" charset="2"/>
              <a:buNone/>
              <a:defRPr/>
            </a:pPr>
            <a:r>
              <a:rPr lang="en-US" dirty="0" err="1"/>
              <a:t>E.node</a:t>
            </a:r>
            <a:r>
              <a:rPr lang="en-US" dirty="0"/>
              <a:t> = </a:t>
            </a:r>
            <a:r>
              <a:rPr lang="en-US" b="1" dirty="0"/>
              <a:t>new</a:t>
            </a:r>
            <a:r>
              <a:rPr lang="en-US" dirty="0"/>
              <a:t> </a:t>
            </a:r>
            <a:r>
              <a:rPr lang="en-US" dirty="0">
                <a:solidFill>
                  <a:srgbClr val="C00000"/>
                </a:solidFill>
              </a:rPr>
              <a:t>Node</a:t>
            </a:r>
            <a:r>
              <a:rPr lang="en-US" dirty="0"/>
              <a:t>(‘+’, E</a:t>
            </a:r>
            <a:r>
              <a:rPr lang="en-US" baseline="-25000" dirty="0"/>
              <a:t>1</a:t>
            </a:r>
            <a:r>
              <a:rPr lang="en-US" dirty="0"/>
              <a:t>.node, </a:t>
            </a:r>
            <a:r>
              <a:rPr lang="en-US" dirty="0" err="1"/>
              <a:t>T.node</a:t>
            </a:r>
            <a:r>
              <a:rPr lang="en-US" dirty="0"/>
              <a:t>)</a:t>
            </a:r>
          </a:p>
          <a:p>
            <a:pPr>
              <a:buFont typeface="Wingdings" panose="05000000000000000000" pitchFamily="2" charset="2"/>
              <a:buNone/>
              <a:defRPr/>
            </a:pPr>
            <a:r>
              <a:rPr lang="en-US" dirty="0" err="1"/>
              <a:t>E.node</a:t>
            </a:r>
            <a:r>
              <a:rPr lang="en-US" dirty="0"/>
              <a:t> = </a:t>
            </a:r>
            <a:r>
              <a:rPr lang="en-US" b="1" dirty="0"/>
              <a:t>new</a:t>
            </a:r>
            <a:r>
              <a:rPr lang="en-US" dirty="0"/>
              <a:t> </a:t>
            </a:r>
            <a:r>
              <a:rPr lang="en-US" dirty="0">
                <a:solidFill>
                  <a:srgbClr val="C00000"/>
                </a:solidFill>
              </a:rPr>
              <a:t>Node</a:t>
            </a:r>
            <a:r>
              <a:rPr lang="en-US" dirty="0"/>
              <a:t>(‘-’, E</a:t>
            </a:r>
            <a:r>
              <a:rPr lang="en-US" baseline="-25000" dirty="0"/>
              <a:t>1</a:t>
            </a:r>
            <a:r>
              <a:rPr lang="en-US" dirty="0"/>
              <a:t>.node, </a:t>
            </a:r>
            <a:r>
              <a:rPr lang="en-US" dirty="0" err="1"/>
              <a:t>T.node</a:t>
            </a:r>
            <a:r>
              <a:rPr lang="en-US" dirty="0"/>
              <a:t>)</a:t>
            </a:r>
          </a:p>
          <a:p>
            <a:pPr>
              <a:buFont typeface="Wingdings" panose="05000000000000000000" pitchFamily="2" charset="2"/>
              <a:buNone/>
              <a:defRPr/>
            </a:pPr>
            <a:r>
              <a:rPr lang="en-US" dirty="0" err="1"/>
              <a:t>E.node</a:t>
            </a:r>
            <a:r>
              <a:rPr lang="en-US" dirty="0"/>
              <a:t> = </a:t>
            </a:r>
            <a:r>
              <a:rPr lang="en-US" dirty="0" err="1"/>
              <a:t>T.node</a:t>
            </a:r>
            <a:endParaRPr lang="en-US" dirty="0"/>
          </a:p>
          <a:p>
            <a:pPr>
              <a:buFont typeface="Wingdings" panose="05000000000000000000" pitchFamily="2" charset="2"/>
              <a:buNone/>
              <a:defRPr/>
            </a:pPr>
            <a:r>
              <a:rPr lang="en-US" dirty="0" err="1"/>
              <a:t>T.node</a:t>
            </a:r>
            <a:r>
              <a:rPr lang="en-US" dirty="0"/>
              <a:t> = </a:t>
            </a:r>
            <a:r>
              <a:rPr lang="en-US" dirty="0" err="1"/>
              <a:t>E.node</a:t>
            </a:r>
            <a:endParaRPr lang="en-US" dirty="0"/>
          </a:p>
          <a:p>
            <a:pPr>
              <a:buFont typeface="Wingdings" panose="05000000000000000000" pitchFamily="2" charset="2"/>
              <a:buNone/>
              <a:defRPr/>
            </a:pPr>
            <a:r>
              <a:rPr lang="en-US" dirty="0" err="1"/>
              <a:t>T.node</a:t>
            </a:r>
            <a:r>
              <a:rPr lang="en-US" dirty="0"/>
              <a:t> = </a:t>
            </a:r>
            <a:r>
              <a:rPr lang="en-US" b="1" dirty="0"/>
              <a:t>new</a:t>
            </a:r>
            <a:r>
              <a:rPr lang="en-US" dirty="0"/>
              <a:t> Leaf(</a:t>
            </a:r>
            <a:r>
              <a:rPr lang="en-US" b="1" dirty="0"/>
              <a:t>id</a:t>
            </a:r>
            <a:r>
              <a:rPr lang="en-US" dirty="0"/>
              <a:t>, </a:t>
            </a:r>
            <a:r>
              <a:rPr lang="en-US" b="1" dirty="0" err="1"/>
              <a:t>id</a:t>
            </a:r>
            <a:r>
              <a:rPr lang="en-US" dirty="0" err="1"/>
              <a:t>.</a:t>
            </a:r>
            <a:r>
              <a:rPr lang="en-US" dirty="0" err="1">
                <a:solidFill>
                  <a:srgbClr val="009A44"/>
                </a:solidFill>
              </a:rPr>
              <a:t>entry</a:t>
            </a:r>
            <a:r>
              <a:rPr lang="en-US" dirty="0"/>
              <a:t>)</a:t>
            </a:r>
          </a:p>
          <a:p>
            <a:pPr>
              <a:buFont typeface="Wingdings" panose="05000000000000000000" pitchFamily="2" charset="2"/>
              <a:buNone/>
              <a:defRPr/>
            </a:pPr>
            <a:r>
              <a:rPr lang="en-US" dirty="0" err="1"/>
              <a:t>T.node</a:t>
            </a:r>
            <a:r>
              <a:rPr lang="en-US" dirty="0"/>
              <a:t> = </a:t>
            </a:r>
            <a:r>
              <a:rPr lang="en-US" b="1" dirty="0"/>
              <a:t>new</a:t>
            </a:r>
            <a:r>
              <a:rPr lang="en-US" dirty="0"/>
              <a:t> leaf( </a:t>
            </a:r>
            <a:r>
              <a:rPr lang="en-US" b="1" dirty="0"/>
              <a:t>num,</a:t>
            </a:r>
            <a:r>
              <a:rPr lang="en-US" dirty="0"/>
              <a:t> </a:t>
            </a:r>
            <a:r>
              <a:rPr lang="en-US" b="1" dirty="0"/>
              <a:t>num</a:t>
            </a:r>
            <a:r>
              <a:rPr lang="en-US" dirty="0"/>
              <a:t>.</a:t>
            </a:r>
            <a:r>
              <a:rPr lang="en-US" dirty="0">
                <a:solidFill>
                  <a:srgbClr val="009A44"/>
                </a:solidFill>
              </a:rPr>
              <a:t>val</a:t>
            </a:r>
            <a:r>
              <a:rPr lang="en-US" dirty="0"/>
              <a:t>)</a:t>
            </a:r>
          </a:p>
          <a:p>
            <a:pPr>
              <a:buFont typeface="Wingdings" panose="05000000000000000000" pitchFamily="2" charset="2"/>
              <a:buNone/>
              <a:defRPr/>
            </a:pPr>
            <a:endParaRPr lang="en-US" dirty="0"/>
          </a:p>
          <a:p>
            <a:pPr>
              <a:buFont typeface="Wingdings" panose="05000000000000000000" pitchFamily="2" charset="2"/>
              <a:buNone/>
              <a:defRPr/>
            </a:pPr>
            <a:endParaRPr lang="en-US" dirty="0"/>
          </a:p>
        </p:txBody>
      </p:sp>
      <p:sp>
        <p:nvSpPr>
          <p:cNvPr id="757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736CCC-1D6D-4D87-BBCF-107B5BE207E4}" type="slidenum">
              <a:rPr lang="en-US" altLang="en-US">
                <a:solidFill>
                  <a:srgbClr val="FFFFFF"/>
                </a:solidFill>
              </a:rPr>
              <a:pPr/>
              <a:t>66</a:t>
            </a:fld>
            <a:endParaRPr lang="en-US" altLang="en-US">
              <a:solidFill>
                <a:srgbClr val="FFFFFF"/>
              </a:solidFill>
            </a:endParaRPr>
          </a:p>
        </p:txBody>
      </p:sp>
      <p:sp>
        <p:nvSpPr>
          <p:cNvPr id="9" name="TextBox 8"/>
          <p:cNvSpPr txBox="1"/>
          <p:nvPr/>
        </p:nvSpPr>
        <p:spPr>
          <a:xfrm>
            <a:off x="514466" y="1921301"/>
            <a:ext cx="2111952" cy="369332"/>
          </a:xfrm>
          <a:prstGeom prst="rect">
            <a:avLst/>
          </a:prstGeom>
          <a:solidFill>
            <a:srgbClr val="009A44"/>
          </a:solidFill>
        </p:spPr>
        <p:txBody>
          <a:bodyPr wrap="square">
            <a:spAutoFit/>
          </a:bodyPr>
          <a:lstStyle/>
          <a:p>
            <a:pPr algn="ctr">
              <a:defRPr/>
            </a:pPr>
            <a:r>
              <a:rPr lang="en-US" dirty="0">
                <a:solidFill>
                  <a:schemeClr val="bg1"/>
                </a:solidFill>
                <a:latin typeface="Arial" charset="0"/>
              </a:rPr>
              <a:t>PRODUCTIONS</a:t>
            </a:r>
          </a:p>
        </p:txBody>
      </p:sp>
      <p:sp>
        <p:nvSpPr>
          <p:cNvPr id="10" name="TextBox 9"/>
          <p:cNvSpPr txBox="1"/>
          <p:nvPr/>
        </p:nvSpPr>
        <p:spPr>
          <a:xfrm>
            <a:off x="2638425" y="1910824"/>
            <a:ext cx="5775902" cy="369332"/>
          </a:xfrm>
          <a:prstGeom prst="rect">
            <a:avLst/>
          </a:prstGeom>
          <a:solidFill>
            <a:srgbClr val="009A44"/>
          </a:solidFill>
        </p:spPr>
        <p:txBody>
          <a:bodyPr wrap="square">
            <a:spAutoFit/>
          </a:bodyPr>
          <a:lstStyle/>
          <a:p>
            <a:pPr algn="ctr">
              <a:defRPr/>
            </a:pPr>
            <a:r>
              <a:rPr lang="en-US" dirty="0">
                <a:solidFill>
                  <a:schemeClr val="bg1"/>
                </a:solidFill>
                <a:latin typeface="Arial" charset="0"/>
              </a:rPr>
              <a:t>SEMANTIC RULES</a:t>
            </a:r>
          </a:p>
        </p:txBody>
      </p:sp>
      <p:cxnSp>
        <p:nvCxnSpPr>
          <p:cNvPr id="5" name="Straight Connector 4"/>
          <p:cNvCxnSpPr/>
          <p:nvPr/>
        </p:nvCxnSpPr>
        <p:spPr>
          <a:xfrm>
            <a:off x="2638425" y="2307143"/>
            <a:ext cx="0" cy="303147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5944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10" y="263526"/>
            <a:ext cx="8846153" cy="1325563"/>
          </a:xfrm>
        </p:spPr>
        <p:txBody>
          <a:bodyPr>
            <a:normAutofit fontScale="90000"/>
          </a:bodyPr>
          <a:lstStyle/>
          <a:p>
            <a:pPr>
              <a:defRPr/>
            </a:pPr>
            <a:r>
              <a:rPr lang="en-US" dirty="0"/>
              <a:t>STEPS FOR CONSTRUCTING THE DAG FOR EXAMPLE</a:t>
            </a:r>
            <a:r>
              <a:rPr lang="en-US" sz="3200" dirty="0"/>
              <a:t> </a:t>
            </a:r>
            <a:r>
              <a:rPr lang="en-US" sz="3200" dirty="0" err="1">
                <a:solidFill>
                  <a:srgbClr val="C00000"/>
                </a:solidFill>
              </a:rPr>
              <a:t>a+a</a:t>
            </a:r>
            <a:r>
              <a:rPr lang="en-US" sz="3200" dirty="0">
                <a:solidFill>
                  <a:srgbClr val="C00000"/>
                </a:solidFill>
              </a:rPr>
              <a:t>*(b-c) + d*(b-c)</a:t>
            </a:r>
            <a:endParaRPr lang="en-US" dirty="0">
              <a:solidFill>
                <a:srgbClr val="C00000"/>
              </a:solidFill>
            </a:endParaRPr>
          </a:p>
        </p:txBody>
      </p:sp>
      <p:sp>
        <p:nvSpPr>
          <p:cNvPr id="3" name="Content Placeholder 2"/>
          <p:cNvSpPr>
            <a:spLocks noGrp="1"/>
          </p:cNvSpPr>
          <p:nvPr>
            <p:ph sz="quarter" idx="1"/>
          </p:nvPr>
        </p:nvSpPr>
        <p:spPr>
          <a:xfrm>
            <a:off x="85411" y="1791118"/>
            <a:ext cx="8653778" cy="4572737"/>
          </a:xfrm>
        </p:spPr>
        <p:txBody>
          <a:bodyPr>
            <a:normAutofit lnSpcReduction="10000"/>
          </a:bodyPr>
          <a:lstStyle/>
          <a:p>
            <a:pPr marL="457200" indent="-457200">
              <a:buFont typeface="+mj-lt"/>
              <a:buAutoNum type="arabicPeriod"/>
              <a:defRPr/>
            </a:pPr>
            <a:r>
              <a:rPr lang="en-US" sz="1800" dirty="0"/>
              <a:t>P1 = Leaf (</a:t>
            </a:r>
            <a:r>
              <a:rPr lang="en-US" sz="1800" b="1" dirty="0"/>
              <a:t>id</a:t>
            </a:r>
            <a:r>
              <a:rPr lang="en-US" sz="1800" dirty="0"/>
              <a:t>, entry-a)           	 </a:t>
            </a:r>
            <a:r>
              <a:rPr lang="en-US" sz="1800" dirty="0">
                <a:solidFill>
                  <a:srgbClr val="00B050"/>
                </a:solidFill>
              </a:rPr>
              <a:t>//creates leaf node </a:t>
            </a:r>
            <a:r>
              <a:rPr lang="en-US" sz="1800" dirty="0"/>
              <a:t>a</a:t>
            </a:r>
          </a:p>
          <a:p>
            <a:pPr marL="457200" indent="-457200">
              <a:buFont typeface="+mj-lt"/>
              <a:buAutoNum type="arabicPeriod"/>
              <a:defRPr/>
            </a:pPr>
            <a:r>
              <a:rPr lang="en-US" sz="1800" dirty="0">
                <a:solidFill>
                  <a:srgbClr val="C00000"/>
                </a:solidFill>
              </a:rPr>
              <a:t>P2 = Leaf (</a:t>
            </a:r>
            <a:r>
              <a:rPr lang="en-US" sz="1800" b="1" dirty="0">
                <a:solidFill>
                  <a:srgbClr val="C00000"/>
                </a:solidFill>
              </a:rPr>
              <a:t>id</a:t>
            </a:r>
            <a:r>
              <a:rPr lang="en-US" sz="1800" dirty="0">
                <a:solidFill>
                  <a:srgbClr val="C00000"/>
                </a:solidFill>
              </a:rPr>
              <a:t>, entry-a) = P1  </a:t>
            </a:r>
            <a:r>
              <a:rPr lang="en-US" sz="1800" dirty="0">
                <a:solidFill>
                  <a:schemeClr val="accent6"/>
                </a:solidFill>
              </a:rPr>
              <a:t>	</a:t>
            </a:r>
            <a:r>
              <a:rPr lang="en-US" sz="1800" dirty="0">
                <a:solidFill>
                  <a:srgbClr val="00B050"/>
                </a:solidFill>
              </a:rPr>
              <a:t>// reuse P1</a:t>
            </a:r>
            <a:r>
              <a:rPr lang="en-US" sz="1800" dirty="0">
                <a:solidFill>
                  <a:schemeClr val="accent6"/>
                </a:solidFill>
              </a:rPr>
              <a:t>		</a:t>
            </a:r>
          </a:p>
          <a:p>
            <a:pPr marL="457200" indent="-457200">
              <a:buFont typeface="+mj-lt"/>
              <a:buAutoNum type="arabicPeriod"/>
              <a:defRPr/>
            </a:pPr>
            <a:r>
              <a:rPr lang="en-US" sz="1800" dirty="0"/>
              <a:t>P3 = Leaf (</a:t>
            </a:r>
            <a:r>
              <a:rPr lang="en-US" sz="1800" b="1" dirty="0"/>
              <a:t>id</a:t>
            </a:r>
            <a:r>
              <a:rPr lang="en-US" sz="1800" dirty="0"/>
              <a:t>, entry-b)       	</a:t>
            </a:r>
            <a:r>
              <a:rPr lang="en-US" sz="1800" dirty="0">
                <a:solidFill>
                  <a:srgbClr val="00B050"/>
                </a:solidFill>
              </a:rPr>
              <a:t>// creates </a:t>
            </a:r>
            <a:r>
              <a:rPr lang="en-US" sz="1800" dirty="0"/>
              <a:t>b</a:t>
            </a:r>
          </a:p>
          <a:p>
            <a:pPr marL="457200" indent="-457200">
              <a:buFont typeface="+mj-lt"/>
              <a:buAutoNum type="arabicPeriod"/>
              <a:defRPr/>
            </a:pPr>
            <a:r>
              <a:rPr lang="en-US" sz="1800" dirty="0"/>
              <a:t>P4 = Leaf (</a:t>
            </a:r>
            <a:r>
              <a:rPr lang="en-US" sz="1800" b="1" dirty="0"/>
              <a:t>id</a:t>
            </a:r>
            <a:r>
              <a:rPr lang="en-US" sz="1800" dirty="0"/>
              <a:t>, entry-c)      	</a:t>
            </a:r>
            <a:r>
              <a:rPr lang="en-US" sz="1800" dirty="0">
                <a:solidFill>
                  <a:srgbClr val="00B050"/>
                </a:solidFill>
              </a:rPr>
              <a:t>// creates </a:t>
            </a:r>
            <a:r>
              <a:rPr lang="en-US" sz="1800" dirty="0"/>
              <a:t>c</a:t>
            </a:r>
          </a:p>
          <a:p>
            <a:pPr marL="457200" indent="-457200">
              <a:buFont typeface="+mj-lt"/>
              <a:buAutoNum type="arabicPeriod"/>
              <a:defRPr/>
            </a:pPr>
            <a:r>
              <a:rPr lang="en-US" sz="1800" dirty="0"/>
              <a:t>P5 = Node (‘-’, p3, p4)	      	</a:t>
            </a:r>
            <a:r>
              <a:rPr lang="en-US" sz="1800" dirty="0">
                <a:solidFill>
                  <a:srgbClr val="00B050"/>
                </a:solidFill>
              </a:rPr>
              <a:t>//creates </a:t>
            </a:r>
            <a:r>
              <a:rPr lang="en-US" sz="1800" dirty="0"/>
              <a:t>(b-c)		</a:t>
            </a:r>
          </a:p>
          <a:p>
            <a:pPr marL="457200" indent="-457200">
              <a:buFont typeface="+mj-lt"/>
              <a:buAutoNum type="arabicPeriod"/>
              <a:defRPr/>
            </a:pPr>
            <a:r>
              <a:rPr lang="en-US" sz="1800" dirty="0"/>
              <a:t>P6 = Node (‘*’, p1, p5)     	</a:t>
            </a:r>
            <a:r>
              <a:rPr lang="en-US" sz="1800" dirty="0">
                <a:solidFill>
                  <a:srgbClr val="00B050"/>
                </a:solidFill>
              </a:rPr>
              <a:t>// creates </a:t>
            </a:r>
            <a:r>
              <a:rPr lang="en-US" sz="1800" dirty="0"/>
              <a:t>a*(b-c)</a:t>
            </a:r>
          </a:p>
          <a:p>
            <a:pPr marL="457200" indent="-457200">
              <a:buFont typeface="+mj-lt"/>
              <a:buAutoNum type="arabicPeriod"/>
              <a:defRPr/>
            </a:pPr>
            <a:r>
              <a:rPr lang="en-US" sz="1800" dirty="0"/>
              <a:t>P7 = Node (‘+’, p1, p6)  	                 </a:t>
            </a:r>
            <a:r>
              <a:rPr lang="en-US" sz="1800" dirty="0">
                <a:solidFill>
                  <a:srgbClr val="00B050"/>
                </a:solidFill>
              </a:rPr>
              <a:t>// creates </a:t>
            </a:r>
            <a:r>
              <a:rPr lang="en-US" sz="1800" dirty="0" err="1"/>
              <a:t>a+a</a:t>
            </a:r>
            <a:r>
              <a:rPr lang="en-US" sz="1800" dirty="0"/>
              <a:t>*(b-c)</a:t>
            </a:r>
          </a:p>
          <a:p>
            <a:pPr marL="457200" indent="-457200">
              <a:buFont typeface="+mj-lt"/>
              <a:buAutoNum type="arabicPeriod"/>
              <a:defRPr/>
            </a:pPr>
            <a:r>
              <a:rPr lang="en-US" sz="1800" dirty="0">
                <a:solidFill>
                  <a:srgbClr val="C00000"/>
                </a:solidFill>
              </a:rPr>
              <a:t>P8 = Leaf (</a:t>
            </a:r>
            <a:r>
              <a:rPr lang="en-US" sz="1800" b="1" dirty="0">
                <a:solidFill>
                  <a:srgbClr val="C00000"/>
                </a:solidFill>
              </a:rPr>
              <a:t>id</a:t>
            </a:r>
            <a:r>
              <a:rPr lang="en-US" sz="1800" dirty="0">
                <a:solidFill>
                  <a:srgbClr val="C00000"/>
                </a:solidFill>
              </a:rPr>
              <a:t>, entry-b)= P3</a:t>
            </a:r>
            <a:r>
              <a:rPr lang="en-US" sz="1800" dirty="0">
                <a:solidFill>
                  <a:schemeClr val="accent6"/>
                </a:solidFill>
              </a:rPr>
              <a:t>	</a:t>
            </a:r>
            <a:r>
              <a:rPr lang="en-US" sz="1800" dirty="0">
                <a:solidFill>
                  <a:schemeClr val="accent1">
                    <a:lumMod val="75000"/>
                  </a:schemeClr>
                </a:solidFill>
              </a:rPr>
              <a:t>//reuse existing node</a:t>
            </a:r>
          </a:p>
          <a:p>
            <a:pPr marL="457200" indent="-457200">
              <a:buFont typeface="+mj-lt"/>
              <a:buAutoNum type="arabicPeriod"/>
              <a:defRPr/>
            </a:pPr>
            <a:r>
              <a:rPr lang="en-US" sz="1800" dirty="0">
                <a:solidFill>
                  <a:srgbClr val="C00000"/>
                </a:solidFill>
              </a:rPr>
              <a:t>P9 = Leaf (</a:t>
            </a:r>
            <a:r>
              <a:rPr lang="en-US" sz="1800" b="1" dirty="0">
                <a:solidFill>
                  <a:srgbClr val="C00000"/>
                </a:solidFill>
              </a:rPr>
              <a:t>id</a:t>
            </a:r>
            <a:r>
              <a:rPr lang="en-US" sz="1800" dirty="0">
                <a:solidFill>
                  <a:srgbClr val="C00000"/>
                </a:solidFill>
              </a:rPr>
              <a:t>, entry-c) = P4</a:t>
            </a:r>
            <a:r>
              <a:rPr lang="en-US" sz="1800" dirty="0">
                <a:solidFill>
                  <a:schemeClr val="accent6"/>
                </a:solidFill>
              </a:rPr>
              <a:t>	</a:t>
            </a:r>
            <a:r>
              <a:rPr lang="en-US" sz="1800" dirty="0">
                <a:solidFill>
                  <a:schemeClr val="accent1">
                    <a:lumMod val="75000"/>
                  </a:schemeClr>
                </a:solidFill>
              </a:rPr>
              <a:t>//reuse existing node</a:t>
            </a:r>
          </a:p>
          <a:p>
            <a:pPr marL="457200" indent="-457200">
              <a:buFont typeface="+mj-lt"/>
              <a:buAutoNum type="arabicPeriod"/>
              <a:defRPr/>
            </a:pPr>
            <a:r>
              <a:rPr lang="en-US" sz="1800" dirty="0">
                <a:solidFill>
                  <a:srgbClr val="C00000"/>
                </a:solidFill>
              </a:rPr>
              <a:t>P10 = Node (‘-’, p3, p4) = P5  </a:t>
            </a:r>
            <a:r>
              <a:rPr lang="en-US" sz="1800" dirty="0">
                <a:solidFill>
                  <a:schemeClr val="accent3">
                    <a:lumMod val="75000"/>
                  </a:schemeClr>
                </a:solidFill>
              </a:rPr>
              <a:t>          </a:t>
            </a:r>
            <a:r>
              <a:rPr lang="en-US" sz="1800" dirty="0">
                <a:solidFill>
                  <a:srgbClr val="00B050"/>
                </a:solidFill>
              </a:rPr>
              <a:t>//</a:t>
            </a:r>
            <a:r>
              <a:rPr lang="en-US" sz="1800" dirty="0">
                <a:solidFill>
                  <a:srgbClr val="0070C0"/>
                </a:solidFill>
              </a:rPr>
              <a:t>reuse existing expression (b-c)</a:t>
            </a:r>
          </a:p>
          <a:p>
            <a:pPr marL="457200" indent="-457200">
              <a:buFont typeface="+mj-lt"/>
              <a:buAutoNum type="arabicPeriod"/>
              <a:defRPr/>
            </a:pPr>
            <a:r>
              <a:rPr lang="en-US" sz="1800" dirty="0"/>
              <a:t>P11 = Leaf (</a:t>
            </a:r>
            <a:r>
              <a:rPr lang="en-US" sz="1800" b="1" dirty="0"/>
              <a:t>id</a:t>
            </a:r>
            <a:r>
              <a:rPr lang="en-US" sz="1800" dirty="0"/>
              <a:t>, entry-d)	                  </a:t>
            </a:r>
            <a:r>
              <a:rPr lang="en-US" sz="1800" dirty="0">
                <a:solidFill>
                  <a:srgbClr val="00B050"/>
                </a:solidFill>
              </a:rPr>
              <a:t>//creates d</a:t>
            </a:r>
          </a:p>
          <a:p>
            <a:pPr marL="457200" indent="-457200">
              <a:buFont typeface="+mj-lt"/>
              <a:buAutoNum type="arabicPeriod"/>
              <a:defRPr/>
            </a:pPr>
            <a:r>
              <a:rPr lang="en-US" sz="1800" dirty="0"/>
              <a:t>P12 = Node (‘*’, p5, p11)   	</a:t>
            </a:r>
            <a:r>
              <a:rPr lang="en-US" sz="1800" dirty="0">
                <a:solidFill>
                  <a:srgbClr val="00B050"/>
                </a:solidFill>
              </a:rPr>
              <a:t>// creates d* (b-c) using P5 &amp; P11</a:t>
            </a:r>
          </a:p>
          <a:p>
            <a:pPr marL="457200" indent="-457200">
              <a:buFont typeface="+mj-lt"/>
              <a:buAutoNum type="arabicPeriod"/>
              <a:defRPr/>
            </a:pPr>
            <a:r>
              <a:rPr lang="en-US" sz="1800" dirty="0"/>
              <a:t>P13 = Node (‘+’, p7, p12) </a:t>
            </a:r>
            <a:r>
              <a:rPr lang="en-US" sz="1800" dirty="0">
                <a:solidFill>
                  <a:srgbClr val="0070C0"/>
                </a:solidFill>
              </a:rPr>
              <a:t>	 </a:t>
            </a:r>
            <a:r>
              <a:rPr lang="en-US" sz="1800" dirty="0">
                <a:solidFill>
                  <a:srgbClr val="00B050"/>
                </a:solidFill>
              </a:rPr>
              <a:t>// creates </a:t>
            </a:r>
            <a:r>
              <a:rPr lang="en-US" sz="1800" dirty="0" err="1">
                <a:solidFill>
                  <a:srgbClr val="00B050"/>
                </a:solidFill>
              </a:rPr>
              <a:t>a+a</a:t>
            </a:r>
            <a:r>
              <a:rPr lang="en-US" sz="1800" dirty="0">
                <a:solidFill>
                  <a:srgbClr val="00B050"/>
                </a:solidFill>
              </a:rPr>
              <a:t>*(b-c) + d* (b-c)</a:t>
            </a:r>
          </a:p>
          <a:p>
            <a:pPr marL="457200" indent="-457200">
              <a:buFont typeface="+mj-lt"/>
              <a:buAutoNum type="arabicPeriod"/>
              <a:defRPr/>
            </a:pPr>
            <a:endParaRPr lang="en-US" sz="1400" dirty="0"/>
          </a:p>
          <a:p>
            <a:pPr marL="457200" indent="-457200">
              <a:buFont typeface="+mj-lt"/>
              <a:buAutoNum type="arabicPeriod"/>
              <a:defRPr/>
            </a:pPr>
            <a:endParaRPr lang="en-US" sz="1400" dirty="0"/>
          </a:p>
        </p:txBody>
      </p:sp>
      <p:sp>
        <p:nvSpPr>
          <p:cNvPr id="76804"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DDDCE4-8199-48E3-93EF-B9DA7225B3A9}" type="slidenum">
              <a:rPr lang="en-US" altLang="en-US">
                <a:solidFill>
                  <a:srgbClr val="FFFFFF"/>
                </a:solidFill>
              </a:rPr>
              <a:pPr/>
              <a:t>67</a:t>
            </a:fld>
            <a:endParaRPr lang="en-US" altLang="en-US">
              <a:solidFill>
                <a:srgbClr val="FFFFFF"/>
              </a:solidFill>
            </a:endParaRPr>
          </a:p>
        </p:txBody>
      </p:sp>
    </p:spTree>
    <p:extLst>
      <p:ext uri="{BB962C8B-B14F-4D97-AF65-F5344CB8AC3E}">
        <p14:creationId xmlns:p14="http://schemas.microsoft.com/office/powerpoint/2010/main" val="424135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Nodes of A DAG</a:t>
            </a:r>
          </a:p>
        </p:txBody>
      </p:sp>
      <p:sp>
        <p:nvSpPr>
          <p:cNvPr id="73731" name="Content Placeholder 2"/>
          <p:cNvSpPr>
            <a:spLocks noGrp="1"/>
          </p:cNvSpPr>
          <p:nvPr>
            <p:ph sz="quarter" idx="1"/>
          </p:nvPr>
        </p:nvSpPr>
        <p:spPr>
          <a:xfrm>
            <a:off x="0" y="1743497"/>
            <a:ext cx="9144000" cy="4873625"/>
          </a:xfrm>
        </p:spPr>
        <p:txBody>
          <a:bodyPr>
            <a:normAutofit/>
          </a:bodyPr>
          <a:lstStyle/>
          <a:p>
            <a:pPr>
              <a:defRPr/>
            </a:pPr>
            <a:r>
              <a:rPr lang="en-US" sz="3600" dirty="0"/>
              <a:t>The nodes of syntax tree (DAG) can be stored in an </a:t>
            </a:r>
            <a:r>
              <a:rPr lang="en-US" sz="3600" b="1" dirty="0"/>
              <a:t>array of records</a:t>
            </a:r>
            <a:r>
              <a:rPr lang="en-US" sz="3600" dirty="0"/>
              <a:t>:</a:t>
            </a:r>
          </a:p>
          <a:p>
            <a:pPr lvl="1">
              <a:defRPr/>
            </a:pPr>
            <a:r>
              <a:rPr lang="en-US" sz="3200" dirty="0">
                <a:solidFill>
                  <a:srgbClr val="C00000"/>
                </a:solidFill>
              </a:rPr>
              <a:t>Each row denotes a </a:t>
            </a:r>
            <a:r>
              <a:rPr lang="en-US" sz="3200" b="1" dirty="0">
                <a:solidFill>
                  <a:srgbClr val="C00000"/>
                </a:solidFill>
              </a:rPr>
              <a:t>record</a:t>
            </a:r>
          </a:p>
          <a:p>
            <a:pPr lvl="1">
              <a:defRPr/>
            </a:pPr>
            <a:r>
              <a:rPr lang="en-US" sz="3200" dirty="0">
                <a:solidFill>
                  <a:srgbClr val="C00000"/>
                </a:solidFill>
              </a:rPr>
              <a:t>In each record, the first field is an </a:t>
            </a:r>
            <a:r>
              <a:rPr lang="en-US" sz="3200" b="1" dirty="0">
                <a:solidFill>
                  <a:srgbClr val="C00000"/>
                </a:solidFill>
              </a:rPr>
              <a:t>operation code</a:t>
            </a:r>
          </a:p>
          <a:p>
            <a:pPr lvl="2">
              <a:defRPr/>
            </a:pPr>
            <a:r>
              <a:rPr lang="en-US" sz="3200" dirty="0">
                <a:solidFill>
                  <a:srgbClr val="0070C0"/>
                </a:solidFill>
              </a:rPr>
              <a:t>Operator s having </a:t>
            </a:r>
            <a:r>
              <a:rPr lang="en-US" sz="3200" b="1" dirty="0">
                <a:solidFill>
                  <a:srgbClr val="0070C0"/>
                </a:solidFill>
              </a:rPr>
              <a:t>two additional fields </a:t>
            </a:r>
            <a:r>
              <a:rPr lang="en-US" sz="3200" dirty="0">
                <a:solidFill>
                  <a:srgbClr val="0070C0"/>
                </a:solidFill>
              </a:rPr>
              <a:t>(</a:t>
            </a:r>
            <a:r>
              <a:rPr lang="en-US" sz="3200" b="1" dirty="0">
                <a:solidFill>
                  <a:srgbClr val="0070C0"/>
                </a:solidFill>
              </a:rPr>
              <a:t>left and right children</a:t>
            </a:r>
            <a:r>
              <a:rPr lang="en-US" sz="3200" dirty="0">
                <a:solidFill>
                  <a:srgbClr val="0070C0"/>
                </a:solidFill>
              </a:rPr>
              <a:t>)</a:t>
            </a:r>
          </a:p>
          <a:p>
            <a:pPr lvl="2">
              <a:defRPr/>
            </a:pPr>
            <a:r>
              <a:rPr lang="en-US" sz="3200" dirty="0">
                <a:solidFill>
                  <a:srgbClr val="0070C0"/>
                </a:solidFill>
              </a:rPr>
              <a:t>Leaves have </a:t>
            </a:r>
            <a:r>
              <a:rPr lang="en-US" sz="3200" b="1" dirty="0">
                <a:solidFill>
                  <a:srgbClr val="0070C0"/>
                </a:solidFill>
              </a:rPr>
              <a:t>one additional field </a:t>
            </a:r>
            <a:r>
              <a:rPr lang="en-US" sz="3200" dirty="0">
                <a:solidFill>
                  <a:srgbClr val="0070C0"/>
                </a:solidFill>
              </a:rPr>
              <a:t>which holds the </a:t>
            </a:r>
            <a:r>
              <a:rPr lang="en-US" sz="3200" b="1" dirty="0">
                <a:solidFill>
                  <a:srgbClr val="0070C0"/>
                </a:solidFill>
              </a:rPr>
              <a:t>lexical value</a:t>
            </a:r>
          </a:p>
          <a:p>
            <a:pPr lvl="1">
              <a:defRPr/>
            </a:pPr>
            <a:r>
              <a:rPr lang="en-US" sz="3200" dirty="0">
                <a:solidFill>
                  <a:srgbClr val="C00000"/>
                </a:solidFill>
              </a:rPr>
              <a:t>Integer </a:t>
            </a:r>
            <a:r>
              <a:rPr lang="en-US" sz="3200" b="1" dirty="0">
                <a:solidFill>
                  <a:srgbClr val="C00000"/>
                </a:solidFill>
              </a:rPr>
              <a:t>indexing</a:t>
            </a:r>
            <a:r>
              <a:rPr lang="en-US" sz="3200" dirty="0">
                <a:solidFill>
                  <a:srgbClr val="C00000"/>
                </a:solidFill>
              </a:rPr>
              <a:t> is used to refer to the nodes</a:t>
            </a:r>
          </a:p>
          <a:p>
            <a:pPr>
              <a:defRPr/>
            </a:pPr>
            <a:endParaRPr lang="en-US" sz="3200" dirty="0"/>
          </a:p>
          <a:p>
            <a:pPr>
              <a:defRPr/>
            </a:pPr>
            <a:endParaRPr lang="en-US" sz="3200" dirty="0"/>
          </a:p>
          <a:p>
            <a:pPr>
              <a:defRPr/>
            </a:pPr>
            <a:endParaRPr lang="en-US" sz="3200" dirty="0"/>
          </a:p>
        </p:txBody>
      </p:sp>
      <p:sp>
        <p:nvSpPr>
          <p:cNvPr id="77828"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283FAE-FC3F-4C2C-84C4-C551F33A5BE8}" type="slidenum">
              <a:rPr lang="en-US" altLang="en-US">
                <a:solidFill>
                  <a:srgbClr val="FFFFFF"/>
                </a:solidFill>
              </a:rPr>
              <a:pPr/>
              <a:t>68</a:t>
            </a:fld>
            <a:endParaRPr lang="en-US" altLang="en-US">
              <a:solidFill>
                <a:srgbClr val="FFFFFF"/>
              </a:solidFill>
            </a:endParaRPr>
          </a:p>
        </p:txBody>
      </p:sp>
    </p:spTree>
    <p:extLst>
      <p:ext uri="{BB962C8B-B14F-4D97-AF65-F5344CB8AC3E}">
        <p14:creationId xmlns:p14="http://schemas.microsoft.com/office/powerpoint/2010/main" val="286228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104F48-2FE4-4B8F-B5FC-A3D0FECC6658}" type="slidenum">
              <a:rPr lang="en-US" altLang="en-US">
                <a:solidFill>
                  <a:srgbClr val="FFFFFF"/>
                </a:solidFill>
              </a:rPr>
              <a:pPr/>
              <a:t>69</a:t>
            </a:fld>
            <a:endParaRPr lang="en-US" altLang="en-US">
              <a:solidFill>
                <a:srgbClr val="FFFFFF"/>
              </a:solidFill>
            </a:endParaRPr>
          </a:p>
        </p:txBody>
      </p:sp>
      <p:pic>
        <p:nvPicPr>
          <p:cNvPr id="2" name="Picture 1"/>
          <p:cNvPicPr>
            <a:picLocks noChangeAspect="1"/>
          </p:cNvPicPr>
          <p:nvPr/>
        </p:nvPicPr>
        <p:blipFill>
          <a:blip r:embed="rId2"/>
          <a:stretch>
            <a:fillRect/>
          </a:stretch>
        </p:blipFill>
        <p:spPr>
          <a:xfrm>
            <a:off x="752099" y="2102900"/>
            <a:ext cx="7639801" cy="3586700"/>
          </a:xfrm>
          <a:prstGeom prst="rect">
            <a:avLst/>
          </a:prstGeom>
        </p:spPr>
      </p:pic>
      <p:sp>
        <p:nvSpPr>
          <p:cNvPr id="3" name="Rectangle 2"/>
          <p:cNvSpPr/>
          <p:nvPr/>
        </p:nvSpPr>
        <p:spPr>
          <a:xfrm>
            <a:off x="0" y="59689"/>
            <a:ext cx="9144000" cy="1243594"/>
          </a:xfrm>
          <a:prstGeom prst="rect">
            <a:avLst/>
          </a:prstGeom>
          <a:solidFill>
            <a:srgbClr val="009A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rPr>
              <a:t>Figure 6.6. DAG for </a:t>
            </a:r>
            <a:r>
              <a:rPr lang="en-US" sz="4400" dirty="0" err="1">
                <a:solidFill>
                  <a:schemeClr val="bg1"/>
                </a:solidFill>
              </a:rPr>
              <a:t>i</a:t>
            </a:r>
            <a:r>
              <a:rPr lang="en-US" sz="4400" dirty="0">
                <a:solidFill>
                  <a:schemeClr val="bg1"/>
                </a:solidFill>
              </a:rPr>
              <a:t> = </a:t>
            </a:r>
            <a:r>
              <a:rPr lang="en-US" sz="4400" dirty="0" err="1">
                <a:solidFill>
                  <a:schemeClr val="bg1"/>
                </a:solidFill>
              </a:rPr>
              <a:t>i</a:t>
            </a:r>
            <a:r>
              <a:rPr lang="en-US" sz="4400" dirty="0">
                <a:solidFill>
                  <a:schemeClr val="bg1"/>
                </a:solidFill>
              </a:rPr>
              <a:t> + 10</a:t>
            </a:r>
          </a:p>
        </p:txBody>
      </p:sp>
    </p:spTree>
    <p:extLst>
      <p:ext uri="{BB962C8B-B14F-4D97-AF65-F5344CB8AC3E}">
        <p14:creationId xmlns:p14="http://schemas.microsoft.com/office/powerpoint/2010/main" val="99332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94734" y="348650"/>
            <a:ext cx="7886700" cy="1325563"/>
          </a:xfrm>
        </p:spPr>
        <p:txBody>
          <a:bodyPr/>
          <a:lstStyle/>
          <a:p>
            <a:pPr eaLnBrk="1" fontAlgn="auto" hangingPunct="1">
              <a:spcAft>
                <a:spcPts val="0"/>
              </a:spcAft>
              <a:defRPr/>
            </a:pPr>
            <a:r>
              <a:rPr lang="en-US" dirty="0"/>
              <a:t>Type systems?</a:t>
            </a:r>
          </a:p>
        </p:txBody>
      </p:sp>
      <p:sp>
        <p:nvSpPr>
          <p:cNvPr id="13315" name="Rectangle 3"/>
          <p:cNvSpPr>
            <a:spLocks noGrp="1" noChangeArrowheads="1"/>
          </p:cNvSpPr>
          <p:nvPr>
            <p:ph sz="quarter" idx="1"/>
          </p:nvPr>
        </p:nvSpPr>
        <p:spPr>
          <a:xfrm>
            <a:off x="94734" y="1797908"/>
            <a:ext cx="9049265" cy="4873625"/>
          </a:xfrm>
        </p:spPr>
        <p:txBody>
          <a:bodyPr>
            <a:noAutofit/>
          </a:bodyPr>
          <a:lstStyle/>
          <a:p>
            <a:pPr eaLnBrk="1" hangingPunct="1">
              <a:lnSpc>
                <a:spcPct val="80000"/>
              </a:lnSpc>
            </a:pPr>
            <a:r>
              <a:rPr lang="en-US" altLang="en-US" dirty="0"/>
              <a:t>Type?</a:t>
            </a:r>
          </a:p>
          <a:p>
            <a:pPr lvl="1" eaLnBrk="1" hangingPunct="1">
              <a:lnSpc>
                <a:spcPct val="80000"/>
              </a:lnSpc>
            </a:pPr>
            <a:r>
              <a:rPr lang="en-US" altLang="en-US" sz="2800" dirty="0">
                <a:solidFill>
                  <a:srgbClr val="C00000"/>
                </a:solidFill>
              </a:rPr>
              <a:t>Refers to a set of common properties associated with each value of that type</a:t>
            </a:r>
          </a:p>
          <a:p>
            <a:pPr eaLnBrk="1" hangingPunct="1">
              <a:lnSpc>
                <a:spcPct val="80000"/>
              </a:lnSpc>
            </a:pPr>
            <a:r>
              <a:rPr lang="en-US" altLang="en-US" sz="2400" dirty="0"/>
              <a:t>Type systems?</a:t>
            </a:r>
          </a:p>
          <a:p>
            <a:pPr lvl="1" eaLnBrk="1" hangingPunct="1">
              <a:lnSpc>
                <a:spcPct val="80000"/>
              </a:lnSpc>
            </a:pPr>
            <a:r>
              <a:rPr lang="en-US" altLang="en-US" dirty="0">
                <a:solidFill>
                  <a:srgbClr val="C00000"/>
                </a:solidFill>
              </a:rPr>
              <a:t>Specifies the semantics of a valid program</a:t>
            </a:r>
          </a:p>
          <a:p>
            <a:pPr lvl="1" eaLnBrk="1" hangingPunct="1">
              <a:lnSpc>
                <a:spcPct val="80000"/>
              </a:lnSpc>
            </a:pPr>
            <a:r>
              <a:rPr lang="en-US" altLang="en-US" dirty="0">
                <a:solidFill>
                  <a:srgbClr val="C00000"/>
                </a:solidFill>
              </a:rPr>
              <a:t>Creates a knowledge base for both structure and behavior</a:t>
            </a:r>
          </a:p>
          <a:p>
            <a:pPr lvl="2" eaLnBrk="1" hangingPunct="1">
              <a:lnSpc>
                <a:spcPct val="80000"/>
              </a:lnSpc>
            </a:pPr>
            <a:r>
              <a:rPr lang="en-US" altLang="en-US" sz="2400" dirty="0">
                <a:solidFill>
                  <a:srgbClr val="00B050"/>
                </a:solidFill>
              </a:rPr>
              <a:t>Ensure run-time Safety (run-time errors using type checking)</a:t>
            </a:r>
          </a:p>
          <a:p>
            <a:pPr lvl="2" eaLnBrk="1" hangingPunct="1">
              <a:lnSpc>
                <a:spcPct val="80000"/>
              </a:lnSpc>
            </a:pPr>
            <a:r>
              <a:rPr lang="en-US" altLang="en-US" sz="2400" dirty="0">
                <a:solidFill>
                  <a:srgbClr val="00B050"/>
                </a:solidFill>
              </a:rPr>
              <a:t>Improve expressiveness (operator overloading/polymorphisms)</a:t>
            </a:r>
          </a:p>
          <a:p>
            <a:pPr lvl="2" eaLnBrk="1" hangingPunct="1">
              <a:lnSpc>
                <a:spcPct val="80000"/>
              </a:lnSpc>
            </a:pPr>
            <a:r>
              <a:rPr lang="en-US" altLang="en-US" sz="2400" dirty="0">
                <a:solidFill>
                  <a:srgbClr val="00B050"/>
                </a:solidFill>
              </a:rPr>
              <a:t>Improve Run-time efficiency by generating better code (e.g., addition when one of the operand is zero)</a:t>
            </a:r>
          </a:p>
          <a:p>
            <a:pPr eaLnBrk="1" hangingPunct="1">
              <a:lnSpc>
                <a:spcPct val="80000"/>
              </a:lnSpc>
            </a:pPr>
            <a:endParaRPr lang="en-US" altLang="en-US" sz="2000" dirty="0"/>
          </a:p>
        </p:txBody>
      </p:sp>
      <p:sp>
        <p:nvSpPr>
          <p:cNvPr id="13316"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C2DEF2-1E6B-44ED-A938-D01403DD9845}" type="slidenum">
              <a:rPr lang="en-US" altLang="en-US">
                <a:solidFill>
                  <a:srgbClr val="FFFFFF"/>
                </a:solidFill>
              </a:rPr>
              <a:pPr/>
              <a:t>7</a:t>
            </a:fld>
            <a:endParaRPr lang="en-US" altLang="en-US">
              <a:solidFill>
                <a:srgbClr val="FFFFFF"/>
              </a:solidFill>
            </a:endParaRPr>
          </a:p>
        </p:txBody>
      </p:sp>
    </p:spTree>
    <p:extLst>
      <p:ext uri="{BB962C8B-B14F-4D97-AF65-F5344CB8AC3E}">
        <p14:creationId xmlns:p14="http://schemas.microsoft.com/office/powerpoint/2010/main" val="11394112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11020"/>
            <a:ext cx="8603701" cy="4957700"/>
          </a:xfrm>
          <a:prstGeom prst="rect">
            <a:avLst/>
          </a:prstGeom>
        </p:spPr>
      </p:pic>
      <p:sp>
        <p:nvSpPr>
          <p:cNvPr id="3" name="Rectangle 2"/>
          <p:cNvSpPr/>
          <p:nvPr/>
        </p:nvSpPr>
        <p:spPr>
          <a:xfrm>
            <a:off x="0" y="59689"/>
            <a:ext cx="9144000" cy="883920"/>
          </a:xfrm>
          <a:prstGeom prst="rect">
            <a:avLst/>
          </a:prstGeom>
          <a:solidFill>
            <a:srgbClr val="009A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rPr>
              <a:t>Figure 6.6. DAG for </a:t>
            </a:r>
            <a:r>
              <a:rPr lang="en-US" sz="4400" dirty="0" err="1">
                <a:solidFill>
                  <a:schemeClr val="bg1"/>
                </a:solidFill>
              </a:rPr>
              <a:t>i</a:t>
            </a:r>
            <a:r>
              <a:rPr lang="en-US" sz="4400" dirty="0">
                <a:solidFill>
                  <a:schemeClr val="bg1"/>
                </a:solidFill>
              </a:rPr>
              <a:t> = </a:t>
            </a:r>
            <a:r>
              <a:rPr lang="en-US" sz="4400" dirty="0" err="1">
                <a:solidFill>
                  <a:schemeClr val="bg1"/>
                </a:solidFill>
              </a:rPr>
              <a:t>i</a:t>
            </a:r>
            <a:r>
              <a:rPr lang="en-US" sz="4400" dirty="0">
                <a:solidFill>
                  <a:schemeClr val="bg1"/>
                </a:solidFill>
              </a:rPr>
              <a:t> + 10</a:t>
            </a:r>
          </a:p>
        </p:txBody>
      </p:sp>
    </p:spTree>
    <p:extLst>
      <p:ext uri="{BB962C8B-B14F-4D97-AF65-F5344CB8AC3E}">
        <p14:creationId xmlns:p14="http://schemas.microsoft.com/office/powerpoint/2010/main" val="22403329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7885"/>
            <a:ext cx="7886700" cy="1325563"/>
          </a:xfrm>
        </p:spPr>
        <p:txBody>
          <a:bodyPr/>
          <a:lstStyle/>
          <a:p>
            <a:pPr>
              <a:defRPr/>
            </a:pPr>
            <a:r>
              <a:rPr lang="en-US" dirty="0"/>
              <a:t>Three-address code (3AC)</a:t>
            </a:r>
          </a:p>
        </p:txBody>
      </p:sp>
      <p:sp>
        <p:nvSpPr>
          <p:cNvPr id="79875" name="Content Placeholder 2"/>
          <p:cNvSpPr>
            <a:spLocks noGrp="1"/>
          </p:cNvSpPr>
          <p:nvPr>
            <p:ph sz="quarter" idx="1"/>
          </p:nvPr>
        </p:nvSpPr>
        <p:spPr>
          <a:xfrm>
            <a:off x="0" y="1733448"/>
            <a:ext cx="9144000" cy="4873625"/>
          </a:xfrm>
        </p:spPr>
        <p:txBody>
          <a:bodyPr/>
          <a:lstStyle/>
          <a:p>
            <a:r>
              <a:rPr lang="en-US" altLang="en-US" sz="3200" dirty="0"/>
              <a:t>In 3-address code</a:t>
            </a:r>
          </a:p>
          <a:p>
            <a:pPr lvl="1"/>
            <a:r>
              <a:rPr lang="en-US" altLang="en-US" dirty="0">
                <a:solidFill>
                  <a:srgbClr val="C00000"/>
                </a:solidFill>
              </a:rPr>
              <a:t>Linearized representation of syntax tree  or DAG</a:t>
            </a:r>
          </a:p>
          <a:p>
            <a:pPr lvl="1"/>
            <a:r>
              <a:rPr lang="en-US" altLang="en-US" dirty="0">
                <a:solidFill>
                  <a:srgbClr val="C00000"/>
                </a:solidFill>
              </a:rPr>
              <a:t>At most one operator on the R.H.S of an instruction</a:t>
            </a:r>
          </a:p>
          <a:p>
            <a:pPr lvl="1"/>
            <a:r>
              <a:rPr lang="en-US" altLang="en-US" dirty="0">
                <a:solidFill>
                  <a:srgbClr val="C00000"/>
                </a:solidFill>
              </a:rPr>
              <a:t>No build-up arithmetic expression are permitted</a:t>
            </a:r>
          </a:p>
          <a:p>
            <a:pPr lvl="1"/>
            <a:r>
              <a:rPr lang="en-US" altLang="en-US" dirty="0">
                <a:solidFill>
                  <a:srgbClr val="C00000"/>
                </a:solidFill>
              </a:rPr>
              <a:t>Expression like x*</a:t>
            </a:r>
            <a:r>
              <a:rPr lang="en-US" altLang="en-US" dirty="0" err="1">
                <a:solidFill>
                  <a:srgbClr val="C00000"/>
                </a:solidFill>
              </a:rPr>
              <a:t>y+z</a:t>
            </a:r>
            <a:r>
              <a:rPr lang="en-US" altLang="en-US" dirty="0">
                <a:solidFill>
                  <a:srgbClr val="C00000"/>
                </a:solidFill>
              </a:rPr>
              <a:t>  represented as</a:t>
            </a:r>
          </a:p>
          <a:p>
            <a:pPr lvl="2"/>
            <a:r>
              <a:rPr lang="en-US" altLang="en-US" dirty="0">
                <a:solidFill>
                  <a:srgbClr val="0070C0"/>
                </a:solidFill>
              </a:rPr>
              <a:t>t1 = y * z</a:t>
            </a:r>
          </a:p>
          <a:p>
            <a:pPr lvl="2"/>
            <a:r>
              <a:rPr lang="en-US" altLang="en-US" dirty="0">
                <a:solidFill>
                  <a:srgbClr val="0070C0"/>
                </a:solidFill>
              </a:rPr>
              <a:t>t2  = x + t1</a:t>
            </a:r>
          </a:p>
          <a:p>
            <a:pPr lvl="3"/>
            <a:r>
              <a:rPr lang="en-US" altLang="en-US" dirty="0">
                <a:solidFill>
                  <a:srgbClr val="009A44"/>
                </a:solidFill>
              </a:rPr>
              <a:t>t1, and t2 are compiler-generated temporary labels/names</a:t>
            </a:r>
          </a:p>
          <a:p>
            <a:r>
              <a:rPr lang="en-US" altLang="en-US" sz="3200" dirty="0"/>
              <a:t>3-address code suitable</a:t>
            </a:r>
          </a:p>
          <a:p>
            <a:pPr lvl="1"/>
            <a:r>
              <a:rPr lang="en-US" altLang="en-US" dirty="0">
                <a:solidFill>
                  <a:srgbClr val="C00000"/>
                </a:solidFill>
              </a:rPr>
              <a:t>Target-code generation (code can be re-order easily)</a:t>
            </a:r>
          </a:p>
          <a:p>
            <a:pPr lvl="1"/>
            <a:r>
              <a:rPr lang="en-US" altLang="en-US" dirty="0">
                <a:solidFill>
                  <a:srgbClr val="C00000"/>
                </a:solidFill>
              </a:rPr>
              <a:t>Code Optimization!!!</a:t>
            </a:r>
          </a:p>
        </p:txBody>
      </p:sp>
      <p:sp>
        <p:nvSpPr>
          <p:cNvPr id="79876"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82601B-464D-4EF3-A5FB-8C3B3209B3CD}" type="slidenum">
              <a:rPr lang="en-US" altLang="en-US">
                <a:solidFill>
                  <a:srgbClr val="FFFFFF"/>
                </a:solidFill>
              </a:rPr>
              <a:pPr/>
              <a:t>71</a:t>
            </a:fld>
            <a:endParaRPr lang="en-US" altLang="en-US">
              <a:solidFill>
                <a:srgbClr val="FFFFFF"/>
              </a:solidFill>
            </a:endParaRPr>
          </a:p>
        </p:txBody>
      </p:sp>
    </p:spTree>
    <p:extLst>
      <p:ext uri="{BB962C8B-B14F-4D97-AF65-F5344CB8AC3E}">
        <p14:creationId xmlns:p14="http://schemas.microsoft.com/office/powerpoint/2010/main" val="365175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875">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98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3-Address Code for DAG</a:t>
            </a:r>
          </a:p>
        </p:txBody>
      </p:sp>
      <p:pic>
        <p:nvPicPr>
          <p:cNvPr id="4" name="Content Placeholder 3"/>
          <p:cNvPicPr>
            <a:picLocks noGrp="1" noChangeAspect="1"/>
          </p:cNvPicPr>
          <p:nvPr>
            <p:ph idx="1"/>
          </p:nvPr>
        </p:nvPicPr>
        <p:blipFill>
          <a:blip r:embed="rId2"/>
          <a:stretch>
            <a:fillRect/>
          </a:stretch>
        </p:blipFill>
        <p:spPr>
          <a:xfrm>
            <a:off x="628650" y="2276560"/>
            <a:ext cx="7886700" cy="2968539"/>
          </a:xfrm>
          <a:prstGeom prst="rect">
            <a:avLst/>
          </a:prstGeom>
        </p:spPr>
      </p:pic>
    </p:spTree>
    <p:extLst>
      <p:ext uri="{BB962C8B-B14F-4D97-AF65-F5344CB8AC3E}">
        <p14:creationId xmlns:p14="http://schemas.microsoft.com/office/powerpoint/2010/main" val="42556676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3193"/>
            <a:ext cx="9060872" cy="1325563"/>
          </a:xfrm>
          <a:solidFill>
            <a:srgbClr val="009A44"/>
          </a:solidFill>
        </p:spPr>
        <p:txBody>
          <a:bodyPr/>
          <a:lstStyle/>
          <a:p>
            <a:pPr>
              <a:defRPr/>
            </a:pPr>
            <a:r>
              <a:rPr lang="en-US" b="1" dirty="0">
                <a:solidFill>
                  <a:schemeClr val="bg1"/>
                </a:solidFill>
              </a:rPr>
              <a:t>Example 6.1: DAG (3AC) </a:t>
            </a:r>
          </a:p>
        </p:txBody>
      </p:sp>
      <p:sp>
        <p:nvSpPr>
          <p:cNvPr id="8089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E4DA8B-CC31-4FE8-9D32-E1D8D5D8C0FD}" type="slidenum">
              <a:rPr lang="en-US" altLang="en-US">
                <a:solidFill>
                  <a:srgbClr val="FFFFFF"/>
                </a:solidFill>
              </a:rPr>
              <a:pPr/>
              <a:t>73</a:t>
            </a:fld>
            <a:endParaRPr lang="en-US" altLang="en-US">
              <a:solidFill>
                <a:srgbClr val="FFFFFF"/>
              </a:solidFill>
            </a:endParaRPr>
          </a:p>
        </p:txBody>
      </p:sp>
      <p:sp>
        <p:nvSpPr>
          <p:cNvPr id="76804" name="TextBox 3"/>
          <p:cNvSpPr txBox="1">
            <a:spLocks noChangeArrowheads="1"/>
          </p:cNvSpPr>
          <p:nvPr/>
        </p:nvSpPr>
        <p:spPr bwMode="auto">
          <a:xfrm>
            <a:off x="304798" y="1577974"/>
            <a:ext cx="5943601" cy="523220"/>
          </a:xfrm>
          <a:prstGeom prst="rect">
            <a:avLst/>
          </a:prstGeom>
          <a:noFill/>
          <a:ln w="9525">
            <a:noFill/>
            <a:miter lim="800000"/>
            <a:headEnd/>
            <a:tailEnd/>
          </a:ln>
        </p:spPr>
        <p:txBody>
          <a:bodyPr wrap="square">
            <a:spAutoFit/>
          </a:bodyPr>
          <a:lstStyle/>
          <a:p>
            <a:pPr>
              <a:defRPr/>
            </a:pPr>
            <a:r>
              <a:rPr lang="en-US" sz="2800" dirty="0">
                <a:latin typeface="Arial" charset="0"/>
              </a:rPr>
              <a:t>Example: a + a * (b – c) + (b-c) * d</a:t>
            </a:r>
          </a:p>
        </p:txBody>
      </p:sp>
      <p:sp>
        <p:nvSpPr>
          <p:cNvPr id="80901" name="TextBox 4"/>
          <p:cNvSpPr txBox="1">
            <a:spLocks noChangeArrowheads="1"/>
          </p:cNvSpPr>
          <p:nvPr/>
        </p:nvSpPr>
        <p:spPr bwMode="auto">
          <a:xfrm>
            <a:off x="4038600" y="2133600"/>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t>+</a:t>
            </a:r>
          </a:p>
        </p:txBody>
      </p:sp>
      <p:cxnSp>
        <p:nvCxnSpPr>
          <p:cNvPr id="7" name="Straight Connector 6"/>
          <p:cNvCxnSpPr/>
          <p:nvPr/>
        </p:nvCxnSpPr>
        <p:spPr>
          <a:xfrm rot="10800000" flipV="1">
            <a:off x="2590800" y="2438400"/>
            <a:ext cx="1447800" cy="76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80901" idx="2"/>
          </p:cNvCxnSpPr>
          <p:nvPr/>
        </p:nvCxnSpPr>
        <p:spPr>
          <a:xfrm>
            <a:off x="4267200" y="2595265"/>
            <a:ext cx="1676400" cy="60513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0904" name="TextBox 9"/>
          <p:cNvSpPr txBox="1">
            <a:spLocks noChangeArrowheads="1"/>
          </p:cNvSpPr>
          <p:nvPr/>
        </p:nvSpPr>
        <p:spPr bwMode="auto">
          <a:xfrm>
            <a:off x="2305526" y="3077755"/>
            <a:ext cx="4403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t>+</a:t>
            </a:r>
          </a:p>
        </p:txBody>
      </p:sp>
      <p:sp>
        <p:nvSpPr>
          <p:cNvPr id="80905" name="TextBox 10"/>
          <p:cNvSpPr txBox="1">
            <a:spLocks noChangeArrowheads="1"/>
          </p:cNvSpPr>
          <p:nvPr/>
        </p:nvSpPr>
        <p:spPr bwMode="auto">
          <a:xfrm>
            <a:off x="5754369" y="3200400"/>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t>*</a:t>
            </a:r>
          </a:p>
        </p:txBody>
      </p:sp>
      <p:cxnSp>
        <p:nvCxnSpPr>
          <p:cNvPr id="13" name="Straight Connector 12"/>
          <p:cNvCxnSpPr/>
          <p:nvPr/>
        </p:nvCxnSpPr>
        <p:spPr>
          <a:xfrm rot="16200000" flipH="1">
            <a:off x="2514600" y="3429000"/>
            <a:ext cx="685800" cy="6858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0907" name="TextBox 14"/>
          <p:cNvSpPr txBox="1">
            <a:spLocks noChangeArrowheads="1"/>
          </p:cNvSpPr>
          <p:nvPr/>
        </p:nvSpPr>
        <p:spPr bwMode="auto">
          <a:xfrm>
            <a:off x="2971800" y="41148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t>*</a:t>
            </a:r>
          </a:p>
        </p:txBody>
      </p:sp>
      <p:cxnSp>
        <p:nvCxnSpPr>
          <p:cNvPr id="17" name="Straight Connector 16"/>
          <p:cNvCxnSpPr/>
          <p:nvPr/>
        </p:nvCxnSpPr>
        <p:spPr>
          <a:xfrm>
            <a:off x="3352800" y="4419600"/>
            <a:ext cx="762000" cy="914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0909" name="TextBox 17"/>
          <p:cNvSpPr txBox="1">
            <a:spLocks noChangeArrowheads="1"/>
          </p:cNvSpPr>
          <p:nvPr/>
        </p:nvSpPr>
        <p:spPr bwMode="auto">
          <a:xfrm>
            <a:off x="3962400" y="5181600"/>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t>-</a:t>
            </a:r>
          </a:p>
        </p:txBody>
      </p:sp>
      <p:cxnSp>
        <p:nvCxnSpPr>
          <p:cNvPr id="20" name="Straight Connector 19"/>
          <p:cNvCxnSpPr/>
          <p:nvPr/>
        </p:nvCxnSpPr>
        <p:spPr>
          <a:xfrm rot="10800000" flipV="1">
            <a:off x="3429000" y="5486400"/>
            <a:ext cx="68580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0909" idx="2"/>
          </p:cNvCxnSpPr>
          <p:nvPr/>
        </p:nvCxnSpPr>
        <p:spPr>
          <a:xfrm>
            <a:off x="4191000" y="5643265"/>
            <a:ext cx="457200" cy="45273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0912" name="TextBox 22"/>
          <p:cNvSpPr txBox="1">
            <a:spLocks noChangeArrowheads="1"/>
          </p:cNvSpPr>
          <p:nvPr/>
        </p:nvSpPr>
        <p:spPr bwMode="auto">
          <a:xfrm>
            <a:off x="3124200" y="60198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t>b</a:t>
            </a:r>
          </a:p>
        </p:txBody>
      </p:sp>
      <p:sp>
        <p:nvSpPr>
          <p:cNvPr id="80913" name="TextBox 23"/>
          <p:cNvSpPr txBox="1">
            <a:spLocks noChangeArrowheads="1"/>
          </p:cNvSpPr>
          <p:nvPr/>
        </p:nvSpPr>
        <p:spPr bwMode="auto">
          <a:xfrm>
            <a:off x="4572000" y="60198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c</a:t>
            </a:r>
          </a:p>
        </p:txBody>
      </p:sp>
      <p:cxnSp>
        <p:nvCxnSpPr>
          <p:cNvPr id="27" name="Straight Connector 26"/>
          <p:cNvCxnSpPr>
            <a:stCxn id="80907" idx="2"/>
          </p:cNvCxnSpPr>
          <p:nvPr/>
        </p:nvCxnSpPr>
        <p:spPr>
          <a:xfrm flipH="1">
            <a:off x="2438400" y="4514910"/>
            <a:ext cx="762000" cy="5142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0915" name="TextBox 27"/>
          <p:cNvSpPr txBox="1">
            <a:spLocks noChangeArrowheads="1"/>
          </p:cNvSpPr>
          <p:nvPr/>
        </p:nvSpPr>
        <p:spPr bwMode="auto">
          <a:xfrm>
            <a:off x="2209800" y="4953000"/>
            <a:ext cx="38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a</a:t>
            </a:r>
          </a:p>
        </p:txBody>
      </p:sp>
      <p:cxnSp>
        <p:nvCxnSpPr>
          <p:cNvPr id="32" name="Straight Connector 31"/>
          <p:cNvCxnSpPr>
            <a:stCxn id="80905" idx="1"/>
          </p:cNvCxnSpPr>
          <p:nvPr/>
        </p:nvCxnSpPr>
        <p:spPr>
          <a:xfrm flipH="1">
            <a:off x="4230369" y="3431233"/>
            <a:ext cx="1524000" cy="182656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981700" y="3390900"/>
            <a:ext cx="533400" cy="4572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0918" name="TextBox 35"/>
          <p:cNvSpPr txBox="1">
            <a:spLocks noChangeArrowheads="1"/>
          </p:cNvSpPr>
          <p:nvPr/>
        </p:nvSpPr>
        <p:spPr bwMode="auto">
          <a:xfrm>
            <a:off x="6400800" y="3886200"/>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a:t>
            </a:r>
          </a:p>
        </p:txBody>
      </p:sp>
      <p:sp>
        <p:nvSpPr>
          <p:cNvPr id="80919" name="TextBox 38"/>
          <p:cNvSpPr txBox="1">
            <a:spLocks noChangeArrowheads="1"/>
          </p:cNvSpPr>
          <p:nvPr/>
        </p:nvSpPr>
        <p:spPr bwMode="auto">
          <a:xfrm>
            <a:off x="87627" y="5715000"/>
            <a:ext cx="1897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defRPr sz="1400" b="1">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altLang="en-US" dirty="0"/>
              <a:t>Represents (b- c) twice</a:t>
            </a:r>
          </a:p>
        </p:txBody>
      </p:sp>
      <p:sp>
        <p:nvSpPr>
          <p:cNvPr id="26" name="TextBox 25"/>
          <p:cNvSpPr txBox="1"/>
          <p:nvPr/>
        </p:nvSpPr>
        <p:spPr>
          <a:xfrm>
            <a:off x="6637018" y="4291012"/>
            <a:ext cx="2209800" cy="1938992"/>
          </a:xfrm>
          <a:prstGeom prst="rect">
            <a:avLst/>
          </a:prstGeom>
          <a:solidFill>
            <a:schemeClr val="bg1"/>
          </a:solidFill>
        </p:spPr>
        <p:txBody>
          <a:bodyPr>
            <a:spAutoFit/>
          </a:bodyPr>
          <a:lstStyle/>
          <a:p>
            <a:pPr>
              <a:defRPr/>
            </a:pPr>
            <a:r>
              <a:rPr lang="en-US" sz="2400" dirty="0">
                <a:latin typeface="Arial" charset="0"/>
              </a:rPr>
              <a:t>t1 =b – c</a:t>
            </a:r>
          </a:p>
          <a:p>
            <a:pPr>
              <a:defRPr/>
            </a:pPr>
            <a:r>
              <a:rPr lang="en-US" sz="2400" dirty="0">
                <a:latin typeface="Arial" charset="0"/>
              </a:rPr>
              <a:t>t2 = a * t1</a:t>
            </a:r>
          </a:p>
          <a:p>
            <a:pPr>
              <a:defRPr/>
            </a:pPr>
            <a:r>
              <a:rPr lang="en-US" sz="2400" dirty="0">
                <a:solidFill>
                  <a:schemeClr val="accent2"/>
                </a:solidFill>
                <a:latin typeface="Arial" charset="0"/>
              </a:rPr>
              <a:t>t3 = a + t2</a:t>
            </a:r>
          </a:p>
          <a:p>
            <a:pPr>
              <a:defRPr/>
            </a:pPr>
            <a:r>
              <a:rPr lang="en-US" sz="2400" dirty="0">
                <a:solidFill>
                  <a:srgbClr val="00B050"/>
                </a:solidFill>
                <a:latin typeface="Arial" charset="0"/>
              </a:rPr>
              <a:t>t4 = t1 * d</a:t>
            </a:r>
          </a:p>
          <a:p>
            <a:pPr>
              <a:defRPr/>
            </a:pPr>
            <a:r>
              <a:rPr lang="en-US" sz="2400" dirty="0">
                <a:solidFill>
                  <a:schemeClr val="accent5"/>
                </a:solidFill>
                <a:latin typeface="Arial" charset="0"/>
              </a:rPr>
              <a:t>t5 = t3 + t4</a:t>
            </a:r>
          </a:p>
        </p:txBody>
      </p:sp>
      <p:sp>
        <p:nvSpPr>
          <p:cNvPr id="29" name="Freeform 28"/>
          <p:cNvSpPr/>
          <p:nvPr/>
        </p:nvSpPr>
        <p:spPr>
          <a:xfrm>
            <a:off x="1960563" y="3390900"/>
            <a:ext cx="500062" cy="1630363"/>
          </a:xfrm>
          <a:custGeom>
            <a:avLst/>
            <a:gdLst>
              <a:gd name="connsiteX0" fmla="*/ 500149 w 500149"/>
              <a:gd name="connsiteY0" fmla="*/ 0 h 1629294"/>
              <a:gd name="connsiteX1" fmla="*/ 26324 w 500149"/>
              <a:gd name="connsiteY1" fmla="*/ 922712 h 1629294"/>
              <a:gd name="connsiteX2" fmla="*/ 342207 w 500149"/>
              <a:gd name="connsiteY2" fmla="*/ 1587731 h 1629294"/>
              <a:gd name="connsiteX3" fmla="*/ 342207 w 500149"/>
              <a:gd name="connsiteY3" fmla="*/ 1587731 h 1629294"/>
              <a:gd name="connsiteX4" fmla="*/ 367146 w 500149"/>
              <a:gd name="connsiteY4" fmla="*/ 1629294 h 1629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149" h="1629294">
                <a:moveTo>
                  <a:pt x="500149" y="0"/>
                </a:moveTo>
                <a:cubicBezTo>
                  <a:pt x="276398" y="329045"/>
                  <a:pt x="52648" y="658090"/>
                  <a:pt x="26324" y="922712"/>
                </a:cubicBezTo>
                <a:cubicBezTo>
                  <a:pt x="0" y="1187334"/>
                  <a:pt x="342207" y="1587731"/>
                  <a:pt x="342207" y="1587731"/>
                </a:cubicBezTo>
                <a:lnTo>
                  <a:pt x="342207" y="1587731"/>
                </a:lnTo>
                <a:lnTo>
                  <a:pt x="367146" y="1629294"/>
                </a:ln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p>
        </p:txBody>
      </p:sp>
      <p:sp>
        <p:nvSpPr>
          <p:cNvPr id="80922" name="TextBox 38"/>
          <p:cNvSpPr txBox="1">
            <a:spLocks noChangeArrowheads="1"/>
          </p:cNvSpPr>
          <p:nvPr/>
        </p:nvSpPr>
        <p:spPr bwMode="auto">
          <a:xfrm>
            <a:off x="-76200" y="4938574"/>
            <a:ext cx="1828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dirty="0"/>
              <a:t>Represents “a” twice</a:t>
            </a:r>
          </a:p>
        </p:txBody>
      </p:sp>
      <p:cxnSp>
        <p:nvCxnSpPr>
          <p:cNvPr id="37" name="Straight Arrow Connector 36"/>
          <p:cNvCxnSpPr>
            <a:stCxn id="80915" idx="1"/>
          </p:cNvCxnSpPr>
          <p:nvPr/>
        </p:nvCxnSpPr>
        <p:spPr>
          <a:xfrm flipH="1">
            <a:off x="1656080" y="5153055"/>
            <a:ext cx="553720" cy="16639"/>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1828800" y="5413376"/>
            <a:ext cx="2286000" cy="301624"/>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90" y="375174"/>
            <a:ext cx="8663198" cy="1325563"/>
          </a:xfrm>
        </p:spPr>
        <p:txBody>
          <a:bodyPr/>
          <a:lstStyle/>
          <a:p>
            <a:pPr>
              <a:defRPr/>
            </a:pPr>
            <a:r>
              <a:rPr lang="en-US" dirty="0"/>
              <a:t>3-address code: addresses &amp; instructions</a:t>
            </a:r>
          </a:p>
        </p:txBody>
      </p:sp>
      <p:sp>
        <p:nvSpPr>
          <p:cNvPr id="71683" name="Content Placeholder 2"/>
          <p:cNvSpPr>
            <a:spLocks noGrp="1"/>
          </p:cNvSpPr>
          <p:nvPr>
            <p:ph sz="quarter" idx="1"/>
          </p:nvPr>
        </p:nvSpPr>
        <p:spPr>
          <a:xfrm>
            <a:off x="0" y="1811215"/>
            <a:ext cx="9144000" cy="4873625"/>
          </a:xfrm>
        </p:spPr>
        <p:txBody>
          <a:bodyPr>
            <a:normAutofit/>
          </a:bodyPr>
          <a:lstStyle/>
          <a:p>
            <a:pPr>
              <a:defRPr/>
            </a:pPr>
            <a:r>
              <a:rPr lang="en-US" sz="3200" dirty="0"/>
              <a:t>Three-address code is built from two concepts</a:t>
            </a:r>
          </a:p>
          <a:p>
            <a:pPr lvl="1">
              <a:defRPr/>
            </a:pPr>
            <a:r>
              <a:rPr lang="en-US" sz="3200" dirty="0">
                <a:solidFill>
                  <a:srgbClr val="C00000"/>
                </a:solidFill>
              </a:rPr>
              <a:t>Addresses</a:t>
            </a:r>
          </a:p>
          <a:p>
            <a:pPr lvl="1">
              <a:defRPr/>
            </a:pPr>
            <a:r>
              <a:rPr lang="en-US" sz="3200" dirty="0">
                <a:solidFill>
                  <a:srgbClr val="C00000"/>
                </a:solidFill>
              </a:rPr>
              <a:t>Instructions</a:t>
            </a:r>
          </a:p>
          <a:p>
            <a:pPr>
              <a:defRPr/>
            </a:pPr>
            <a:r>
              <a:rPr lang="en-US" sz="3200" dirty="0"/>
              <a:t>Can be implemented by </a:t>
            </a:r>
            <a:r>
              <a:rPr lang="en-US" sz="3200" b="1" dirty="0"/>
              <a:t>Records</a:t>
            </a:r>
            <a:r>
              <a:rPr lang="en-US" sz="3200" dirty="0"/>
              <a:t> with </a:t>
            </a:r>
            <a:r>
              <a:rPr lang="en-US" sz="3200" b="1" dirty="0"/>
              <a:t>fields </a:t>
            </a:r>
          </a:p>
          <a:p>
            <a:pPr>
              <a:defRPr/>
            </a:pPr>
            <a:r>
              <a:rPr lang="en-US" sz="3600" dirty="0"/>
              <a:t>e.g. quadruples: </a:t>
            </a:r>
          </a:p>
          <a:p>
            <a:pPr lvl="1">
              <a:defRPr/>
            </a:pPr>
            <a:r>
              <a:rPr lang="en-US" sz="3600" dirty="0">
                <a:solidFill>
                  <a:srgbClr val="C00000"/>
                </a:solidFill>
              </a:rPr>
              <a:t>op, arg1, arg2, results</a:t>
            </a:r>
          </a:p>
          <a:p>
            <a:pPr lvl="2">
              <a:defRPr/>
            </a:pPr>
            <a:endParaRPr lang="en-US" sz="3200" dirty="0"/>
          </a:p>
          <a:p>
            <a:pPr lvl="2">
              <a:defRPr/>
            </a:pPr>
            <a:endParaRPr lang="en-US" dirty="0"/>
          </a:p>
        </p:txBody>
      </p:sp>
      <p:sp>
        <p:nvSpPr>
          <p:cNvPr id="81924"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F0DCEB-D9B7-465B-AE64-5A62FB3C7CD5}" type="slidenum">
              <a:rPr lang="en-US" altLang="en-US">
                <a:solidFill>
                  <a:srgbClr val="FFFFFF"/>
                </a:solidFill>
              </a:rPr>
              <a:pPr/>
              <a:t>74</a:t>
            </a:fld>
            <a:endParaRPr lang="en-US" altLang="en-US">
              <a:solidFill>
                <a:srgbClr val="FFFFFF"/>
              </a:solidFill>
            </a:endParaRPr>
          </a:p>
        </p:txBody>
      </p:sp>
    </p:spTree>
    <p:extLst>
      <p:ext uri="{BB962C8B-B14F-4D97-AF65-F5344CB8AC3E}">
        <p14:creationId xmlns:p14="http://schemas.microsoft.com/office/powerpoint/2010/main" val="232523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515350" cy="1325563"/>
          </a:xfrm>
        </p:spPr>
        <p:txBody>
          <a:bodyPr/>
          <a:lstStyle/>
          <a:p>
            <a:r>
              <a:rPr lang="en-US" dirty="0"/>
              <a:t>Interpretations of an Address</a:t>
            </a:r>
          </a:p>
        </p:txBody>
      </p:sp>
      <p:sp>
        <p:nvSpPr>
          <p:cNvPr id="3" name="Content Placeholder 2"/>
          <p:cNvSpPr>
            <a:spLocks noGrp="1"/>
          </p:cNvSpPr>
          <p:nvPr>
            <p:ph idx="1"/>
          </p:nvPr>
        </p:nvSpPr>
        <p:spPr>
          <a:xfrm>
            <a:off x="130810" y="1804054"/>
            <a:ext cx="8931910" cy="4507846"/>
          </a:xfrm>
        </p:spPr>
        <p:txBody>
          <a:bodyPr>
            <a:normAutofit fontScale="92500" lnSpcReduction="10000"/>
          </a:bodyPr>
          <a:lstStyle/>
          <a:p>
            <a:pPr>
              <a:defRPr/>
            </a:pPr>
            <a:r>
              <a:rPr lang="en-US" sz="3500" dirty="0"/>
              <a:t>what does the address represent?</a:t>
            </a:r>
          </a:p>
          <a:p>
            <a:pPr lvl="1">
              <a:defRPr/>
            </a:pPr>
            <a:r>
              <a:rPr lang="en-US" sz="3000" dirty="0">
                <a:solidFill>
                  <a:srgbClr val="C00000"/>
                </a:solidFill>
              </a:rPr>
              <a:t>A name</a:t>
            </a:r>
          </a:p>
          <a:p>
            <a:pPr lvl="2">
              <a:defRPr/>
            </a:pPr>
            <a:r>
              <a:rPr lang="en-US" sz="3000" dirty="0">
                <a:solidFill>
                  <a:srgbClr val="0070C0"/>
                </a:solidFill>
              </a:rPr>
              <a:t>Use </a:t>
            </a:r>
            <a:r>
              <a:rPr lang="en-US" sz="3000" b="1" dirty="0">
                <a:solidFill>
                  <a:srgbClr val="0070C0"/>
                </a:solidFill>
              </a:rPr>
              <a:t>source program names  </a:t>
            </a:r>
            <a:r>
              <a:rPr lang="en-US" sz="3000" dirty="0">
                <a:solidFill>
                  <a:srgbClr val="0070C0"/>
                </a:solidFill>
              </a:rPr>
              <a:t>as addresses</a:t>
            </a:r>
          </a:p>
          <a:p>
            <a:pPr lvl="2">
              <a:defRPr/>
            </a:pPr>
            <a:r>
              <a:rPr lang="en-US" sz="3000" dirty="0">
                <a:solidFill>
                  <a:srgbClr val="0070C0"/>
                </a:solidFill>
              </a:rPr>
              <a:t>In an implementation, a name is replaced by a pointer to its symbol-table entry</a:t>
            </a:r>
          </a:p>
          <a:p>
            <a:pPr lvl="1">
              <a:defRPr/>
            </a:pPr>
            <a:r>
              <a:rPr lang="en-US" sz="3000" dirty="0">
                <a:solidFill>
                  <a:srgbClr val="C00000"/>
                </a:solidFill>
              </a:rPr>
              <a:t>A constant</a:t>
            </a:r>
          </a:p>
          <a:p>
            <a:pPr lvl="2">
              <a:defRPr/>
            </a:pPr>
            <a:r>
              <a:rPr lang="en-US" sz="3000" dirty="0">
                <a:solidFill>
                  <a:srgbClr val="0070C0"/>
                </a:solidFill>
              </a:rPr>
              <a:t>Different types of constants (e.g., integers and real numbers)</a:t>
            </a:r>
          </a:p>
          <a:p>
            <a:pPr lvl="1">
              <a:defRPr/>
            </a:pPr>
            <a:r>
              <a:rPr lang="en-US" sz="3000" dirty="0">
                <a:solidFill>
                  <a:srgbClr val="C00000"/>
                </a:solidFill>
              </a:rPr>
              <a:t>A compiler-generated temporary</a:t>
            </a:r>
          </a:p>
          <a:p>
            <a:pPr lvl="2">
              <a:defRPr/>
            </a:pPr>
            <a:r>
              <a:rPr lang="en-US" sz="3000" dirty="0">
                <a:solidFill>
                  <a:srgbClr val="0070C0"/>
                </a:solidFill>
              </a:rPr>
              <a:t>Creates unique name each time a temporary is needed</a:t>
            </a:r>
          </a:p>
          <a:p>
            <a:endParaRPr lang="en-US" sz="2400" dirty="0"/>
          </a:p>
        </p:txBody>
      </p:sp>
    </p:spTree>
    <p:extLst>
      <p:ext uri="{BB962C8B-B14F-4D97-AF65-F5344CB8AC3E}">
        <p14:creationId xmlns:p14="http://schemas.microsoft.com/office/powerpoint/2010/main" val="387630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10" y="365126"/>
            <a:ext cx="7886700" cy="1325563"/>
          </a:xfrm>
        </p:spPr>
        <p:txBody>
          <a:bodyPr/>
          <a:lstStyle/>
          <a:p>
            <a:pPr>
              <a:defRPr/>
            </a:pPr>
            <a:r>
              <a:rPr lang="en-US" dirty="0"/>
              <a:t>3-address mode: Instructions SET ( 1)</a:t>
            </a:r>
          </a:p>
        </p:txBody>
      </p:sp>
      <p:pic>
        <p:nvPicPr>
          <p:cNvPr id="3" name="Content Placeholder 2"/>
          <p:cNvPicPr>
            <a:picLocks noGrp="1" noChangeAspect="1"/>
          </p:cNvPicPr>
          <p:nvPr>
            <p:ph sz="quarter" idx="1"/>
          </p:nvPr>
        </p:nvPicPr>
        <p:blipFill>
          <a:blip r:embed="rId2"/>
          <a:stretch>
            <a:fillRect/>
          </a:stretch>
        </p:blipFill>
        <p:spPr>
          <a:xfrm>
            <a:off x="329482" y="1852613"/>
            <a:ext cx="8682438" cy="4873625"/>
          </a:xfrm>
          <a:prstGeom prst="rect">
            <a:avLst/>
          </a:prstGeom>
        </p:spPr>
      </p:pic>
      <p:sp>
        <p:nvSpPr>
          <p:cNvPr id="82948"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6AB2A6-D070-424E-A61F-EAE48956753A}" type="slidenum">
              <a:rPr lang="en-US" altLang="en-US">
                <a:solidFill>
                  <a:srgbClr val="FFFFFF"/>
                </a:solidFill>
              </a:rPr>
              <a:pPr/>
              <a:t>76</a:t>
            </a:fld>
            <a:endParaRPr lang="en-US" altLang="en-US">
              <a:solidFill>
                <a:srgbClr val="FFFFFF"/>
              </a:solidFill>
            </a:endParaRPr>
          </a:p>
        </p:txBody>
      </p:sp>
    </p:spTree>
    <p:extLst>
      <p:ext uri="{BB962C8B-B14F-4D97-AF65-F5344CB8AC3E}">
        <p14:creationId xmlns:p14="http://schemas.microsoft.com/office/powerpoint/2010/main" val="22639376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7934"/>
            <a:ext cx="7886700" cy="1325563"/>
          </a:xfrm>
        </p:spPr>
        <p:txBody>
          <a:bodyPr/>
          <a:lstStyle/>
          <a:p>
            <a:pPr>
              <a:defRPr/>
            </a:pPr>
            <a:r>
              <a:rPr lang="en-US" dirty="0"/>
              <a:t>Instructions: Array, Pointers</a:t>
            </a:r>
          </a:p>
        </p:txBody>
      </p:sp>
      <p:sp>
        <p:nvSpPr>
          <p:cNvPr id="3" name="Content Placeholder 2"/>
          <p:cNvSpPr>
            <a:spLocks noGrp="1"/>
          </p:cNvSpPr>
          <p:nvPr>
            <p:ph sz="quarter" idx="1"/>
          </p:nvPr>
        </p:nvSpPr>
        <p:spPr>
          <a:xfrm>
            <a:off x="0" y="1743497"/>
            <a:ext cx="9144000" cy="4873625"/>
          </a:xfrm>
        </p:spPr>
        <p:txBody>
          <a:bodyPr/>
          <a:lstStyle/>
          <a:p>
            <a:pPr>
              <a:defRPr/>
            </a:pPr>
            <a:r>
              <a:rPr lang="en-US" sz="3200" dirty="0"/>
              <a:t>Indexed copy instructions</a:t>
            </a:r>
          </a:p>
          <a:p>
            <a:pPr lvl="1">
              <a:defRPr/>
            </a:pPr>
            <a:r>
              <a:rPr lang="en-US" dirty="0">
                <a:solidFill>
                  <a:srgbClr val="C00000"/>
                </a:solidFill>
              </a:rPr>
              <a:t>x = y [</a:t>
            </a:r>
            <a:r>
              <a:rPr lang="en-US" dirty="0" err="1">
                <a:solidFill>
                  <a:srgbClr val="C00000"/>
                </a:solidFill>
              </a:rPr>
              <a:t>i</a:t>
            </a:r>
            <a:r>
              <a:rPr lang="en-US" dirty="0">
                <a:solidFill>
                  <a:srgbClr val="C00000"/>
                </a:solidFill>
              </a:rPr>
              <a:t>] </a:t>
            </a:r>
          </a:p>
          <a:p>
            <a:pPr lvl="1">
              <a:defRPr/>
            </a:pPr>
            <a:r>
              <a:rPr lang="en-US" dirty="0">
                <a:solidFill>
                  <a:srgbClr val="C00000"/>
                </a:solidFill>
              </a:rPr>
              <a:t>X [</a:t>
            </a:r>
            <a:r>
              <a:rPr lang="en-US" dirty="0" err="1">
                <a:solidFill>
                  <a:srgbClr val="C00000"/>
                </a:solidFill>
              </a:rPr>
              <a:t>i</a:t>
            </a:r>
            <a:r>
              <a:rPr lang="en-US" dirty="0">
                <a:solidFill>
                  <a:srgbClr val="C00000"/>
                </a:solidFill>
              </a:rPr>
              <a:t>] = y </a:t>
            </a:r>
          </a:p>
          <a:p>
            <a:pPr>
              <a:defRPr/>
            </a:pPr>
            <a:r>
              <a:rPr lang="en-US" dirty="0"/>
              <a:t>Address and pointer assignments</a:t>
            </a:r>
          </a:p>
          <a:p>
            <a:pPr lvl="1">
              <a:defRPr/>
            </a:pPr>
            <a:r>
              <a:rPr lang="en-US" dirty="0">
                <a:solidFill>
                  <a:srgbClr val="C00000"/>
                </a:solidFill>
              </a:rPr>
              <a:t>x = &amp;y   </a:t>
            </a:r>
            <a:r>
              <a:rPr lang="en-US" dirty="0">
                <a:solidFill>
                  <a:srgbClr val="00B050"/>
                </a:solidFill>
              </a:rPr>
              <a:t>// sets value of x to location y)</a:t>
            </a:r>
            <a:r>
              <a:rPr lang="en-US" dirty="0"/>
              <a:t> , </a:t>
            </a:r>
          </a:p>
          <a:p>
            <a:pPr lvl="1">
              <a:defRPr/>
            </a:pPr>
            <a:r>
              <a:rPr lang="en-US" dirty="0">
                <a:solidFill>
                  <a:srgbClr val="C00000"/>
                </a:solidFill>
              </a:rPr>
              <a:t>x = *y   </a:t>
            </a:r>
            <a:r>
              <a:rPr lang="en-US" dirty="0">
                <a:solidFill>
                  <a:srgbClr val="00B050"/>
                </a:solidFill>
              </a:rPr>
              <a:t>// copy the content of address pointed by y  to x , </a:t>
            </a:r>
          </a:p>
          <a:p>
            <a:pPr lvl="1">
              <a:defRPr/>
            </a:pPr>
            <a:r>
              <a:rPr lang="en-US" dirty="0">
                <a:solidFill>
                  <a:srgbClr val="C00000"/>
                </a:solidFill>
              </a:rPr>
              <a:t>*x =y   </a:t>
            </a:r>
            <a:r>
              <a:rPr lang="en-US" dirty="0">
                <a:solidFill>
                  <a:srgbClr val="00B050"/>
                </a:solidFill>
              </a:rPr>
              <a:t>// sets the </a:t>
            </a:r>
            <a:r>
              <a:rPr lang="en-US" dirty="0" err="1">
                <a:solidFill>
                  <a:srgbClr val="00B050"/>
                </a:solidFill>
              </a:rPr>
              <a:t>rvalue</a:t>
            </a:r>
            <a:r>
              <a:rPr lang="en-US" dirty="0">
                <a:solidFill>
                  <a:srgbClr val="00B050"/>
                </a:solidFill>
              </a:rPr>
              <a:t> of object pointed to by x to the </a:t>
            </a:r>
            <a:r>
              <a:rPr lang="en-US" dirty="0" err="1">
                <a:solidFill>
                  <a:srgbClr val="00B050"/>
                </a:solidFill>
              </a:rPr>
              <a:t>rvalue</a:t>
            </a:r>
            <a:r>
              <a:rPr lang="en-US" dirty="0">
                <a:solidFill>
                  <a:srgbClr val="00B050"/>
                </a:solidFill>
              </a:rPr>
              <a:t> of y   								</a:t>
            </a:r>
            <a:endParaRPr lang="en-US" sz="1800" dirty="0"/>
          </a:p>
        </p:txBody>
      </p:sp>
      <p:sp>
        <p:nvSpPr>
          <p:cNvPr id="83972"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332F34-EB4D-4741-9A3C-8715B11C74ED}" type="slidenum">
              <a:rPr lang="en-US" altLang="en-US">
                <a:solidFill>
                  <a:srgbClr val="FFFFFF"/>
                </a:solidFill>
              </a:rPr>
              <a:pPr/>
              <a:t>77</a:t>
            </a:fld>
            <a:endParaRPr lang="en-US" altLang="en-US">
              <a:solidFill>
                <a:srgbClr val="FFFFFF"/>
              </a:solidFill>
            </a:endParaRPr>
          </a:p>
        </p:txBody>
      </p:sp>
    </p:spTree>
    <p:extLst>
      <p:ext uri="{BB962C8B-B14F-4D97-AF65-F5344CB8AC3E}">
        <p14:creationId xmlns:p14="http://schemas.microsoft.com/office/powerpoint/2010/main" val="8971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 y="250826"/>
            <a:ext cx="8373110" cy="1325563"/>
          </a:xfrm>
        </p:spPr>
        <p:txBody>
          <a:bodyPr/>
          <a:lstStyle/>
          <a:p>
            <a:r>
              <a:rPr lang="en-US" dirty="0"/>
              <a:t>Two different ways Assigning labels to 3-AC</a:t>
            </a:r>
          </a:p>
        </p:txBody>
      </p:sp>
      <p:pic>
        <p:nvPicPr>
          <p:cNvPr id="4" name="Content Placeholder 3"/>
          <p:cNvPicPr>
            <a:picLocks noGrp="1" noChangeAspect="1"/>
          </p:cNvPicPr>
          <p:nvPr>
            <p:ph idx="1"/>
          </p:nvPr>
        </p:nvPicPr>
        <p:blipFill>
          <a:blip r:embed="rId2"/>
          <a:stretch>
            <a:fillRect/>
          </a:stretch>
        </p:blipFill>
        <p:spPr>
          <a:xfrm>
            <a:off x="628650" y="2322025"/>
            <a:ext cx="7886700" cy="3490300"/>
          </a:xfrm>
          <a:prstGeom prst="rect">
            <a:avLst/>
          </a:prstGeom>
        </p:spPr>
      </p:pic>
    </p:spTree>
    <p:extLst>
      <p:ext uri="{BB962C8B-B14F-4D97-AF65-F5344CB8AC3E}">
        <p14:creationId xmlns:p14="http://schemas.microsoft.com/office/powerpoint/2010/main" val="20653385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3-AC (Data Structure)</a:t>
            </a:r>
          </a:p>
        </p:txBody>
      </p:sp>
      <p:pic>
        <p:nvPicPr>
          <p:cNvPr id="4" name="Content Placeholder 3"/>
          <p:cNvPicPr>
            <a:picLocks noGrp="1" noChangeAspect="1"/>
          </p:cNvPicPr>
          <p:nvPr>
            <p:ph idx="1"/>
          </p:nvPr>
        </p:nvPicPr>
        <p:blipFill>
          <a:blip r:embed="rId2"/>
          <a:stretch>
            <a:fillRect/>
          </a:stretch>
        </p:blipFill>
        <p:spPr>
          <a:xfrm>
            <a:off x="201930" y="1885582"/>
            <a:ext cx="7886700" cy="2717266"/>
          </a:xfrm>
          <a:prstGeom prst="rect">
            <a:avLst/>
          </a:prstGeom>
        </p:spPr>
      </p:pic>
    </p:spTree>
    <p:extLst>
      <p:ext uri="{BB962C8B-B14F-4D97-AF65-F5344CB8AC3E}">
        <p14:creationId xmlns:p14="http://schemas.microsoft.com/office/powerpoint/2010/main" val="224841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0" y="228251"/>
            <a:ext cx="7886700" cy="1325563"/>
          </a:xfrm>
        </p:spPr>
        <p:txBody>
          <a:bodyPr/>
          <a:lstStyle/>
          <a:p>
            <a:pPr eaLnBrk="1" fontAlgn="auto" hangingPunct="1">
              <a:spcAft>
                <a:spcPts val="0"/>
              </a:spcAft>
              <a:defRPr/>
            </a:pPr>
            <a:r>
              <a:rPr lang="en-US" dirty="0"/>
              <a:t>Examples of Type checking:1</a:t>
            </a:r>
          </a:p>
        </p:txBody>
      </p:sp>
      <p:sp>
        <p:nvSpPr>
          <p:cNvPr id="14339" name="Rectangle 3"/>
          <p:cNvSpPr>
            <a:spLocks noGrp="1" noChangeArrowheads="1"/>
          </p:cNvSpPr>
          <p:nvPr>
            <p:ph sz="quarter" idx="1"/>
          </p:nvPr>
        </p:nvSpPr>
        <p:spPr>
          <a:xfrm>
            <a:off x="0" y="1813201"/>
            <a:ext cx="9144000" cy="5165379"/>
          </a:xfrm>
        </p:spPr>
        <p:txBody>
          <a:bodyPr>
            <a:normAutofit/>
          </a:bodyPr>
          <a:lstStyle/>
          <a:p>
            <a:r>
              <a:rPr lang="en-US" altLang="en-US" sz="3200" dirty="0"/>
              <a:t>Type compatibility checks compatibility between </a:t>
            </a:r>
            <a:r>
              <a:rPr lang="en-US" altLang="en-US" sz="3200" b="1" dirty="0"/>
              <a:t>operands</a:t>
            </a:r>
          </a:p>
          <a:p>
            <a:pPr lvl="1"/>
            <a:r>
              <a:rPr lang="en-US" altLang="en-US" sz="3200" dirty="0">
                <a:solidFill>
                  <a:srgbClr val="C00000"/>
                </a:solidFill>
              </a:rPr>
              <a:t> e.g., a[</a:t>
            </a:r>
            <a:r>
              <a:rPr lang="en-US" altLang="en-US" sz="3200" dirty="0" err="1">
                <a:solidFill>
                  <a:srgbClr val="C00000"/>
                </a:solidFill>
              </a:rPr>
              <a:t>i</a:t>
            </a:r>
            <a:r>
              <a:rPr lang="en-US" altLang="en-US" sz="3200" dirty="0">
                <a:solidFill>
                  <a:srgbClr val="C00000"/>
                </a:solidFill>
              </a:rPr>
              <a:t>] + a[i+1]</a:t>
            </a:r>
          </a:p>
          <a:p>
            <a:r>
              <a:rPr lang="en-US" altLang="en-US" sz="3200" dirty="0"/>
              <a:t>Checking the Flow-of-control </a:t>
            </a:r>
          </a:p>
          <a:p>
            <a:pPr lvl="1"/>
            <a:r>
              <a:rPr lang="en-US" altLang="en-US" sz="3200" dirty="0">
                <a:solidFill>
                  <a:srgbClr val="C00000"/>
                </a:solidFill>
              </a:rPr>
              <a:t>if a statement results from flow of the control, then there </a:t>
            </a:r>
            <a:r>
              <a:rPr lang="en-US" altLang="en-US" sz="3200" u="sng" dirty="0">
                <a:solidFill>
                  <a:srgbClr val="C00000"/>
                </a:solidFill>
              </a:rPr>
              <a:t>must be a place </a:t>
            </a:r>
            <a:r>
              <a:rPr lang="en-US" altLang="en-US" sz="3200" dirty="0">
                <a:solidFill>
                  <a:srgbClr val="C00000"/>
                </a:solidFill>
              </a:rPr>
              <a:t>where the flow can be transferred </a:t>
            </a:r>
          </a:p>
          <a:p>
            <a:pPr lvl="2"/>
            <a:r>
              <a:rPr lang="en-US" altLang="en-US" sz="3200" dirty="0">
                <a:solidFill>
                  <a:srgbClr val="0070C0"/>
                </a:solidFill>
              </a:rPr>
              <a:t>e.g., a </a:t>
            </a:r>
            <a:r>
              <a:rPr lang="en-US" altLang="en-US" sz="3200" b="1" dirty="0">
                <a:solidFill>
                  <a:srgbClr val="0070C0"/>
                </a:solidFill>
              </a:rPr>
              <a:t>break-</a:t>
            </a:r>
            <a:r>
              <a:rPr lang="en-US" altLang="en-US" sz="3200" dirty="0">
                <a:solidFill>
                  <a:srgbClr val="0070C0"/>
                </a:solidFill>
              </a:rPr>
              <a:t>statement in </a:t>
            </a:r>
            <a:r>
              <a:rPr lang="en-US" altLang="en-US" sz="3200" b="1" dirty="0">
                <a:solidFill>
                  <a:srgbClr val="0070C0"/>
                </a:solidFill>
              </a:rPr>
              <a:t>C</a:t>
            </a:r>
            <a:r>
              <a:rPr lang="en-US" altLang="en-US" sz="3200" dirty="0">
                <a:solidFill>
                  <a:srgbClr val="0070C0"/>
                </a:solidFill>
              </a:rPr>
              <a:t> is  enclosed within a while, for, switch-statement</a:t>
            </a:r>
          </a:p>
        </p:txBody>
      </p:sp>
      <p:sp>
        <p:nvSpPr>
          <p:cNvPr id="14340"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CABAFF-FCF0-46FF-AC3F-2703EC2F4166}" type="slidenum">
              <a:rPr lang="en-US" altLang="en-US">
                <a:solidFill>
                  <a:srgbClr val="FFFFFF"/>
                </a:solidFill>
              </a:rPr>
              <a:pPr/>
              <a:t>8</a:t>
            </a:fld>
            <a:endParaRPr lang="en-US" altLang="en-US">
              <a:solidFill>
                <a:srgbClr val="FFFFFF"/>
              </a:solidFill>
            </a:endParaRPr>
          </a:p>
        </p:txBody>
      </p:sp>
    </p:spTree>
    <p:extLst>
      <p:ext uri="{BB962C8B-B14F-4D97-AF65-F5344CB8AC3E}">
        <p14:creationId xmlns:p14="http://schemas.microsoft.com/office/powerpoint/2010/main" val="1131542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55508"/>
            <a:ext cx="7886700" cy="1325563"/>
          </a:xfrm>
        </p:spPr>
        <p:txBody>
          <a:bodyPr/>
          <a:lstStyle/>
          <a:p>
            <a:pPr>
              <a:defRPr/>
            </a:pPr>
            <a:r>
              <a:rPr lang="en-US" dirty="0"/>
              <a:t>Implementation of 3-AC: Quadruples</a:t>
            </a:r>
          </a:p>
        </p:txBody>
      </p:sp>
      <p:sp>
        <p:nvSpPr>
          <p:cNvPr id="91139" name="Content Placeholder 2"/>
          <p:cNvSpPr>
            <a:spLocks noGrp="1"/>
          </p:cNvSpPr>
          <p:nvPr>
            <p:ph sz="quarter" idx="1"/>
          </p:nvPr>
        </p:nvSpPr>
        <p:spPr>
          <a:xfrm>
            <a:off x="-1" y="1781071"/>
            <a:ext cx="9063613" cy="4873625"/>
          </a:xfrm>
        </p:spPr>
        <p:txBody>
          <a:bodyPr>
            <a:normAutofit/>
          </a:bodyPr>
          <a:lstStyle/>
          <a:p>
            <a:r>
              <a:rPr lang="en-US" altLang="en-US" sz="3200" dirty="0">
                <a:solidFill>
                  <a:schemeClr val="tx1">
                    <a:lumMod val="95000"/>
                    <a:lumOff val="5000"/>
                  </a:schemeClr>
                </a:solidFill>
              </a:rPr>
              <a:t>The representations can be</a:t>
            </a:r>
          </a:p>
          <a:p>
            <a:pPr lvl="1"/>
            <a:r>
              <a:rPr lang="en-US" altLang="en-US" sz="3200" dirty="0">
                <a:solidFill>
                  <a:srgbClr val="C00000"/>
                </a:solidFill>
              </a:rPr>
              <a:t>Quadruples (op, arg1, arg2, result)</a:t>
            </a:r>
          </a:p>
          <a:p>
            <a:r>
              <a:rPr lang="en-US" altLang="en-US" sz="3600" dirty="0"/>
              <a:t>Exceptions cases:</a:t>
            </a:r>
          </a:p>
          <a:p>
            <a:pPr lvl="1"/>
            <a:r>
              <a:rPr lang="en-US" altLang="en-US" sz="3600" dirty="0">
                <a:solidFill>
                  <a:srgbClr val="C00000"/>
                </a:solidFill>
              </a:rPr>
              <a:t>Unary operators having no arg2</a:t>
            </a:r>
          </a:p>
          <a:p>
            <a:pPr lvl="1"/>
            <a:r>
              <a:rPr lang="en-US" altLang="en-US" sz="3600" dirty="0">
                <a:solidFill>
                  <a:srgbClr val="C00000"/>
                </a:solidFill>
              </a:rPr>
              <a:t>Operations like </a:t>
            </a:r>
            <a:r>
              <a:rPr lang="en-US" altLang="en-US" sz="3600" dirty="0" err="1">
                <a:solidFill>
                  <a:srgbClr val="C00000"/>
                </a:solidFill>
              </a:rPr>
              <a:t>param</a:t>
            </a:r>
            <a:r>
              <a:rPr lang="en-US" altLang="en-US" sz="3600" dirty="0">
                <a:solidFill>
                  <a:srgbClr val="C00000"/>
                </a:solidFill>
              </a:rPr>
              <a:t>: no arg2, no result</a:t>
            </a:r>
          </a:p>
          <a:p>
            <a:pPr lvl="1"/>
            <a:r>
              <a:rPr lang="en-US" altLang="en-US" sz="3600" dirty="0">
                <a:solidFill>
                  <a:srgbClr val="C00000"/>
                </a:solidFill>
              </a:rPr>
              <a:t>(un)conditional Jumps: target </a:t>
            </a:r>
            <a:r>
              <a:rPr lang="en-US" altLang="en-US" sz="3600" dirty="0" err="1">
                <a:solidFill>
                  <a:srgbClr val="C00000"/>
                </a:solidFill>
              </a:rPr>
              <a:t>lable</a:t>
            </a:r>
            <a:r>
              <a:rPr lang="en-US" altLang="en-US" sz="3600" dirty="0">
                <a:solidFill>
                  <a:srgbClr val="C00000"/>
                </a:solidFill>
              </a:rPr>
              <a:t> is the result</a:t>
            </a:r>
          </a:p>
        </p:txBody>
      </p:sp>
      <p:sp>
        <p:nvSpPr>
          <p:cNvPr id="91140"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80EF3E-737A-4A64-A993-04E2AA11F39F}" type="slidenum">
              <a:rPr lang="en-US" altLang="en-US">
                <a:solidFill>
                  <a:srgbClr val="FFFFFF"/>
                </a:solidFill>
              </a:rPr>
              <a:pPr/>
              <a:t>80</a:t>
            </a:fld>
            <a:endParaRPr lang="en-US" altLang="en-US">
              <a:solidFill>
                <a:srgbClr val="FFFFFF"/>
              </a:solidFill>
            </a:endParaRPr>
          </a:p>
        </p:txBody>
      </p:sp>
    </p:spTree>
    <p:extLst>
      <p:ext uri="{BB962C8B-B14F-4D97-AF65-F5344CB8AC3E}">
        <p14:creationId xmlns:p14="http://schemas.microsoft.com/office/powerpoint/2010/main" val="231578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48" y="200026"/>
            <a:ext cx="8832851" cy="1325563"/>
          </a:xfrm>
        </p:spPr>
        <p:txBody>
          <a:bodyPr>
            <a:normAutofit/>
          </a:bodyPr>
          <a:lstStyle/>
          <a:p>
            <a:r>
              <a:rPr lang="en-US" dirty="0"/>
              <a:t>3-AC and its quad representations:  example of a = b* -c + b * -c</a:t>
            </a:r>
          </a:p>
        </p:txBody>
      </p:sp>
      <p:pic>
        <p:nvPicPr>
          <p:cNvPr id="4" name="Content Placeholder 3"/>
          <p:cNvPicPr>
            <a:picLocks noGrp="1" noChangeAspect="1"/>
          </p:cNvPicPr>
          <p:nvPr>
            <p:ph idx="1"/>
          </p:nvPr>
        </p:nvPicPr>
        <p:blipFill>
          <a:blip r:embed="rId2"/>
          <a:stretch>
            <a:fillRect/>
          </a:stretch>
        </p:blipFill>
        <p:spPr>
          <a:xfrm>
            <a:off x="317501" y="2176324"/>
            <a:ext cx="8534400" cy="4084775"/>
          </a:xfrm>
          <a:prstGeom prst="rect">
            <a:avLst/>
          </a:prstGeom>
        </p:spPr>
      </p:pic>
    </p:spTree>
    <p:extLst>
      <p:ext uri="{BB962C8B-B14F-4D97-AF65-F5344CB8AC3E}">
        <p14:creationId xmlns:p14="http://schemas.microsoft.com/office/powerpoint/2010/main" val="1544233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Triples</a:t>
            </a:r>
          </a:p>
        </p:txBody>
      </p:sp>
      <p:sp>
        <p:nvSpPr>
          <p:cNvPr id="3" name="Content Placeholder 2"/>
          <p:cNvSpPr>
            <a:spLocks noGrp="1"/>
          </p:cNvSpPr>
          <p:nvPr>
            <p:ph idx="1"/>
          </p:nvPr>
        </p:nvSpPr>
        <p:spPr>
          <a:xfrm>
            <a:off x="0" y="1824374"/>
            <a:ext cx="8981440" cy="4222657"/>
          </a:xfrm>
        </p:spPr>
        <p:txBody>
          <a:bodyPr/>
          <a:lstStyle/>
          <a:p>
            <a:r>
              <a:rPr lang="en-US" altLang="en-US" sz="3600" dirty="0"/>
              <a:t>Triples (op, arg1, arg2)</a:t>
            </a:r>
          </a:p>
          <a:p>
            <a:pPr lvl="1"/>
            <a:r>
              <a:rPr lang="en-US" altLang="en-US" sz="3600" dirty="0">
                <a:solidFill>
                  <a:srgbClr val="C00000"/>
                </a:solidFill>
              </a:rPr>
              <a:t>Position is used to refer to the its results</a:t>
            </a:r>
          </a:p>
          <a:p>
            <a:r>
              <a:rPr lang="en-US" altLang="en-US" sz="3600" dirty="0"/>
              <a:t>E.g. refers to the result of x op y  by its </a:t>
            </a:r>
            <a:r>
              <a:rPr lang="en-US" altLang="en-US" sz="3600" b="1" dirty="0"/>
              <a:t>position</a:t>
            </a:r>
            <a:r>
              <a:rPr lang="en-US" altLang="en-US" sz="3600" dirty="0"/>
              <a:t> instead of </a:t>
            </a:r>
            <a:r>
              <a:rPr lang="en-US" altLang="en-US" sz="3600" b="1" dirty="0"/>
              <a:t>temporary</a:t>
            </a:r>
          </a:p>
          <a:p>
            <a:endParaRPr lang="en-US" dirty="0"/>
          </a:p>
        </p:txBody>
      </p:sp>
    </p:spTree>
    <p:extLst>
      <p:ext uri="{BB962C8B-B14F-4D97-AF65-F5344CB8AC3E}">
        <p14:creationId xmlns:p14="http://schemas.microsoft.com/office/powerpoint/2010/main" val="194740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Triples</a:t>
            </a:r>
          </a:p>
        </p:txBody>
      </p:sp>
      <p:sp>
        <p:nvSpPr>
          <p:cNvPr id="3" name="Content Placeholder 2"/>
          <p:cNvSpPr>
            <a:spLocks noGrp="1"/>
          </p:cNvSpPr>
          <p:nvPr>
            <p:ph idx="1"/>
          </p:nvPr>
        </p:nvSpPr>
        <p:spPr>
          <a:xfrm>
            <a:off x="0" y="1824374"/>
            <a:ext cx="8981440" cy="4222657"/>
          </a:xfrm>
        </p:spPr>
        <p:txBody>
          <a:bodyPr/>
          <a:lstStyle/>
          <a:p>
            <a:r>
              <a:rPr lang="en-US" altLang="en-US" sz="3200" dirty="0"/>
              <a:t>Triples (op, arg1, arg2)</a:t>
            </a:r>
          </a:p>
          <a:p>
            <a:pPr lvl="1"/>
            <a:r>
              <a:rPr lang="en-US" altLang="en-US" dirty="0">
                <a:solidFill>
                  <a:srgbClr val="C00000"/>
                </a:solidFill>
              </a:rPr>
              <a:t>Position is used to refer to the its results not temporary</a:t>
            </a:r>
          </a:p>
          <a:p>
            <a:endParaRPr lang="en-US" dirty="0"/>
          </a:p>
        </p:txBody>
      </p:sp>
      <p:pic>
        <p:nvPicPr>
          <p:cNvPr id="4" name="Picture 3"/>
          <p:cNvPicPr>
            <a:picLocks noChangeAspect="1"/>
          </p:cNvPicPr>
          <p:nvPr/>
        </p:nvPicPr>
        <p:blipFill>
          <a:blip r:embed="rId2"/>
          <a:stretch>
            <a:fillRect/>
          </a:stretch>
        </p:blipFill>
        <p:spPr>
          <a:xfrm>
            <a:off x="0" y="2955000"/>
            <a:ext cx="8675101" cy="3649000"/>
          </a:xfrm>
          <a:prstGeom prst="rect">
            <a:avLst/>
          </a:prstGeom>
        </p:spPr>
      </p:pic>
    </p:spTree>
    <p:extLst>
      <p:ext uri="{BB962C8B-B14F-4D97-AF65-F5344CB8AC3E}">
        <p14:creationId xmlns:p14="http://schemas.microsoft.com/office/powerpoint/2010/main" val="179211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27620"/>
            <a:ext cx="8981440" cy="5856200"/>
          </a:xfrm>
          <a:prstGeom prst="rect">
            <a:avLst/>
          </a:prstGeom>
        </p:spPr>
      </p:pic>
      <p:sp>
        <p:nvSpPr>
          <p:cNvPr id="3" name="Rectangle 2"/>
          <p:cNvSpPr/>
          <p:nvPr/>
        </p:nvSpPr>
        <p:spPr>
          <a:xfrm>
            <a:off x="0" y="0"/>
            <a:ext cx="8981440" cy="927620"/>
          </a:xfrm>
          <a:prstGeom prst="rect">
            <a:avLst/>
          </a:prstGeom>
          <a:solidFill>
            <a:srgbClr val="009A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solidFill>
                  <a:schemeClr val="bg1"/>
                </a:solidFill>
              </a:rPr>
              <a:t>Indirect Triples</a:t>
            </a:r>
          </a:p>
        </p:txBody>
      </p:sp>
    </p:spTree>
    <p:extLst>
      <p:ext uri="{BB962C8B-B14F-4D97-AF65-F5344CB8AC3E}">
        <p14:creationId xmlns:p14="http://schemas.microsoft.com/office/powerpoint/2010/main" val="1705753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Intermediate Code Generations for Programming Constructs:</a:t>
            </a:r>
          </a:p>
        </p:txBody>
      </p:sp>
      <p:sp>
        <p:nvSpPr>
          <p:cNvPr id="3" name="Subtitle 2"/>
          <p:cNvSpPr>
            <a:spLocks noGrp="1"/>
          </p:cNvSpPr>
          <p:nvPr>
            <p:ph type="subTitle" idx="1"/>
          </p:nvPr>
        </p:nvSpPr>
        <p:spPr>
          <a:xfrm>
            <a:off x="291352" y="4014114"/>
            <a:ext cx="8243048" cy="964286"/>
          </a:xfrm>
        </p:spPr>
        <p:txBody>
          <a:bodyPr>
            <a:normAutofit fontScale="70000" lnSpcReduction="20000"/>
          </a:bodyPr>
          <a:lstStyle/>
          <a:p>
            <a:r>
              <a:rPr lang="en-US" dirty="0"/>
              <a:t> Arithmetic's Expressions, </a:t>
            </a:r>
          </a:p>
          <a:p>
            <a:r>
              <a:rPr lang="en-US" dirty="0"/>
              <a:t> Programming statements (assignment, control statements)</a:t>
            </a:r>
          </a:p>
          <a:p>
            <a:r>
              <a:rPr lang="en-US" dirty="0"/>
              <a:t> Booleans expressions</a:t>
            </a:r>
          </a:p>
        </p:txBody>
      </p:sp>
    </p:spTree>
    <p:extLst>
      <p:ext uri="{BB962C8B-B14F-4D97-AF65-F5344CB8AC3E}">
        <p14:creationId xmlns:p14="http://schemas.microsoft.com/office/powerpoint/2010/main" val="4239717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515350" cy="1325563"/>
          </a:xfrm>
        </p:spPr>
        <p:txBody>
          <a:bodyPr/>
          <a:lstStyle/>
          <a:p>
            <a:pPr>
              <a:defRPr/>
            </a:pPr>
            <a:r>
              <a:rPr lang="en-US" dirty="0"/>
              <a:t>3-AC for expression (E)</a:t>
            </a:r>
          </a:p>
        </p:txBody>
      </p:sp>
      <p:sp>
        <p:nvSpPr>
          <p:cNvPr id="86019"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AD79B7-A529-48D8-89CB-581BFB3FA163}" type="slidenum">
              <a:rPr lang="en-US" altLang="en-US">
                <a:solidFill>
                  <a:srgbClr val="FFFFFF"/>
                </a:solidFill>
              </a:rPr>
              <a:pPr/>
              <a:t>86</a:t>
            </a:fld>
            <a:endParaRPr lang="en-US" altLang="en-US">
              <a:solidFill>
                <a:srgbClr val="FFFFFF"/>
              </a:solidFill>
            </a:endParaRPr>
          </a:p>
        </p:txBody>
      </p:sp>
      <p:pic>
        <p:nvPicPr>
          <p:cNvPr id="4" name="Content Placeholder 3"/>
          <p:cNvPicPr>
            <a:picLocks noGrp="1" noChangeAspect="1"/>
          </p:cNvPicPr>
          <p:nvPr>
            <p:ph idx="1"/>
          </p:nvPr>
        </p:nvPicPr>
        <p:blipFill>
          <a:blip r:embed="rId2"/>
          <a:stretch>
            <a:fillRect/>
          </a:stretch>
        </p:blipFill>
        <p:spPr>
          <a:xfrm>
            <a:off x="1011650" y="1989695"/>
            <a:ext cx="6104700" cy="4094000"/>
          </a:xfrm>
          <a:prstGeom prst="rect">
            <a:avLst/>
          </a:prstGeom>
        </p:spPr>
      </p:pic>
    </p:spTree>
    <p:extLst>
      <p:ext uri="{BB962C8B-B14F-4D97-AF65-F5344CB8AC3E}">
        <p14:creationId xmlns:p14="http://schemas.microsoft.com/office/powerpoint/2010/main" val="15175414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8051" y="-309000"/>
            <a:ext cx="10460101" cy="7476000"/>
          </a:xfrm>
          <a:prstGeom prst="rect">
            <a:avLst/>
          </a:prstGeom>
        </p:spPr>
      </p:pic>
    </p:spTree>
    <p:extLst>
      <p:ext uri="{BB962C8B-B14F-4D97-AF65-F5344CB8AC3E}">
        <p14:creationId xmlns:p14="http://schemas.microsoft.com/office/powerpoint/2010/main" val="37169204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5440" y="1066800"/>
            <a:ext cx="8422640" cy="5689600"/>
          </a:xfrm>
          <a:prstGeom prst="rect">
            <a:avLst/>
          </a:prstGeom>
        </p:spPr>
      </p:pic>
      <p:sp>
        <p:nvSpPr>
          <p:cNvPr id="3" name="Rectangle 2"/>
          <p:cNvSpPr/>
          <p:nvPr/>
        </p:nvSpPr>
        <p:spPr>
          <a:xfrm>
            <a:off x="0" y="203200"/>
            <a:ext cx="9072880" cy="1127760"/>
          </a:xfrm>
          <a:prstGeom prst="rect">
            <a:avLst/>
          </a:prstGeom>
          <a:solidFill>
            <a:srgbClr val="009A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Example 6.11:  The syntax-directed definition  to translate  a = b + -c into 3-AC</a:t>
            </a:r>
          </a:p>
        </p:txBody>
      </p:sp>
    </p:spTree>
    <p:extLst>
      <p:ext uri="{BB962C8B-B14F-4D97-AF65-F5344CB8AC3E}">
        <p14:creationId xmlns:p14="http://schemas.microsoft.com/office/powerpoint/2010/main" val="25347965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5700"/>
            <a:ext cx="9073662" cy="1325563"/>
          </a:xfrm>
        </p:spPr>
        <p:txBody>
          <a:bodyPr/>
          <a:lstStyle/>
          <a:p>
            <a:pPr>
              <a:defRPr/>
            </a:pPr>
            <a:r>
              <a:rPr lang="en-US" dirty="0"/>
              <a:t>Control Flow: Translation to 3AC</a:t>
            </a:r>
          </a:p>
        </p:txBody>
      </p:sp>
      <p:sp>
        <p:nvSpPr>
          <p:cNvPr id="93187" name="Content Placeholder 2"/>
          <p:cNvSpPr>
            <a:spLocks noGrp="1"/>
          </p:cNvSpPr>
          <p:nvPr>
            <p:ph sz="quarter" idx="1"/>
          </p:nvPr>
        </p:nvSpPr>
        <p:spPr>
          <a:xfrm>
            <a:off x="0" y="1821263"/>
            <a:ext cx="9144000" cy="4873625"/>
          </a:xfrm>
        </p:spPr>
        <p:txBody>
          <a:bodyPr>
            <a:normAutofit/>
          </a:bodyPr>
          <a:lstStyle/>
          <a:p>
            <a:r>
              <a:rPr lang="en-US" altLang="en-US" sz="3200" dirty="0"/>
              <a:t>Translation of control statements are tied to the translation of Boolean expressions</a:t>
            </a:r>
          </a:p>
          <a:p>
            <a:r>
              <a:rPr lang="en-US" altLang="en-US" sz="3200" dirty="0"/>
              <a:t>In programming languages, Boolean expressions serve two important purposes:</a:t>
            </a:r>
          </a:p>
          <a:p>
            <a:pPr lvl="1"/>
            <a:r>
              <a:rPr lang="en-US" altLang="en-US" sz="3200" dirty="0">
                <a:solidFill>
                  <a:srgbClr val="C00000"/>
                </a:solidFill>
              </a:rPr>
              <a:t>To compute logical values (assignments)</a:t>
            </a:r>
          </a:p>
          <a:p>
            <a:pPr lvl="1"/>
            <a:r>
              <a:rPr lang="en-US" altLang="en-US" sz="3200" dirty="0">
                <a:solidFill>
                  <a:srgbClr val="C00000"/>
                </a:solidFill>
              </a:rPr>
              <a:t>To change the flow of control (control statements)</a:t>
            </a:r>
          </a:p>
        </p:txBody>
      </p:sp>
      <p:sp>
        <p:nvSpPr>
          <p:cNvPr id="93188"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555F63-77DF-49B6-AF23-F2F80404A50A}" type="slidenum">
              <a:rPr lang="en-US" altLang="en-US">
                <a:solidFill>
                  <a:srgbClr val="FFFFFF"/>
                </a:solidFill>
              </a:rPr>
              <a:pPr/>
              <a:t>89</a:t>
            </a:fld>
            <a:endParaRPr lang="en-US" altLang="en-US">
              <a:solidFill>
                <a:srgbClr val="FFFFFF"/>
              </a:solidFill>
            </a:endParaRPr>
          </a:p>
        </p:txBody>
      </p:sp>
    </p:spTree>
    <p:extLst>
      <p:ext uri="{BB962C8B-B14F-4D97-AF65-F5344CB8AC3E}">
        <p14:creationId xmlns:p14="http://schemas.microsoft.com/office/powerpoint/2010/main" val="387886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1784" y="365126"/>
            <a:ext cx="8453566" cy="1325563"/>
          </a:xfrm>
        </p:spPr>
        <p:txBody>
          <a:bodyPr/>
          <a:lstStyle/>
          <a:p>
            <a:pPr eaLnBrk="1" fontAlgn="auto" hangingPunct="1">
              <a:spcAft>
                <a:spcPts val="0"/>
              </a:spcAft>
              <a:defRPr/>
            </a:pPr>
            <a:r>
              <a:rPr lang="en-US" dirty="0"/>
              <a:t>Type checking: names checking</a:t>
            </a:r>
          </a:p>
        </p:txBody>
      </p:sp>
      <p:sp>
        <p:nvSpPr>
          <p:cNvPr id="15363" name="Rectangle 3"/>
          <p:cNvSpPr>
            <a:spLocks noGrp="1" noChangeArrowheads="1"/>
          </p:cNvSpPr>
          <p:nvPr>
            <p:ph sz="quarter" idx="1"/>
          </p:nvPr>
        </p:nvSpPr>
        <p:spPr>
          <a:xfrm>
            <a:off x="61784" y="1789671"/>
            <a:ext cx="8960296" cy="4873625"/>
          </a:xfrm>
        </p:spPr>
        <p:txBody>
          <a:bodyPr>
            <a:normAutofit/>
          </a:bodyPr>
          <a:lstStyle/>
          <a:p>
            <a:r>
              <a:rPr lang="en-US" altLang="en-US" sz="3200" dirty="0"/>
              <a:t>uniqueness checks</a:t>
            </a:r>
          </a:p>
          <a:p>
            <a:pPr lvl="1"/>
            <a:r>
              <a:rPr lang="en-US" altLang="en-US" sz="3200" dirty="0">
                <a:solidFill>
                  <a:srgbClr val="C00000"/>
                </a:solidFill>
              </a:rPr>
              <a:t>When an object must be defined exactly once </a:t>
            </a:r>
          </a:p>
          <a:p>
            <a:pPr lvl="2"/>
            <a:r>
              <a:rPr lang="en-US" altLang="en-US" sz="3200" dirty="0">
                <a:solidFill>
                  <a:srgbClr val="0070C0"/>
                </a:solidFill>
              </a:rPr>
              <a:t>e.g., an identifier in Pascal</a:t>
            </a:r>
          </a:p>
          <a:p>
            <a:r>
              <a:rPr lang="en-US" altLang="en-US" sz="3200" dirty="0"/>
              <a:t>named-related checks</a:t>
            </a:r>
          </a:p>
          <a:p>
            <a:pPr lvl="1"/>
            <a:r>
              <a:rPr lang="en-US" altLang="en-US" sz="3200" dirty="0">
                <a:solidFill>
                  <a:srgbClr val="C00000"/>
                </a:solidFill>
              </a:rPr>
              <a:t>When the same name must appear more than one times </a:t>
            </a:r>
          </a:p>
          <a:p>
            <a:pPr lvl="2"/>
            <a:r>
              <a:rPr lang="en-US" altLang="en-US" sz="3200" dirty="0">
                <a:solidFill>
                  <a:srgbClr val="0070C0"/>
                </a:solidFill>
              </a:rPr>
              <a:t>e.g., a loop or program names in </a:t>
            </a:r>
            <a:r>
              <a:rPr lang="en-US" altLang="en-US" sz="3200" b="1" dirty="0">
                <a:solidFill>
                  <a:srgbClr val="0070C0"/>
                </a:solidFill>
              </a:rPr>
              <a:t>Modula-2</a:t>
            </a:r>
          </a:p>
          <a:p>
            <a:pPr eaLnBrk="1" hangingPunct="1"/>
            <a:endParaRPr lang="en-US" altLang="en-US" sz="3200" dirty="0"/>
          </a:p>
        </p:txBody>
      </p:sp>
      <p:sp>
        <p:nvSpPr>
          <p:cNvPr id="15364"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37FC6E-A390-40BF-9459-FB1286E622A0}" type="slidenum">
              <a:rPr lang="en-US" altLang="en-US">
                <a:solidFill>
                  <a:srgbClr val="FFFFFF"/>
                </a:solidFill>
              </a:rPr>
              <a:pPr/>
              <a:t>9</a:t>
            </a:fld>
            <a:endParaRPr lang="en-US" altLang="en-US">
              <a:solidFill>
                <a:srgbClr val="FFFFFF"/>
              </a:solidFill>
            </a:endParaRPr>
          </a:p>
        </p:txBody>
      </p:sp>
    </p:spTree>
    <p:extLst>
      <p:ext uri="{BB962C8B-B14F-4D97-AF65-F5344CB8AC3E}">
        <p14:creationId xmlns:p14="http://schemas.microsoft.com/office/powerpoint/2010/main" val="38896123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5700"/>
            <a:ext cx="7886700" cy="1325563"/>
          </a:xfrm>
        </p:spPr>
        <p:txBody>
          <a:bodyPr/>
          <a:lstStyle/>
          <a:p>
            <a:pPr>
              <a:defRPr/>
            </a:pPr>
            <a:r>
              <a:rPr lang="en-US" dirty="0"/>
              <a:t>Boolean expression: 1</a:t>
            </a:r>
          </a:p>
        </p:txBody>
      </p:sp>
      <p:sp>
        <p:nvSpPr>
          <p:cNvPr id="94211" name="Content Placeholder 2"/>
          <p:cNvSpPr>
            <a:spLocks noGrp="1"/>
          </p:cNvSpPr>
          <p:nvPr>
            <p:ph sz="quarter" idx="1"/>
          </p:nvPr>
        </p:nvSpPr>
        <p:spPr>
          <a:xfrm>
            <a:off x="0" y="1821263"/>
            <a:ext cx="9144000" cy="4873625"/>
          </a:xfrm>
        </p:spPr>
        <p:txBody>
          <a:bodyPr>
            <a:normAutofit/>
          </a:bodyPr>
          <a:lstStyle/>
          <a:p>
            <a:r>
              <a:rPr lang="en-US" altLang="en-US" sz="3600" dirty="0"/>
              <a:t>Boolean operators applied to Boolean operands such as Boolean values or </a:t>
            </a:r>
            <a:r>
              <a:rPr lang="en-US" altLang="en-US" sz="3600" b="1" dirty="0"/>
              <a:t>relational expressions</a:t>
            </a:r>
          </a:p>
          <a:p>
            <a:r>
              <a:rPr lang="en-US" altLang="en-US" sz="3600" dirty="0"/>
              <a:t>Relational expressions are of the form</a:t>
            </a:r>
          </a:p>
          <a:p>
            <a:pPr lvl="1"/>
            <a:r>
              <a:rPr lang="en-US" altLang="en-US" sz="3600" dirty="0">
                <a:solidFill>
                  <a:srgbClr val="C00000"/>
                </a:solidFill>
              </a:rPr>
              <a:t>E1 </a:t>
            </a:r>
            <a:r>
              <a:rPr lang="en-US" altLang="en-US" sz="3600" dirty="0" err="1">
                <a:solidFill>
                  <a:srgbClr val="C00000"/>
                </a:solidFill>
              </a:rPr>
              <a:t>relop</a:t>
            </a:r>
            <a:r>
              <a:rPr lang="en-US" altLang="en-US" sz="3600" dirty="0">
                <a:solidFill>
                  <a:srgbClr val="C00000"/>
                </a:solidFill>
              </a:rPr>
              <a:t> E </a:t>
            </a:r>
            <a:r>
              <a:rPr lang="en-US" altLang="en-US" sz="3200" b="1" i="1" dirty="0">
                <a:solidFill>
                  <a:srgbClr val="C00000"/>
                </a:solidFill>
              </a:rPr>
              <a:t>Where</a:t>
            </a:r>
          </a:p>
          <a:p>
            <a:pPr lvl="3"/>
            <a:r>
              <a:rPr lang="en-US" altLang="en-US" sz="3600" dirty="0">
                <a:solidFill>
                  <a:srgbClr val="0070C0"/>
                </a:solidFill>
              </a:rPr>
              <a:t>E</a:t>
            </a:r>
            <a:r>
              <a:rPr lang="en-US" altLang="en-US" sz="3600" baseline="-25000" dirty="0">
                <a:solidFill>
                  <a:srgbClr val="0070C0"/>
                </a:solidFill>
              </a:rPr>
              <a:t>1 </a:t>
            </a:r>
            <a:r>
              <a:rPr lang="en-US" altLang="en-US" sz="3600" dirty="0">
                <a:solidFill>
                  <a:srgbClr val="0070C0"/>
                </a:solidFill>
              </a:rPr>
              <a:t>and E</a:t>
            </a:r>
            <a:r>
              <a:rPr lang="en-US" altLang="en-US" sz="3600" baseline="-25000" dirty="0">
                <a:solidFill>
                  <a:srgbClr val="0070C0"/>
                </a:solidFill>
              </a:rPr>
              <a:t>2</a:t>
            </a:r>
            <a:r>
              <a:rPr lang="en-US" altLang="en-US" sz="3600" dirty="0">
                <a:solidFill>
                  <a:srgbClr val="0070C0"/>
                </a:solidFill>
              </a:rPr>
              <a:t> are arithmetic expressions</a:t>
            </a:r>
          </a:p>
          <a:p>
            <a:pPr lvl="3"/>
            <a:r>
              <a:rPr lang="en-US" altLang="en-US" sz="3600" dirty="0" err="1">
                <a:solidFill>
                  <a:srgbClr val="0070C0"/>
                </a:solidFill>
              </a:rPr>
              <a:t>relop</a:t>
            </a:r>
            <a:r>
              <a:rPr lang="en-US" altLang="en-US" sz="3600" dirty="0">
                <a:solidFill>
                  <a:srgbClr val="0070C0"/>
                </a:solidFill>
              </a:rPr>
              <a:t> </a:t>
            </a:r>
            <a:r>
              <a:rPr lang="en-US" altLang="en-US" sz="3600" dirty="0">
                <a:solidFill>
                  <a:srgbClr val="0070C0"/>
                </a:solidFill>
                <a:sym typeface="Symbol" panose="05050102010706020507" pitchFamily="18" charset="2"/>
              </a:rPr>
              <a:t> </a:t>
            </a:r>
            <a:r>
              <a:rPr lang="en-US" altLang="en-US" sz="3600" dirty="0">
                <a:solidFill>
                  <a:srgbClr val="0070C0"/>
                </a:solidFill>
              </a:rPr>
              <a:t>{ &lt;, &lt;=, &lt;&gt;, &gt;, =, &gt;=}</a:t>
            </a:r>
          </a:p>
          <a:p>
            <a:pPr lvl="1"/>
            <a:r>
              <a:rPr lang="en-US" altLang="en-US" sz="3600" dirty="0">
                <a:solidFill>
                  <a:srgbClr val="C00000"/>
                </a:solidFill>
              </a:rPr>
              <a:t>E.g., x+2&gt;y-3</a:t>
            </a:r>
          </a:p>
          <a:p>
            <a:endParaRPr lang="en-US" altLang="en-US" sz="1700" b="1" dirty="0"/>
          </a:p>
          <a:p>
            <a:endParaRPr lang="en-US" altLang="en-US" dirty="0"/>
          </a:p>
        </p:txBody>
      </p:sp>
      <p:sp>
        <p:nvSpPr>
          <p:cNvPr id="94212"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E0395E-8A10-4831-A2C8-B031E14C46C9}" type="slidenum">
              <a:rPr lang="en-US" altLang="en-US">
                <a:solidFill>
                  <a:srgbClr val="FFFFFF"/>
                </a:solidFill>
              </a:rPr>
              <a:pPr/>
              <a:t>90</a:t>
            </a:fld>
            <a:endParaRPr lang="en-US" altLang="en-US">
              <a:solidFill>
                <a:srgbClr val="FFFFFF"/>
              </a:solidFill>
            </a:endParaRPr>
          </a:p>
        </p:txBody>
      </p:sp>
    </p:spTree>
    <p:extLst>
      <p:ext uri="{BB962C8B-B14F-4D97-AF65-F5344CB8AC3E}">
        <p14:creationId xmlns:p14="http://schemas.microsoft.com/office/powerpoint/2010/main" val="229716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expression: 2</a:t>
            </a:r>
          </a:p>
        </p:txBody>
      </p:sp>
      <p:pic>
        <p:nvPicPr>
          <p:cNvPr id="4" name="Content Placeholder 3"/>
          <p:cNvPicPr>
            <a:picLocks noGrp="1" noChangeAspect="1"/>
          </p:cNvPicPr>
          <p:nvPr>
            <p:ph idx="1"/>
          </p:nvPr>
        </p:nvPicPr>
        <p:blipFill>
          <a:blip r:embed="rId2"/>
          <a:stretch>
            <a:fillRect/>
          </a:stretch>
        </p:blipFill>
        <p:spPr>
          <a:xfrm>
            <a:off x="186690" y="1762593"/>
            <a:ext cx="7886700" cy="3690202"/>
          </a:xfrm>
          <a:prstGeom prst="rect">
            <a:avLst/>
          </a:prstGeom>
        </p:spPr>
      </p:pic>
      <p:sp>
        <p:nvSpPr>
          <p:cNvPr id="5" name="Rectangle 4"/>
          <p:cNvSpPr/>
          <p:nvPr/>
        </p:nvSpPr>
        <p:spPr>
          <a:xfrm>
            <a:off x="255270" y="5047645"/>
            <a:ext cx="7818120" cy="954107"/>
          </a:xfrm>
          <a:prstGeom prst="rect">
            <a:avLst/>
          </a:prstGeom>
        </p:spPr>
        <p:txBody>
          <a:bodyPr wrap="square">
            <a:spAutoFit/>
          </a:bodyPr>
          <a:lstStyle/>
          <a:p>
            <a:r>
              <a:rPr lang="en-US" altLang="en-US" sz="2800" dirty="0">
                <a:sym typeface="Wingdings" panose="05000000000000000000" pitchFamily="2" charset="2"/>
              </a:rPr>
              <a:t>Given E1 || E2 : if E1 is true, then E is true</a:t>
            </a:r>
          </a:p>
          <a:p>
            <a:r>
              <a:rPr lang="en-US" altLang="en-US" sz="2800" dirty="0">
                <a:sym typeface="Wingdings" panose="05000000000000000000" pitchFamily="2" charset="2"/>
              </a:rPr>
              <a:t>Given E1 &amp;&amp; E2: If E1 false, then E is false</a:t>
            </a:r>
            <a:endParaRPr lang="en-US" altLang="en-US" sz="2800" dirty="0"/>
          </a:p>
        </p:txBody>
      </p:sp>
    </p:spTree>
    <p:extLst>
      <p:ext uri="{BB962C8B-B14F-4D97-AF65-F5344CB8AC3E}">
        <p14:creationId xmlns:p14="http://schemas.microsoft.com/office/powerpoint/2010/main" val="198355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Short-Circuit Code: 1</a:t>
            </a:r>
          </a:p>
        </p:txBody>
      </p:sp>
      <p:pic>
        <p:nvPicPr>
          <p:cNvPr id="6" name="Content Placeholder 5"/>
          <p:cNvPicPr>
            <a:picLocks noGrp="1" noChangeAspect="1"/>
          </p:cNvPicPr>
          <p:nvPr>
            <p:ph idx="1"/>
          </p:nvPr>
        </p:nvPicPr>
        <p:blipFill>
          <a:blip r:embed="rId2"/>
          <a:stretch>
            <a:fillRect/>
          </a:stretch>
        </p:blipFill>
        <p:spPr>
          <a:xfrm>
            <a:off x="384810" y="1918299"/>
            <a:ext cx="7886700" cy="2712791"/>
          </a:xfrm>
          <a:prstGeom prst="rect">
            <a:avLst/>
          </a:prstGeom>
        </p:spPr>
      </p:pic>
    </p:spTree>
    <p:extLst>
      <p:ext uri="{BB962C8B-B14F-4D97-AF65-F5344CB8AC3E}">
        <p14:creationId xmlns:p14="http://schemas.microsoft.com/office/powerpoint/2010/main" val="42081783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Short-Circuit Code: 2</a:t>
            </a:r>
          </a:p>
        </p:txBody>
      </p:sp>
      <p:pic>
        <p:nvPicPr>
          <p:cNvPr id="4" name="Content Placeholder 3"/>
          <p:cNvPicPr>
            <a:picLocks noGrp="1" noChangeAspect="1"/>
          </p:cNvPicPr>
          <p:nvPr>
            <p:ph idx="1"/>
          </p:nvPr>
        </p:nvPicPr>
        <p:blipFill>
          <a:blip r:embed="rId2"/>
          <a:stretch>
            <a:fillRect/>
          </a:stretch>
        </p:blipFill>
        <p:spPr>
          <a:xfrm>
            <a:off x="628650" y="1967434"/>
            <a:ext cx="7886700" cy="4199481"/>
          </a:xfrm>
          <a:prstGeom prst="rect">
            <a:avLst/>
          </a:prstGeom>
        </p:spPr>
      </p:pic>
    </p:spTree>
    <p:extLst>
      <p:ext uri="{BB962C8B-B14F-4D97-AF65-F5344CB8AC3E}">
        <p14:creationId xmlns:p14="http://schemas.microsoft.com/office/powerpoint/2010/main" val="7564985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SDD for the flow-of-control statements:1</a:t>
            </a:r>
          </a:p>
        </p:txBody>
      </p:sp>
      <p:pic>
        <p:nvPicPr>
          <p:cNvPr id="4" name="Content Placeholder 3"/>
          <p:cNvPicPr>
            <a:picLocks noGrp="1" noChangeAspect="1"/>
          </p:cNvPicPr>
          <p:nvPr>
            <p:ph idx="1"/>
          </p:nvPr>
        </p:nvPicPr>
        <p:blipFill>
          <a:blip r:embed="rId2"/>
          <a:stretch>
            <a:fillRect/>
          </a:stretch>
        </p:blipFill>
        <p:spPr>
          <a:xfrm>
            <a:off x="266700" y="1790700"/>
            <a:ext cx="8521699" cy="4826000"/>
          </a:xfrm>
          <a:prstGeom prst="rect">
            <a:avLst/>
          </a:prstGeom>
        </p:spPr>
      </p:pic>
    </p:spTree>
    <p:extLst>
      <p:ext uri="{BB962C8B-B14F-4D97-AF65-F5344CB8AC3E}">
        <p14:creationId xmlns:p14="http://schemas.microsoft.com/office/powerpoint/2010/main" val="10760440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SDD: IF/Then</a:t>
            </a:r>
          </a:p>
        </p:txBody>
      </p:sp>
      <p:pic>
        <p:nvPicPr>
          <p:cNvPr id="4" name="Content Placeholder 3"/>
          <p:cNvPicPr>
            <a:picLocks noGrp="1" noChangeAspect="1"/>
          </p:cNvPicPr>
          <p:nvPr>
            <p:ph idx="1"/>
          </p:nvPr>
        </p:nvPicPr>
        <p:blipFill>
          <a:blip r:embed="rId2"/>
          <a:stretch>
            <a:fillRect/>
          </a:stretch>
        </p:blipFill>
        <p:spPr>
          <a:xfrm>
            <a:off x="304800" y="1955800"/>
            <a:ext cx="8724900" cy="4673600"/>
          </a:xfrm>
          <a:prstGeom prst="rect">
            <a:avLst/>
          </a:prstGeom>
        </p:spPr>
      </p:pic>
    </p:spTree>
    <p:extLst>
      <p:ext uri="{BB962C8B-B14F-4D97-AF65-F5344CB8AC3E}">
        <p14:creationId xmlns:p14="http://schemas.microsoft.com/office/powerpoint/2010/main" val="37498260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SDD: IF/THEN/ELSE</a:t>
            </a:r>
          </a:p>
        </p:txBody>
      </p:sp>
      <p:pic>
        <p:nvPicPr>
          <p:cNvPr id="6" name="Content Placeholder 5"/>
          <p:cNvPicPr>
            <a:picLocks noGrp="1" noChangeAspect="1"/>
          </p:cNvPicPr>
          <p:nvPr>
            <p:ph idx="1"/>
          </p:nvPr>
        </p:nvPicPr>
        <p:blipFill>
          <a:blip r:embed="rId2"/>
          <a:stretch>
            <a:fillRect/>
          </a:stretch>
        </p:blipFill>
        <p:spPr>
          <a:xfrm>
            <a:off x="254000" y="1955800"/>
            <a:ext cx="8737600" cy="4686300"/>
          </a:xfrm>
          <a:prstGeom prst="rect">
            <a:avLst/>
          </a:prstGeom>
        </p:spPr>
      </p:pic>
    </p:spTree>
    <p:extLst>
      <p:ext uri="{BB962C8B-B14F-4D97-AF65-F5344CB8AC3E}">
        <p14:creationId xmlns:p14="http://schemas.microsoft.com/office/powerpoint/2010/main" val="16626947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SDD: While Loop</a:t>
            </a:r>
          </a:p>
        </p:txBody>
      </p:sp>
      <p:pic>
        <p:nvPicPr>
          <p:cNvPr id="4" name="Content Placeholder 3"/>
          <p:cNvPicPr>
            <a:picLocks noGrp="1" noChangeAspect="1"/>
          </p:cNvPicPr>
          <p:nvPr>
            <p:ph idx="1"/>
          </p:nvPr>
        </p:nvPicPr>
        <p:blipFill>
          <a:blip r:embed="rId2"/>
          <a:stretch>
            <a:fillRect/>
          </a:stretch>
        </p:blipFill>
        <p:spPr>
          <a:xfrm>
            <a:off x="431800" y="1955800"/>
            <a:ext cx="8483599" cy="4737100"/>
          </a:xfrm>
          <a:prstGeom prst="rect">
            <a:avLst/>
          </a:prstGeom>
        </p:spPr>
      </p:pic>
    </p:spTree>
    <p:extLst>
      <p:ext uri="{BB962C8B-B14F-4D97-AF65-F5344CB8AC3E}">
        <p14:creationId xmlns:p14="http://schemas.microsoft.com/office/powerpoint/2010/main" val="20200966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SDD for Generating 3-AC for Booleans</a:t>
            </a:r>
          </a:p>
        </p:txBody>
      </p:sp>
      <p:pic>
        <p:nvPicPr>
          <p:cNvPr id="4" name="Content Placeholder 3"/>
          <p:cNvPicPr>
            <a:picLocks noGrp="1" noChangeAspect="1"/>
          </p:cNvPicPr>
          <p:nvPr>
            <p:ph idx="1"/>
          </p:nvPr>
        </p:nvPicPr>
        <p:blipFill>
          <a:blip r:embed="rId2"/>
          <a:stretch>
            <a:fillRect/>
          </a:stretch>
        </p:blipFill>
        <p:spPr>
          <a:xfrm>
            <a:off x="114300" y="1955800"/>
            <a:ext cx="8902700" cy="4673600"/>
          </a:xfrm>
          <a:prstGeom prst="rect">
            <a:avLst/>
          </a:prstGeom>
        </p:spPr>
      </p:pic>
    </p:spTree>
    <p:extLst>
      <p:ext uri="{BB962C8B-B14F-4D97-AF65-F5344CB8AC3E}">
        <p14:creationId xmlns:p14="http://schemas.microsoft.com/office/powerpoint/2010/main" val="14201836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SUMMARY</a:t>
            </a:r>
          </a:p>
        </p:txBody>
      </p:sp>
      <p:sp>
        <p:nvSpPr>
          <p:cNvPr id="3" name="Subtitle 2"/>
          <p:cNvSpPr>
            <a:spLocks noGrp="1"/>
          </p:cNvSpPr>
          <p:nvPr>
            <p:ph type="subTitle" idx="1"/>
          </p:nvPr>
        </p:nvSpPr>
        <p:spPr>
          <a:xfrm>
            <a:off x="291352" y="4014114"/>
            <a:ext cx="8470811" cy="450310"/>
          </a:xfrm>
        </p:spPr>
        <p:txBody>
          <a:bodyPr>
            <a:normAutofit fontScale="85000" lnSpcReduction="10000"/>
          </a:bodyPr>
          <a:lstStyle/>
          <a:p>
            <a:r>
              <a:rPr lang="en-US" dirty="0"/>
              <a:t>STATEMENTS, WHILE-DO, IF/THEN/ELS/ BOOLEAN EXPRESSIONS</a:t>
            </a:r>
          </a:p>
        </p:txBody>
      </p:sp>
    </p:spTree>
    <p:extLst>
      <p:ext uri="{BB962C8B-B14F-4D97-AF65-F5344CB8AC3E}">
        <p14:creationId xmlns:p14="http://schemas.microsoft.com/office/powerpoint/2010/main" val="29030977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UNDAerospace.pptx" id="{F7118328-E834-46A0-83EC-F744BFE60237}" vid="{D2773446-F50F-4EEB-A44E-9265065B0F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PresentationUNDAerospace_Template</Template>
  <TotalTime>17286</TotalTime>
  <Words>7032</Words>
  <Application>Microsoft Macintosh PowerPoint</Application>
  <PresentationFormat>On-screen Show (4:3)</PresentationFormat>
  <Paragraphs>778</Paragraphs>
  <Slides>103</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103</vt:i4>
      </vt:variant>
    </vt:vector>
  </HeadingPairs>
  <TitlesOfParts>
    <vt:vector size="114" baseType="lpstr">
      <vt:lpstr>Arial</vt:lpstr>
      <vt:lpstr>Calibri</vt:lpstr>
      <vt:lpstr>Calibri Light</vt:lpstr>
      <vt:lpstr>Franklin Gothic Book</vt:lpstr>
      <vt:lpstr>Helvetica</vt:lpstr>
      <vt:lpstr>Symbol</vt:lpstr>
      <vt:lpstr>Tahoma</vt:lpstr>
      <vt:lpstr>Times New Roman</vt:lpstr>
      <vt:lpstr>Wingdings</vt:lpstr>
      <vt:lpstr>Wingdings 2</vt:lpstr>
      <vt:lpstr>Office Theme</vt:lpstr>
      <vt:lpstr>Principals of Translations Chapter 6: Intermediate Code Generations &amp; Type checking</vt:lpstr>
      <vt:lpstr>Objective</vt:lpstr>
      <vt:lpstr>Type checking</vt:lpstr>
      <vt:lpstr>A simple scenario</vt:lpstr>
      <vt:lpstr>Checking?</vt:lpstr>
      <vt:lpstr>Examples of static checking</vt:lpstr>
      <vt:lpstr>Type systems?</vt:lpstr>
      <vt:lpstr>Examples of Type checking:1</vt:lpstr>
      <vt:lpstr>Type checking: names checking</vt:lpstr>
      <vt:lpstr>Type checker: Position</vt:lpstr>
      <vt:lpstr>Why do we need type information?</vt:lpstr>
      <vt:lpstr>Type Systems: 1</vt:lpstr>
      <vt:lpstr>Type expressions?</vt:lpstr>
      <vt:lpstr>Type expressions: 2</vt:lpstr>
      <vt:lpstr>Type Constructors: 1 </vt:lpstr>
      <vt:lpstr>Type Constructors: 2 </vt:lpstr>
      <vt:lpstr>Type constructor: Example of Pointer</vt:lpstr>
      <vt:lpstr>Example: Type expression for int [2][3]</vt:lpstr>
      <vt:lpstr>Type checker</vt:lpstr>
      <vt:lpstr>Dynamic type checking</vt:lpstr>
      <vt:lpstr>Runt-time Safety</vt:lpstr>
      <vt:lpstr>Compile-time vs. Run-time</vt:lpstr>
      <vt:lpstr>Type equivalence:1</vt:lpstr>
      <vt:lpstr>Type equivalence:2</vt:lpstr>
      <vt:lpstr>Type equivalence: 3</vt:lpstr>
      <vt:lpstr>Name equivalence</vt:lpstr>
      <vt:lpstr>Name equivalence: 2(solution)</vt:lpstr>
      <vt:lpstr>Structural equivalence</vt:lpstr>
      <vt:lpstr>The applicability of types?</vt:lpstr>
      <vt:lpstr>Type checking (revisited)</vt:lpstr>
      <vt:lpstr>Rules for type checking</vt:lpstr>
      <vt:lpstr>Type Inference</vt:lpstr>
      <vt:lpstr>Typical Rule for type inference</vt:lpstr>
      <vt:lpstr>Example of Inference Rules using functions</vt:lpstr>
      <vt:lpstr>Compiler and type error</vt:lpstr>
      <vt:lpstr>Type of declarations</vt:lpstr>
      <vt:lpstr>Type conversions</vt:lpstr>
      <vt:lpstr>Two Conversions</vt:lpstr>
      <vt:lpstr>Coercions (implicit type conversion)  </vt:lpstr>
      <vt:lpstr>Casting (explicit type conversion)</vt:lpstr>
      <vt:lpstr>Type Declarations and  Storage Allocations</vt:lpstr>
      <vt:lpstr>Storage Layout for Local Names</vt:lpstr>
      <vt:lpstr>PowerPoint Presentation</vt:lpstr>
      <vt:lpstr>PowerPoint Presentation</vt:lpstr>
      <vt:lpstr>Sequences of Declarations</vt:lpstr>
      <vt:lpstr>Sequences of Declarations</vt:lpstr>
      <vt:lpstr>Type checking</vt:lpstr>
      <vt:lpstr>Type checking of expressions</vt:lpstr>
      <vt:lpstr>Type-checking of arithmetic expression using coercion (real or integer)</vt:lpstr>
      <vt:lpstr>Example: mod operation</vt:lpstr>
      <vt:lpstr>Type checking : Statements </vt:lpstr>
      <vt:lpstr>Type checking rules for programming statements</vt:lpstr>
      <vt:lpstr>Type checking of Statements:</vt:lpstr>
      <vt:lpstr>Type checking of functions</vt:lpstr>
      <vt:lpstr>Intermediate Code Generation</vt:lpstr>
      <vt:lpstr>Intermediate code generation(or Intermediate Representation (IR)))</vt:lpstr>
      <vt:lpstr>Back-end/Front-end</vt:lpstr>
      <vt:lpstr>PowerPoint Presentation</vt:lpstr>
      <vt:lpstr>Benefits of IC</vt:lpstr>
      <vt:lpstr>Translating a program</vt:lpstr>
      <vt:lpstr>Compiler and intermediate representations</vt:lpstr>
      <vt:lpstr>Variants of Syntax trees</vt:lpstr>
      <vt:lpstr>DAG (Directed Acyclic Graph) for expressions</vt:lpstr>
      <vt:lpstr>PowerPoint Presentation</vt:lpstr>
      <vt:lpstr>Example: DAG: a := b*-c  + b*-c </vt:lpstr>
      <vt:lpstr>SDD to generate syntax trees of DAG’s</vt:lpstr>
      <vt:lpstr>STEPS FOR CONSTRUCTING THE DAG FOR EXAMPLE a+a*(b-c) + d*(b-c)</vt:lpstr>
      <vt:lpstr>Nodes of A DAG</vt:lpstr>
      <vt:lpstr>PowerPoint Presentation</vt:lpstr>
      <vt:lpstr>PowerPoint Presentation</vt:lpstr>
      <vt:lpstr>Three-address code (3AC)</vt:lpstr>
      <vt:lpstr>3-Address Code for DAG</vt:lpstr>
      <vt:lpstr>Example 6.1: DAG (3AC) </vt:lpstr>
      <vt:lpstr>3-address code: addresses &amp; instructions</vt:lpstr>
      <vt:lpstr>Interpretations of an Address</vt:lpstr>
      <vt:lpstr>3-address mode: Instructions SET ( 1)</vt:lpstr>
      <vt:lpstr>Instructions: Array, Pointers</vt:lpstr>
      <vt:lpstr>Two different ways Assigning labels to 3-AC</vt:lpstr>
      <vt:lpstr>Representation of 3-AC (Data Structure)</vt:lpstr>
      <vt:lpstr>Implementation of 3-AC: Quadruples</vt:lpstr>
      <vt:lpstr>3-AC and its quad representations:  example of a = b* -c + b * -c</vt:lpstr>
      <vt:lpstr>Triples</vt:lpstr>
      <vt:lpstr>Triples</vt:lpstr>
      <vt:lpstr>PowerPoint Presentation</vt:lpstr>
      <vt:lpstr>Intermediate Code Generations for Programming Constructs:</vt:lpstr>
      <vt:lpstr>3-AC for expression (E)</vt:lpstr>
      <vt:lpstr>PowerPoint Presentation</vt:lpstr>
      <vt:lpstr>PowerPoint Presentation</vt:lpstr>
      <vt:lpstr>Control Flow: Translation to 3AC</vt:lpstr>
      <vt:lpstr>Boolean expression: 1</vt:lpstr>
      <vt:lpstr>Boolean expression: 2</vt:lpstr>
      <vt:lpstr>Short-Circuit Code: 1</vt:lpstr>
      <vt:lpstr>Short-Circuit Code: 2</vt:lpstr>
      <vt:lpstr>SDD for the flow-of-control statements:1</vt:lpstr>
      <vt:lpstr>SDD: IF/Then</vt:lpstr>
      <vt:lpstr>SDD: IF/THEN/ELSE</vt:lpstr>
      <vt:lpstr>SDD: While Loop</vt:lpstr>
      <vt:lpstr>SDD for Generating 3-AC for Booleans</vt:lpstr>
      <vt:lpstr>SUMMARY</vt:lpstr>
      <vt:lpstr>Summary of 3-AC instructions</vt:lpstr>
      <vt:lpstr>PowerPoint Presentation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Courtney Olson</dc:creator>
  <cp:lastModifiedBy>Reza, Hassan</cp:lastModifiedBy>
  <cp:revision>260</cp:revision>
  <dcterms:created xsi:type="dcterms:W3CDTF">2015-08-12T16:59:57Z</dcterms:created>
  <dcterms:modified xsi:type="dcterms:W3CDTF">2020-11-10T17:24:17Z</dcterms:modified>
</cp:coreProperties>
</file>