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8" r:id="rId2"/>
  </p:sldMasterIdLst>
  <p:notesMasterIdLst>
    <p:notesMasterId r:id="rId17"/>
  </p:notesMasterIdLst>
  <p:sldIdLst>
    <p:sldId id="256" r:id="rId3"/>
    <p:sldId id="261" r:id="rId4"/>
    <p:sldId id="257" r:id="rId5"/>
    <p:sldId id="259" r:id="rId6"/>
    <p:sldId id="260" r:id="rId7"/>
    <p:sldId id="262" r:id="rId8"/>
    <p:sldId id="263" r:id="rId9"/>
    <p:sldId id="264" r:id="rId10"/>
    <p:sldId id="265" r:id="rId11"/>
    <p:sldId id="266" r:id="rId12"/>
    <p:sldId id="268" r:id="rId13"/>
    <p:sldId id="267"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F4F322-9D07-4A80-B47A-D3BCE4317027}" type="doc">
      <dgm:prSet loTypeId="urn:microsoft.com/office/officeart/2016/7/layout/LinearBlockProcessNumbered" loCatId="process" qsTypeId="urn:microsoft.com/office/officeart/2005/8/quickstyle/simple1" qsCatId="simple" csTypeId="urn:microsoft.com/office/officeart/2005/8/colors/colorful2" csCatId="colorful"/>
      <dgm:spPr/>
      <dgm:t>
        <a:bodyPr/>
        <a:lstStyle/>
        <a:p>
          <a:endParaRPr lang="en-US"/>
        </a:p>
      </dgm:t>
    </dgm:pt>
    <dgm:pt modelId="{8B0EFE81-A2A1-4498-A550-E19BBA35D0BE}">
      <dgm:prSet/>
      <dgm:spPr/>
      <dgm:t>
        <a:bodyPr/>
        <a:lstStyle/>
        <a:p>
          <a:r>
            <a:rPr lang="en-US"/>
            <a:t>Convert input file to character stream</a:t>
          </a:r>
        </a:p>
      </dgm:t>
    </dgm:pt>
    <dgm:pt modelId="{3CF2A912-5F96-4EA0-A151-B97EAEBBD3CC}" type="parTrans" cxnId="{027BBD7A-1041-42D1-930F-0385ADCCC405}">
      <dgm:prSet/>
      <dgm:spPr/>
      <dgm:t>
        <a:bodyPr/>
        <a:lstStyle/>
        <a:p>
          <a:endParaRPr lang="en-US"/>
        </a:p>
      </dgm:t>
    </dgm:pt>
    <dgm:pt modelId="{B1CF5EE5-482F-4B48-A73C-96EDA6BE67B0}" type="sibTrans" cxnId="{027BBD7A-1041-42D1-930F-0385ADCCC405}">
      <dgm:prSet phldrT="01" phldr="0"/>
      <dgm:spPr/>
      <dgm:t>
        <a:bodyPr/>
        <a:lstStyle/>
        <a:p>
          <a:r>
            <a:rPr lang="en-US"/>
            <a:t>01</a:t>
          </a:r>
        </a:p>
      </dgm:t>
    </dgm:pt>
    <dgm:pt modelId="{40709560-D66E-4D4E-9946-DD00552C106F}">
      <dgm:prSet/>
      <dgm:spPr/>
      <dgm:t>
        <a:bodyPr/>
        <a:lstStyle/>
        <a:p>
          <a:r>
            <a:rPr lang="en-US"/>
            <a:t>Convert character stream into symbols</a:t>
          </a:r>
        </a:p>
      </dgm:t>
    </dgm:pt>
    <dgm:pt modelId="{0953D444-A1CF-4D13-9D75-032075931F8E}" type="parTrans" cxnId="{19764CA0-974B-4B37-A8C6-F9C0F4ED21C9}">
      <dgm:prSet/>
      <dgm:spPr/>
      <dgm:t>
        <a:bodyPr/>
        <a:lstStyle/>
        <a:p>
          <a:endParaRPr lang="en-US"/>
        </a:p>
      </dgm:t>
    </dgm:pt>
    <dgm:pt modelId="{094773A2-2AD3-4B72-AF66-5CC6D8BAA4D9}" type="sibTrans" cxnId="{19764CA0-974B-4B37-A8C6-F9C0F4ED21C9}">
      <dgm:prSet phldrT="02" phldr="0"/>
      <dgm:spPr/>
      <dgm:t>
        <a:bodyPr/>
        <a:lstStyle/>
        <a:p>
          <a:r>
            <a:rPr lang="en-US"/>
            <a:t>02</a:t>
          </a:r>
        </a:p>
      </dgm:t>
    </dgm:pt>
    <dgm:pt modelId="{0D76839F-2A93-400F-B268-49A04584421C}">
      <dgm:prSet/>
      <dgm:spPr/>
      <dgm:t>
        <a:bodyPr/>
        <a:lstStyle/>
        <a:p>
          <a:r>
            <a:rPr lang="en-US"/>
            <a:t>Classify the symbols with a token type and then also record its value</a:t>
          </a:r>
        </a:p>
      </dgm:t>
    </dgm:pt>
    <dgm:pt modelId="{AF3A3225-168E-4ACB-BAFC-2F84136A6B26}" type="parTrans" cxnId="{666A51C3-1A57-4DEA-BE58-591D953F3B18}">
      <dgm:prSet/>
      <dgm:spPr/>
      <dgm:t>
        <a:bodyPr/>
        <a:lstStyle/>
        <a:p>
          <a:endParaRPr lang="en-US"/>
        </a:p>
      </dgm:t>
    </dgm:pt>
    <dgm:pt modelId="{DD7CF45D-CE98-4487-A976-61B60E4C1B27}" type="sibTrans" cxnId="{666A51C3-1A57-4DEA-BE58-591D953F3B18}">
      <dgm:prSet phldrT="03" phldr="0"/>
      <dgm:spPr/>
      <dgm:t>
        <a:bodyPr/>
        <a:lstStyle/>
        <a:p>
          <a:r>
            <a:rPr lang="en-US"/>
            <a:t>03</a:t>
          </a:r>
        </a:p>
      </dgm:t>
    </dgm:pt>
    <dgm:pt modelId="{97796EB0-8A02-4434-846F-6AB364EDDFC2}" type="pres">
      <dgm:prSet presAssocID="{3DF4F322-9D07-4A80-B47A-D3BCE4317027}" presName="Name0" presStyleCnt="0">
        <dgm:presLayoutVars>
          <dgm:animLvl val="lvl"/>
          <dgm:resizeHandles val="exact"/>
        </dgm:presLayoutVars>
      </dgm:prSet>
      <dgm:spPr/>
    </dgm:pt>
    <dgm:pt modelId="{55671A94-A027-4C28-A60E-72574CC94FC1}" type="pres">
      <dgm:prSet presAssocID="{8B0EFE81-A2A1-4498-A550-E19BBA35D0BE}" presName="compositeNode" presStyleCnt="0">
        <dgm:presLayoutVars>
          <dgm:bulletEnabled val="1"/>
        </dgm:presLayoutVars>
      </dgm:prSet>
      <dgm:spPr/>
    </dgm:pt>
    <dgm:pt modelId="{4E5B81C7-F2FE-4147-82BA-89E2405C9329}" type="pres">
      <dgm:prSet presAssocID="{8B0EFE81-A2A1-4498-A550-E19BBA35D0BE}" presName="bgRect" presStyleLbl="alignNode1" presStyleIdx="0" presStyleCnt="3"/>
      <dgm:spPr/>
    </dgm:pt>
    <dgm:pt modelId="{1EE06468-4538-469B-96C7-ACAF5E11BCA1}" type="pres">
      <dgm:prSet presAssocID="{B1CF5EE5-482F-4B48-A73C-96EDA6BE67B0}" presName="sibTransNodeRect" presStyleLbl="alignNode1" presStyleIdx="0" presStyleCnt="3">
        <dgm:presLayoutVars>
          <dgm:chMax val="0"/>
          <dgm:bulletEnabled val="1"/>
        </dgm:presLayoutVars>
      </dgm:prSet>
      <dgm:spPr/>
    </dgm:pt>
    <dgm:pt modelId="{3A87E837-329A-44F6-A7B9-1737B6FB9D85}" type="pres">
      <dgm:prSet presAssocID="{8B0EFE81-A2A1-4498-A550-E19BBA35D0BE}" presName="nodeRect" presStyleLbl="alignNode1" presStyleIdx="0" presStyleCnt="3">
        <dgm:presLayoutVars>
          <dgm:bulletEnabled val="1"/>
        </dgm:presLayoutVars>
      </dgm:prSet>
      <dgm:spPr/>
    </dgm:pt>
    <dgm:pt modelId="{1546B74E-3AD5-4864-BA7F-F94DAA8839D9}" type="pres">
      <dgm:prSet presAssocID="{B1CF5EE5-482F-4B48-A73C-96EDA6BE67B0}" presName="sibTrans" presStyleCnt="0"/>
      <dgm:spPr/>
    </dgm:pt>
    <dgm:pt modelId="{B82F1634-62DE-4B0C-8E8E-644DE191A33F}" type="pres">
      <dgm:prSet presAssocID="{40709560-D66E-4D4E-9946-DD00552C106F}" presName="compositeNode" presStyleCnt="0">
        <dgm:presLayoutVars>
          <dgm:bulletEnabled val="1"/>
        </dgm:presLayoutVars>
      </dgm:prSet>
      <dgm:spPr/>
    </dgm:pt>
    <dgm:pt modelId="{1212C205-68FF-4CEB-96B1-2DE03B6D405A}" type="pres">
      <dgm:prSet presAssocID="{40709560-D66E-4D4E-9946-DD00552C106F}" presName="bgRect" presStyleLbl="alignNode1" presStyleIdx="1" presStyleCnt="3"/>
      <dgm:spPr/>
    </dgm:pt>
    <dgm:pt modelId="{1A01D988-E24B-42A5-BEC9-3E59113F7BDB}" type="pres">
      <dgm:prSet presAssocID="{094773A2-2AD3-4B72-AF66-5CC6D8BAA4D9}" presName="sibTransNodeRect" presStyleLbl="alignNode1" presStyleIdx="1" presStyleCnt="3">
        <dgm:presLayoutVars>
          <dgm:chMax val="0"/>
          <dgm:bulletEnabled val="1"/>
        </dgm:presLayoutVars>
      </dgm:prSet>
      <dgm:spPr/>
    </dgm:pt>
    <dgm:pt modelId="{F0CD8D89-C23B-4CEB-9DA8-D40BE53717FF}" type="pres">
      <dgm:prSet presAssocID="{40709560-D66E-4D4E-9946-DD00552C106F}" presName="nodeRect" presStyleLbl="alignNode1" presStyleIdx="1" presStyleCnt="3">
        <dgm:presLayoutVars>
          <dgm:bulletEnabled val="1"/>
        </dgm:presLayoutVars>
      </dgm:prSet>
      <dgm:spPr/>
    </dgm:pt>
    <dgm:pt modelId="{F2AC79CF-A710-49B6-AE6F-7BEFFCE02B9C}" type="pres">
      <dgm:prSet presAssocID="{094773A2-2AD3-4B72-AF66-5CC6D8BAA4D9}" presName="sibTrans" presStyleCnt="0"/>
      <dgm:spPr/>
    </dgm:pt>
    <dgm:pt modelId="{6E2FA35F-441E-4244-92A9-22096E8388A3}" type="pres">
      <dgm:prSet presAssocID="{0D76839F-2A93-400F-B268-49A04584421C}" presName="compositeNode" presStyleCnt="0">
        <dgm:presLayoutVars>
          <dgm:bulletEnabled val="1"/>
        </dgm:presLayoutVars>
      </dgm:prSet>
      <dgm:spPr/>
    </dgm:pt>
    <dgm:pt modelId="{6F29D789-F3E2-4C03-8A89-461439F150D4}" type="pres">
      <dgm:prSet presAssocID="{0D76839F-2A93-400F-B268-49A04584421C}" presName="bgRect" presStyleLbl="alignNode1" presStyleIdx="2" presStyleCnt="3"/>
      <dgm:spPr/>
    </dgm:pt>
    <dgm:pt modelId="{7D441DA4-0120-4B83-BCAB-8168E9519B13}" type="pres">
      <dgm:prSet presAssocID="{DD7CF45D-CE98-4487-A976-61B60E4C1B27}" presName="sibTransNodeRect" presStyleLbl="alignNode1" presStyleIdx="2" presStyleCnt="3">
        <dgm:presLayoutVars>
          <dgm:chMax val="0"/>
          <dgm:bulletEnabled val="1"/>
        </dgm:presLayoutVars>
      </dgm:prSet>
      <dgm:spPr/>
    </dgm:pt>
    <dgm:pt modelId="{7BA4010C-853C-401B-8DBC-D8B5D8E5DEB7}" type="pres">
      <dgm:prSet presAssocID="{0D76839F-2A93-400F-B268-49A04584421C}" presName="nodeRect" presStyleLbl="alignNode1" presStyleIdx="2" presStyleCnt="3">
        <dgm:presLayoutVars>
          <dgm:bulletEnabled val="1"/>
        </dgm:presLayoutVars>
      </dgm:prSet>
      <dgm:spPr/>
    </dgm:pt>
  </dgm:ptLst>
  <dgm:cxnLst>
    <dgm:cxn modelId="{35674C30-DB01-4D8B-B137-84D0335FD519}" type="presOf" srcId="{094773A2-2AD3-4B72-AF66-5CC6D8BAA4D9}" destId="{1A01D988-E24B-42A5-BEC9-3E59113F7BDB}" srcOrd="0" destOrd="0" presId="urn:microsoft.com/office/officeart/2016/7/layout/LinearBlockProcessNumbered"/>
    <dgm:cxn modelId="{F9A53D54-47BA-490A-B285-129B0807BF20}" type="presOf" srcId="{40709560-D66E-4D4E-9946-DD00552C106F}" destId="{1212C205-68FF-4CEB-96B1-2DE03B6D405A}" srcOrd="0" destOrd="0" presId="urn:microsoft.com/office/officeart/2016/7/layout/LinearBlockProcessNumbered"/>
    <dgm:cxn modelId="{027BBD7A-1041-42D1-930F-0385ADCCC405}" srcId="{3DF4F322-9D07-4A80-B47A-D3BCE4317027}" destId="{8B0EFE81-A2A1-4498-A550-E19BBA35D0BE}" srcOrd="0" destOrd="0" parTransId="{3CF2A912-5F96-4EA0-A151-B97EAEBBD3CC}" sibTransId="{B1CF5EE5-482F-4B48-A73C-96EDA6BE67B0}"/>
    <dgm:cxn modelId="{42BC9A8F-56CD-4605-9674-94A8B8AF0B11}" type="presOf" srcId="{DD7CF45D-CE98-4487-A976-61B60E4C1B27}" destId="{7D441DA4-0120-4B83-BCAB-8168E9519B13}" srcOrd="0" destOrd="0" presId="urn:microsoft.com/office/officeart/2016/7/layout/LinearBlockProcessNumbered"/>
    <dgm:cxn modelId="{8C2BA89C-618F-48F1-8BFB-16191F0069E7}" type="presOf" srcId="{8B0EFE81-A2A1-4498-A550-E19BBA35D0BE}" destId="{4E5B81C7-F2FE-4147-82BA-89E2405C9329}" srcOrd="0" destOrd="0" presId="urn:microsoft.com/office/officeart/2016/7/layout/LinearBlockProcessNumbered"/>
    <dgm:cxn modelId="{19764CA0-974B-4B37-A8C6-F9C0F4ED21C9}" srcId="{3DF4F322-9D07-4A80-B47A-D3BCE4317027}" destId="{40709560-D66E-4D4E-9946-DD00552C106F}" srcOrd="1" destOrd="0" parTransId="{0953D444-A1CF-4D13-9D75-032075931F8E}" sibTransId="{094773A2-2AD3-4B72-AF66-5CC6D8BAA4D9}"/>
    <dgm:cxn modelId="{29CF08A5-9355-44A8-B864-A17325E9A373}" type="presOf" srcId="{40709560-D66E-4D4E-9946-DD00552C106F}" destId="{F0CD8D89-C23B-4CEB-9DA8-D40BE53717FF}" srcOrd="1" destOrd="0" presId="urn:microsoft.com/office/officeart/2016/7/layout/LinearBlockProcessNumbered"/>
    <dgm:cxn modelId="{E1817AAA-7A0D-4302-9B6A-C38AD3B0ACB4}" type="presOf" srcId="{B1CF5EE5-482F-4B48-A73C-96EDA6BE67B0}" destId="{1EE06468-4538-469B-96C7-ACAF5E11BCA1}" srcOrd="0" destOrd="0" presId="urn:microsoft.com/office/officeart/2016/7/layout/LinearBlockProcessNumbered"/>
    <dgm:cxn modelId="{666A51C3-1A57-4DEA-BE58-591D953F3B18}" srcId="{3DF4F322-9D07-4A80-B47A-D3BCE4317027}" destId="{0D76839F-2A93-400F-B268-49A04584421C}" srcOrd="2" destOrd="0" parTransId="{AF3A3225-168E-4ACB-BAFC-2F84136A6B26}" sibTransId="{DD7CF45D-CE98-4487-A976-61B60E4C1B27}"/>
    <dgm:cxn modelId="{F4193BC6-62B7-433A-98EB-8C1EEA545D89}" type="presOf" srcId="{0D76839F-2A93-400F-B268-49A04584421C}" destId="{6F29D789-F3E2-4C03-8A89-461439F150D4}" srcOrd="0" destOrd="0" presId="urn:microsoft.com/office/officeart/2016/7/layout/LinearBlockProcessNumbered"/>
    <dgm:cxn modelId="{4D3E4EC9-1032-4A98-8F95-48B6D5ECE84B}" type="presOf" srcId="{0D76839F-2A93-400F-B268-49A04584421C}" destId="{7BA4010C-853C-401B-8DBC-D8B5D8E5DEB7}" srcOrd="1" destOrd="0" presId="urn:microsoft.com/office/officeart/2016/7/layout/LinearBlockProcessNumbered"/>
    <dgm:cxn modelId="{4A147ECC-C9BE-4984-89EB-628F38A4751B}" type="presOf" srcId="{3DF4F322-9D07-4A80-B47A-D3BCE4317027}" destId="{97796EB0-8A02-4434-846F-6AB364EDDFC2}" srcOrd="0" destOrd="0" presId="urn:microsoft.com/office/officeart/2016/7/layout/LinearBlockProcessNumbered"/>
    <dgm:cxn modelId="{F6C8F7D0-2AD1-4A91-88AB-4C1244C7C755}" type="presOf" srcId="{8B0EFE81-A2A1-4498-A550-E19BBA35D0BE}" destId="{3A87E837-329A-44F6-A7B9-1737B6FB9D85}" srcOrd="1" destOrd="0" presId="urn:microsoft.com/office/officeart/2016/7/layout/LinearBlockProcessNumbered"/>
    <dgm:cxn modelId="{1EC7A64A-A270-4646-A74B-FC762F367CB2}" type="presParOf" srcId="{97796EB0-8A02-4434-846F-6AB364EDDFC2}" destId="{55671A94-A027-4C28-A60E-72574CC94FC1}" srcOrd="0" destOrd="0" presId="urn:microsoft.com/office/officeart/2016/7/layout/LinearBlockProcessNumbered"/>
    <dgm:cxn modelId="{C8BF4B7F-1D81-468B-9B7F-9C0CBA39AF23}" type="presParOf" srcId="{55671A94-A027-4C28-A60E-72574CC94FC1}" destId="{4E5B81C7-F2FE-4147-82BA-89E2405C9329}" srcOrd="0" destOrd="0" presId="urn:microsoft.com/office/officeart/2016/7/layout/LinearBlockProcessNumbered"/>
    <dgm:cxn modelId="{AAD1FC61-FB9D-49C5-9533-3176518F2D22}" type="presParOf" srcId="{55671A94-A027-4C28-A60E-72574CC94FC1}" destId="{1EE06468-4538-469B-96C7-ACAF5E11BCA1}" srcOrd="1" destOrd="0" presId="urn:microsoft.com/office/officeart/2016/7/layout/LinearBlockProcessNumbered"/>
    <dgm:cxn modelId="{5FF45F11-B2F0-4CD6-B2AB-8CBAC302B5DD}" type="presParOf" srcId="{55671A94-A027-4C28-A60E-72574CC94FC1}" destId="{3A87E837-329A-44F6-A7B9-1737B6FB9D85}" srcOrd="2" destOrd="0" presId="urn:microsoft.com/office/officeart/2016/7/layout/LinearBlockProcessNumbered"/>
    <dgm:cxn modelId="{0AF479D0-B10B-47A4-A473-EB2809295610}" type="presParOf" srcId="{97796EB0-8A02-4434-846F-6AB364EDDFC2}" destId="{1546B74E-3AD5-4864-BA7F-F94DAA8839D9}" srcOrd="1" destOrd="0" presId="urn:microsoft.com/office/officeart/2016/7/layout/LinearBlockProcessNumbered"/>
    <dgm:cxn modelId="{66825DC0-F7E9-4370-BA72-A14AE29EC7C3}" type="presParOf" srcId="{97796EB0-8A02-4434-846F-6AB364EDDFC2}" destId="{B82F1634-62DE-4B0C-8E8E-644DE191A33F}" srcOrd="2" destOrd="0" presId="urn:microsoft.com/office/officeart/2016/7/layout/LinearBlockProcessNumbered"/>
    <dgm:cxn modelId="{005DF5C2-56DA-460B-8BCA-6798E6B7FE2A}" type="presParOf" srcId="{B82F1634-62DE-4B0C-8E8E-644DE191A33F}" destId="{1212C205-68FF-4CEB-96B1-2DE03B6D405A}" srcOrd="0" destOrd="0" presId="urn:microsoft.com/office/officeart/2016/7/layout/LinearBlockProcessNumbered"/>
    <dgm:cxn modelId="{3D64D66E-FEA2-4DA2-9D34-CCF2095FB236}" type="presParOf" srcId="{B82F1634-62DE-4B0C-8E8E-644DE191A33F}" destId="{1A01D988-E24B-42A5-BEC9-3E59113F7BDB}" srcOrd="1" destOrd="0" presId="urn:microsoft.com/office/officeart/2016/7/layout/LinearBlockProcessNumbered"/>
    <dgm:cxn modelId="{0C3F5CE6-D4E4-4044-BAC5-6FAD58276B4E}" type="presParOf" srcId="{B82F1634-62DE-4B0C-8E8E-644DE191A33F}" destId="{F0CD8D89-C23B-4CEB-9DA8-D40BE53717FF}" srcOrd="2" destOrd="0" presId="urn:microsoft.com/office/officeart/2016/7/layout/LinearBlockProcessNumbered"/>
    <dgm:cxn modelId="{14E93C7F-F712-4FA1-8D18-E7A7FC6B6A80}" type="presParOf" srcId="{97796EB0-8A02-4434-846F-6AB364EDDFC2}" destId="{F2AC79CF-A710-49B6-AE6F-7BEFFCE02B9C}" srcOrd="3" destOrd="0" presId="urn:microsoft.com/office/officeart/2016/7/layout/LinearBlockProcessNumbered"/>
    <dgm:cxn modelId="{65F08128-26BB-4218-A8B2-5D4D4A2D0D3C}" type="presParOf" srcId="{97796EB0-8A02-4434-846F-6AB364EDDFC2}" destId="{6E2FA35F-441E-4244-92A9-22096E8388A3}" srcOrd="4" destOrd="0" presId="urn:microsoft.com/office/officeart/2016/7/layout/LinearBlockProcessNumbered"/>
    <dgm:cxn modelId="{47504BC3-A3E9-41B0-869F-891F5FD78C63}" type="presParOf" srcId="{6E2FA35F-441E-4244-92A9-22096E8388A3}" destId="{6F29D789-F3E2-4C03-8A89-461439F150D4}" srcOrd="0" destOrd="0" presId="urn:microsoft.com/office/officeart/2016/7/layout/LinearBlockProcessNumbered"/>
    <dgm:cxn modelId="{7B679172-8E7C-4214-BC71-1722DBD4A9F5}" type="presParOf" srcId="{6E2FA35F-441E-4244-92A9-22096E8388A3}" destId="{7D441DA4-0120-4B83-BCAB-8168E9519B13}" srcOrd="1" destOrd="0" presId="urn:microsoft.com/office/officeart/2016/7/layout/LinearBlockProcessNumbered"/>
    <dgm:cxn modelId="{5F0A478B-89EF-4A12-BA51-5A2EACDA229B}" type="presParOf" srcId="{6E2FA35F-441E-4244-92A9-22096E8388A3}" destId="{7BA4010C-853C-401B-8DBC-D8B5D8E5DEB7}"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086DA2-FFAF-4B3F-9C79-45FC9ADD2C6A}"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D701AF50-C2EC-4F8D-AFFB-6D478C6542FC}">
      <dgm:prSet/>
      <dgm:spPr/>
      <dgm:t>
        <a:bodyPr/>
        <a:lstStyle/>
        <a:p>
          <a:r>
            <a:rPr lang="en-US" dirty="0"/>
            <a:t>Developing a compiler takes a LOT of code and time – 2000+ lines of code</a:t>
          </a:r>
        </a:p>
      </dgm:t>
    </dgm:pt>
    <dgm:pt modelId="{E9F5122E-7553-4C15-8666-6000D01C5E50}" type="parTrans" cxnId="{283845AF-9DF7-49B7-8CB8-C5F9EF541E22}">
      <dgm:prSet/>
      <dgm:spPr/>
      <dgm:t>
        <a:bodyPr/>
        <a:lstStyle/>
        <a:p>
          <a:endParaRPr lang="en-US"/>
        </a:p>
      </dgm:t>
    </dgm:pt>
    <dgm:pt modelId="{0F63BCF9-3866-4A1D-8A01-096E3045F066}" type="sibTrans" cxnId="{283845AF-9DF7-49B7-8CB8-C5F9EF541E22}">
      <dgm:prSet/>
      <dgm:spPr/>
      <dgm:t>
        <a:bodyPr/>
        <a:lstStyle/>
        <a:p>
          <a:endParaRPr lang="en-US"/>
        </a:p>
      </dgm:t>
    </dgm:pt>
    <dgm:pt modelId="{600B168B-15ED-46A0-BE04-EA59968EBF23}">
      <dgm:prSet/>
      <dgm:spPr/>
      <dgm:t>
        <a:bodyPr/>
        <a:lstStyle/>
        <a:p>
          <a:r>
            <a:rPr lang="en-US"/>
            <a:t>Writing out a detailed design for the code will save time spent debugging</a:t>
          </a:r>
        </a:p>
      </dgm:t>
    </dgm:pt>
    <dgm:pt modelId="{DBD4B138-5966-433D-A018-8EDD476794E1}" type="parTrans" cxnId="{F985D1DD-2BFE-4E5D-9B4D-83566E85E9E3}">
      <dgm:prSet/>
      <dgm:spPr/>
      <dgm:t>
        <a:bodyPr/>
        <a:lstStyle/>
        <a:p>
          <a:endParaRPr lang="en-US"/>
        </a:p>
      </dgm:t>
    </dgm:pt>
    <dgm:pt modelId="{4D032515-5D92-41BB-A5CE-4619A425E398}" type="sibTrans" cxnId="{F985D1DD-2BFE-4E5D-9B4D-83566E85E9E3}">
      <dgm:prSet/>
      <dgm:spPr/>
      <dgm:t>
        <a:bodyPr/>
        <a:lstStyle/>
        <a:p>
          <a:endParaRPr lang="en-US"/>
        </a:p>
      </dgm:t>
    </dgm:pt>
    <dgm:pt modelId="{238ECA6C-F8C3-44D6-B999-DBF3868D6B10}">
      <dgm:prSet/>
      <dgm:spPr/>
      <dgm:t>
        <a:bodyPr/>
        <a:lstStyle/>
        <a:p>
          <a:r>
            <a:rPr lang="en-US" dirty="0"/>
            <a:t>Create versatile functions to reduce the code reuse. </a:t>
          </a:r>
        </a:p>
      </dgm:t>
    </dgm:pt>
    <dgm:pt modelId="{C2AF58CA-D733-48F9-9033-4E47FA6BAAFE}" type="parTrans" cxnId="{ADE87049-C24C-412A-8DFB-89131AA5052D}">
      <dgm:prSet/>
      <dgm:spPr/>
      <dgm:t>
        <a:bodyPr/>
        <a:lstStyle/>
        <a:p>
          <a:endParaRPr lang="en-US"/>
        </a:p>
      </dgm:t>
    </dgm:pt>
    <dgm:pt modelId="{3AB520FE-AD81-43CC-8761-F3B9B588DAC2}" type="sibTrans" cxnId="{ADE87049-C24C-412A-8DFB-89131AA5052D}">
      <dgm:prSet/>
      <dgm:spPr/>
      <dgm:t>
        <a:bodyPr/>
        <a:lstStyle/>
        <a:p>
          <a:endParaRPr lang="en-US"/>
        </a:p>
      </dgm:t>
    </dgm:pt>
    <dgm:pt modelId="{6814DD80-2DED-455B-8D9D-7B8F9E8B0B09}" type="pres">
      <dgm:prSet presAssocID="{99086DA2-FFAF-4B3F-9C79-45FC9ADD2C6A}" presName="hierChild1" presStyleCnt="0">
        <dgm:presLayoutVars>
          <dgm:chPref val="1"/>
          <dgm:dir/>
          <dgm:animOne val="branch"/>
          <dgm:animLvl val="lvl"/>
          <dgm:resizeHandles/>
        </dgm:presLayoutVars>
      </dgm:prSet>
      <dgm:spPr/>
    </dgm:pt>
    <dgm:pt modelId="{2F6F7236-641C-4BC8-BFAC-5EB7A3D8FC02}" type="pres">
      <dgm:prSet presAssocID="{D701AF50-C2EC-4F8D-AFFB-6D478C6542FC}" presName="hierRoot1" presStyleCnt="0"/>
      <dgm:spPr/>
    </dgm:pt>
    <dgm:pt modelId="{A1F80A2B-17CB-4151-ABDB-57C9E7A62551}" type="pres">
      <dgm:prSet presAssocID="{D701AF50-C2EC-4F8D-AFFB-6D478C6542FC}" presName="composite" presStyleCnt="0"/>
      <dgm:spPr/>
    </dgm:pt>
    <dgm:pt modelId="{FE8EF839-F1EF-4945-A799-B4F908E533A8}" type="pres">
      <dgm:prSet presAssocID="{D701AF50-C2EC-4F8D-AFFB-6D478C6542FC}" presName="background" presStyleLbl="node0" presStyleIdx="0" presStyleCnt="3"/>
      <dgm:spPr/>
    </dgm:pt>
    <dgm:pt modelId="{D475A7E2-B7E3-4626-A1FB-F26FF6EE3702}" type="pres">
      <dgm:prSet presAssocID="{D701AF50-C2EC-4F8D-AFFB-6D478C6542FC}" presName="text" presStyleLbl="fgAcc0" presStyleIdx="0" presStyleCnt="3">
        <dgm:presLayoutVars>
          <dgm:chPref val="3"/>
        </dgm:presLayoutVars>
      </dgm:prSet>
      <dgm:spPr/>
    </dgm:pt>
    <dgm:pt modelId="{AD5DEE63-16D5-41C0-B178-005E9E87B042}" type="pres">
      <dgm:prSet presAssocID="{D701AF50-C2EC-4F8D-AFFB-6D478C6542FC}" presName="hierChild2" presStyleCnt="0"/>
      <dgm:spPr/>
    </dgm:pt>
    <dgm:pt modelId="{A6ABC147-76CA-4407-AE3C-3EAB1A701EBD}" type="pres">
      <dgm:prSet presAssocID="{600B168B-15ED-46A0-BE04-EA59968EBF23}" presName="hierRoot1" presStyleCnt="0"/>
      <dgm:spPr/>
    </dgm:pt>
    <dgm:pt modelId="{1D0C8DA6-A866-41DD-84D8-0BE48C687ABB}" type="pres">
      <dgm:prSet presAssocID="{600B168B-15ED-46A0-BE04-EA59968EBF23}" presName="composite" presStyleCnt="0"/>
      <dgm:spPr/>
    </dgm:pt>
    <dgm:pt modelId="{E44C4EE2-23C7-4FAF-839F-E028E70E3A19}" type="pres">
      <dgm:prSet presAssocID="{600B168B-15ED-46A0-BE04-EA59968EBF23}" presName="background" presStyleLbl="node0" presStyleIdx="1" presStyleCnt="3"/>
      <dgm:spPr/>
    </dgm:pt>
    <dgm:pt modelId="{56ECA22E-31E2-47CC-8EF2-36FF23530D6B}" type="pres">
      <dgm:prSet presAssocID="{600B168B-15ED-46A0-BE04-EA59968EBF23}" presName="text" presStyleLbl="fgAcc0" presStyleIdx="1" presStyleCnt="3">
        <dgm:presLayoutVars>
          <dgm:chPref val="3"/>
        </dgm:presLayoutVars>
      </dgm:prSet>
      <dgm:spPr/>
    </dgm:pt>
    <dgm:pt modelId="{82F23481-59D6-45ED-902E-E99916DAEA31}" type="pres">
      <dgm:prSet presAssocID="{600B168B-15ED-46A0-BE04-EA59968EBF23}" presName="hierChild2" presStyleCnt="0"/>
      <dgm:spPr/>
    </dgm:pt>
    <dgm:pt modelId="{7BA46AF4-F0F7-465F-9927-C759605B1824}" type="pres">
      <dgm:prSet presAssocID="{238ECA6C-F8C3-44D6-B999-DBF3868D6B10}" presName="hierRoot1" presStyleCnt="0"/>
      <dgm:spPr/>
    </dgm:pt>
    <dgm:pt modelId="{000ECC73-4611-41F1-81DE-E734DE6A8DAE}" type="pres">
      <dgm:prSet presAssocID="{238ECA6C-F8C3-44D6-B999-DBF3868D6B10}" presName="composite" presStyleCnt="0"/>
      <dgm:spPr/>
    </dgm:pt>
    <dgm:pt modelId="{E0FA9658-E231-40A6-968F-EFD1A10C573A}" type="pres">
      <dgm:prSet presAssocID="{238ECA6C-F8C3-44D6-B999-DBF3868D6B10}" presName="background" presStyleLbl="node0" presStyleIdx="2" presStyleCnt="3"/>
      <dgm:spPr/>
    </dgm:pt>
    <dgm:pt modelId="{884EAF74-0C85-4F14-ACD0-795D74CDFD01}" type="pres">
      <dgm:prSet presAssocID="{238ECA6C-F8C3-44D6-B999-DBF3868D6B10}" presName="text" presStyleLbl="fgAcc0" presStyleIdx="2" presStyleCnt="3">
        <dgm:presLayoutVars>
          <dgm:chPref val="3"/>
        </dgm:presLayoutVars>
      </dgm:prSet>
      <dgm:spPr/>
    </dgm:pt>
    <dgm:pt modelId="{E74E8B01-C145-4F37-B32A-5808F12A5DEA}" type="pres">
      <dgm:prSet presAssocID="{238ECA6C-F8C3-44D6-B999-DBF3868D6B10}" presName="hierChild2" presStyleCnt="0"/>
      <dgm:spPr/>
    </dgm:pt>
  </dgm:ptLst>
  <dgm:cxnLst>
    <dgm:cxn modelId="{D5023B03-8B21-488E-B11E-081E31348F1E}" type="presOf" srcId="{D701AF50-C2EC-4F8D-AFFB-6D478C6542FC}" destId="{D475A7E2-B7E3-4626-A1FB-F26FF6EE3702}" srcOrd="0" destOrd="0" presId="urn:microsoft.com/office/officeart/2005/8/layout/hierarchy1"/>
    <dgm:cxn modelId="{ADE87049-C24C-412A-8DFB-89131AA5052D}" srcId="{99086DA2-FFAF-4B3F-9C79-45FC9ADD2C6A}" destId="{238ECA6C-F8C3-44D6-B999-DBF3868D6B10}" srcOrd="2" destOrd="0" parTransId="{C2AF58CA-D733-48F9-9033-4E47FA6BAAFE}" sibTransId="{3AB520FE-AD81-43CC-8761-F3B9B588DAC2}"/>
    <dgm:cxn modelId="{E061C087-1480-4FA4-BAF6-78142FE06D50}" type="presOf" srcId="{99086DA2-FFAF-4B3F-9C79-45FC9ADD2C6A}" destId="{6814DD80-2DED-455B-8D9D-7B8F9E8B0B09}" srcOrd="0" destOrd="0" presId="urn:microsoft.com/office/officeart/2005/8/layout/hierarchy1"/>
    <dgm:cxn modelId="{283845AF-9DF7-49B7-8CB8-C5F9EF541E22}" srcId="{99086DA2-FFAF-4B3F-9C79-45FC9ADD2C6A}" destId="{D701AF50-C2EC-4F8D-AFFB-6D478C6542FC}" srcOrd="0" destOrd="0" parTransId="{E9F5122E-7553-4C15-8666-6000D01C5E50}" sibTransId="{0F63BCF9-3866-4A1D-8A01-096E3045F066}"/>
    <dgm:cxn modelId="{7DE299CA-A239-4CA4-AAE3-731BAFC57904}" type="presOf" srcId="{600B168B-15ED-46A0-BE04-EA59968EBF23}" destId="{56ECA22E-31E2-47CC-8EF2-36FF23530D6B}" srcOrd="0" destOrd="0" presId="urn:microsoft.com/office/officeart/2005/8/layout/hierarchy1"/>
    <dgm:cxn modelId="{F985D1DD-2BFE-4E5D-9B4D-83566E85E9E3}" srcId="{99086DA2-FFAF-4B3F-9C79-45FC9ADD2C6A}" destId="{600B168B-15ED-46A0-BE04-EA59968EBF23}" srcOrd="1" destOrd="0" parTransId="{DBD4B138-5966-433D-A018-8EDD476794E1}" sibTransId="{4D032515-5D92-41BB-A5CE-4619A425E398}"/>
    <dgm:cxn modelId="{C0F762E4-66A4-4D84-90EB-B6BDBED9A42F}" type="presOf" srcId="{238ECA6C-F8C3-44D6-B999-DBF3868D6B10}" destId="{884EAF74-0C85-4F14-ACD0-795D74CDFD01}" srcOrd="0" destOrd="0" presId="urn:microsoft.com/office/officeart/2005/8/layout/hierarchy1"/>
    <dgm:cxn modelId="{99C80AD8-AF0C-4006-9D99-128A1928574F}" type="presParOf" srcId="{6814DD80-2DED-455B-8D9D-7B8F9E8B0B09}" destId="{2F6F7236-641C-4BC8-BFAC-5EB7A3D8FC02}" srcOrd="0" destOrd="0" presId="urn:microsoft.com/office/officeart/2005/8/layout/hierarchy1"/>
    <dgm:cxn modelId="{408DE9D0-B2DC-4AC4-AFE6-BD421699032C}" type="presParOf" srcId="{2F6F7236-641C-4BC8-BFAC-5EB7A3D8FC02}" destId="{A1F80A2B-17CB-4151-ABDB-57C9E7A62551}" srcOrd="0" destOrd="0" presId="urn:microsoft.com/office/officeart/2005/8/layout/hierarchy1"/>
    <dgm:cxn modelId="{CD867715-35AE-4B16-BD9F-AE80A6656493}" type="presParOf" srcId="{A1F80A2B-17CB-4151-ABDB-57C9E7A62551}" destId="{FE8EF839-F1EF-4945-A799-B4F908E533A8}" srcOrd="0" destOrd="0" presId="urn:microsoft.com/office/officeart/2005/8/layout/hierarchy1"/>
    <dgm:cxn modelId="{71D82C2A-5646-4017-B264-0CF5B666D1FC}" type="presParOf" srcId="{A1F80A2B-17CB-4151-ABDB-57C9E7A62551}" destId="{D475A7E2-B7E3-4626-A1FB-F26FF6EE3702}" srcOrd="1" destOrd="0" presId="urn:microsoft.com/office/officeart/2005/8/layout/hierarchy1"/>
    <dgm:cxn modelId="{1BDFD451-F5E9-4B45-8254-CC9B3535AD52}" type="presParOf" srcId="{2F6F7236-641C-4BC8-BFAC-5EB7A3D8FC02}" destId="{AD5DEE63-16D5-41C0-B178-005E9E87B042}" srcOrd="1" destOrd="0" presId="urn:microsoft.com/office/officeart/2005/8/layout/hierarchy1"/>
    <dgm:cxn modelId="{315100B6-D656-49BF-9E14-2FDCD73D60C0}" type="presParOf" srcId="{6814DD80-2DED-455B-8D9D-7B8F9E8B0B09}" destId="{A6ABC147-76CA-4407-AE3C-3EAB1A701EBD}" srcOrd="1" destOrd="0" presId="urn:microsoft.com/office/officeart/2005/8/layout/hierarchy1"/>
    <dgm:cxn modelId="{42720A1F-4114-454F-B3A9-45D5DFAA9817}" type="presParOf" srcId="{A6ABC147-76CA-4407-AE3C-3EAB1A701EBD}" destId="{1D0C8DA6-A866-41DD-84D8-0BE48C687ABB}" srcOrd="0" destOrd="0" presId="urn:microsoft.com/office/officeart/2005/8/layout/hierarchy1"/>
    <dgm:cxn modelId="{FEEAC3FF-E178-44C5-AD17-09EBD1B94204}" type="presParOf" srcId="{1D0C8DA6-A866-41DD-84D8-0BE48C687ABB}" destId="{E44C4EE2-23C7-4FAF-839F-E028E70E3A19}" srcOrd="0" destOrd="0" presId="urn:microsoft.com/office/officeart/2005/8/layout/hierarchy1"/>
    <dgm:cxn modelId="{D7C751AA-BB43-41C8-B104-EBA0CA510065}" type="presParOf" srcId="{1D0C8DA6-A866-41DD-84D8-0BE48C687ABB}" destId="{56ECA22E-31E2-47CC-8EF2-36FF23530D6B}" srcOrd="1" destOrd="0" presId="urn:microsoft.com/office/officeart/2005/8/layout/hierarchy1"/>
    <dgm:cxn modelId="{ECC9BFA7-895D-418B-8057-2DF9210399D4}" type="presParOf" srcId="{A6ABC147-76CA-4407-AE3C-3EAB1A701EBD}" destId="{82F23481-59D6-45ED-902E-E99916DAEA31}" srcOrd="1" destOrd="0" presId="urn:microsoft.com/office/officeart/2005/8/layout/hierarchy1"/>
    <dgm:cxn modelId="{5D28102D-7641-4EC7-AB6F-226A2DBED42D}" type="presParOf" srcId="{6814DD80-2DED-455B-8D9D-7B8F9E8B0B09}" destId="{7BA46AF4-F0F7-465F-9927-C759605B1824}" srcOrd="2" destOrd="0" presId="urn:microsoft.com/office/officeart/2005/8/layout/hierarchy1"/>
    <dgm:cxn modelId="{882E65D5-81AF-4CE7-A1D5-5CDB4F6A441A}" type="presParOf" srcId="{7BA46AF4-F0F7-465F-9927-C759605B1824}" destId="{000ECC73-4611-41F1-81DE-E734DE6A8DAE}" srcOrd="0" destOrd="0" presId="urn:microsoft.com/office/officeart/2005/8/layout/hierarchy1"/>
    <dgm:cxn modelId="{C9B7F91E-D21B-4109-963F-A39F1BD565EB}" type="presParOf" srcId="{000ECC73-4611-41F1-81DE-E734DE6A8DAE}" destId="{E0FA9658-E231-40A6-968F-EFD1A10C573A}" srcOrd="0" destOrd="0" presId="urn:microsoft.com/office/officeart/2005/8/layout/hierarchy1"/>
    <dgm:cxn modelId="{4DA80E8B-4649-4A4C-B8EB-25E3AB58E767}" type="presParOf" srcId="{000ECC73-4611-41F1-81DE-E734DE6A8DAE}" destId="{884EAF74-0C85-4F14-ACD0-795D74CDFD01}" srcOrd="1" destOrd="0" presId="urn:microsoft.com/office/officeart/2005/8/layout/hierarchy1"/>
    <dgm:cxn modelId="{8AFEDC77-0BEC-4256-B71E-623D781D55B9}" type="presParOf" srcId="{7BA46AF4-F0F7-465F-9927-C759605B1824}" destId="{E74E8B01-C145-4F37-B32A-5808F12A5DE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5B81C7-F2FE-4147-82BA-89E2405C9329}">
      <dsp:nvSpPr>
        <dsp:cNvPr id="0" name=""/>
        <dsp:cNvSpPr/>
      </dsp:nvSpPr>
      <dsp:spPr>
        <a:xfrm>
          <a:off x="852" y="0"/>
          <a:ext cx="3451198" cy="409492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0902" tIns="0" rIns="340902" bIns="330200" numCol="1" spcCol="1270" anchor="t" anchorCtr="0">
          <a:noAutofit/>
        </a:bodyPr>
        <a:lstStyle/>
        <a:p>
          <a:pPr marL="0" lvl="0" indent="0" algn="l" defTabSz="1155700">
            <a:lnSpc>
              <a:spcPct val="90000"/>
            </a:lnSpc>
            <a:spcBef>
              <a:spcPct val="0"/>
            </a:spcBef>
            <a:spcAft>
              <a:spcPct val="35000"/>
            </a:spcAft>
            <a:buNone/>
          </a:pPr>
          <a:r>
            <a:rPr lang="en-US" sz="2600" kern="1200"/>
            <a:t>Convert input file to character stream</a:t>
          </a:r>
        </a:p>
      </dsp:txBody>
      <dsp:txXfrm>
        <a:off x="852" y="1637969"/>
        <a:ext cx="3451198" cy="2456953"/>
      </dsp:txXfrm>
    </dsp:sp>
    <dsp:sp modelId="{1EE06468-4538-469B-96C7-ACAF5E11BCA1}">
      <dsp:nvSpPr>
        <dsp:cNvPr id="0" name=""/>
        <dsp:cNvSpPr/>
      </dsp:nvSpPr>
      <dsp:spPr>
        <a:xfrm>
          <a:off x="852" y="0"/>
          <a:ext cx="3451198" cy="163796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0902" tIns="165100" rIns="340902"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52" y="0"/>
        <a:ext cx="3451198" cy="1637969"/>
      </dsp:txXfrm>
    </dsp:sp>
    <dsp:sp modelId="{1212C205-68FF-4CEB-96B1-2DE03B6D405A}">
      <dsp:nvSpPr>
        <dsp:cNvPr id="0" name=""/>
        <dsp:cNvSpPr/>
      </dsp:nvSpPr>
      <dsp:spPr>
        <a:xfrm>
          <a:off x="3728145" y="0"/>
          <a:ext cx="3451198" cy="4094923"/>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0902" tIns="0" rIns="340902" bIns="330200" numCol="1" spcCol="1270" anchor="t" anchorCtr="0">
          <a:noAutofit/>
        </a:bodyPr>
        <a:lstStyle/>
        <a:p>
          <a:pPr marL="0" lvl="0" indent="0" algn="l" defTabSz="1155700">
            <a:lnSpc>
              <a:spcPct val="90000"/>
            </a:lnSpc>
            <a:spcBef>
              <a:spcPct val="0"/>
            </a:spcBef>
            <a:spcAft>
              <a:spcPct val="35000"/>
            </a:spcAft>
            <a:buNone/>
          </a:pPr>
          <a:r>
            <a:rPr lang="en-US" sz="2600" kern="1200"/>
            <a:t>Convert character stream into symbols</a:t>
          </a:r>
        </a:p>
      </dsp:txBody>
      <dsp:txXfrm>
        <a:off x="3728145" y="1637969"/>
        <a:ext cx="3451198" cy="2456953"/>
      </dsp:txXfrm>
    </dsp:sp>
    <dsp:sp modelId="{1A01D988-E24B-42A5-BEC9-3E59113F7BDB}">
      <dsp:nvSpPr>
        <dsp:cNvPr id="0" name=""/>
        <dsp:cNvSpPr/>
      </dsp:nvSpPr>
      <dsp:spPr>
        <a:xfrm>
          <a:off x="3728145" y="0"/>
          <a:ext cx="3451198" cy="163796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0902" tIns="165100" rIns="340902"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728145" y="0"/>
        <a:ext cx="3451198" cy="1637969"/>
      </dsp:txXfrm>
    </dsp:sp>
    <dsp:sp modelId="{6F29D789-F3E2-4C03-8A89-461439F150D4}">
      <dsp:nvSpPr>
        <dsp:cNvPr id="0" name=""/>
        <dsp:cNvSpPr/>
      </dsp:nvSpPr>
      <dsp:spPr>
        <a:xfrm>
          <a:off x="7455439" y="0"/>
          <a:ext cx="3451198" cy="4094923"/>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0902" tIns="0" rIns="340902" bIns="330200" numCol="1" spcCol="1270" anchor="t" anchorCtr="0">
          <a:noAutofit/>
        </a:bodyPr>
        <a:lstStyle/>
        <a:p>
          <a:pPr marL="0" lvl="0" indent="0" algn="l" defTabSz="1155700">
            <a:lnSpc>
              <a:spcPct val="90000"/>
            </a:lnSpc>
            <a:spcBef>
              <a:spcPct val="0"/>
            </a:spcBef>
            <a:spcAft>
              <a:spcPct val="35000"/>
            </a:spcAft>
            <a:buNone/>
          </a:pPr>
          <a:r>
            <a:rPr lang="en-US" sz="2600" kern="1200"/>
            <a:t>Classify the symbols with a token type and then also record its value</a:t>
          </a:r>
        </a:p>
      </dsp:txBody>
      <dsp:txXfrm>
        <a:off x="7455439" y="1637969"/>
        <a:ext cx="3451198" cy="2456953"/>
      </dsp:txXfrm>
    </dsp:sp>
    <dsp:sp modelId="{7D441DA4-0120-4B83-BCAB-8168E9519B13}">
      <dsp:nvSpPr>
        <dsp:cNvPr id="0" name=""/>
        <dsp:cNvSpPr/>
      </dsp:nvSpPr>
      <dsp:spPr>
        <a:xfrm>
          <a:off x="7455439" y="0"/>
          <a:ext cx="3451198" cy="163796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0902" tIns="165100" rIns="340902"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455439" y="0"/>
        <a:ext cx="3451198" cy="16379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8EF839-F1EF-4945-A799-B4F908E533A8}">
      <dsp:nvSpPr>
        <dsp:cNvPr id="0" name=""/>
        <dsp:cNvSpPr/>
      </dsp:nvSpPr>
      <dsp:spPr>
        <a:xfrm>
          <a:off x="0" y="671521"/>
          <a:ext cx="3046117" cy="19342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75A7E2-B7E3-4626-A1FB-F26FF6EE3702}">
      <dsp:nvSpPr>
        <dsp:cNvPr id="0" name=""/>
        <dsp:cNvSpPr/>
      </dsp:nvSpPr>
      <dsp:spPr>
        <a:xfrm>
          <a:off x="338457" y="993056"/>
          <a:ext cx="3046117" cy="19342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Developing a compiler takes a LOT of code and time – 2000+ lines of code</a:t>
          </a:r>
        </a:p>
      </dsp:txBody>
      <dsp:txXfrm>
        <a:off x="395110" y="1049709"/>
        <a:ext cx="2932811" cy="1820978"/>
      </dsp:txXfrm>
    </dsp:sp>
    <dsp:sp modelId="{E44C4EE2-23C7-4FAF-839F-E028E70E3A19}">
      <dsp:nvSpPr>
        <dsp:cNvPr id="0" name=""/>
        <dsp:cNvSpPr/>
      </dsp:nvSpPr>
      <dsp:spPr>
        <a:xfrm>
          <a:off x="3723032" y="671521"/>
          <a:ext cx="3046117" cy="19342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ECA22E-31E2-47CC-8EF2-36FF23530D6B}">
      <dsp:nvSpPr>
        <dsp:cNvPr id="0" name=""/>
        <dsp:cNvSpPr/>
      </dsp:nvSpPr>
      <dsp:spPr>
        <a:xfrm>
          <a:off x="4061490" y="993056"/>
          <a:ext cx="3046117" cy="19342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Writing out a detailed design for the code will save time spent debugging</a:t>
          </a:r>
        </a:p>
      </dsp:txBody>
      <dsp:txXfrm>
        <a:off x="4118143" y="1049709"/>
        <a:ext cx="2932811" cy="1820978"/>
      </dsp:txXfrm>
    </dsp:sp>
    <dsp:sp modelId="{E0FA9658-E231-40A6-968F-EFD1A10C573A}">
      <dsp:nvSpPr>
        <dsp:cNvPr id="0" name=""/>
        <dsp:cNvSpPr/>
      </dsp:nvSpPr>
      <dsp:spPr>
        <a:xfrm>
          <a:off x="7446065" y="671521"/>
          <a:ext cx="3046117" cy="19342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4EAF74-0C85-4F14-ACD0-795D74CDFD01}">
      <dsp:nvSpPr>
        <dsp:cNvPr id="0" name=""/>
        <dsp:cNvSpPr/>
      </dsp:nvSpPr>
      <dsp:spPr>
        <a:xfrm>
          <a:off x="7784523" y="993056"/>
          <a:ext cx="3046117" cy="19342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Create versatile functions to reduce the code reuse. </a:t>
          </a:r>
        </a:p>
      </dsp:txBody>
      <dsp:txXfrm>
        <a:off x="7841176" y="1049709"/>
        <a:ext cx="2932811" cy="1820978"/>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96247D-D80E-4393-A951-25D7F3AA0251}" type="datetimeFigureOut">
              <a:rPr lang="en-US" smtClean="0"/>
              <a:t>12/9/2020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6E560A-42DF-4405-A4B9-BE18D7010E30}" type="slidenum">
              <a:rPr lang="en-US" smtClean="0"/>
              <a:t>‹#›</a:t>
            </a:fld>
            <a:endParaRPr lang="en-US"/>
          </a:p>
        </p:txBody>
      </p:sp>
    </p:spTree>
    <p:extLst>
      <p:ext uri="{BB962C8B-B14F-4D97-AF65-F5344CB8AC3E}">
        <p14:creationId xmlns:p14="http://schemas.microsoft.com/office/powerpoint/2010/main" val="3951631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Project was divided into three deliveries where the first included the lexical analyzer. The second included the first half of the intermediate code generation. The third and final delivery included the second half of the intermediate code generator as well as the machine dependent code generation</a:t>
            </a:r>
          </a:p>
        </p:txBody>
      </p:sp>
      <p:sp>
        <p:nvSpPr>
          <p:cNvPr id="4" name="Slide Number Placeholder 3"/>
          <p:cNvSpPr>
            <a:spLocks noGrp="1"/>
          </p:cNvSpPr>
          <p:nvPr>
            <p:ph type="sldNum" sz="quarter" idx="5"/>
          </p:nvPr>
        </p:nvSpPr>
        <p:spPr/>
        <p:txBody>
          <a:bodyPr/>
          <a:lstStyle/>
          <a:p>
            <a:fld id="{CE6E560A-42DF-4405-A4B9-BE18D7010E30}" type="slidenum">
              <a:rPr lang="en-US" smtClean="0"/>
              <a:t>2</a:t>
            </a:fld>
            <a:endParaRPr lang="en-US"/>
          </a:p>
        </p:txBody>
      </p:sp>
    </p:spTree>
    <p:extLst>
      <p:ext uri="{BB962C8B-B14F-4D97-AF65-F5344CB8AC3E}">
        <p14:creationId xmlns:p14="http://schemas.microsoft.com/office/powerpoint/2010/main" val="3595581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part of my compiler was the lexical analyzer. This functionality in my program worked by taking the input file and converting it to an array of characters. Once the input file was converted to characters it was further grouped into preliminary symbols based on the language. And then the final step was to identify and store the symbols that would be used by the intermediate code generator. </a:t>
            </a:r>
          </a:p>
        </p:txBody>
      </p:sp>
      <p:sp>
        <p:nvSpPr>
          <p:cNvPr id="4" name="Slide Number Placeholder 3"/>
          <p:cNvSpPr>
            <a:spLocks noGrp="1"/>
          </p:cNvSpPr>
          <p:nvPr>
            <p:ph type="sldNum" sz="quarter" idx="5"/>
          </p:nvPr>
        </p:nvSpPr>
        <p:spPr/>
        <p:txBody>
          <a:bodyPr/>
          <a:lstStyle/>
          <a:p>
            <a:fld id="{CE6E560A-42DF-4405-A4B9-BE18D7010E30}" type="slidenum">
              <a:rPr lang="en-US" smtClean="0"/>
              <a:t>3</a:t>
            </a:fld>
            <a:endParaRPr lang="en-US"/>
          </a:p>
        </p:txBody>
      </p:sp>
    </p:spTree>
    <p:extLst>
      <p:ext uri="{BB962C8B-B14F-4D97-AF65-F5344CB8AC3E}">
        <p14:creationId xmlns:p14="http://schemas.microsoft.com/office/powerpoint/2010/main" val="1507262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characters are loaded from the file and place simply into a character array that would mirror what is in the actual file.</a:t>
            </a:r>
          </a:p>
        </p:txBody>
      </p:sp>
      <p:sp>
        <p:nvSpPr>
          <p:cNvPr id="4" name="Slide Number Placeholder 3"/>
          <p:cNvSpPr>
            <a:spLocks noGrp="1"/>
          </p:cNvSpPr>
          <p:nvPr>
            <p:ph type="sldNum" sz="quarter" idx="5"/>
          </p:nvPr>
        </p:nvSpPr>
        <p:spPr/>
        <p:txBody>
          <a:bodyPr/>
          <a:lstStyle/>
          <a:p>
            <a:fld id="{CE6E560A-42DF-4405-A4B9-BE18D7010E30}" type="slidenum">
              <a:rPr lang="en-US" smtClean="0"/>
              <a:t>4</a:t>
            </a:fld>
            <a:endParaRPr lang="en-US"/>
          </a:p>
        </p:txBody>
      </p:sp>
    </p:spTree>
    <p:extLst>
      <p:ext uri="{BB962C8B-B14F-4D97-AF65-F5344CB8AC3E}">
        <p14:creationId xmlns:p14="http://schemas.microsoft.com/office/powerpoint/2010/main" val="3792727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characters are loaded from the file and place simply into a character array that would mirror what is in the actual file. This print out was used to help debug during development and to ensure that the char array was being processed correctly. Note that this symbol vector still contains spaces which will be removed during the next step.</a:t>
            </a:r>
          </a:p>
        </p:txBody>
      </p:sp>
      <p:sp>
        <p:nvSpPr>
          <p:cNvPr id="4" name="Slide Number Placeholder 3"/>
          <p:cNvSpPr>
            <a:spLocks noGrp="1"/>
          </p:cNvSpPr>
          <p:nvPr>
            <p:ph type="sldNum" sz="quarter" idx="5"/>
          </p:nvPr>
        </p:nvSpPr>
        <p:spPr/>
        <p:txBody>
          <a:bodyPr/>
          <a:lstStyle/>
          <a:p>
            <a:fld id="{CE6E560A-42DF-4405-A4B9-BE18D7010E30}" type="slidenum">
              <a:rPr lang="en-US" smtClean="0"/>
              <a:t>5</a:t>
            </a:fld>
            <a:endParaRPr lang="en-US"/>
          </a:p>
        </p:txBody>
      </p:sp>
    </p:spTree>
    <p:extLst>
      <p:ext uri="{BB962C8B-B14F-4D97-AF65-F5344CB8AC3E}">
        <p14:creationId xmlns:p14="http://schemas.microsoft.com/office/powerpoint/2010/main" val="963608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Spaces are excluded and each of the symbols were classified. The symbols are pushed onto a new vector that contains the token type as well as its value.</a:t>
            </a:r>
          </a:p>
        </p:txBody>
      </p:sp>
      <p:sp>
        <p:nvSpPr>
          <p:cNvPr id="4" name="Slide Number Placeholder 3"/>
          <p:cNvSpPr>
            <a:spLocks noGrp="1"/>
          </p:cNvSpPr>
          <p:nvPr>
            <p:ph type="sldNum" sz="quarter" idx="5"/>
          </p:nvPr>
        </p:nvSpPr>
        <p:spPr/>
        <p:txBody>
          <a:bodyPr/>
          <a:lstStyle/>
          <a:p>
            <a:fld id="{CE6E560A-42DF-4405-A4B9-BE18D7010E30}" type="slidenum">
              <a:rPr lang="en-US" smtClean="0"/>
              <a:t>6</a:t>
            </a:fld>
            <a:endParaRPr lang="en-US"/>
          </a:p>
        </p:txBody>
      </p:sp>
    </p:spTree>
    <p:extLst>
      <p:ext uri="{BB962C8B-B14F-4D97-AF65-F5344CB8AC3E}">
        <p14:creationId xmlns:p14="http://schemas.microsoft.com/office/powerpoint/2010/main" val="161252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there are a large variety of different token types that can be processed, I chose one from each of the deliveries to go over. From delivery 2, I will go over how a variable is declared and initialized in the symbol table. These variables are then assigned a value in the symbol table and a three-address code is generated. From the third delivery, I will go over how If-else statements are handled and how the compiler chooses what statement will be executed and given a three-address code.</a:t>
            </a:r>
          </a:p>
          <a:p>
            <a:pPr marL="228600" indent="-228600">
              <a:buAutoNum type="arabicPeriod"/>
            </a:pPr>
            <a:r>
              <a:rPr lang="en-US" dirty="0"/>
              <a:t>Variables in the var section of code are created and given an initial entry in the symbol table as undefined.</a:t>
            </a:r>
          </a:p>
          <a:p>
            <a:pPr marL="228600" indent="-228600">
              <a:buAutoNum type="arabicPeriod"/>
            </a:pPr>
            <a:r>
              <a:rPr lang="en-US" dirty="0"/>
              <a:t>Once an assignment token is read then the following expression is evaluated and assigned an entry in the symbol table is updated. </a:t>
            </a:r>
          </a:p>
          <a:p>
            <a:pPr marL="228600" indent="-228600">
              <a:buAutoNum type="arabicPeriod"/>
            </a:pPr>
            <a:r>
              <a:rPr lang="en-US" dirty="0"/>
              <a:t>Variables can be declared as type integer or char</a:t>
            </a:r>
          </a:p>
          <a:p>
            <a:pPr marL="685800" lvl="1" indent="-228600">
              <a:buAutoNum type="arabicPeriod"/>
            </a:pPr>
            <a:r>
              <a:rPr lang="en-US" dirty="0"/>
              <a:t>Type checking occurs when values are assigned to the variables. Examples of error output  will be included later in the presentation</a:t>
            </a:r>
          </a:p>
        </p:txBody>
      </p:sp>
      <p:sp>
        <p:nvSpPr>
          <p:cNvPr id="4" name="Slide Number Placeholder 3"/>
          <p:cNvSpPr>
            <a:spLocks noGrp="1"/>
          </p:cNvSpPr>
          <p:nvPr>
            <p:ph type="sldNum" sz="quarter" idx="5"/>
          </p:nvPr>
        </p:nvSpPr>
        <p:spPr/>
        <p:txBody>
          <a:bodyPr/>
          <a:lstStyle/>
          <a:p>
            <a:fld id="{CE6E560A-42DF-4405-A4B9-BE18D7010E30}" type="slidenum">
              <a:rPr lang="en-US" smtClean="0"/>
              <a:t>8</a:t>
            </a:fld>
            <a:endParaRPr lang="en-US"/>
          </a:p>
        </p:txBody>
      </p:sp>
    </p:spTree>
    <p:extLst>
      <p:ext uri="{BB962C8B-B14F-4D97-AF65-F5344CB8AC3E}">
        <p14:creationId xmlns:p14="http://schemas.microsoft.com/office/powerpoint/2010/main" val="575744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Conditional statements are formed and then evaluated. </a:t>
            </a:r>
          </a:p>
          <a:p>
            <a:pPr marL="228600" indent="-228600">
              <a:buAutoNum type="arabicPeriod"/>
            </a:pPr>
            <a:r>
              <a:rPr lang="en-US" dirty="0"/>
              <a:t>If true, the following block of statements will be executed </a:t>
            </a:r>
          </a:p>
          <a:p>
            <a:pPr marL="685800" lvl="1" indent="-228600">
              <a:buAutoNum type="arabicPeriod"/>
            </a:pPr>
            <a:r>
              <a:rPr lang="en-US" dirty="0"/>
              <a:t>In this case the result variable is assigned its value and can be seen in the symbol table.</a:t>
            </a:r>
          </a:p>
          <a:p>
            <a:pPr marL="228600" lvl="0" indent="-228600">
              <a:buAutoNum type="arabicPeriod"/>
            </a:pPr>
            <a:r>
              <a:rPr lang="en-US" dirty="0"/>
              <a:t>If false, the first block will be skipped and the second block of code is executed. </a:t>
            </a:r>
          </a:p>
        </p:txBody>
      </p:sp>
      <p:sp>
        <p:nvSpPr>
          <p:cNvPr id="4" name="Slide Number Placeholder 3"/>
          <p:cNvSpPr>
            <a:spLocks noGrp="1"/>
          </p:cNvSpPr>
          <p:nvPr>
            <p:ph type="sldNum" sz="quarter" idx="5"/>
          </p:nvPr>
        </p:nvSpPr>
        <p:spPr/>
        <p:txBody>
          <a:bodyPr/>
          <a:lstStyle/>
          <a:p>
            <a:fld id="{CE6E560A-42DF-4405-A4B9-BE18D7010E30}" type="slidenum">
              <a:rPr lang="en-US" smtClean="0"/>
              <a:t>9</a:t>
            </a:fld>
            <a:endParaRPr lang="en-US"/>
          </a:p>
        </p:txBody>
      </p:sp>
    </p:spTree>
    <p:extLst>
      <p:ext uri="{BB962C8B-B14F-4D97-AF65-F5344CB8AC3E}">
        <p14:creationId xmlns:p14="http://schemas.microsoft.com/office/powerpoint/2010/main" val="1122786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 checking variables and the type is not the same will cause the program to quit execution since the variable needs to have a value if its being used in the rest of the program</a:t>
            </a:r>
          </a:p>
        </p:txBody>
      </p:sp>
      <p:sp>
        <p:nvSpPr>
          <p:cNvPr id="4" name="Slide Number Placeholder 3"/>
          <p:cNvSpPr>
            <a:spLocks noGrp="1"/>
          </p:cNvSpPr>
          <p:nvPr>
            <p:ph type="sldNum" sz="quarter" idx="5"/>
          </p:nvPr>
        </p:nvSpPr>
        <p:spPr/>
        <p:txBody>
          <a:bodyPr/>
          <a:lstStyle/>
          <a:p>
            <a:fld id="{CE6E560A-42DF-4405-A4B9-BE18D7010E30}" type="slidenum">
              <a:rPr lang="en-US" smtClean="0"/>
              <a:t>12</a:t>
            </a:fld>
            <a:endParaRPr lang="en-US"/>
          </a:p>
        </p:txBody>
      </p:sp>
    </p:spTree>
    <p:extLst>
      <p:ext uri="{BB962C8B-B14F-4D97-AF65-F5344CB8AC3E}">
        <p14:creationId xmlns:p14="http://schemas.microsoft.com/office/powerpoint/2010/main" val="890731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30000" dirty="0"/>
              <a:t>st</a:t>
            </a:r>
            <a:r>
              <a:rPr lang="en-US" dirty="0"/>
              <a:t> and 2</a:t>
            </a:r>
            <a:r>
              <a:rPr lang="en-US" baseline="30000" dirty="0"/>
              <a:t>nd</a:t>
            </a:r>
            <a:r>
              <a:rPr lang="en-US" dirty="0"/>
              <a:t> bullets :</a:t>
            </a:r>
          </a:p>
          <a:p>
            <a:r>
              <a:rPr lang="en-US" dirty="0"/>
              <a:t>	I think I could have saved a lot of time had I spent more time researching prior to writing a single line of code. Once the program grew to a certain size, adding a new feature required many things to be changed and caused a lot of fires that needed to be put out.</a:t>
            </a:r>
          </a:p>
          <a:p>
            <a:r>
              <a:rPr lang="en-US" dirty="0"/>
              <a:t>3</a:t>
            </a:r>
            <a:r>
              <a:rPr lang="en-US" baseline="30000" dirty="0"/>
              <a:t>rd</a:t>
            </a:r>
            <a:r>
              <a:rPr lang="en-US" dirty="0"/>
              <a:t> bullet: </a:t>
            </a:r>
          </a:p>
          <a:p>
            <a:r>
              <a:rPr lang="en-US" dirty="0"/>
              <a:t>	I implemented a function that take in a mode and then based on that mode it would write a value to the 3-address code file.</a:t>
            </a:r>
          </a:p>
        </p:txBody>
      </p:sp>
      <p:sp>
        <p:nvSpPr>
          <p:cNvPr id="4" name="Slide Number Placeholder 3"/>
          <p:cNvSpPr>
            <a:spLocks noGrp="1"/>
          </p:cNvSpPr>
          <p:nvPr>
            <p:ph type="sldNum" sz="quarter" idx="5"/>
          </p:nvPr>
        </p:nvSpPr>
        <p:spPr/>
        <p:txBody>
          <a:bodyPr/>
          <a:lstStyle/>
          <a:p>
            <a:fld id="{CE6E560A-42DF-4405-A4B9-BE18D7010E30}" type="slidenum">
              <a:rPr lang="en-US" smtClean="0"/>
              <a:t>13</a:t>
            </a:fld>
            <a:endParaRPr lang="en-US"/>
          </a:p>
        </p:txBody>
      </p:sp>
    </p:spTree>
    <p:extLst>
      <p:ext uri="{BB962C8B-B14F-4D97-AF65-F5344CB8AC3E}">
        <p14:creationId xmlns:p14="http://schemas.microsoft.com/office/powerpoint/2010/main" val="79893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2248E-CE2D-4D53-AEFD-8E86B0B3C5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1811E1-67B1-4298-85BF-75166986A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9215C1-04B6-4991-B908-40BEF3540D85}"/>
              </a:ext>
            </a:extLst>
          </p:cNvPr>
          <p:cNvSpPr>
            <a:spLocks noGrp="1"/>
          </p:cNvSpPr>
          <p:nvPr>
            <p:ph type="dt" sz="half" idx="10"/>
          </p:nvPr>
        </p:nvSpPr>
        <p:spPr/>
        <p:txBody>
          <a:bodyPr/>
          <a:lstStyle/>
          <a:p>
            <a:fld id="{0247F125-E738-48CE-84E3-A5E3F52E8D7F}" type="datetimeFigureOut">
              <a:rPr lang="en-US" smtClean="0"/>
              <a:t>12/9/2020</a:t>
            </a:fld>
            <a:endParaRPr lang="en-US"/>
          </a:p>
        </p:txBody>
      </p:sp>
      <p:sp>
        <p:nvSpPr>
          <p:cNvPr id="5" name="Footer Placeholder 4">
            <a:extLst>
              <a:ext uri="{FF2B5EF4-FFF2-40B4-BE49-F238E27FC236}">
                <a16:creationId xmlns:a16="http://schemas.microsoft.com/office/drawing/2014/main" id="{6EC85761-B65F-4B89-83D4-5D616A5F1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0B7E16-1189-46AF-B055-4C86F9E1AD54}"/>
              </a:ext>
            </a:extLst>
          </p:cNvPr>
          <p:cNvSpPr>
            <a:spLocks noGrp="1"/>
          </p:cNvSpPr>
          <p:nvPr>
            <p:ph type="sldNum" sz="quarter" idx="12"/>
          </p:nvPr>
        </p:nvSpPr>
        <p:spPr/>
        <p:txBody>
          <a:bodyPr/>
          <a:lstStyle/>
          <a:p>
            <a:fld id="{39A91284-CD2C-4660-8BC7-7D549232606C}" type="slidenum">
              <a:rPr lang="en-US" smtClean="0"/>
              <a:t>‹#›</a:t>
            </a:fld>
            <a:endParaRPr lang="en-US"/>
          </a:p>
        </p:txBody>
      </p:sp>
    </p:spTree>
    <p:extLst>
      <p:ext uri="{BB962C8B-B14F-4D97-AF65-F5344CB8AC3E}">
        <p14:creationId xmlns:p14="http://schemas.microsoft.com/office/powerpoint/2010/main" val="4292980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E27AE-1AE6-4077-ABF9-2544ACDBC3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A798C5-9389-43A2-88FD-70B3269C17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F3B159-6494-4BA5-92D1-ADF98479BA0A}"/>
              </a:ext>
            </a:extLst>
          </p:cNvPr>
          <p:cNvSpPr>
            <a:spLocks noGrp="1"/>
          </p:cNvSpPr>
          <p:nvPr>
            <p:ph type="dt" sz="half" idx="10"/>
          </p:nvPr>
        </p:nvSpPr>
        <p:spPr/>
        <p:txBody>
          <a:bodyPr/>
          <a:lstStyle/>
          <a:p>
            <a:fld id="{0247F125-E738-48CE-84E3-A5E3F52E8D7F}" type="datetimeFigureOut">
              <a:rPr lang="en-US" smtClean="0"/>
              <a:t>12/9/2020</a:t>
            </a:fld>
            <a:endParaRPr lang="en-US"/>
          </a:p>
        </p:txBody>
      </p:sp>
      <p:sp>
        <p:nvSpPr>
          <p:cNvPr id="5" name="Footer Placeholder 4">
            <a:extLst>
              <a:ext uri="{FF2B5EF4-FFF2-40B4-BE49-F238E27FC236}">
                <a16:creationId xmlns:a16="http://schemas.microsoft.com/office/drawing/2014/main" id="{C4447549-E9A3-4B51-87AD-E73E32AE5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5C67E7-1889-40FD-B60B-FC80747AEEB7}"/>
              </a:ext>
            </a:extLst>
          </p:cNvPr>
          <p:cNvSpPr>
            <a:spLocks noGrp="1"/>
          </p:cNvSpPr>
          <p:nvPr>
            <p:ph type="sldNum" sz="quarter" idx="12"/>
          </p:nvPr>
        </p:nvSpPr>
        <p:spPr/>
        <p:txBody>
          <a:bodyPr/>
          <a:lstStyle/>
          <a:p>
            <a:fld id="{39A91284-CD2C-4660-8BC7-7D549232606C}" type="slidenum">
              <a:rPr lang="en-US" smtClean="0"/>
              <a:t>‹#›</a:t>
            </a:fld>
            <a:endParaRPr lang="en-US"/>
          </a:p>
        </p:txBody>
      </p:sp>
    </p:spTree>
    <p:extLst>
      <p:ext uri="{BB962C8B-B14F-4D97-AF65-F5344CB8AC3E}">
        <p14:creationId xmlns:p14="http://schemas.microsoft.com/office/powerpoint/2010/main" val="1025690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FFA37E-B6EA-40FA-8AE8-70702AD46B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254953-8C16-41E2-A9F5-24F6DAA43E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AC5510-4D00-4CE9-A224-47BBD8E80EE1}"/>
              </a:ext>
            </a:extLst>
          </p:cNvPr>
          <p:cNvSpPr>
            <a:spLocks noGrp="1"/>
          </p:cNvSpPr>
          <p:nvPr>
            <p:ph type="dt" sz="half" idx="10"/>
          </p:nvPr>
        </p:nvSpPr>
        <p:spPr/>
        <p:txBody>
          <a:bodyPr/>
          <a:lstStyle/>
          <a:p>
            <a:fld id="{0247F125-E738-48CE-84E3-A5E3F52E8D7F}" type="datetimeFigureOut">
              <a:rPr lang="en-US" smtClean="0"/>
              <a:t>12/9/2020</a:t>
            </a:fld>
            <a:endParaRPr lang="en-US"/>
          </a:p>
        </p:txBody>
      </p:sp>
      <p:sp>
        <p:nvSpPr>
          <p:cNvPr id="5" name="Footer Placeholder 4">
            <a:extLst>
              <a:ext uri="{FF2B5EF4-FFF2-40B4-BE49-F238E27FC236}">
                <a16:creationId xmlns:a16="http://schemas.microsoft.com/office/drawing/2014/main" id="{7360B123-7495-4E14-812D-7722AC9146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5C6EE-5332-45BC-BA7A-020130875E11}"/>
              </a:ext>
            </a:extLst>
          </p:cNvPr>
          <p:cNvSpPr>
            <a:spLocks noGrp="1"/>
          </p:cNvSpPr>
          <p:nvPr>
            <p:ph type="sldNum" sz="quarter" idx="12"/>
          </p:nvPr>
        </p:nvSpPr>
        <p:spPr/>
        <p:txBody>
          <a:bodyPr/>
          <a:lstStyle/>
          <a:p>
            <a:fld id="{39A91284-CD2C-4660-8BC7-7D549232606C}" type="slidenum">
              <a:rPr lang="en-US" smtClean="0"/>
              <a:t>‹#›</a:t>
            </a:fld>
            <a:endParaRPr lang="en-US"/>
          </a:p>
        </p:txBody>
      </p:sp>
    </p:spTree>
    <p:extLst>
      <p:ext uri="{BB962C8B-B14F-4D97-AF65-F5344CB8AC3E}">
        <p14:creationId xmlns:p14="http://schemas.microsoft.com/office/powerpoint/2010/main" val="945807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47F125-E738-48CE-84E3-A5E3F52E8D7F}"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39A91284-CD2C-4660-8BC7-7D549232606C}" type="slidenum">
              <a:rPr lang="en-US" smtClean="0"/>
              <a:t>‹#›</a:t>
            </a:fld>
            <a:endParaRPr lang="en-US"/>
          </a:p>
        </p:txBody>
      </p:sp>
    </p:spTree>
    <p:extLst>
      <p:ext uri="{BB962C8B-B14F-4D97-AF65-F5344CB8AC3E}">
        <p14:creationId xmlns:p14="http://schemas.microsoft.com/office/powerpoint/2010/main" val="1258462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47F125-E738-48CE-84E3-A5E3F52E8D7F}"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91284-CD2C-4660-8BC7-7D549232606C}" type="slidenum">
              <a:rPr lang="en-US" smtClean="0"/>
              <a:t>‹#›</a:t>
            </a:fld>
            <a:endParaRPr lang="en-US"/>
          </a:p>
        </p:txBody>
      </p:sp>
    </p:spTree>
    <p:extLst>
      <p:ext uri="{BB962C8B-B14F-4D97-AF65-F5344CB8AC3E}">
        <p14:creationId xmlns:p14="http://schemas.microsoft.com/office/powerpoint/2010/main" val="435277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47F125-E738-48CE-84E3-A5E3F52E8D7F}"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39A91284-CD2C-4660-8BC7-7D549232606C}" type="slidenum">
              <a:rPr lang="en-US" smtClean="0"/>
              <a:t>‹#›</a:t>
            </a:fld>
            <a:endParaRPr lang="en-US"/>
          </a:p>
        </p:txBody>
      </p:sp>
    </p:spTree>
    <p:extLst>
      <p:ext uri="{BB962C8B-B14F-4D97-AF65-F5344CB8AC3E}">
        <p14:creationId xmlns:p14="http://schemas.microsoft.com/office/powerpoint/2010/main" val="3296344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47F125-E738-48CE-84E3-A5E3F52E8D7F}"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A91284-CD2C-4660-8BC7-7D549232606C}" type="slidenum">
              <a:rPr lang="en-US" smtClean="0"/>
              <a:t>‹#›</a:t>
            </a:fld>
            <a:endParaRPr lang="en-US"/>
          </a:p>
        </p:txBody>
      </p:sp>
    </p:spTree>
    <p:extLst>
      <p:ext uri="{BB962C8B-B14F-4D97-AF65-F5344CB8AC3E}">
        <p14:creationId xmlns:p14="http://schemas.microsoft.com/office/powerpoint/2010/main" val="3802219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47F125-E738-48CE-84E3-A5E3F52E8D7F}" type="datetimeFigureOut">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A91284-CD2C-4660-8BC7-7D549232606C}" type="slidenum">
              <a:rPr lang="en-US" smtClean="0"/>
              <a:t>‹#›</a:t>
            </a:fld>
            <a:endParaRPr lang="en-US"/>
          </a:p>
        </p:txBody>
      </p:sp>
    </p:spTree>
    <p:extLst>
      <p:ext uri="{BB962C8B-B14F-4D97-AF65-F5344CB8AC3E}">
        <p14:creationId xmlns:p14="http://schemas.microsoft.com/office/powerpoint/2010/main" val="3364794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47F125-E738-48CE-84E3-A5E3F52E8D7F}" type="datetimeFigureOut">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A91284-CD2C-4660-8BC7-7D549232606C}" type="slidenum">
              <a:rPr lang="en-US" smtClean="0"/>
              <a:t>‹#›</a:t>
            </a:fld>
            <a:endParaRPr lang="en-US"/>
          </a:p>
        </p:txBody>
      </p:sp>
    </p:spTree>
    <p:extLst>
      <p:ext uri="{BB962C8B-B14F-4D97-AF65-F5344CB8AC3E}">
        <p14:creationId xmlns:p14="http://schemas.microsoft.com/office/powerpoint/2010/main" val="1385285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247F125-E738-48CE-84E3-A5E3F52E8D7F}" type="datetimeFigureOut">
              <a:rPr lang="en-US" smtClean="0"/>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A91284-CD2C-4660-8BC7-7D549232606C}" type="slidenum">
              <a:rPr lang="en-US" smtClean="0"/>
              <a:t>‹#›</a:t>
            </a:fld>
            <a:endParaRPr lang="en-US"/>
          </a:p>
        </p:txBody>
      </p:sp>
    </p:spTree>
    <p:extLst>
      <p:ext uri="{BB962C8B-B14F-4D97-AF65-F5344CB8AC3E}">
        <p14:creationId xmlns:p14="http://schemas.microsoft.com/office/powerpoint/2010/main" val="17399140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47F125-E738-48CE-84E3-A5E3F52E8D7F}"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A91284-CD2C-4660-8BC7-7D549232606C}" type="slidenum">
              <a:rPr lang="en-US" smtClean="0"/>
              <a:t>‹#›</a:t>
            </a:fld>
            <a:endParaRPr lang="en-US"/>
          </a:p>
        </p:txBody>
      </p:sp>
    </p:spTree>
    <p:extLst>
      <p:ext uri="{BB962C8B-B14F-4D97-AF65-F5344CB8AC3E}">
        <p14:creationId xmlns:p14="http://schemas.microsoft.com/office/powerpoint/2010/main" val="3572142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87B7C-D8BF-4FF7-8C8D-F94D714395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0A1BAF-8E98-4886-BE6F-6552628C20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0FF2A1-C096-4F06-BB76-9BBD37A73824}"/>
              </a:ext>
            </a:extLst>
          </p:cNvPr>
          <p:cNvSpPr>
            <a:spLocks noGrp="1"/>
          </p:cNvSpPr>
          <p:nvPr>
            <p:ph type="dt" sz="half" idx="10"/>
          </p:nvPr>
        </p:nvSpPr>
        <p:spPr/>
        <p:txBody>
          <a:bodyPr/>
          <a:lstStyle/>
          <a:p>
            <a:fld id="{0247F125-E738-48CE-84E3-A5E3F52E8D7F}" type="datetimeFigureOut">
              <a:rPr lang="en-US" smtClean="0"/>
              <a:t>12/9/2020</a:t>
            </a:fld>
            <a:endParaRPr lang="en-US"/>
          </a:p>
        </p:txBody>
      </p:sp>
      <p:sp>
        <p:nvSpPr>
          <p:cNvPr id="5" name="Footer Placeholder 4">
            <a:extLst>
              <a:ext uri="{FF2B5EF4-FFF2-40B4-BE49-F238E27FC236}">
                <a16:creationId xmlns:a16="http://schemas.microsoft.com/office/drawing/2014/main" id="{3EF0671B-CF07-4C83-B2F1-EE89D0E06A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D206C8-8EC5-4C7A-BC78-FA6D19982833}"/>
              </a:ext>
            </a:extLst>
          </p:cNvPr>
          <p:cNvSpPr>
            <a:spLocks noGrp="1"/>
          </p:cNvSpPr>
          <p:nvPr>
            <p:ph type="sldNum" sz="quarter" idx="12"/>
          </p:nvPr>
        </p:nvSpPr>
        <p:spPr/>
        <p:txBody>
          <a:bodyPr/>
          <a:lstStyle/>
          <a:p>
            <a:fld id="{39A91284-CD2C-4660-8BC7-7D549232606C}" type="slidenum">
              <a:rPr lang="en-US" smtClean="0"/>
              <a:t>‹#›</a:t>
            </a:fld>
            <a:endParaRPr lang="en-US"/>
          </a:p>
        </p:txBody>
      </p:sp>
    </p:spTree>
    <p:extLst>
      <p:ext uri="{BB962C8B-B14F-4D97-AF65-F5344CB8AC3E}">
        <p14:creationId xmlns:p14="http://schemas.microsoft.com/office/powerpoint/2010/main" val="18896563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47F125-E738-48CE-84E3-A5E3F52E8D7F}"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A91284-CD2C-4660-8BC7-7D549232606C}" type="slidenum">
              <a:rPr lang="en-US" smtClean="0"/>
              <a:t>‹#›</a:t>
            </a:fld>
            <a:endParaRPr lang="en-US"/>
          </a:p>
        </p:txBody>
      </p:sp>
    </p:spTree>
    <p:extLst>
      <p:ext uri="{BB962C8B-B14F-4D97-AF65-F5344CB8AC3E}">
        <p14:creationId xmlns:p14="http://schemas.microsoft.com/office/powerpoint/2010/main" val="4331842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47F125-E738-48CE-84E3-A5E3F52E8D7F}"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39A91284-CD2C-4660-8BC7-7D549232606C}" type="slidenum">
              <a:rPr lang="en-US" smtClean="0"/>
              <a:t>‹#›</a:t>
            </a:fld>
            <a:endParaRPr lang="en-US"/>
          </a:p>
        </p:txBody>
      </p:sp>
    </p:spTree>
    <p:extLst>
      <p:ext uri="{BB962C8B-B14F-4D97-AF65-F5344CB8AC3E}">
        <p14:creationId xmlns:p14="http://schemas.microsoft.com/office/powerpoint/2010/main" val="31680073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47F125-E738-48CE-84E3-A5E3F52E8D7F}"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39A91284-CD2C-4660-8BC7-7D549232606C}" type="slidenum">
              <a:rPr lang="en-US" smtClean="0"/>
              <a:t>‹#›</a:t>
            </a:fld>
            <a:endParaRPr lang="en-US"/>
          </a:p>
        </p:txBody>
      </p:sp>
    </p:spTree>
    <p:extLst>
      <p:ext uri="{BB962C8B-B14F-4D97-AF65-F5344CB8AC3E}">
        <p14:creationId xmlns:p14="http://schemas.microsoft.com/office/powerpoint/2010/main" val="10600735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47F125-E738-48CE-84E3-A5E3F52E8D7F}"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9A91284-CD2C-4660-8BC7-7D549232606C}"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717888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47F125-E738-48CE-84E3-A5E3F52E8D7F}"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9A91284-CD2C-4660-8BC7-7D549232606C}" type="slidenum">
              <a:rPr lang="en-US" smtClean="0"/>
              <a:t>‹#›</a:t>
            </a:fld>
            <a:endParaRPr lang="en-US"/>
          </a:p>
        </p:txBody>
      </p:sp>
    </p:spTree>
    <p:extLst>
      <p:ext uri="{BB962C8B-B14F-4D97-AF65-F5344CB8AC3E}">
        <p14:creationId xmlns:p14="http://schemas.microsoft.com/office/powerpoint/2010/main" val="5189091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47F125-E738-48CE-84E3-A5E3F52E8D7F}" type="datetimeFigureOut">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A91284-CD2C-4660-8BC7-7D549232606C}" type="slidenum">
              <a:rPr lang="en-US" smtClean="0"/>
              <a:t>‹#›</a:t>
            </a:fld>
            <a:endParaRPr lang="en-US"/>
          </a:p>
        </p:txBody>
      </p:sp>
    </p:spTree>
    <p:extLst>
      <p:ext uri="{BB962C8B-B14F-4D97-AF65-F5344CB8AC3E}">
        <p14:creationId xmlns:p14="http://schemas.microsoft.com/office/powerpoint/2010/main" val="21130713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47F125-E738-48CE-84E3-A5E3F52E8D7F}" type="datetimeFigureOut">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A91284-CD2C-4660-8BC7-7D549232606C}" type="slidenum">
              <a:rPr lang="en-US" smtClean="0"/>
              <a:t>‹#›</a:t>
            </a:fld>
            <a:endParaRPr lang="en-US"/>
          </a:p>
        </p:txBody>
      </p:sp>
    </p:spTree>
    <p:extLst>
      <p:ext uri="{BB962C8B-B14F-4D97-AF65-F5344CB8AC3E}">
        <p14:creationId xmlns:p14="http://schemas.microsoft.com/office/powerpoint/2010/main" val="13409360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47F125-E738-48CE-84E3-A5E3F52E8D7F}"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91284-CD2C-4660-8BC7-7D549232606C}" type="slidenum">
              <a:rPr lang="en-US" smtClean="0"/>
              <a:t>‹#›</a:t>
            </a:fld>
            <a:endParaRPr lang="en-US"/>
          </a:p>
        </p:txBody>
      </p:sp>
    </p:spTree>
    <p:extLst>
      <p:ext uri="{BB962C8B-B14F-4D97-AF65-F5344CB8AC3E}">
        <p14:creationId xmlns:p14="http://schemas.microsoft.com/office/powerpoint/2010/main" val="39275711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0247F125-E738-48CE-84E3-A5E3F52E8D7F}" type="datetimeFigureOut">
              <a:rPr lang="en-US" smtClean="0"/>
              <a:t>12/9/2020</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9A91284-CD2C-4660-8BC7-7D549232606C}" type="slidenum">
              <a:rPr lang="en-US" smtClean="0"/>
              <a:t>‹#›</a:t>
            </a:fld>
            <a:endParaRPr lang="en-US"/>
          </a:p>
        </p:txBody>
      </p:sp>
    </p:spTree>
    <p:extLst>
      <p:ext uri="{BB962C8B-B14F-4D97-AF65-F5344CB8AC3E}">
        <p14:creationId xmlns:p14="http://schemas.microsoft.com/office/powerpoint/2010/main" val="3505615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B202C-ECCE-43F4-B2F8-2EA427E126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3DDCCB-4CF1-4EFA-989F-EAE58720F2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64CE04-74AA-464B-8DE8-D87F99B567A9}"/>
              </a:ext>
            </a:extLst>
          </p:cNvPr>
          <p:cNvSpPr>
            <a:spLocks noGrp="1"/>
          </p:cNvSpPr>
          <p:nvPr>
            <p:ph type="dt" sz="half" idx="10"/>
          </p:nvPr>
        </p:nvSpPr>
        <p:spPr/>
        <p:txBody>
          <a:bodyPr/>
          <a:lstStyle/>
          <a:p>
            <a:fld id="{0247F125-E738-48CE-84E3-A5E3F52E8D7F}" type="datetimeFigureOut">
              <a:rPr lang="en-US" smtClean="0"/>
              <a:t>12/9/2020</a:t>
            </a:fld>
            <a:endParaRPr lang="en-US"/>
          </a:p>
        </p:txBody>
      </p:sp>
      <p:sp>
        <p:nvSpPr>
          <p:cNvPr id="5" name="Footer Placeholder 4">
            <a:extLst>
              <a:ext uri="{FF2B5EF4-FFF2-40B4-BE49-F238E27FC236}">
                <a16:creationId xmlns:a16="http://schemas.microsoft.com/office/drawing/2014/main" id="{DE33967C-9329-4195-BC41-C15010F98E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CA2254-1C31-44AA-B047-CCA1084A8D8D}"/>
              </a:ext>
            </a:extLst>
          </p:cNvPr>
          <p:cNvSpPr>
            <a:spLocks noGrp="1"/>
          </p:cNvSpPr>
          <p:nvPr>
            <p:ph type="sldNum" sz="quarter" idx="12"/>
          </p:nvPr>
        </p:nvSpPr>
        <p:spPr/>
        <p:txBody>
          <a:bodyPr/>
          <a:lstStyle/>
          <a:p>
            <a:fld id="{39A91284-CD2C-4660-8BC7-7D549232606C}" type="slidenum">
              <a:rPr lang="en-US" smtClean="0"/>
              <a:t>‹#›</a:t>
            </a:fld>
            <a:endParaRPr lang="en-US"/>
          </a:p>
        </p:txBody>
      </p:sp>
    </p:spTree>
    <p:extLst>
      <p:ext uri="{BB962C8B-B14F-4D97-AF65-F5344CB8AC3E}">
        <p14:creationId xmlns:p14="http://schemas.microsoft.com/office/powerpoint/2010/main" val="1341101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E3021-BA7F-4029-BCF3-557B86967B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CAA8EC-4A48-4F38-91B9-4248546837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6928CA-D2AE-49DC-A364-7C818F4F15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DFAB3A-677E-4408-A846-2C5AD25C31B7}"/>
              </a:ext>
            </a:extLst>
          </p:cNvPr>
          <p:cNvSpPr>
            <a:spLocks noGrp="1"/>
          </p:cNvSpPr>
          <p:nvPr>
            <p:ph type="dt" sz="half" idx="10"/>
          </p:nvPr>
        </p:nvSpPr>
        <p:spPr/>
        <p:txBody>
          <a:bodyPr/>
          <a:lstStyle/>
          <a:p>
            <a:fld id="{0247F125-E738-48CE-84E3-A5E3F52E8D7F}" type="datetimeFigureOut">
              <a:rPr lang="en-US" smtClean="0"/>
              <a:t>12/9/2020</a:t>
            </a:fld>
            <a:endParaRPr lang="en-US"/>
          </a:p>
        </p:txBody>
      </p:sp>
      <p:sp>
        <p:nvSpPr>
          <p:cNvPr id="6" name="Footer Placeholder 5">
            <a:extLst>
              <a:ext uri="{FF2B5EF4-FFF2-40B4-BE49-F238E27FC236}">
                <a16:creationId xmlns:a16="http://schemas.microsoft.com/office/drawing/2014/main" id="{6D6A93F4-9BF6-40AC-B9AA-E19B1EB27F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0AB58B-A86F-408A-B933-27085DDB7CEC}"/>
              </a:ext>
            </a:extLst>
          </p:cNvPr>
          <p:cNvSpPr>
            <a:spLocks noGrp="1"/>
          </p:cNvSpPr>
          <p:nvPr>
            <p:ph type="sldNum" sz="quarter" idx="12"/>
          </p:nvPr>
        </p:nvSpPr>
        <p:spPr/>
        <p:txBody>
          <a:bodyPr/>
          <a:lstStyle/>
          <a:p>
            <a:fld id="{39A91284-CD2C-4660-8BC7-7D549232606C}" type="slidenum">
              <a:rPr lang="en-US" smtClean="0"/>
              <a:t>‹#›</a:t>
            </a:fld>
            <a:endParaRPr lang="en-US"/>
          </a:p>
        </p:txBody>
      </p:sp>
    </p:spTree>
    <p:extLst>
      <p:ext uri="{BB962C8B-B14F-4D97-AF65-F5344CB8AC3E}">
        <p14:creationId xmlns:p14="http://schemas.microsoft.com/office/powerpoint/2010/main" val="345336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33511-AF33-444F-9A99-78B1D93B0A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F2B287-1969-4C85-B36E-C3877C531E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AC163F-C1BD-4AB5-AF82-2711603936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B9D0E9-10AB-4B77-946A-8CC45C4EC5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91F39A-4748-499F-B98F-34A581A09B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CF9ABB-3D59-48E6-A448-0C6C6B939826}"/>
              </a:ext>
            </a:extLst>
          </p:cNvPr>
          <p:cNvSpPr>
            <a:spLocks noGrp="1"/>
          </p:cNvSpPr>
          <p:nvPr>
            <p:ph type="dt" sz="half" idx="10"/>
          </p:nvPr>
        </p:nvSpPr>
        <p:spPr/>
        <p:txBody>
          <a:bodyPr/>
          <a:lstStyle/>
          <a:p>
            <a:fld id="{0247F125-E738-48CE-84E3-A5E3F52E8D7F}" type="datetimeFigureOut">
              <a:rPr lang="en-US" smtClean="0"/>
              <a:t>12/9/2020</a:t>
            </a:fld>
            <a:endParaRPr lang="en-US"/>
          </a:p>
        </p:txBody>
      </p:sp>
      <p:sp>
        <p:nvSpPr>
          <p:cNvPr id="8" name="Footer Placeholder 7">
            <a:extLst>
              <a:ext uri="{FF2B5EF4-FFF2-40B4-BE49-F238E27FC236}">
                <a16:creationId xmlns:a16="http://schemas.microsoft.com/office/drawing/2014/main" id="{17E6034E-B2D4-4C2A-8149-89E20B8BC8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EBCB12-E831-441A-9B9C-92A719A35805}"/>
              </a:ext>
            </a:extLst>
          </p:cNvPr>
          <p:cNvSpPr>
            <a:spLocks noGrp="1"/>
          </p:cNvSpPr>
          <p:nvPr>
            <p:ph type="sldNum" sz="quarter" idx="12"/>
          </p:nvPr>
        </p:nvSpPr>
        <p:spPr/>
        <p:txBody>
          <a:bodyPr/>
          <a:lstStyle/>
          <a:p>
            <a:fld id="{39A91284-CD2C-4660-8BC7-7D549232606C}" type="slidenum">
              <a:rPr lang="en-US" smtClean="0"/>
              <a:t>‹#›</a:t>
            </a:fld>
            <a:endParaRPr lang="en-US"/>
          </a:p>
        </p:txBody>
      </p:sp>
    </p:spTree>
    <p:extLst>
      <p:ext uri="{BB962C8B-B14F-4D97-AF65-F5344CB8AC3E}">
        <p14:creationId xmlns:p14="http://schemas.microsoft.com/office/powerpoint/2010/main" val="1285890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A1C5F-7B54-4979-AAF7-E25A7FD6E3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0DF922-4ACF-485C-BAC9-9FD862772534}"/>
              </a:ext>
            </a:extLst>
          </p:cNvPr>
          <p:cNvSpPr>
            <a:spLocks noGrp="1"/>
          </p:cNvSpPr>
          <p:nvPr>
            <p:ph type="dt" sz="half" idx="10"/>
          </p:nvPr>
        </p:nvSpPr>
        <p:spPr/>
        <p:txBody>
          <a:bodyPr/>
          <a:lstStyle/>
          <a:p>
            <a:fld id="{0247F125-E738-48CE-84E3-A5E3F52E8D7F}" type="datetimeFigureOut">
              <a:rPr lang="en-US" smtClean="0"/>
              <a:t>12/9/2020</a:t>
            </a:fld>
            <a:endParaRPr lang="en-US"/>
          </a:p>
        </p:txBody>
      </p:sp>
      <p:sp>
        <p:nvSpPr>
          <p:cNvPr id="4" name="Footer Placeholder 3">
            <a:extLst>
              <a:ext uri="{FF2B5EF4-FFF2-40B4-BE49-F238E27FC236}">
                <a16:creationId xmlns:a16="http://schemas.microsoft.com/office/drawing/2014/main" id="{9B7F876B-1BE8-4A8E-9DD3-DC35C7CA4A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A23210-B650-4570-9BDA-92C35CAA204A}"/>
              </a:ext>
            </a:extLst>
          </p:cNvPr>
          <p:cNvSpPr>
            <a:spLocks noGrp="1"/>
          </p:cNvSpPr>
          <p:nvPr>
            <p:ph type="sldNum" sz="quarter" idx="12"/>
          </p:nvPr>
        </p:nvSpPr>
        <p:spPr/>
        <p:txBody>
          <a:bodyPr/>
          <a:lstStyle/>
          <a:p>
            <a:fld id="{39A91284-CD2C-4660-8BC7-7D549232606C}" type="slidenum">
              <a:rPr lang="en-US" smtClean="0"/>
              <a:t>‹#›</a:t>
            </a:fld>
            <a:endParaRPr lang="en-US"/>
          </a:p>
        </p:txBody>
      </p:sp>
    </p:spTree>
    <p:extLst>
      <p:ext uri="{BB962C8B-B14F-4D97-AF65-F5344CB8AC3E}">
        <p14:creationId xmlns:p14="http://schemas.microsoft.com/office/powerpoint/2010/main" val="3652872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F74A85-AF6C-4296-B267-1EF3E4F6AC59}"/>
              </a:ext>
            </a:extLst>
          </p:cNvPr>
          <p:cNvSpPr>
            <a:spLocks noGrp="1"/>
          </p:cNvSpPr>
          <p:nvPr>
            <p:ph type="dt" sz="half" idx="10"/>
          </p:nvPr>
        </p:nvSpPr>
        <p:spPr/>
        <p:txBody>
          <a:bodyPr/>
          <a:lstStyle/>
          <a:p>
            <a:fld id="{0247F125-E738-48CE-84E3-A5E3F52E8D7F}" type="datetimeFigureOut">
              <a:rPr lang="en-US" smtClean="0"/>
              <a:t>12/9/2020</a:t>
            </a:fld>
            <a:endParaRPr lang="en-US"/>
          </a:p>
        </p:txBody>
      </p:sp>
      <p:sp>
        <p:nvSpPr>
          <p:cNvPr id="3" name="Footer Placeholder 2">
            <a:extLst>
              <a:ext uri="{FF2B5EF4-FFF2-40B4-BE49-F238E27FC236}">
                <a16:creationId xmlns:a16="http://schemas.microsoft.com/office/drawing/2014/main" id="{3BCDDEDF-6A86-4198-A8CB-1D01C47E15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A065FF-D757-4A5B-BB37-65ECA159F945}"/>
              </a:ext>
            </a:extLst>
          </p:cNvPr>
          <p:cNvSpPr>
            <a:spLocks noGrp="1"/>
          </p:cNvSpPr>
          <p:nvPr>
            <p:ph type="sldNum" sz="quarter" idx="12"/>
          </p:nvPr>
        </p:nvSpPr>
        <p:spPr/>
        <p:txBody>
          <a:bodyPr/>
          <a:lstStyle/>
          <a:p>
            <a:fld id="{39A91284-CD2C-4660-8BC7-7D549232606C}" type="slidenum">
              <a:rPr lang="en-US" smtClean="0"/>
              <a:t>‹#›</a:t>
            </a:fld>
            <a:endParaRPr lang="en-US"/>
          </a:p>
        </p:txBody>
      </p:sp>
    </p:spTree>
    <p:extLst>
      <p:ext uri="{BB962C8B-B14F-4D97-AF65-F5344CB8AC3E}">
        <p14:creationId xmlns:p14="http://schemas.microsoft.com/office/powerpoint/2010/main" val="2674360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AA786-B404-4078-9B77-9324717F70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3032B5-4541-46DD-8B5B-B55FF4458F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954363-0334-4BF9-A407-E8B13389DE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298A7C-40A0-4F87-BA0C-2BC7C98078D6}"/>
              </a:ext>
            </a:extLst>
          </p:cNvPr>
          <p:cNvSpPr>
            <a:spLocks noGrp="1"/>
          </p:cNvSpPr>
          <p:nvPr>
            <p:ph type="dt" sz="half" idx="10"/>
          </p:nvPr>
        </p:nvSpPr>
        <p:spPr/>
        <p:txBody>
          <a:bodyPr/>
          <a:lstStyle/>
          <a:p>
            <a:fld id="{0247F125-E738-48CE-84E3-A5E3F52E8D7F}" type="datetimeFigureOut">
              <a:rPr lang="en-US" smtClean="0"/>
              <a:t>12/9/2020</a:t>
            </a:fld>
            <a:endParaRPr lang="en-US"/>
          </a:p>
        </p:txBody>
      </p:sp>
      <p:sp>
        <p:nvSpPr>
          <p:cNvPr id="6" name="Footer Placeholder 5">
            <a:extLst>
              <a:ext uri="{FF2B5EF4-FFF2-40B4-BE49-F238E27FC236}">
                <a16:creationId xmlns:a16="http://schemas.microsoft.com/office/drawing/2014/main" id="{ED6E0166-E3E9-4092-991C-75CEE6111C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7C57C3-ABB4-46B3-8EDB-BA21331ED814}"/>
              </a:ext>
            </a:extLst>
          </p:cNvPr>
          <p:cNvSpPr>
            <a:spLocks noGrp="1"/>
          </p:cNvSpPr>
          <p:nvPr>
            <p:ph type="sldNum" sz="quarter" idx="12"/>
          </p:nvPr>
        </p:nvSpPr>
        <p:spPr/>
        <p:txBody>
          <a:bodyPr/>
          <a:lstStyle/>
          <a:p>
            <a:fld id="{39A91284-CD2C-4660-8BC7-7D549232606C}" type="slidenum">
              <a:rPr lang="en-US" smtClean="0"/>
              <a:t>‹#›</a:t>
            </a:fld>
            <a:endParaRPr lang="en-US"/>
          </a:p>
        </p:txBody>
      </p:sp>
    </p:spTree>
    <p:extLst>
      <p:ext uri="{BB962C8B-B14F-4D97-AF65-F5344CB8AC3E}">
        <p14:creationId xmlns:p14="http://schemas.microsoft.com/office/powerpoint/2010/main" val="32662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2DD06-49AB-4B76-82B6-79E7B87BBA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4E11D2-CA3B-413A-A66E-F6624D2D00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E766C3-03D6-4A7C-86AC-0951BEE476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1ED955-B8F2-407A-9EEB-DF5B19E2B312}"/>
              </a:ext>
            </a:extLst>
          </p:cNvPr>
          <p:cNvSpPr>
            <a:spLocks noGrp="1"/>
          </p:cNvSpPr>
          <p:nvPr>
            <p:ph type="dt" sz="half" idx="10"/>
          </p:nvPr>
        </p:nvSpPr>
        <p:spPr/>
        <p:txBody>
          <a:bodyPr/>
          <a:lstStyle/>
          <a:p>
            <a:fld id="{0247F125-E738-48CE-84E3-A5E3F52E8D7F}" type="datetimeFigureOut">
              <a:rPr lang="en-US" smtClean="0"/>
              <a:t>12/9/2020</a:t>
            </a:fld>
            <a:endParaRPr lang="en-US"/>
          </a:p>
        </p:txBody>
      </p:sp>
      <p:sp>
        <p:nvSpPr>
          <p:cNvPr id="6" name="Footer Placeholder 5">
            <a:extLst>
              <a:ext uri="{FF2B5EF4-FFF2-40B4-BE49-F238E27FC236}">
                <a16:creationId xmlns:a16="http://schemas.microsoft.com/office/drawing/2014/main" id="{C21C8844-9CCD-4F8B-8B65-AB069F6C66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4281D8-7B5C-48F7-9C81-6AA2E1D4860E}"/>
              </a:ext>
            </a:extLst>
          </p:cNvPr>
          <p:cNvSpPr>
            <a:spLocks noGrp="1"/>
          </p:cNvSpPr>
          <p:nvPr>
            <p:ph type="sldNum" sz="quarter" idx="12"/>
          </p:nvPr>
        </p:nvSpPr>
        <p:spPr/>
        <p:txBody>
          <a:bodyPr/>
          <a:lstStyle/>
          <a:p>
            <a:fld id="{39A91284-CD2C-4660-8BC7-7D549232606C}" type="slidenum">
              <a:rPr lang="en-US" smtClean="0"/>
              <a:t>‹#›</a:t>
            </a:fld>
            <a:endParaRPr lang="en-US"/>
          </a:p>
        </p:txBody>
      </p:sp>
    </p:spTree>
    <p:extLst>
      <p:ext uri="{BB962C8B-B14F-4D97-AF65-F5344CB8AC3E}">
        <p14:creationId xmlns:p14="http://schemas.microsoft.com/office/powerpoint/2010/main" val="2910571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2B94FE-E74D-4E09-BE33-820CBB52F4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94E502-CE62-4C4F-A95B-9312C52DB0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8139B-6CD5-459F-8F57-FDCF364CB0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47F125-E738-48CE-84E3-A5E3F52E8D7F}" type="datetimeFigureOut">
              <a:rPr lang="en-US" smtClean="0"/>
              <a:t>12/9/2020</a:t>
            </a:fld>
            <a:endParaRPr lang="en-US"/>
          </a:p>
        </p:txBody>
      </p:sp>
      <p:sp>
        <p:nvSpPr>
          <p:cNvPr id="5" name="Footer Placeholder 4">
            <a:extLst>
              <a:ext uri="{FF2B5EF4-FFF2-40B4-BE49-F238E27FC236}">
                <a16:creationId xmlns:a16="http://schemas.microsoft.com/office/drawing/2014/main" id="{9ADAC49D-F5EF-4737-874D-86081938F6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C57057-69C4-4EF3-AE1E-46EE88EEC9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A91284-CD2C-4660-8BC7-7D549232606C}" type="slidenum">
              <a:rPr lang="en-US" smtClean="0"/>
              <a:t>‹#›</a:t>
            </a:fld>
            <a:endParaRPr lang="en-US"/>
          </a:p>
        </p:txBody>
      </p:sp>
    </p:spTree>
    <p:extLst>
      <p:ext uri="{BB962C8B-B14F-4D97-AF65-F5344CB8AC3E}">
        <p14:creationId xmlns:p14="http://schemas.microsoft.com/office/powerpoint/2010/main" val="1619421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247F125-E738-48CE-84E3-A5E3F52E8D7F}" type="datetimeFigureOut">
              <a:rPr lang="en-US" smtClean="0"/>
              <a:t>12/9/2020</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9A91284-CD2C-4660-8BC7-7D549232606C}" type="slidenum">
              <a:rPr lang="en-US" smtClean="0"/>
              <a:t>‹#›</a:t>
            </a:fld>
            <a:endParaRPr lang="en-US"/>
          </a:p>
        </p:txBody>
      </p:sp>
    </p:spTree>
    <p:extLst>
      <p:ext uri="{BB962C8B-B14F-4D97-AF65-F5344CB8AC3E}">
        <p14:creationId xmlns:p14="http://schemas.microsoft.com/office/powerpoint/2010/main" val="389195140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5.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jpeg"/><Relationship Id="rId7"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41.png"/><Relationship Id="rId5" Type="http://schemas.openxmlformats.org/officeDocument/2006/relationships/image" Target="../media/image40.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6.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3.png"/><Relationship Id="rId7"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685CBC3-3984-45D4-A997-2202F8FFFBF7}"/>
              </a:ext>
            </a:extLst>
          </p:cNvPr>
          <p:cNvPicPr>
            <a:picLocks noChangeAspect="1"/>
          </p:cNvPicPr>
          <p:nvPr/>
        </p:nvPicPr>
        <p:blipFill rotWithShape="1">
          <a:blip r:embed="rId2"/>
          <a:srcRect l="9769" t="6484" r="23740" b="-1"/>
          <a:stretch/>
        </p:blipFill>
        <p:spPr>
          <a:xfrm>
            <a:off x="3523488" y="10"/>
            <a:ext cx="8668512" cy="6857990"/>
          </a:xfrm>
          <a:prstGeom prst="rect">
            <a:avLst/>
          </a:prstGeom>
        </p:spPr>
      </p:pic>
      <p:sp>
        <p:nvSpPr>
          <p:cNvPr id="25" name="Rectangle 2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673BE2B-6DF3-4B75-B26D-BAF74F79E40E}"/>
              </a:ext>
            </a:extLst>
          </p:cNvPr>
          <p:cNvSpPr>
            <a:spLocks noGrp="1"/>
          </p:cNvSpPr>
          <p:nvPr>
            <p:ph type="ctrTitle"/>
          </p:nvPr>
        </p:nvSpPr>
        <p:spPr>
          <a:xfrm>
            <a:off x="477981" y="1122363"/>
            <a:ext cx="4023360" cy="3204134"/>
          </a:xfrm>
        </p:spPr>
        <p:txBody>
          <a:bodyPr anchor="b">
            <a:normAutofit/>
          </a:bodyPr>
          <a:lstStyle/>
          <a:p>
            <a:pPr algn="l"/>
            <a:r>
              <a:rPr lang="en-US" sz="4800"/>
              <a:t>Mini-Pascal Compiler Project</a:t>
            </a:r>
          </a:p>
        </p:txBody>
      </p:sp>
      <p:sp>
        <p:nvSpPr>
          <p:cNvPr id="3" name="Subtitle 2">
            <a:extLst>
              <a:ext uri="{FF2B5EF4-FFF2-40B4-BE49-F238E27FC236}">
                <a16:creationId xmlns:a16="http://schemas.microsoft.com/office/drawing/2014/main" id="{B42AF3DD-FAE9-443E-BCAF-A716FD1A4E11}"/>
              </a:ext>
            </a:extLst>
          </p:cNvPr>
          <p:cNvSpPr>
            <a:spLocks noGrp="1"/>
          </p:cNvSpPr>
          <p:nvPr>
            <p:ph type="subTitle" idx="1"/>
          </p:nvPr>
        </p:nvSpPr>
        <p:spPr>
          <a:xfrm>
            <a:off x="477980" y="4872922"/>
            <a:ext cx="4023359" cy="1208141"/>
          </a:xfrm>
        </p:spPr>
        <p:txBody>
          <a:bodyPr>
            <a:normAutofit/>
          </a:bodyPr>
          <a:lstStyle/>
          <a:p>
            <a:pPr algn="l"/>
            <a:r>
              <a:rPr lang="en-US" sz="2000"/>
              <a:t>CSCI 465 – Principles of Translation</a:t>
            </a:r>
          </a:p>
          <a:p>
            <a:pPr algn="l"/>
            <a:r>
              <a:rPr lang="en-US" sz="2000"/>
              <a:t>Sam Dressler</a:t>
            </a:r>
          </a:p>
          <a:p>
            <a:pPr algn="l"/>
            <a:r>
              <a:rPr lang="en-US" sz="2000"/>
              <a:t>December 10</a:t>
            </a:r>
            <a:r>
              <a:rPr lang="en-US" sz="2000" baseline="30000"/>
              <a:t>th</a:t>
            </a:r>
            <a:r>
              <a:rPr lang="en-US" sz="2000"/>
              <a:t>, 2020</a:t>
            </a: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0730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3EB31C31-1AAB-4DB4-921E-9B37446DF887}"/>
              </a:ext>
            </a:extLst>
          </p:cNvPr>
          <p:cNvSpPr>
            <a:spLocks noGrp="1"/>
          </p:cNvSpPr>
          <p:nvPr>
            <p:ph type="title"/>
          </p:nvPr>
        </p:nvSpPr>
        <p:spPr>
          <a:xfrm>
            <a:off x="1932903" y="949325"/>
            <a:ext cx="8071706" cy="2387600"/>
          </a:xfrm>
        </p:spPr>
        <p:txBody>
          <a:bodyPr vert="horz" lIns="91440" tIns="45720" rIns="91440" bIns="45720" rtlCol="0" anchor="b">
            <a:normAutofit/>
          </a:bodyPr>
          <a:lstStyle/>
          <a:p>
            <a:r>
              <a:rPr lang="en-US" sz="6600" kern="1200">
                <a:solidFill>
                  <a:schemeClr val="bg1"/>
                </a:solidFill>
                <a:latin typeface="+mj-lt"/>
                <a:ea typeface="+mj-ea"/>
                <a:cs typeface="+mj-cs"/>
              </a:rPr>
              <a:t>Final Code Generation</a:t>
            </a:r>
          </a:p>
        </p:txBody>
      </p:sp>
      <p:sp>
        <p:nvSpPr>
          <p:cNvPr id="3" name="Content Placeholder 2">
            <a:extLst>
              <a:ext uri="{FF2B5EF4-FFF2-40B4-BE49-F238E27FC236}">
                <a16:creationId xmlns:a16="http://schemas.microsoft.com/office/drawing/2014/main" id="{101128BE-C222-4487-997D-B499E3FA6425}"/>
              </a:ext>
            </a:extLst>
          </p:cNvPr>
          <p:cNvSpPr>
            <a:spLocks noGrp="1"/>
          </p:cNvSpPr>
          <p:nvPr>
            <p:ph idx="1"/>
          </p:nvPr>
        </p:nvSpPr>
        <p:spPr>
          <a:xfrm>
            <a:off x="1932902" y="3429000"/>
            <a:ext cx="8071697" cy="1655762"/>
          </a:xfrm>
        </p:spPr>
        <p:txBody>
          <a:bodyPr vert="horz" lIns="91440" tIns="45720" rIns="91440" bIns="45720" rtlCol="0">
            <a:normAutofit/>
          </a:bodyPr>
          <a:lstStyle/>
          <a:p>
            <a:pPr marL="0" indent="0">
              <a:buNone/>
            </a:pPr>
            <a:r>
              <a:rPr lang="en-US" sz="3200" kern="1200" dirty="0">
                <a:solidFill>
                  <a:schemeClr val="bg1"/>
                </a:solidFill>
                <a:latin typeface="+mn-lt"/>
                <a:ea typeface="+mn-ea"/>
                <a:cs typeface="+mn-cs"/>
              </a:rPr>
              <a:t>Use three-address code and symbol table to generate  the assembly code</a:t>
            </a:r>
          </a:p>
        </p:txBody>
      </p:sp>
      <p:cxnSp>
        <p:nvCxnSpPr>
          <p:cNvPr id="32" name="Straight Connector 31">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797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76912-505C-47B8-9EAA-646CA251933D}"/>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27613249-3BC0-448A-8914-848436ABC183}"/>
              </a:ext>
            </a:extLst>
          </p:cNvPr>
          <p:cNvSpPr>
            <a:spLocks noGrp="1"/>
          </p:cNvSpPr>
          <p:nvPr>
            <p:ph sz="half" idx="1"/>
          </p:nvPr>
        </p:nvSpPr>
        <p:spPr>
          <a:xfrm>
            <a:off x="489503" y="2813653"/>
            <a:ext cx="4698358" cy="3599316"/>
          </a:xfrm>
        </p:spPr>
        <p:txBody>
          <a:bodyPr>
            <a:normAutofit fontScale="92500" lnSpcReduction="10000"/>
          </a:bodyPr>
          <a:lstStyle/>
          <a:p>
            <a:r>
              <a:rPr lang="en-US" dirty="0"/>
              <a:t>Input of:</a:t>
            </a:r>
          </a:p>
          <a:p>
            <a:endParaRPr lang="en-US" dirty="0"/>
          </a:p>
          <a:p>
            <a:r>
              <a:rPr lang="en-US" dirty="0"/>
              <a:t>Will generate:  </a:t>
            </a:r>
          </a:p>
          <a:p>
            <a:endParaRPr lang="en-US" dirty="0"/>
          </a:p>
          <a:p>
            <a:endParaRPr lang="en-US" dirty="0"/>
          </a:p>
          <a:p>
            <a:endParaRPr lang="en-US" dirty="0"/>
          </a:p>
        </p:txBody>
      </p:sp>
      <p:sp>
        <p:nvSpPr>
          <p:cNvPr id="8" name="Content Placeholder 7">
            <a:extLst>
              <a:ext uri="{FF2B5EF4-FFF2-40B4-BE49-F238E27FC236}">
                <a16:creationId xmlns:a16="http://schemas.microsoft.com/office/drawing/2014/main" id="{F694E33E-D8D4-490D-9804-32926EE9707F}"/>
              </a:ext>
            </a:extLst>
          </p:cNvPr>
          <p:cNvSpPr>
            <a:spLocks noGrp="1"/>
          </p:cNvSpPr>
          <p:nvPr>
            <p:ph sz="half" idx="2"/>
          </p:nvPr>
        </p:nvSpPr>
        <p:spPr>
          <a:xfrm>
            <a:off x="5153045" y="3106818"/>
            <a:ext cx="4396341" cy="1697232"/>
          </a:xfrm>
        </p:spPr>
        <p:txBody>
          <a:bodyPr>
            <a:normAutofit fontScale="92500" lnSpcReduction="10000"/>
          </a:bodyPr>
          <a:lstStyle/>
          <a:p>
            <a:endParaRPr lang="en-US" dirty="0"/>
          </a:p>
          <a:p>
            <a:pPr marL="0" indent="0">
              <a:buNone/>
            </a:pPr>
            <a:r>
              <a:rPr lang="en-US" sz="1200" dirty="0"/>
              <a:t>- Value of x is loaded into R1</a:t>
            </a:r>
          </a:p>
          <a:p>
            <a:pPr marL="0" indent="0">
              <a:buNone/>
            </a:pPr>
            <a:r>
              <a:rPr lang="en-US" sz="1200" dirty="0"/>
              <a:t>- Value of y is loaded into R2</a:t>
            </a:r>
          </a:p>
          <a:p>
            <a:pPr marL="0" indent="0">
              <a:buNone/>
            </a:pPr>
            <a:r>
              <a:rPr lang="en-US" sz="1200" dirty="0"/>
              <a:t>- R1 and R2 are added and stored in R3</a:t>
            </a:r>
          </a:p>
          <a:p>
            <a:pPr marL="0" indent="0">
              <a:buNone/>
            </a:pPr>
            <a:r>
              <a:rPr lang="en-US" sz="1200" dirty="0"/>
              <a:t>- R3 is multiplied by a constant value 6 and stored in R4. </a:t>
            </a:r>
          </a:p>
          <a:p>
            <a:pPr marL="0" indent="0">
              <a:buNone/>
            </a:pPr>
            <a:r>
              <a:rPr lang="en-US" sz="1200" dirty="0"/>
              <a:t>- R4 is then moved to R5 which is the result register.</a:t>
            </a:r>
          </a:p>
        </p:txBody>
      </p:sp>
      <p:pic>
        <p:nvPicPr>
          <p:cNvPr id="5" name="Picture 4">
            <a:extLst>
              <a:ext uri="{FF2B5EF4-FFF2-40B4-BE49-F238E27FC236}">
                <a16:creationId xmlns:a16="http://schemas.microsoft.com/office/drawing/2014/main" id="{799016B8-2DBF-436F-A15B-1605560DD238}"/>
              </a:ext>
            </a:extLst>
          </p:cNvPr>
          <p:cNvPicPr>
            <a:picLocks noChangeAspect="1"/>
          </p:cNvPicPr>
          <p:nvPr/>
        </p:nvPicPr>
        <p:blipFill rotWithShape="1">
          <a:blip r:embed="rId2"/>
          <a:srcRect l="14781" t="1072"/>
          <a:stretch/>
        </p:blipFill>
        <p:spPr>
          <a:xfrm>
            <a:off x="2930870" y="2850107"/>
            <a:ext cx="2191343" cy="282649"/>
          </a:xfrm>
          <a:prstGeom prst="rect">
            <a:avLst/>
          </a:prstGeom>
        </p:spPr>
      </p:pic>
      <p:pic>
        <p:nvPicPr>
          <p:cNvPr id="7" name="Picture 6">
            <a:extLst>
              <a:ext uri="{FF2B5EF4-FFF2-40B4-BE49-F238E27FC236}">
                <a16:creationId xmlns:a16="http://schemas.microsoft.com/office/drawing/2014/main" id="{423ACC58-0503-4385-B4D8-CCF2F2D06DC2}"/>
              </a:ext>
            </a:extLst>
          </p:cNvPr>
          <p:cNvPicPr>
            <a:picLocks noChangeAspect="1"/>
          </p:cNvPicPr>
          <p:nvPr/>
        </p:nvPicPr>
        <p:blipFill rotWithShape="1">
          <a:blip r:embed="rId3"/>
          <a:srcRect l="6731" t="12616" r="28674" b="19038"/>
          <a:stretch/>
        </p:blipFill>
        <p:spPr>
          <a:xfrm>
            <a:off x="3113878" y="3498036"/>
            <a:ext cx="1825326" cy="1274826"/>
          </a:xfrm>
          <a:prstGeom prst="rect">
            <a:avLst/>
          </a:prstGeom>
        </p:spPr>
      </p:pic>
      <p:sp>
        <p:nvSpPr>
          <p:cNvPr id="9" name="TextBox 8">
            <a:extLst>
              <a:ext uri="{FF2B5EF4-FFF2-40B4-BE49-F238E27FC236}">
                <a16:creationId xmlns:a16="http://schemas.microsoft.com/office/drawing/2014/main" id="{E0703B2F-C3C9-42F2-8049-4A082EB6FBA8}"/>
              </a:ext>
            </a:extLst>
          </p:cNvPr>
          <p:cNvSpPr txBox="1"/>
          <p:nvPr/>
        </p:nvSpPr>
        <p:spPr>
          <a:xfrm>
            <a:off x="5218693" y="2529766"/>
            <a:ext cx="5904858" cy="923330"/>
          </a:xfrm>
          <a:prstGeom prst="rect">
            <a:avLst/>
          </a:prstGeom>
          <a:noFill/>
        </p:spPr>
        <p:txBody>
          <a:bodyPr wrap="square" rtlCol="0">
            <a:spAutoFit/>
          </a:bodyPr>
          <a:lstStyle/>
          <a:p>
            <a:r>
              <a:rPr lang="en-US" dirty="0"/>
              <a:t>Values of x and y are declared earlier in the program and the three-address code allows the values to be loaded. </a:t>
            </a:r>
          </a:p>
        </p:txBody>
      </p:sp>
      <p:pic>
        <p:nvPicPr>
          <p:cNvPr id="10" name="Picture 9">
            <a:extLst>
              <a:ext uri="{FF2B5EF4-FFF2-40B4-BE49-F238E27FC236}">
                <a16:creationId xmlns:a16="http://schemas.microsoft.com/office/drawing/2014/main" id="{3373EEC8-B1C5-40A5-BFE3-749C334E4C02}"/>
              </a:ext>
            </a:extLst>
          </p:cNvPr>
          <p:cNvPicPr>
            <a:picLocks noChangeAspect="1"/>
          </p:cNvPicPr>
          <p:nvPr/>
        </p:nvPicPr>
        <p:blipFill rotWithShape="1">
          <a:blip r:embed="rId4"/>
          <a:srcRect l="20767" t="29176" r="-2" b="3997"/>
          <a:stretch/>
        </p:blipFill>
        <p:spPr>
          <a:xfrm>
            <a:off x="3450999" y="2291099"/>
            <a:ext cx="1063996" cy="477333"/>
          </a:xfrm>
          <a:prstGeom prst="rect">
            <a:avLst/>
          </a:prstGeom>
        </p:spPr>
      </p:pic>
    </p:spTree>
    <p:extLst>
      <p:ext uri="{BB962C8B-B14F-4D97-AF65-F5344CB8AC3E}">
        <p14:creationId xmlns:p14="http://schemas.microsoft.com/office/powerpoint/2010/main" val="719810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D98B0F7B-3EE0-4740-A789-5DB743194C1E}"/>
              </a:ext>
            </a:extLst>
          </p:cNvPr>
          <p:cNvSpPr>
            <a:spLocks noGrp="1"/>
          </p:cNvSpPr>
          <p:nvPr>
            <p:ph type="title"/>
          </p:nvPr>
        </p:nvSpPr>
        <p:spPr>
          <a:xfrm>
            <a:off x="838200" y="448721"/>
            <a:ext cx="4707671" cy="1225650"/>
          </a:xfrm>
        </p:spPr>
        <p:txBody>
          <a:bodyPr vert="horz" lIns="91440" tIns="45720" rIns="91440" bIns="45720" rtlCol="0" anchor="b">
            <a:normAutofit fontScale="90000"/>
          </a:bodyPr>
          <a:lstStyle/>
          <a:p>
            <a:br>
              <a:rPr lang="en-US" sz="3800" dirty="0">
                <a:solidFill>
                  <a:schemeClr val="bg1"/>
                </a:solidFill>
              </a:rPr>
            </a:br>
            <a:r>
              <a:rPr lang="en-US" sz="3800" dirty="0">
                <a:solidFill>
                  <a:schemeClr val="bg1"/>
                </a:solidFill>
              </a:rPr>
              <a:t>Error Handling Examples for ICG</a:t>
            </a:r>
          </a:p>
        </p:txBody>
      </p:sp>
      <p:cxnSp>
        <p:nvCxnSpPr>
          <p:cNvPr id="22" name="Straight Connector 21">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7FD4AA2-8D7D-4F1C-9613-7D9D9C78D690}"/>
              </a:ext>
            </a:extLst>
          </p:cNvPr>
          <p:cNvSpPr txBox="1"/>
          <p:nvPr/>
        </p:nvSpPr>
        <p:spPr>
          <a:xfrm>
            <a:off x="897769" y="1909192"/>
            <a:ext cx="4586513" cy="3647710"/>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dirty="0">
                <a:solidFill>
                  <a:schemeClr val="bg1"/>
                </a:solidFill>
              </a:rPr>
              <a:t>Handling certain errors will cause the compiler to cease executing.  i.e. Type checking</a:t>
            </a:r>
          </a:p>
          <a:p>
            <a:pPr marL="342900" indent="-228600">
              <a:lnSpc>
                <a:spcPct val="90000"/>
              </a:lnSpc>
              <a:spcAft>
                <a:spcPts val="600"/>
              </a:spcAft>
              <a:buFont typeface="Arial" panose="020B0604020202020204" pitchFamily="34" charset="0"/>
              <a:buChar char="•"/>
            </a:pPr>
            <a:endParaRPr lang="en-US" sz="2000" dirty="0">
              <a:solidFill>
                <a:schemeClr val="bg1"/>
              </a:solidFill>
            </a:endParaRPr>
          </a:p>
          <a:p>
            <a:pPr marL="342900" indent="-228600">
              <a:lnSpc>
                <a:spcPct val="90000"/>
              </a:lnSpc>
              <a:spcAft>
                <a:spcPts val="600"/>
              </a:spcAft>
              <a:buFont typeface="Arial" panose="020B0604020202020204" pitchFamily="34" charset="0"/>
              <a:buChar char="•"/>
            </a:pPr>
            <a:r>
              <a:rPr lang="en-US" sz="2000" dirty="0">
                <a:solidFill>
                  <a:schemeClr val="bg1"/>
                </a:solidFill>
              </a:rPr>
              <a:t>Trying to assign a variable a value that had not been declared yet will cause an error.</a:t>
            </a:r>
          </a:p>
          <a:p>
            <a:pPr marL="342900" indent="-228600">
              <a:lnSpc>
                <a:spcPct val="90000"/>
              </a:lnSpc>
              <a:spcAft>
                <a:spcPts val="600"/>
              </a:spcAft>
              <a:buFont typeface="Arial" panose="020B0604020202020204" pitchFamily="34" charset="0"/>
              <a:buChar char="•"/>
            </a:pPr>
            <a:endParaRPr lang="en-US" sz="2000" dirty="0">
              <a:solidFill>
                <a:schemeClr val="bg1"/>
              </a:solidFill>
            </a:endParaRPr>
          </a:p>
          <a:p>
            <a:pPr marL="342900" indent="-228600">
              <a:lnSpc>
                <a:spcPct val="90000"/>
              </a:lnSpc>
              <a:spcAft>
                <a:spcPts val="600"/>
              </a:spcAft>
              <a:buFont typeface="Arial" panose="020B0604020202020204" pitchFamily="34" charset="0"/>
              <a:buChar char="•"/>
            </a:pPr>
            <a:r>
              <a:rPr lang="en-US" sz="2000" dirty="0">
                <a:solidFill>
                  <a:schemeClr val="bg1"/>
                </a:solidFill>
              </a:rPr>
              <a:t>Errors will be caught during expression evaluation</a:t>
            </a:r>
          </a:p>
          <a:p>
            <a:pPr marL="342900" indent="-228600">
              <a:lnSpc>
                <a:spcPct val="90000"/>
              </a:lnSpc>
              <a:spcAft>
                <a:spcPts val="600"/>
              </a:spcAft>
              <a:buFont typeface="Arial" panose="020B0604020202020204" pitchFamily="34" charset="0"/>
              <a:buChar char="•"/>
            </a:pPr>
            <a:endParaRPr lang="en-US" sz="2000" dirty="0">
              <a:solidFill>
                <a:schemeClr val="bg1"/>
              </a:solidFill>
            </a:endParaRPr>
          </a:p>
          <a:p>
            <a:pPr marL="342900" indent="-228600">
              <a:lnSpc>
                <a:spcPct val="90000"/>
              </a:lnSpc>
              <a:spcAft>
                <a:spcPts val="600"/>
              </a:spcAft>
              <a:buFont typeface="Arial" panose="020B0604020202020204" pitchFamily="34" charset="0"/>
              <a:buChar char="•"/>
            </a:pPr>
            <a:endParaRPr lang="en-US" sz="2000" dirty="0">
              <a:solidFill>
                <a:schemeClr val="bg1"/>
              </a:solidFill>
            </a:endParaRPr>
          </a:p>
          <a:p>
            <a:pPr marL="342900" indent="-228600">
              <a:lnSpc>
                <a:spcPct val="90000"/>
              </a:lnSpc>
              <a:spcAft>
                <a:spcPts val="600"/>
              </a:spcAft>
              <a:buFont typeface="Arial" panose="020B0604020202020204" pitchFamily="34" charset="0"/>
              <a:buChar char="•"/>
            </a:pPr>
            <a:endParaRPr lang="en-US" sz="2000" dirty="0">
              <a:solidFill>
                <a:schemeClr val="bg1"/>
              </a:solidFill>
            </a:endParaRPr>
          </a:p>
          <a:p>
            <a:pPr marL="342900" indent="-228600">
              <a:lnSpc>
                <a:spcPct val="90000"/>
              </a:lnSpc>
              <a:spcAft>
                <a:spcPts val="600"/>
              </a:spcAft>
              <a:buFont typeface="Arial" panose="020B0604020202020204" pitchFamily="34" charset="0"/>
              <a:buChar char="•"/>
            </a:pPr>
            <a:endParaRPr lang="en-US" sz="2000" dirty="0">
              <a:solidFill>
                <a:schemeClr val="bg1"/>
              </a:solidFill>
            </a:endParaRPr>
          </a:p>
        </p:txBody>
      </p:sp>
      <p:cxnSp>
        <p:nvCxnSpPr>
          <p:cNvPr id="24" name="Straight Connector 23">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3992BBF5-7C50-498C-B34F-25A568EE56BE}"/>
              </a:ext>
            </a:extLst>
          </p:cNvPr>
          <p:cNvPicPr>
            <a:picLocks noChangeAspect="1"/>
          </p:cNvPicPr>
          <p:nvPr/>
        </p:nvPicPr>
        <p:blipFill rotWithShape="1">
          <a:blip r:embed="rId3"/>
          <a:srcRect l="36245" r="13354" b="2"/>
          <a:stretch/>
        </p:blipFill>
        <p:spPr>
          <a:xfrm>
            <a:off x="6525453" y="-2144"/>
            <a:ext cx="5666547" cy="6857990"/>
          </a:xfrm>
          <a:prstGeom prst="rect">
            <a:avLst/>
          </a:prstGeom>
          <a:ln>
            <a:solidFill>
              <a:schemeClr val="bg1"/>
            </a:solidFill>
          </a:ln>
        </p:spPr>
      </p:pic>
      <p:pic>
        <p:nvPicPr>
          <p:cNvPr id="6" name="Picture 5">
            <a:extLst>
              <a:ext uri="{FF2B5EF4-FFF2-40B4-BE49-F238E27FC236}">
                <a16:creationId xmlns:a16="http://schemas.microsoft.com/office/drawing/2014/main" id="{7FA89127-34C1-4658-BC5D-C90A542FB710}"/>
              </a:ext>
            </a:extLst>
          </p:cNvPr>
          <p:cNvPicPr>
            <a:picLocks noChangeAspect="1"/>
          </p:cNvPicPr>
          <p:nvPr/>
        </p:nvPicPr>
        <p:blipFill rotWithShape="1">
          <a:blip r:embed="rId4"/>
          <a:srcRect l="1744" t="2158" r="1450" b="5381"/>
          <a:stretch/>
        </p:blipFill>
        <p:spPr>
          <a:xfrm>
            <a:off x="6642421" y="3508104"/>
            <a:ext cx="2963878" cy="837312"/>
          </a:xfrm>
          <a:prstGeom prst="rect">
            <a:avLst/>
          </a:prstGeom>
        </p:spPr>
      </p:pic>
      <p:pic>
        <p:nvPicPr>
          <p:cNvPr id="7" name="Picture 6">
            <a:extLst>
              <a:ext uri="{FF2B5EF4-FFF2-40B4-BE49-F238E27FC236}">
                <a16:creationId xmlns:a16="http://schemas.microsoft.com/office/drawing/2014/main" id="{9465F4B0-D99C-4D6B-B1A2-108755B3B257}"/>
              </a:ext>
            </a:extLst>
          </p:cNvPr>
          <p:cNvPicPr>
            <a:picLocks noChangeAspect="1"/>
          </p:cNvPicPr>
          <p:nvPr/>
        </p:nvPicPr>
        <p:blipFill rotWithShape="1">
          <a:blip r:embed="rId5"/>
          <a:srcRect b="5856"/>
          <a:stretch/>
        </p:blipFill>
        <p:spPr>
          <a:xfrm>
            <a:off x="6642421" y="1679341"/>
            <a:ext cx="3350468" cy="459702"/>
          </a:xfrm>
          <a:prstGeom prst="rect">
            <a:avLst/>
          </a:prstGeom>
        </p:spPr>
      </p:pic>
      <p:pic>
        <p:nvPicPr>
          <p:cNvPr id="10" name="Picture 9">
            <a:extLst>
              <a:ext uri="{FF2B5EF4-FFF2-40B4-BE49-F238E27FC236}">
                <a16:creationId xmlns:a16="http://schemas.microsoft.com/office/drawing/2014/main" id="{48DD2560-43E9-4C78-A179-FC1B21A86775}"/>
              </a:ext>
            </a:extLst>
          </p:cNvPr>
          <p:cNvPicPr>
            <a:picLocks noChangeAspect="1"/>
          </p:cNvPicPr>
          <p:nvPr/>
        </p:nvPicPr>
        <p:blipFill rotWithShape="1">
          <a:blip r:embed="rId6"/>
          <a:srcRect l="22066" t="14380" r="8158" b="4132"/>
          <a:stretch/>
        </p:blipFill>
        <p:spPr>
          <a:xfrm>
            <a:off x="6642421" y="4875911"/>
            <a:ext cx="1960369" cy="263865"/>
          </a:xfrm>
          <a:prstGeom prst="rect">
            <a:avLst/>
          </a:prstGeom>
        </p:spPr>
      </p:pic>
      <p:pic>
        <p:nvPicPr>
          <p:cNvPr id="12" name="Picture 11">
            <a:extLst>
              <a:ext uri="{FF2B5EF4-FFF2-40B4-BE49-F238E27FC236}">
                <a16:creationId xmlns:a16="http://schemas.microsoft.com/office/drawing/2014/main" id="{5E1CE24C-A206-4DD0-9B47-5CF972D930D1}"/>
              </a:ext>
            </a:extLst>
          </p:cNvPr>
          <p:cNvPicPr>
            <a:picLocks noChangeAspect="1"/>
          </p:cNvPicPr>
          <p:nvPr/>
        </p:nvPicPr>
        <p:blipFill rotWithShape="1">
          <a:blip r:embed="rId7"/>
          <a:srcRect b="5130"/>
          <a:stretch/>
        </p:blipFill>
        <p:spPr>
          <a:xfrm>
            <a:off x="6642421" y="5116880"/>
            <a:ext cx="3923809" cy="587287"/>
          </a:xfrm>
          <a:prstGeom prst="rect">
            <a:avLst/>
          </a:prstGeom>
        </p:spPr>
      </p:pic>
      <p:pic>
        <p:nvPicPr>
          <p:cNvPr id="14" name="Picture 13">
            <a:extLst>
              <a:ext uri="{FF2B5EF4-FFF2-40B4-BE49-F238E27FC236}">
                <a16:creationId xmlns:a16="http://schemas.microsoft.com/office/drawing/2014/main" id="{755C9483-0A44-4FCA-87A4-C7C1994A36DD}"/>
              </a:ext>
            </a:extLst>
          </p:cNvPr>
          <p:cNvPicPr>
            <a:picLocks noChangeAspect="1"/>
          </p:cNvPicPr>
          <p:nvPr/>
        </p:nvPicPr>
        <p:blipFill>
          <a:blip r:embed="rId8"/>
          <a:stretch>
            <a:fillRect/>
          </a:stretch>
        </p:blipFill>
        <p:spPr>
          <a:xfrm>
            <a:off x="6642421" y="2479205"/>
            <a:ext cx="1697471" cy="1027827"/>
          </a:xfrm>
          <a:prstGeom prst="rect">
            <a:avLst/>
          </a:prstGeom>
        </p:spPr>
      </p:pic>
    </p:spTree>
    <p:extLst>
      <p:ext uri="{BB962C8B-B14F-4D97-AF65-F5344CB8AC3E}">
        <p14:creationId xmlns:p14="http://schemas.microsoft.com/office/powerpoint/2010/main" val="1443263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DC6CA-D3C8-4E39-A456-397AC0EACC23}"/>
              </a:ext>
            </a:extLst>
          </p:cNvPr>
          <p:cNvSpPr>
            <a:spLocks noGrp="1"/>
          </p:cNvSpPr>
          <p:nvPr>
            <p:ph type="title"/>
          </p:nvPr>
        </p:nvSpPr>
        <p:spPr>
          <a:xfrm>
            <a:off x="680321" y="753228"/>
            <a:ext cx="9613861" cy="1080938"/>
          </a:xfrm>
        </p:spPr>
        <p:txBody>
          <a:bodyPr>
            <a:normAutofit/>
          </a:bodyPr>
          <a:lstStyle/>
          <a:p>
            <a:r>
              <a:rPr lang="en-US"/>
              <a:t>Lessons Learned</a:t>
            </a:r>
          </a:p>
        </p:txBody>
      </p:sp>
      <p:graphicFrame>
        <p:nvGraphicFramePr>
          <p:cNvPr id="24" name="Content Placeholder 2">
            <a:extLst>
              <a:ext uri="{FF2B5EF4-FFF2-40B4-BE49-F238E27FC236}">
                <a16:creationId xmlns:a16="http://schemas.microsoft.com/office/drawing/2014/main" id="{8E8F7841-044E-43C8-AB70-F00F9B9129DC}"/>
              </a:ext>
            </a:extLst>
          </p:cNvPr>
          <p:cNvGraphicFramePr>
            <a:graphicFrameLocks noGrp="1"/>
          </p:cNvGraphicFramePr>
          <p:nvPr>
            <p:ph idx="1"/>
            <p:extLst>
              <p:ext uri="{D42A27DB-BD31-4B8C-83A1-F6EECF244321}">
                <p14:modId xmlns:p14="http://schemas.microsoft.com/office/powerpoint/2010/main" val="2774723087"/>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0012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1CFC1BB-C5B3-4479-9752-C53221627F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5B5FB5AC-39B2-4094-B486-0FCD501D50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3" name="Picture 12">
            <a:extLst>
              <a:ext uri="{FF2B5EF4-FFF2-40B4-BE49-F238E27FC236}">
                <a16:creationId xmlns:a16="http://schemas.microsoft.com/office/drawing/2014/main" id="{7150CFE4-97B0-48C6-ACD6-9399CBA119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5" name="Rectangle 14">
            <a:extLst>
              <a:ext uri="{FF2B5EF4-FFF2-40B4-BE49-F238E27FC236}">
                <a16:creationId xmlns:a16="http://schemas.microsoft.com/office/drawing/2014/main" id="{A3C6F7F0-46EA-4F8E-A112-1B517C2B5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691A3CC-CDA1-4C3B-9150-FCFB5373D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C0B3B877-50F3-4A7D-A14F-9CFF790D27EC}"/>
              </a:ext>
            </a:extLst>
          </p:cNvPr>
          <p:cNvPicPr>
            <a:picLocks noChangeAspect="1"/>
          </p:cNvPicPr>
          <p:nvPr/>
        </p:nvPicPr>
        <p:blipFill rotWithShape="1">
          <a:blip r:embed="rId5"/>
          <a:srcRect t="14087" b="1643"/>
          <a:stretch/>
        </p:blipFill>
        <p:spPr>
          <a:xfrm>
            <a:off x="-3176" y="10"/>
            <a:ext cx="12192000" cy="6857991"/>
          </a:xfrm>
          <a:prstGeom prst="rect">
            <a:avLst/>
          </a:prstGeom>
        </p:spPr>
      </p:pic>
      <p:sp>
        <p:nvSpPr>
          <p:cNvPr id="19" name="Rectangle 18">
            <a:extLst>
              <a:ext uri="{FF2B5EF4-FFF2-40B4-BE49-F238E27FC236}">
                <a16:creationId xmlns:a16="http://schemas.microsoft.com/office/drawing/2014/main" id="{41704883-D088-4683-A1FD-AEE53B336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249541"/>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6D5C4AB-4F24-4159-82E5-CD233E1150EC}"/>
              </a:ext>
            </a:extLst>
          </p:cNvPr>
          <p:cNvSpPr>
            <a:spLocks noGrp="1"/>
          </p:cNvSpPr>
          <p:nvPr>
            <p:ph type="title"/>
          </p:nvPr>
        </p:nvSpPr>
        <p:spPr>
          <a:xfrm>
            <a:off x="680322" y="4402667"/>
            <a:ext cx="8133478" cy="940240"/>
          </a:xfrm>
        </p:spPr>
        <p:txBody>
          <a:bodyPr vert="horz" lIns="91440" tIns="45720" rIns="91440" bIns="45720" rtlCol="0" anchor="b">
            <a:normAutofit/>
          </a:bodyPr>
          <a:lstStyle/>
          <a:p>
            <a:pPr algn="r"/>
            <a:r>
              <a:rPr lang="en-US" sz="4800"/>
              <a:t>Thank you! </a:t>
            </a:r>
          </a:p>
        </p:txBody>
      </p:sp>
      <p:sp>
        <p:nvSpPr>
          <p:cNvPr id="3" name="Content Placeholder 2">
            <a:extLst>
              <a:ext uri="{FF2B5EF4-FFF2-40B4-BE49-F238E27FC236}">
                <a16:creationId xmlns:a16="http://schemas.microsoft.com/office/drawing/2014/main" id="{1D87796A-7F54-4699-ACA8-58A124F585D0}"/>
              </a:ext>
            </a:extLst>
          </p:cNvPr>
          <p:cNvSpPr>
            <a:spLocks noGrp="1"/>
          </p:cNvSpPr>
          <p:nvPr>
            <p:ph idx="1"/>
          </p:nvPr>
        </p:nvSpPr>
        <p:spPr>
          <a:xfrm>
            <a:off x="680322" y="5342302"/>
            <a:ext cx="8133478" cy="406566"/>
          </a:xfrm>
        </p:spPr>
        <p:txBody>
          <a:bodyPr vert="horz" lIns="91440" tIns="45720" rIns="91440" bIns="45720" rtlCol="0">
            <a:normAutofit/>
          </a:bodyPr>
          <a:lstStyle/>
          <a:p>
            <a:pPr marL="0" indent="0" algn="r">
              <a:buNone/>
            </a:pPr>
            <a:r>
              <a:rPr lang="en-US" sz="1800"/>
              <a:t>Questions?</a:t>
            </a:r>
          </a:p>
        </p:txBody>
      </p:sp>
      <p:sp>
        <p:nvSpPr>
          <p:cNvPr id="21" name="Rectangle 20">
            <a:extLst>
              <a:ext uri="{FF2B5EF4-FFF2-40B4-BE49-F238E27FC236}">
                <a16:creationId xmlns:a16="http://schemas.microsoft.com/office/drawing/2014/main" id="{A9C04EC1-26B9-40BD-84A6-B2C0A913D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4249541"/>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9BAB74E2-5A82-47FD-BBB4-BFD47779F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2314"/>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C4FFB60-A034-4994-8F55-E38D4F31C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902314"/>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2540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DF8FE45-CFAC-4BD5-BCDC-895349269B82}"/>
              </a:ext>
            </a:extLst>
          </p:cNvPr>
          <p:cNvSpPr>
            <a:spLocks noGrp="1"/>
          </p:cNvSpPr>
          <p:nvPr>
            <p:ph type="title"/>
          </p:nvPr>
        </p:nvSpPr>
        <p:spPr>
          <a:xfrm>
            <a:off x="5297762" y="329184"/>
            <a:ext cx="6251110" cy="1783080"/>
          </a:xfrm>
        </p:spPr>
        <p:txBody>
          <a:bodyPr anchor="b">
            <a:normAutofit/>
          </a:bodyPr>
          <a:lstStyle/>
          <a:p>
            <a:r>
              <a:rPr lang="en-US" sz="5400"/>
              <a:t>Project Overview</a:t>
            </a:r>
          </a:p>
        </p:txBody>
      </p:sp>
      <p:pic>
        <p:nvPicPr>
          <p:cNvPr id="18" name="Picture 17">
            <a:extLst>
              <a:ext uri="{FF2B5EF4-FFF2-40B4-BE49-F238E27FC236}">
                <a16:creationId xmlns:a16="http://schemas.microsoft.com/office/drawing/2014/main" id="{4D79908D-CA02-432A-94C7-A9919DE503CB}"/>
              </a:ext>
            </a:extLst>
          </p:cNvPr>
          <p:cNvPicPr>
            <a:picLocks noChangeAspect="1"/>
          </p:cNvPicPr>
          <p:nvPr/>
        </p:nvPicPr>
        <p:blipFill rotWithShape="1">
          <a:blip r:embed="rId3"/>
          <a:srcRect l="35663" r="2613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4"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7">
            <a:extLst>
              <a:ext uri="{FF2B5EF4-FFF2-40B4-BE49-F238E27FC236}">
                <a16:creationId xmlns:a16="http://schemas.microsoft.com/office/drawing/2014/main" id="{570E7050-5F92-4543-866D-D5078E893224}"/>
              </a:ext>
            </a:extLst>
          </p:cNvPr>
          <p:cNvSpPr>
            <a:spLocks noGrp="1"/>
          </p:cNvSpPr>
          <p:nvPr>
            <p:ph idx="1"/>
          </p:nvPr>
        </p:nvSpPr>
        <p:spPr>
          <a:xfrm>
            <a:off x="5297762" y="2706624"/>
            <a:ext cx="3971228" cy="1287624"/>
          </a:xfrm>
        </p:spPr>
        <p:txBody>
          <a:bodyPr>
            <a:normAutofit/>
          </a:bodyPr>
          <a:lstStyle/>
          <a:p>
            <a:r>
              <a:rPr lang="en-US" sz="2200" dirty="0"/>
              <a:t>Lexical Analyzer</a:t>
            </a:r>
          </a:p>
          <a:p>
            <a:r>
              <a:rPr lang="en-US" sz="2200" dirty="0"/>
              <a:t>Intermediate Code Generator</a:t>
            </a:r>
          </a:p>
          <a:p>
            <a:r>
              <a:rPr lang="en-US" sz="2200" dirty="0"/>
              <a:t>Code Generator</a:t>
            </a:r>
          </a:p>
          <a:p>
            <a:endParaRPr lang="en-US" sz="2200" dirty="0"/>
          </a:p>
        </p:txBody>
      </p:sp>
      <p:pic>
        <p:nvPicPr>
          <p:cNvPr id="11" name="Graphic 10" descr="Badge 1 with solid fill">
            <a:extLst>
              <a:ext uri="{FF2B5EF4-FFF2-40B4-BE49-F238E27FC236}">
                <a16:creationId xmlns:a16="http://schemas.microsoft.com/office/drawing/2014/main" id="{D7FBE34A-177C-4358-A50F-53FBC08114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63298" y="2706624"/>
            <a:ext cx="412006" cy="412006"/>
          </a:xfrm>
          <a:prstGeom prst="rect">
            <a:avLst/>
          </a:prstGeom>
        </p:spPr>
      </p:pic>
      <p:pic>
        <p:nvPicPr>
          <p:cNvPr id="17" name="Graphic 16" descr="Badge with solid fill">
            <a:extLst>
              <a:ext uri="{FF2B5EF4-FFF2-40B4-BE49-F238E27FC236}">
                <a16:creationId xmlns:a16="http://schemas.microsoft.com/office/drawing/2014/main" id="{0156BBB1-1059-4B2F-8498-FA1285E251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50048" y="3016994"/>
            <a:ext cx="412006" cy="412006"/>
          </a:xfrm>
          <a:prstGeom prst="rect">
            <a:avLst/>
          </a:prstGeom>
        </p:spPr>
      </p:pic>
      <p:pic>
        <p:nvPicPr>
          <p:cNvPr id="20" name="Graphic 19" descr="Badge 3 with solid fill">
            <a:extLst>
              <a:ext uri="{FF2B5EF4-FFF2-40B4-BE49-F238E27FC236}">
                <a16:creationId xmlns:a16="http://schemas.microsoft.com/office/drawing/2014/main" id="{C720F68A-6399-4E26-9BF3-273C9000855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842574" y="3116198"/>
            <a:ext cx="853852" cy="853852"/>
          </a:xfrm>
          <a:prstGeom prst="rect">
            <a:avLst/>
          </a:prstGeom>
        </p:spPr>
      </p:pic>
      <p:sp>
        <p:nvSpPr>
          <p:cNvPr id="21" name="Rectangle 20">
            <a:extLst>
              <a:ext uri="{FF2B5EF4-FFF2-40B4-BE49-F238E27FC236}">
                <a16:creationId xmlns:a16="http://schemas.microsoft.com/office/drawing/2014/main" id="{EEE86D29-A3F1-4B14-9D10-DB774DBFBA42}"/>
              </a:ext>
            </a:extLst>
          </p:cNvPr>
          <p:cNvSpPr/>
          <p:nvPr/>
        </p:nvSpPr>
        <p:spPr>
          <a:xfrm>
            <a:off x="9863298" y="2562293"/>
            <a:ext cx="199983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2A48EC06-9542-446B-9976-6CB190F41C30}"/>
              </a:ext>
            </a:extLst>
          </p:cNvPr>
          <p:cNvSpPr txBox="1"/>
          <p:nvPr/>
        </p:nvSpPr>
        <p:spPr>
          <a:xfrm>
            <a:off x="10315496" y="2215820"/>
            <a:ext cx="1380930" cy="369332"/>
          </a:xfrm>
          <a:prstGeom prst="rect">
            <a:avLst/>
          </a:prstGeom>
          <a:noFill/>
        </p:spPr>
        <p:txBody>
          <a:bodyPr wrap="square" rtlCol="0">
            <a:spAutoFit/>
          </a:bodyPr>
          <a:lstStyle/>
          <a:p>
            <a:r>
              <a:rPr lang="en-US" dirty="0"/>
              <a:t>Delivery</a:t>
            </a:r>
          </a:p>
        </p:txBody>
      </p:sp>
    </p:spTree>
    <p:extLst>
      <p:ext uri="{BB962C8B-B14F-4D97-AF65-F5344CB8AC3E}">
        <p14:creationId xmlns:p14="http://schemas.microsoft.com/office/powerpoint/2010/main" val="1951835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22F9423-F4B1-45D4-8445-E9991ECCB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ACDDE2-3F81-4278-BAA2-DCFD6D6A8361}"/>
              </a:ext>
            </a:extLst>
          </p:cNvPr>
          <p:cNvSpPr>
            <a:spLocks noGrp="1"/>
          </p:cNvSpPr>
          <p:nvPr>
            <p:ph type="title"/>
          </p:nvPr>
        </p:nvSpPr>
        <p:spPr>
          <a:xfrm>
            <a:off x="1812897" y="518649"/>
            <a:ext cx="9882278" cy="1067634"/>
          </a:xfrm>
        </p:spPr>
        <p:txBody>
          <a:bodyPr vert="horz" lIns="91440" tIns="45720" rIns="91440" bIns="45720" rtlCol="0" anchor="ctr">
            <a:normAutofit/>
          </a:bodyPr>
          <a:lstStyle/>
          <a:p>
            <a:r>
              <a:rPr lang="en-US" kern="1200">
                <a:solidFill>
                  <a:schemeClr val="tx1"/>
                </a:solidFill>
                <a:latin typeface="+mj-lt"/>
                <a:ea typeface="+mj-ea"/>
                <a:cs typeface="+mj-cs"/>
              </a:rPr>
              <a:t>Lexical Analyzer</a:t>
            </a:r>
          </a:p>
        </p:txBody>
      </p:sp>
      <p:grpSp>
        <p:nvGrpSpPr>
          <p:cNvPr id="26" name="Group 25">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628863"/>
            <a:ext cx="1128382" cy="847206"/>
            <a:chOff x="8183879" y="1000124"/>
            <a:chExt cx="1562267" cy="1172973"/>
          </a:xfrm>
        </p:grpSpPr>
        <p:sp>
          <p:nvSpPr>
            <p:cNvPr id="27"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8"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5" name="TextBox 2">
            <a:extLst>
              <a:ext uri="{FF2B5EF4-FFF2-40B4-BE49-F238E27FC236}">
                <a16:creationId xmlns:a16="http://schemas.microsoft.com/office/drawing/2014/main" id="{CE0F5277-0FA1-45AA-9D93-683CFF59C951}"/>
              </a:ext>
            </a:extLst>
          </p:cNvPr>
          <p:cNvGraphicFramePr/>
          <p:nvPr>
            <p:extLst>
              <p:ext uri="{D42A27DB-BD31-4B8C-83A1-F6EECF244321}">
                <p14:modId xmlns:p14="http://schemas.microsoft.com/office/powerpoint/2010/main" val="2990541859"/>
              </p:ext>
            </p:extLst>
          </p:nvPr>
        </p:nvGraphicFramePr>
        <p:xfrm>
          <a:off x="629854" y="1860604"/>
          <a:ext cx="10907490" cy="40949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3097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9ADB4AB-9418-456B-8D0F-5C38CC9C537F}"/>
              </a:ext>
            </a:extLst>
          </p:cNvPr>
          <p:cNvSpPr/>
          <p:nvPr/>
        </p:nvSpPr>
        <p:spPr>
          <a:xfrm>
            <a:off x="948436" y="533573"/>
            <a:ext cx="9983296" cy="988666"/>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F61FE4-AFE5-4751-B788-BF684AD01649}"/>
              </a:ext>
            </a:extLst>
          </p:cNvPr>
          <p:cNvSpPr>
            <a:spLocks noGrp="1"/>
          </p:cNvSpPr>
          <p:nvPr>
            <p:ph type="title"/>
          </p:nvPr>
        </p:nvSpPr>
        <p:spPr/>
        <p:txBody>
          <a:bodyPr/>
          <a:lstStyle/>
          <a:p>
            <a:r>
              <a:rPr lang="en-US" dirty="0">
                <a:solidFill>
                  <a:schemeClr val="bg1"/>
                </a:solidFill>
              </a:rPr>
              <a:t>Example Input File Converted to characters</a:t>
            </a:r>
          </a:p>
        </p:txBody>
      </p:sp>
      <p:pic>
        <p:nvPicPr>
          <p:cNvPr id="4" name="Content Placeholder 3">
            <a:extLst>
              <a:ext uri="{FF2B5EF4-FFF2-40B4-BE49-F238E27FC236}">
                <a16:creationId xmlns:a16="http://schemas.microsoft.com/office/drawing/2014/main" id="{059ED24B-F305-4804-9226-7B71677A65F2}"/>
              </a:ext>
            </a:extLst>
          </p:cNvPr>
          <p:cNvPicPr>
            <a:picLocks noGrp="1" noChangeAspect="1"/>
          </p:cNvPicPr>
          <p:nvPr>
            <p:ph idx="1"/>
          </p:nvPr>
        </p:nvPicPr>
        <p:blipFill rotWithShape="1">
          <a:blip r:embed="rId3"/>
          <a:srcRect r="10222"/>
          <a:stretch/>
        </p:blipFill>
        <p:spPr>
          <a:xfrm>
            <a:off x="105666" y="2954017"/>
            <a:ext cx="4991354" cy="1123005"/>
          </a:xfrm>
          <a:prstGeom prst="rect">
            <a:avLst/>
          </a:prstGeom>
        </p:spPr>
      </p:pic>
      <p:pic>
        <p:nvPicPr>
          <p:cNvPr id="6" name="Picture 5">
            <a:extLst>
              <a:ext uri="{FF2B5EF4-FFF2-40B4-BE49-F238E27FC236}">
                <a16:creationId xmlns:a16="http://schemas.microsoft.com/office/drawing/2014/main" id="{C5201FD7-8492-4A30-8C4C-4C0F8636D78F}"/>
              </a:ext>
            </a:extLst>
          </p:cNvPr>
          <p:cNvPicPr>
            <a:picLocks noChangeAspect="1"/>
          </p:cNvPicPr>
          <p:nvPr/>
        </p:nvPicPr>
        <p:blipFill>
          <a:blip r:embed="rId4"/>
          <a:stretch>
            <a:fillRect/>
          </a:stretch>
        </p:blipFill>
        <p:spPr>
          <a:xfrm>
            <a:off x="0" y="702022"/>
            <a:ext cx="948436" cy="651768"/>
          </a:xfrm>
          <a:prstGeom prst="rect">
            <a:avLst/>
          </a:prstGeom>
        </p:spPr>
      </p:pic>
      <p:pic>
        <p:nvPicPr>
          <p:cNvPr id="7" name="Picture 6">
            <a:extLst>
              <a:ext uri="{FF2B5EF4-FFF2-40B4-BE49-F238E27FC236}">
                <a16:creationId xmlns:a16="http://schemas.microsoft.com/office/drawing/2014/main" id="{ED625CD6-A453-4465-8581-ECCD3D9BDA4E}"/>
              </a:ext>
            </a:extLst>
          </p:cNvPr>
          <p:cNvPicPr>
            <a:picLocks noChangeAspect="1"/>
          </p:cNvPicPr>
          <p:nvPr/>
        </p:nvPicPr>
        <p:blipFill>
          <a:blip r:embed="rId5"/>
          <a:stretch>
            <a:fillRect/>
          </a:stretch>
        </p:blipFill>
        <p:spPr>
          <a:xfrm>
            <a:off x="8388169" y="1839701"/>
            <a:ext cx="3466667" cy="3495238"/>
          </a:xfrm>
          <a:prstGeom prst="rect">
            <a:avLst/>
          </a:prstGeom>
        </p:spPr>
      </p:pic>
      <p:sp>
        <p:nvSpPr>
          <p:cNvPr id="11" name="Arrow: Right 10">
            <a:extLst>
              <a:ext uri="{FF2B5EF4-FFF2-40B4-BE49-F238E27FC236}">
                <a16:creationId xmlns:a16="http://schemas.microsoft.com/office/drawing/2014/main" id="{0A16E56F-8FA4-44E5-B90E-97A44E7F2D3E}"/>
              </a:ext>
            </a:extLst>
          </p:cNvPr>
          <p:cNvSpPr/>
          <p:nvPr/>
        </p:nvSpPr>
        <p:spPr>
          <a:xfrm>
            <a:off x="5261479" y="3157342"/>
            <a:ext cx="2920251" cy="716354"/>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48885F93-ADB6-43AB-B57A-A3E96BC9696C}"/>
              </a:ext>
            </a:extLst>
          </p:cNvPr>
          <p:cNvPicPr>
            <a:picLocks noChangeAspect="1"/>
          </p:cNvPicPr>
          <p:nvPr/>
        </p:nvPicPr>
        <p:blipFill>
          <a:blip r:embed="rId6"/>
          <a:stretch>
            <a:fillRect/>
          </a:stretch>
        </p:blipFill>
        <p:spPr>
          <a:xfrm>
            <a:off x="5282469" y="3373428"/>
            <a:ext cx="2684607" cy="284181"/>
          </a:xfrm>
          <a:prstGeom prst="rect">
            <a:avLst/>
          </a:prstGeom>
        </p:spPr>
      </p:pic>
    </p:spTree>
    <p:extLst>
      <p:ext uri="{BB962C8B-B14F-4D97-AF65-F5344CB8AC3E}">
        <p14:creationId xmlns:p14="http://schemas.microsoft.com/office/powerpoint/2010/main" val="3778263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5468DD-90C9-48EA-B543-B1C3408B1FE4}"/>
              </a:ext>
            </a:extLst>
          </p:cNvPr>
          <p:cNvPicPr>
            <a:picLocks noChangeAspect="1"/>
          </p:cNvPicPr>
          <p:nvPr/>
        </p:nvPicPr>
        <p:blipFill>
          <a:blip r:embed="rId3"/>
          <a:stretch>
            <a:fillRect/>
          </a:stretch>
        </p:blipFill>
        <p:spPr>
          <a:xfrm>
            <a:off x="1007642" y="335531"/>
            <a:ext cx="8761308" cy="987638"/>
          </a:xfrm>
          <a:prstGeom prst="rect">
            <a:avLst/>
          </a:prstGeom>
        </p:spPr>
      </p:pic>
      <p:sp>
        <p:nvSpPr>
          <p:cNvPr id="2" name="Title 1">
            <a:extLst>
              <a:ext uri="{FF2B5EF4-FFF2-40B4-BE49-F238E27FC236}">
                <a16:creationId xmlns:a16="http://schemas.microsoft.com/office/drawing/2014/main" id="{95F61FE4-AFE5-4751-B788-BF684AD01649}"/>
              </a:ext>
            </a:extLst>
          </p:cNvPr>
          <p:cNvSpPr>
            <a:spLocks noGrp="1"/>
          </p:cNvSpPr>
          <p:nvPr>
            <p:ph type="title"/>
          </p:nvPr>
        </p:nvSpPr>
        <p:spPr>
          <a:xfrm>
            <a:off x="897405" y="166569"/>
            <a:ext cx="10515600" cy="1325563"/>
          </a:xfrm>
        </p:spPr>
        <p:txBody>
          <a:bodyPr/>
          <a:lstStyle/>
          <a:p>
            <a:r>
              <a:rPr lang="en-US" dirty="0">
                <a:solidFill>
                  <a:schemeClr val="bg1"/>
                </a:solidFill>
              </a:rPr>
              <a:t>Character Array Conversion to Symbols</a:t>
            </a:r>
          </a:p>
        </p:txBody>
      </p:sp>
      <p:pic>
        <p:nvPicPr>
          <p:cNvPr id="6" name="Picture 5">
            <a:extLst>
              <a:ext uri="{FF2B5EF4-FFF2-40B4-BE49-F238E27FC236}">
                <a16:creationId xmlns:a16="http://schemas.microsoft.com/office/drawing/2014/main" id="{C5201FD7-8492-4A30-8C4C-4C0F8636D78F}"/>
              </a:ext>
            </a:extLst>
          </p:cNvPr>
          <p:cNvPicPr>
            <a:picLocks noChangeAspect="1"/>
          </p:cNvPicPr>
          <p:nvPr/>
        </p:nvPicPr>
        <p:blipFill>
          <a:blip r:embed="rId4"/>
          <a:stretch>
            <a:fillRect/>
          </a:stretch>
        </p:blipFill>
        <p:spPr>
          <a:xfrm>
            <a:off x="59205" y="503466"/>
            <a:ext cx="948436" cy="651768"/>
          </a:xfrm>
          <a:prstGeom prst="rect">
            <a:avLst/>
          </a:prstGeom>
        </p:spPr>
      </p:pic>
      <p:pic>
        <p:nvPicPr>
          <p:cNvPr id="8" name="Content Placeholder 7">
            <a:extLst>
              <a:ext uri="{FF2B5EF4-FFF2-40B4-BE49-F238E27FC236}">
                <a16:creationId xmlns:a16="http://schemas.microsoft.com/office/drawing/2014/main" id="{F477B2AE-6AC6-4D42-96F9-891CCA9A28DB}"/>
              </a:ext>
            </a:extLst>
          </p:cNvPr>
          <p:cNvPicPr>
            <a:picLocks noGrp="1" noChangeAspect="1"/>
          </p:cNvPicPr>
          <p:nvPr>
            <p:ph idx="1"/>
          </p:nvPr>
        </p:nvPicPr>
        <p:blipFill>
          <a:blip r:embed="rId5"/>
          <a:stretch>
            <a:fillRect/>
          </a:stretch>
        </p:blipFill>
        <p:spPr>
          <a:xfrm>
            <a:off x="322904" y="2307642"/>
            <a:ext cx="2577234" cy="2599922"/>
          </a:xfrm>
          <a:prstGeom prst="rect">
            <a:avLst/>
          </a:prstGeom>
        </p:spPr>
      </p:pic>
      <p:sp>
        <p:nvSpPr>
          <p:cNvPr id="9" name="Arrow: Right 8">
            <a:extLst>
              <a:ext uri="{FF2B5EF4-FFF2-40B4-BE49-F238E27FC236}">
                <a16:creationId xmlns:a16="http://schemas.microsoft.com/office/drawing/2014/main" id="{E287A2E7-1B20-4B13-885A-1976322AEF04}"/>
              </a:ext>
            </a:extLst>
          </p:cNvPr>
          <p:cNvSpPr/>
          <p:nvPr/>
        </p:nvSpPr>
        <p:spPr>
          <a:xfrm>
            <a:off x="3223041" y="2869882"/>
            <a:ext cx="5202282" cy="104318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E250987D-DDF4-4DD7-8A69-83EBA8AD719E}"/>
              </a:ext>
            </a:extLst>
          </p:cNvPr>
          <p:cNvPicPr>
            <a:picLocks noChangeAspect="1"/>
          </p:cNvPicPr>
          <p:nvPr/>
        </p:nvPicPr>
        <p:blipFill>
          <a:blip r:embed="rId6"/>
          <a:stretch>
            <a:fillRect/>
          </a:stretch>
        </p:blipFill>
        <p:spPr>
          <a:xfrm>
            <a:off x="3303064" y="3175340"/>
            <a:ext cx="4893834" cy="432263"/>
          </a:xfrm>
          <a:prstGeom prst="rect">
            <a:avLst/>
          </a:prstGeom>
        </p:spPr>
      </p:pic>
      <p:pic>
        <p:nvPicPr>
          <p:cNvPr id="11" name="Picture 10">
            <a:extLst>
              <a:ext uri="{FF2B5EF4-FFF2-40B4-BE49-F238E27FC236}">
                <a16:creationId xmlns:a16="http://schemas.microsoft.com/office/drawing/2014/main" id="{A5B6A498-F5AF-4E91-B16E-9CCCB302AE9F}"/>
              </a:ext>
            </a:extLst>
          </p:cNvPr>
          <p:cNvPicPr>
            <a:picLocks noChangeAspect="1"/>
          </p:cNvPicPr>
          <p:nvPr/>
        </p:nvPicPr>
        <p:blipFill>
          <a:blip r:embed="rId7"/>
          <a:stretch>
            <a:fillRect/>
          </a:stretch>
        </p:blipFill>
        <p:spPr>
          <a:xfrm>
            <a:off x="8880356" y="1353790"/>
            <a:ext cx="964098" cy="5306008"/>
          </a:xfrm>
          <a:prstGeom prst="rect">
            <a:avLst/>
          </a:prstGeom>
        </p:spPr>
      </p:pic>
    </p:spTree>
    <p:extLst>
      <p:ext uri="{BB962C8B-B14F-4D97-AF65-F5344CB8AC3E}">
        <p14:creationId xmlns:p14="http://schemas.microsoft.com/office/powerpoint/2010/main" val="3268162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9180C4-D9C2-447C-A884-1CFE8E61D246}"/>
              </a:ext>
            </a:extLst>
          </p:cNvPr>
          <p:cNvPicPr>
            <a:picLocks noChangeAspect="1"/>
          </p:cNvPicPr>
          <p:nvPr/>
        </p:nvPicPr>
        <p:blipFill>
          <a:blip r:embed="rId3"/>
          <a:stretch>
            <a:fillRect/>
          </a:stretch>
        </p:blipFill>
        <p:spPr>
          <a:xfrm>
            <a:off x="994485" y="271759"/>
            <a:ext cx="7812892" cy="987638"/>
          </a:xfrm>
          <a:prstGeom prst="rect">
            <a:avLst/>
          </a:prstGeom>
        </p:spPr>
      </p:pic>
      <p:sp>
        <p:nvSpPr>
          <p:cNvPr id="2" name="Title 1">
            <a:extLst>
              <a:ext uri="{FF2B5EF4-FFF2-40B4-BE49-F238E27FC236}">
                <a16:creationId xmlns:a16="http://schemas.microsoft.com/office/drawing/2014/main" id="{95F61FE4-AFE5-4751-B788-BF684AD01649}"/>
              </a:ext>
            </a:extLst>
          </p:cNvPr>
          <p:cNvSpPr>
            <a:spLocks noGrp="1"/>
          </p:cNvSpPr>
          <p:nvPr>
            <p:ph type="title"/>
          </p:nvPr>
        </p:nvSpPr>
        <p:spPr>
          <a:xfrm>
            <a:off x="994485" y="102796"/>
            <a:ext cx="10515600" cy="1325563"/>
          </a:xfrm>
        </p:spPr>
        <p:txBody>
          <a:bodyPr/>
          <a:lstStyle/>
          <a:p>
            <a:r>
              <a:rPr lang="en-US" dirty="0">
                <a:solidFill>
                  <a:schemeClr val="bg1"/>
                </a:solidFill>
              </a:rPr>
              <a:t>Classification of Symbols</a:t>
            </a:r>
          </a:p>
        </p:txBody>
      </p:sp>
      <p:pic>
        <p:nvPicPr>
          <p:cNvPr id="6" name="Picture 5">
            <a:extLst>
              <a:ext uri="{FF2B5EF4-FFF2-40B4-BE49-F238E27FC236}">
                <a16:creationId xmlns:a16="http://schemas.microsoft.com/office/drawing/2014/main" id="{C5201FD7-8492-4A30-8C4C-4C0F8636D78F}"/>
              </a:ext>
            </a:extLst>
          </p:cNvPr>
          <p:cNvPicPr>
            <a:picLocks noChangeAspect="1"/>
          </p:cNvPicPr>
          <p:nvPr/>
        </p:nvPicPr>
        <p:blipFill>
          <a:blip r:embed="rId4"/>
          <a:stretch>
            <a:fillRect/>
          </a:stretch>
        </p:blipFill>
        <p:spPr>
          <a:xfrm>
            <a:off x="46049" y="439694"/>
            <a:ext cx="948436" cy="651768"/>
          </a:xfrm>
          <a:prstGeom prst="rect">
            <a:avLst/>
          </a:prstGeom>
        </p:spPr>
      </p:pic>
      <p:sp>
        <p:nvSpPr>
          <p:cNvPr id="9" name="Arrow: Right 8">
            <a:extLst>
              <a:ext uri="{FF2B5EF4-FFF2-40B4-BE49-F238E27FC236}">
                <a16:creationId xmlns:a16="http://schemas.microsoft.com/office/drawing/2014/main" id="{E287A2E7-1B20-4B13-885A-1976322AEF04}"/>
              </a:ext>
            </a:extLst>
          </p:cNvPr>
          <p:cNvSpPr/>
          <p:nvPr/>
        </p:nvSpPr>
        <p:spPr>
          <a:xfrm>
            <a:off x="3494859" y="2256430"/>
            <a:ext cx="5202282" cy="104318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5B6A498-F5AF-4E91-B16E-9CCCB302AE9F}"/>
              </a:ext>
            </a:extLst>
          </p:cNvPr>
          <p:cNvPicPr>
            <a:picLocks noChangeAspect="1"/>
          </p:cNvPicPr>
          <p:nvPr/>
        </p:nvPicPr>
        <p:blipFill>
          <a:blip r:embed="rId5"/>
          <a:stretch>
            <a:fillRect/>
          </a:stretch>
        </p:blipFill>
        <p:spPr>
          <a:xfrm>
            <a:off x="2073802" y="1353790"/>
            <a:ext cx="964098" cy="5306008"/>
          </a:xfrm>
          <a:prstGeom prst="rect">
            <a:avLst/>
          </a:prstGeom>
        </p:spPr>
      </p:pic>
      <p:pic>
        <p:nvPicPr>
          <p:cNvPr id="5" name="Picture 4">
            <a:extLst>
              <a:ext uri="{FF2B5EF4-FFF2-40B4-BE49-F238E27FC236}">
                <a16:creationId xmlns:a16="http://schemas.microsoft.com/office/drawing/2014/main" id="{4A083D1E-B9A1-4E7A-B1B1-2A1AD6BDDB51}"/>
              </a:ext>
            </a:extLst>
          </p:cNvPr>
          <p:cNvPicPr>
            <a:picLocks noChangeAspect="1"/>
          </p:cNvPicPr>
          <p:nvPr/>
        </p:nvPicPr>
        <p:blipFill>
          <a:blip r:embed="rId6"/>
          <a:stretch>
            <a:fillRect/>
          </a:stretch>
        </p:blipFill>
        <p:spPr>
          <a:xfrm>
            <a:off x="8866819" y="473646"/>
            <a:ext cx="1940894" cy="6019229"/>
          </a:xfrm>
          <a:prstGeom prst="rect">
            <a:avLst/>
          </a:prstGeom>
        </p:spPr>
      </p:pic>
      <p:pic>
        <p:nvPicPr>
          <p:cNvPr id="7" name="Picture 6">
            <a:extLst>
              <a:ext uri="{FF2B5EF4-FFF2-40B4-BE49-F238E27FC236}">
                <a16:creationId xmlns:a16="http://schemas.microsoft.com/office/drawing/2014/main" id="{FFE20CCD-898D-4D08-AD2D-A7EE74B670F5}"/>
              </a:ext>
            </a:extLst>
          </p:cNvPr>
          <p:cNvPicPr>
            <a:picLocks noChangeAspect="1"/>
          </p:cNvPicPr>
          <p:nvPr/>
        </p:nvPicPr>
        <p:blipFill>
          <a:blip r:embed="rId7"/>
          <a:stretch>
            <a:fillRect/>
          </a:stretch>
        </p:blipFill>
        <p:spPr>
          <a:xfrm>
            <a:off x="3546039" y="2593631"/>
            <a:ext cx="4986168" cy="368777"/>
          </a:xfrm>
          <a:prstGeom prst="rect">
            <a:avLst/>
          </a:prstGeom>
        </p:spPr>
      </p:pic>
    </p:spTree>
    <p:extLst>
      <p:ext uri="{BB962C8B-B14F-4D97-AF65-F5344CB8AC3E}">
        <p14:creationId xmlns:p14="http://schemas.microsoft.com/office/powerpoint/2010/main" val="1901093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EFD0E8E8-C530-4B2D-A01A-CCD47590B6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B31C31-1AAB-4DB4-921E-9B37446DF887}"/>
              </a:ext>
            </a:extLst>
          </p:cNvPr>
          <p:cNvSpPr>
            <a:spLocks noGrp="1"/>
          </p:cNvSpPr>
          <p:nvPr>
            <p:ph type="title"/>
          </p:nvPr>
        </p:nvSpPr>
        <p:spPr>
          <a:xfrm>
            <a:off x="1463040" y="1091821"/>
            <a:ext cx="3801581" cy="4674358"/>
          </a:xfrm>
        </p:spPr>
        <p:txBody>
          <a:bodyPr anchor="ctr">
            <a:normAutofit/>
          </a:bodyPr>
          <a:lstStyle/>
          <a:p>
            <a:r>
              <a:rPr lang="en-US" sz="5100">
                <a:solidFill>
                  <a:schemeClr val="tx1">
                    <a:lumMod val="85000"/>
                    <a:lumOff val="15000"/>
                  </a:schemeClr>
                </a:solidFill>
              </a:rPr>
              <a:t>Intermediate Code Generation</a:t>
            </a:r>
          </a:p>
        </p:txBody>
      </p:sp>
      <p:sp>
        <p:nvSpPr>
          <p:cNvPr id="21" name="Freeform: Shape 9">
            <a:extLst>
              <a:ext uri="{FF2B5EF4-FFF2-40B4-BE49-F238E27FC236}">
                <a16:creationId xmlns:a16="http://schemas.microsoft.com/office/drawing/2014/main" id="{53472F09-8E00-4E02-9034-0A382CF66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5915" y="727306"/>
            <a:ext cx="4639824" cy="4639824"/>
          </a:xfrm>
          <a:custGeom>
            <a:avLst/>
            <a:gdLst>
              <a:gd name="connsiteX0" fmla="*/ 2319912 w 4639824"/>
              <a:gd name="connsiteY0" fmla="*/ 0 h 4639824"/>
              <a:gd name="connsiteX1" fmla="*/ 4639824 w 4639824"/>
              <a:gd name="connsiteY1" fmla="*/ 2319912 h 4639824"/>
              <a:gd name="connsiteX2" fmla="*/ 2319912 w 4639824"/>
              <a:gd name="connsiteY2" fmla="*/ 4639824 h 4639824"/>
              <a:gd name="connsiteX3" fmla="*/ 0 w 4639824"/>
              <a:gd name="connsiteY3" fmla="*/ 2319912 h 4639824"/>
              <a:gd name="connsiteX4" fmla="*/ 2319912 w 4639824"/>
              <a:gd name="connsiteY4" fmla="*/ 0 h 4639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9824" h="4639824">
                <a:moveTo>
                  <a:pt x="2319912" y="0"/>
                </a:moveTo>
                <a:cubicBezTo>
                  <a:pt x="3601164" y="0"/>
                  <a:pt x="4639824" y="1038660"/>
                  <a:pt x="4639824" y="2319912"/>
                </a:cubicBezTo>
                <a:cubicBezTo>
                  <a:pt x="4639824" y="3601164"/>
                  <a:pt x="3601164" y="4639824"/>
                  <a:pt x="2319912" y="4639824"/>
                </a:cubicBezTo>
                <a:cubicBezTo>
                  <a:pt x="1038660" y="4639824"/>
                  <a:pt x="0" y="3601164"/>
                  <a:pt x="0" y="2319912"/>
                </a:cubicBezTo>
                <a:cubicBezTo>
                  <a:pt x="0" y="1038660"/>
                  <a:pt x="1038660" y="0"/>
                  <a:pt x="2319912" y="0"/>
                </a:cubicBez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Oval 11">
            <a:extLst>
              <a:ext uri="{FF2B5EF4-FFF2-40B4-BE49-F238E27FC236}">
                <a16:creationId xmlns:a16="http://schemas.microsoft.com/office/drawing/2014/main" id="{4DA077B8-7326-4434-87ED-77DF3CF3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7227" y="1253852"/>
            <a:ext cx="457200" cy="457200"/>
          </a:xfrm>
          <a:prstGeom prst="ellipse">
            <a:avLst/>
          </a:pr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3">
            <a:extLst>
              <a:ext uri="{FF2B5EF4-FFF2-40B4-BE49-F238E27FC236}">
                <a16:creationId xmlns:a16="http://schemas.microsoft.com/office/drawing/2014/main" id="{F79CDED1-AC9C-4A80-B334-1309DEAD5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480791" y="0"/>
            <a:ext cx="2229415" cy="1711051"/>
          </a:xfrm>
          <a:custGeom>
            <a:avLst/>
            <a:gdLst>
              <a:gd name="connsiteX0" fmla="*/ 1731031 w 2229415"/>
              <a:gd name="connsiteY0" fmla="*/ 1711051 h 1711051"/>
              <a:gd name="connsiteX1" fmla="*/ 2229415 w 2229415"/>
              <a:gd name="connsiteY1" fmla="*/ 1711051 h 1711051"/>
              <a:gd name="connsiteX2" fmla="*/ 2220570 w 2229415"/>
              <a:gd name="connsiteY2" fmla="*/ 1665525 h 1711051"/>
              <a:gd name="connsiteX3" fmla="*/ 118985 w 2229415"/>
              <a:gd name="connsiteY3" fmla="*/ 3008 h 1711051"/>
              <a:gd name="connsiteX4" fmla="*/ 0 w 2229415"/>
              <a:gd name="connsiteY4" fmla="*/ 0 h 1711051"/>
              <a:gd name="connsiteX5" fmla="*/ 0 w 2229415"/>
              <a:gd name="connsiteY5" fmla="*/ 474250 h 1711051"/>
              <a:gd name="connsiteX6" fmla="*/ 187921 w 2229415"/>
              <a:gd name="connsiteY6" fmla="*/ 483739 h 1711051"/>
              <a:gd name="connsiteX7" fmla="*/ 1656728 w 2229415"/>
              <a:gd name="connsiteY7" fmla="*/ 1515386 h 1711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9415" h="1711051">
                <a:moveTo>
                  <a:pt x="1731031" y="1711051"/>
                </a:moveTo>
                <a:lnTo>
                  <a:pt x="2229415" y="1711051"/>
                </a:lnTo>
                <a:lnTo>
                  <a:pt x="2220570" y="1665525"/>
                </a:lnTo>
                <a:cubicBezTo>
                  <a:pt x="1951414" y="739745"/>
                  <a:pt x="1119014" y="53700"/>
                  <a:pt x="118985" y="3008"/>
                </a:cubicBezTo>
                <a:lnTo>
                  <a:pt x="0" y="0"/>
                </a:lnTo>
                <a:lnTo>
                  <a:pt x="0" y="474250"/>
                </a:lnTo>
                <a:lnTo>
                  <a:pt x="187921" y="483739"/>
                </a:lnTo>
                <a:cubicBezTo>
                  <a:pt x="836687" y="549625"/>
                  <a:pt x="1385706" y="952924"/>
                  <a:pt x="1656728" y="1515386"/>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15">
            <a:extLst>
              <a:ext uri="{FF2B5EF4-FFF2-40B4-BE49-F238E27FC236}">
                <a16:creationId xmlns:a16="http://schemas.microsoft.com/office/drawing/2014/main" id="{FD961BDC-5B67-481B-B628-6C15F4724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88704" y="3819513"/>
            <a:ext cx="731520" cy="731520"/>
          </a:xfrm>
          <a:prstGeom prst="ellipse">
            <a:avLst/>
          </a:prstGeom>
          <a:solidFill>
            <a:schemeClr val="accent6">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17">
            <a:extLst>
              <a:ext uri="{FF2B5EF4-FFF2-40B4-BE49-F238E27FC236}">
                <a16:creationId xmlns:a16="http://schemas.microsoft.com/office/drawing/2014/main" id="{06CC263E-5CD3-42BB-99F8-3C062C4B5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0573" y="4944229"/>
            <a:ext cx="1645920" cy="1645920"/>
          </a:xfrm>
          <a:prstGeom prst="ellipse">
            <a:avLst/>
          </a:prstGeom>
          <a:solidFill>
            <a:schemeClr val="tx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1128BE-C222-4487-997D-B499E3FA6425}"/>
              </a:ext>
            </a:extLst>
          </p:cNvPr>
          <p:cNvSpPr>
            <a:spLocks noGrp="1"/>
          </p:cNvSpPr>
          <p:nvPr>
            <p:ph idx="1"/>
          </p:nvPr>
        </p:nvSpPr>
        <p:spPr>
          <a:xfrm>
            <a:off x="6284793" y="1760562"/>
            <a:ext cx="3582537" cy="3336876"/>
          </a:xfrm>
        </p:spPr>
        <p:txBody>
          <a:bodyPr anchor="ctr">
            <a:normAutofit/>
          </a:bodyPr>
          <a:lstStyle/>
          <a:p>
            <a:r>
              <a:rPr lang="en-US" sz="1800" dirty="0">
                <a:solidFill>
                  <a:srgbClr val="FFFFFF"/>
                </a:solidFill>
              </a:rPr>
              <a:t>Analyze the symbols, fill symbol table, and generate three address code to be used in the final code generation.</a:t>
            </a:r>
          </a:p>
        </p:txBody>
      </p:sp>
    </p:spTree>
    <p:extLst>
      <p:ext uri="{BB962C8B-B14F-4D97-AF65-F5344CB8AC3E}">
        <p14:creationId xmlns:p14="http://schemas.microsoft.com/office/powerpoint/2010/main" val="1743810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B4A5-1FD2-4A80-91B7-D970D457F7DA}"/>
              </a:ext>
            </a:extLst>
          </p:cNvPr>
          <p:cNvSpPr>
            <a:spLocks noGrp="1"/>
          </p:cNvSpPr>
          <p:nvPr>
            <p:ph type="title"/>
          </p:nvPr>
        </p:nvSpPr>
        <p:spPr>
          <a:xfrm>
            <a:off x="134792" y="-78968"/>
            <a:ext cx="9561822" cy="870833"/>
          </a:xfrm>
        </p:spPr>
        <p:txBody>
          <a:bodyPr/>
          <a:lstStyle/>
          <a:p>
            <a:r>
              <a:rPr lang="en-US" dirty="0"/>
              <a:t>ICG Examples</a:t>
            </a:r>
          </a:p>
        </p:txBody>
      </p:sp>
      <p:sp>
        <p:nvSpPr>
          <p:cNvPr id="5" name="Text Placeholder 4">
            <a:extLst>
              <a:ext uri="{FF2B5EF4-FFF2-40B4-BE49-F238E27FC236}">
                <a16:creationId xmlns:a16="http://schemas.microsoft.com/office/drawing/2014/main" id="{6292CD49-F33E-4573-BE87-09816C63B690}"/>
              </a:ext>
            </a:extLst>
          </p:cNvPr>
          <p:cNvSpPr>
            <a:spLocks noGrp="1"/>
          </p:cNvSpPr>
          <p:nvPr>
            <p:ph type="body" idx="1"/>
          </p:nvPr>
        </p:nvSpPr>
        <p:spPr>
          <a:xfrm>
            <a:off x="308963" y="831361"/>
            <a:ext cx="5157787" cy="367089"/>
          </a:xfrm>
        </p:spPr>
        <p:txBody>
          <a:bodyPr>
            <a:normAutofit fontScale="92500" lnSpcReduction="10000"/>
          </a:bodyPr>
          <a:lstStyle/>
          <a:p>
            <a:r>
              <a:rPr lang="en-US" dirty="0"/>
              <a:t>Delivery 2</a:t>
            </a:r>
          </a:p>
        </p:txBody>
      </p:sp>
      <p:sp>
        <p:nvSpPr>
          <p:cNvPr id="3" name="Content Placeholder 2">
            <a:extLst>
              <a:ext uri="{FF2B5EF4-FFF2-40B4-BE49-F238E27FC236}">
                <a16:creationId xmlns:a16="http://schemas.microsoft.com/office/drawing/2014/main" id="{400E0E0B-7A1F-429D-841D-FEDF9D74800F}"/>
              </a:ext>
            </a:extLst>
          </p:cNvPr>
          <p:cNvSpPr>
            <a:spLocks noGrp="1"/>
          </p:cNvSpPr>
          <p:nvPr>
            <p:ph sz="half" idx="2"/>
          </p:nvPr>
        </p:nvSpPr>
        <p:spPr>
          <a:xfrm>
            <a:off x="308963" y="1196038"/>
            <a:ext cx="5157787" cy="659144"/>
          </a:xfrm>
        </p:spPr>
        <p:txBody>
          <a:bodyPr>
            <a:normAutofit/>
          </a:bodyPr>
          <a:lstStyle/>
          <a:p>
            <a:r>
              <a:rPr lang="en-US" dirty="0"/>
              <a:t>Variable Declaration and Storage</a:t>
            </a:r>
          </a:p>
        </p:txBody>
      </p:sp>
      <p:pic>
        <p:nvPicPr>
          <p:cNvPr id="7" name="Picture 6">
            <a:extLst>
              <a:ext uri="{FF2B5EF4-FFF2-40B4-BE49-F238E27FC236}">
                <a16:creationId xmlns:a16="http://schemas.microsoft.com/office/drawing/2014/main" id="{E550E114-9865-458C-B7EF-173840A04BF1}"/>
              </a:ext>
            </a:extLst>
          </p:cNvPr>
          <p:cNvPicPr>
            <a:picLocks noChangeAspect="1"/>
          </p:cNvPicPr>
          <p:nvPr/>
        </p:nvPicPr>
        <p:blipFill rotWithShape="1">
          <a:blip r:embed="rId3"/>
          <a:srcRect l="1641" r="5142" b="30845"/>
          <a:stretch/>
        </p:blipFill>
        <p:spPr>
          <a:xfrm>
            <a:off x="468054" y="2454295"/>
            <a:ext cx="3366797" cy="3242593"/>
          </a:xfrm>
          <a:prstGeom prst="rect">
            <a:avLst/>
          </a:prstGeom>
        </p:spPr>
      </p:pic>
      <p:pic>
        <p:nvPicPr>
          <p:cNvPr id="8" name="Picture 7">
            <a:extLst>
              <a:ext uri="{FF2B5EF4-FFF2-40B4-BE49-F238E27FC236}">
                <a16:creationId xmlns:a16="http://schemas.microsoft.com/office/drawing/2014/main" id="{B5C6BC97-D2EC-4B4B-AED1-B90F2A9478B6}"/>
              </a:ext>
            </a:extLst>
          </p:cNvPr>
          <p:cNvPicPr>
            <a:picLocks noChangeAspect="1"/>
          </p:cNvPicPr>
          <p:nvPr/>
        </p:nvPicPr>
        <p:blipFill>
          <a:blip r:embed="rId4"/>
          <a:stretch>
            <a:fillRect/>
          </a:stretch>
        </p:blipFill>
        <p:spPr>
          <a:xfrm>
            <a:off x="4825590" y="4189240"/>
            <a:ext cx="6790476" cy="1390476"/>
          </a:xfrm>
          <a:prstGeom prst="rect">
            <a:avLst/>
          </a:prstGeom>
        </p:spPr>
      </p:pic>
      <p:pic>
        <p:nvPicPr>
          <p:cNvPr id="13" name="Picture 12">
            <a:extLst>
              <a:ext uri="{FF2B5EF4-FFF2-40B4-BE49-F238E27FC236}">
                <a16:creationId xmlns:a16="http://schemas.microsoft.com/office/drawing/2014/main" id="{1855D54E-BD4E-4607-90D2-79665AA27A3C}"/>
              </a:ext>
            </a:extLst>
          </p:cNvPr>
          <p:cNvPicPr>
            <a:picLocks noChangeAspect="1"/>
          </p:cNvPicPr>
          <p:nvPr/>
        </p:nvPicPr>
        <p:blipFill>
          <a:blip r:embed="rId5"/>
          <a:stretch>
            <a:fillRect/>
          </a:stretch>
        </p:blipFill>
        <p:spPr>
          <a:xfrm>
            <a:off x="4853278" y="2615100"/>
            <a:ext cx="1778666" cy="1035057"/>
          </a:xfrm>
          <a:prstGeom prst="rect">
            <a:avLst/>
          </a:prstGeom>
        </p:spPr>
      </p:pic>
    </p:spTree>
    <p:extLst>
      <p:ext uri="{BB962C8B-B14F-4D97-AF65-F5344CB8AC3E}">
        <p14:creationId xmlns:p14="http://schemas.microsoft.com/office/powerpoint/2010/main" val="2845649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B4A5-1FD2-4A80-91B7-D970D457F7DA}"/>
              </a:ext>
            </a:extLst>
          </p:cNvPr>
          <p:cNvSpPr>
            <a:spLocks noGrp="1"/>
          </p:cNvSpPr>
          <p:nvPr>
            <p:ph type="title"/>
          </p:nvPr>
        </p:nvSpPr>
        <p:spPr>
          <a:xfrm>
            <a:off x="162712" y="-53420"/>
            <a:ext cx="9530720" cy="748079"/>
          </a:xfrm>
        </p:spPr>
        <p:txBody>
          <a:bodyPr/>
          <a:lstStyle/>
          <a:p>
            <a:r>
              <a:rPr lang="en-US" dirty="0"/>
              <a:t>ICG Examples</a:t>
            </a:r>
          </a:p>
        </p:txBody>
      </p:sp>
      <p:sp>
        <p:nvSpPr>
          <p:cNvPr id="6" name="Text Placeholder 5">
            <a:extLst>
              <a:ext uri="{FF2B5EF4-FFF2-40B4-BE49-F238E27FC236}">
                <a16:creationId xmlns:a16="http://schemas.microsoft.com/office/drawing/2014/main" id="{79B6D184-B1CE-4A47-8E1E-751F59ABFFF7}"/>
              </a:ext>
            </a:extLst>
          </p:cNvPr>
          <p:cNvSpPr>
            <a:spLocks noGrp="1"/>
          </p:cNvSpPr>
          <p:nvPr>
            <p:ph type="body" idx="1"/>
          </p:nvPr>
        </p:nvSpPr>
        <p:spPr>
          <a:xfrm>
            <a:off x="290265" y="731071"/>
            <a:ext cx="5259388" cy="373668"/>
          </a:xfrm>
        </p:spPr>
        <p:txBody>
          <a:bodyPr>
            <a:normAutofit fontScale="92500" lnSpcReduction="10000"/>
          </a:bodyPr>
          <a:lstStyle/>
          <a:p>
            <a:r>
              <a:rPr lang="en-US" dirty="0"/>
              <a:t>Delivery 3</a:t>
            </a:r>
          </a:p>
        </p:txBody>
      </p:sp>
      <p:sp>
        <p:nvSpPr>
          <p:cNvPr id="4" name="Content Placeholder 3">
            <a:extLst>
              <a:ext uri="{FF2B5EF4-FFF2-40B4-BE49-F238E27FC236}">
                <a16:creationId xmlns:a16="http://schemas.microsoft.com/office/drawing/2014/main" id="{105329D3-AE8A-4300-A9D7-AFAB028FB7D1}"/>
              </a:ext>
            </a:extLst>
          </p:cNvPr>
          <p:cNvSpPr>
            <a:spLocks noGrp="1"/>
          </p:cNvSpPr>
          <p:nvPr>
            <p:ph sz="half" idx="2"/>
          </p:nvPr>
        </p:nvSpPr>
        <p:spPr>
          <a:xfrm>
            <a:off x="290265" y="1124942"/>
            <a:ext cx="5183188" cy="450244"/>
          </a:xfrm>
        </p:spPr>
        <p:txBody>
          <a:bodyPr>
            <a:normAutofit/>
          </a:bodyPr>
          <a:lstStyle/>
          <a:p>
            <a:r>
              <a:rPr lang="en-US" dirty="0"/>
              <a:t>If-else conditional</a:t>
            </a:r>
          </a:p>
        </p:txBody>
      </p:sp>
      <p:pic>
        <p:nvPicPr>
          <p:cNvPr id="8" name="Picture 7">
            <a:extLst>
              <a:ext uri="{FF2B5EF4-FFF2-40B4-BE49-F238E27FC236}">
                <a16:creationId xmlns:a16="http://schemas.microsoft.com/office/drawing/2014/main" id="{B5C6BC97-D2EC-4B4B-AED1-B90F2A9478B6}"/>
              </a:ext>
            </a:extLst>
          </p:cNvPr>
          <p:cNvPicPr>
            <a:picLocks noChangeAspect="1"/>
          </p:cNvPicPr>
          <p:nvPr/>
        </p:nvPicPr>
        <p:blipFill>
          <a:blip r:embed="rId3"/>
          <a:stretch>
            <a:fillRect/>
          </a:stretch>
        </p:blipFill>
        <p:spPr>
          <a:xfrm>
            <a:off x="3989686" y="2713288"/>
            <a:ext cx="6790476" cy="1390476"/>
          </a:xfrm>
          <a:prstGeom prst="rect">
            <a:avLst/>
          </a:prstGeom>
        </p:spPr>
      </p:pic>
      <p:pic>
        <p:nvPicPr>
          <p:cNvPr id="13" name="Picture 12">
            <a:extLst>
              <a:ext uri="{FF2B5EF4-FFF2-40B4-BE49-F238E27FC236}">
                <a16:creationId xmlns:a16="http://schemas.microsoft.com/office/drawing/2014/main" id="{DEFE61B0-E73F-4F0F-B393-E7B7007096F3}"/>
              </a:ext>
            </a:extLst>
          </p:cNvPr>
          <p:cNvPicPr>
            <a:picLocks noChangeAspect="1"/>
          </p:cNvPicPr>
          <p:nvPr/>
        </p:nvPicPr>
        <p:blipFill>
          <a:blip r:embed="rId4"/>
          <a:stretch>
            <a:fillRect/>
          </a:stretch>
        </p:blipFill>
        <p:spPr>
          <a:xfrm>
            <a:off x="280742" y="2245379"/>
            <a:ext cx="3428571" cy="1780952"/>
          </a:xfrm>
          <a:prstGeom prst="rect">
            <a:avLst/>
          </a:prstGeom>
        </p:spPr>
      </p:pic>
      <p:pic>
        <p:nvPicPr>
          <p:cNvPr id="14" name="Picture 13">
            <a:extLst>
              <a:ext uri="{FF2B5EF4-FFF2-40B4-BE49-F238E27FC236}">
                <a16:creationId xmlns:a16="http://schemas.microsoft.com/office/drawing/2014/main" id="{760F790F-313C-4D65-A8F1-B511316A6B8F}"/>
              </a:ext>
            </a:extLst>
          </p:cNvPr>
          <p:cNvPicPr>
            <a:picLocks noChangeAspect="1"/>
          </p:cNvPicPr>
          <p:nvPr/>
        </p:nvPicPr>
        <p:blipFill>
          <a:blip r:embed="rId5"/>
          <a:stretch>
            <a:fillRect/>
          </a:stretch>
        </p:blipFill>
        <p:spPr>
          <a:xfrm>
            <a:off x="3989686" y="2004817"/>
            <a:ext cx="1400000" cy="666667"/>
          </a:xfrm>
          <a:prstGeom prst="rect">
            <a:avLst/>
          </a:prstGeom>
        </p:spPr>
      </p:pic>
      <p:pic>
        <p:nvPicPr>
          <p:cNvPr id="15" name="Picture 14">
            <a:extLst>
              <a:ext uri="{FF2B5EF4-FFF2-40B4-BE49-F238E27FC236}">
                <a16:creationId xmlns:a16="http://schemas.microsoft.com/office/drawing/2014/main" id="{439586DE-6826-463B-88CA-0E334ECCE0B1}"/>
              </a:ext>
            </a:extLst>
          </p:cNvPr>
          <p:cNvPicPr>
            <a:picLocks noChangeAspect="1"/>
          </p:cNvPicPr>
          <p:nvPr/>
        </p:nvPicPr>
        <p:blipFill>
          <a:blip r:embed="rId6"/>
          <a:stretch>
            <a:fillRect/>
          </a:stretch>
        </p:blipFill>
        <p:spPr>
          <a:xfrm>
            <a:off x="290265" y="4521936"/>
            <a:ext cx="3419048" cy="1514286"/>
          </a:xfrm>
          <a:prstGeom prst="rect">
            <a:avLst/>
          </a:prstGeom>
        </p:spPr>
      </p:pic>
      <p:pic>
        <p:nvPicPr>
          <p:cNvPr id="16" name="Picture 15">
            <a:extLst>
              <a:ext uri="{FF2B5EF4-FFF2-40B4-BE49-F238E27FC236}">
                <a16:creationId xmlns:a16="http://schemas.microsoft.com/office/drawing/2014/main" id="{54D33F56-39A6-4A9B-A9F4-4BBC129FD241}"/>
              </a:ext>
            </a:extLst>
          </p:cNvPr>
          <p:cNvPicPr>
            <a:picLocks noChangeAspect="1"/>
          </p:cNvPicPr>
          <p:nvPr/>
        </p:nvPicPr>
        <p:blipFill>
          <a:blip r:embed="rId7"/>
          <a:stretch>
            <a:fillRect/>
          </a:stretch>
        </p:blipFill>
        <p:spPr>
          <a:xfrm>
            <a:off x="3989686" y="4407840"/>
            <a:ext cx="1390476" cy="476190"/>
          </a:xfrm>
          <a:prstGeom prst="rect">
            <a:avLst/>
          </a:prstGeom>
        </p:spPr>
      </p:pic>
      <p:pic>
        <p:nvPicPr>
          <p:cNvPr id="17" name="Picture 16">
            <a:extLst>
              <a:ext uri="{FF2B5EF4-FFF2-40B4-BE49-F238E27FC236}">
                <a16:creationId xmlns:a16="http://schemas.microsoft.com/office/drawing/2014/main" id="{5EE52895-FCFB-4143-8CF7-50AB2EA94CD8}"/>
              </a:ext>
            </a:extLst>
          </p:cNvPr>
          <p:cNvPicPr>
            <a:picLocks noChangeAspect="1"/>
          </p:cNvPicPr>
          <p:nvPr/>
        </p:nvPicPr>
        <p:blipFill>
          <a:blip r:embed="rId8"/>
          <a:stretch>
            <a:fillRect/>
          </a:stretch>
        </p:blipFill>
        <p:spPr>
          <a:xfrm>
            <a:off x="3947100" y="5025645"/>
            <a:ext cx="6723809" cy="1247619"/>
          </a:xfrm>
          <a:prstGeom prst="rect">
            <a:avLst/>
          </a:prstGeom>
        </p:spPr>
      </p:pic>
      <p:sp>
        <p:nvSpPr>
          <p:cNvPr id="18" name="Rectangle 17">
            <a:extLst>
              <a:ext uri="{FF2B5EF4-FFF2-40B4-BE49-F238E27FC236}">
                <a16:creationId xmlns:a16="http://schemas.microsoft.com/office/drawing/2014/main" id="{72650C9E-7EAE-440C-8B8A-8F02EF6F8DC9}"/>
              </a:ext>
            </a:extLst>
          </p:cNvPr>
          <p:cNvSpPr/>
          <p:nvPr/>
        </p:nvSpPr>
        <p:spPr>
          <a:xfrm>
            <a:off x="74645" y="4167946"/>
            <a:ext cx="11669486" cy="98279"/>
          </a:xfrm>
          <a:prstGeom prst="rect">
            <a:avLst/>
          </a:prstGeom>
          <a:solidFill>
            <a:schemeClr val="bg1">
              <a:lumMod val="95000"/>
              <a:lumOff val="5000"/>
            </a:schemeClr>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559CB8A-6F6F-40A9-BA80-9D345A0B6A6E}"/>
              </a:ext>
            </a:extLst>
          </p:cNvPr>
          <p:cNvPicPr>
            <a:picLocks noChangeAspect="1"/>
          </p:cNvPicPr>
          <p:nvPr/>
        </p:nvPicPr>
        <p:blipFill>
          <a:blip r:embed="rId9"/>
          <a:stretch>
            <a:fillRect/>
          </a:stretch>
        </p:blipFill>
        <p:spPr>
          <a:xfrm>
            <a:off x="10154780" y="62649"/>
            <a:ext cx="1874508" cy="2579831"/>
          </a:xfrm>
          <a:prstGeom prst="rect">
            <a:avLst/>
          </a:prstGeom>
        </p:spPr>
      </p:pic>
    </p:spTree>
    <p:extLst>
      <p:ext uri="{BB962C8B-B14F-4D97-AF65-F5344CB8AC3E}">
        <p14:creationId xmlns:p14="http://schemas.microsoft.com/office/powerpoint/2010/main" val="3334817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839</TotalTime>
  <Words>898</Words>
  <Application>Microsoft Office PowerPoint</Application>
  <PresentationFormat>Widescreen</PresentationFormat>
  <Paragraphs>83</Paragraphs>
  <Slides>14</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Calibri</vt:lpstr>
      <vt:lpstr>Calibri Light</vt:lpstr>
      <vt:lpstr>Trebuchet MS</vt:lpstr>
      <vt:lpstr>Office Theme</vt:lpstr>
      <vt:lpstr>Berlin</vt:lpstr>
      <vt:lpstr>Mini-Pascal Compiler Project</vt:lpstr>
      <vt:lpstr>Project Overview</vt:lpstr>
      <vt:lpstr>Lexical Analyzer</vt:lpstr>
      <vt:lpstr>Example Input File Converted to characters</vt:lpstr>
      <vt:lpstr>Character Array Conversion to Symbols</vt:lpstr>
      <vt:lpstr>Classification of Symbols</vt:lpstr>
      <vt:lpstr>Intermediate Code Generation</vt:lpstr>
      <vt:lpstr>ICG Examples</vt:lpstr>
      <vt:lpstr>ICG Examples</vt:lpstr>
      <vt:lpstr>Final Code Generation</vt:lpstr>
      <vt:lpstr>Output</vt:lpstr>
      <vt:lpstr> Error Handling Examples for ICG</vt:lpstr>
      <vt:lpstr>Lessons Learned</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Mini-Pascal Compiler Project</dc:title>
  <dc:creator>Sam Dressler</dc:creator>
  <cp:lastModifiedBy>Sam Dressler</cp:lastModifiedBy>
  <cp:revision>3</cp:revision>
  <dcterms:created xsi:type="dcterms:W3CDTF">2020-12-10T03:24:30Z</dcterms:created>
  <dcterms:modified xsi:type="dcterms:W3CDTF">2020-12-10T17:23:45Z</dcterms:modified>
</cp:coreProperties>
</file>