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xend SemiBold"/>
      <p:regular r:id="rId14"/>
      <p:bold r:id="rId15"/>
    </p:embeddedFont>
    <p:embeddedFont>
      <p:font typeface="Lexend Light"/>
      <p:regular r:id="rId16"/>
      <p:bold r:id="rId17"/>
    </p:embeddedFont>
    <p:embeddedFont>
      <p:font typeface="Lexend"/>
      <p:regular r:id="rId18"/>
      <p:bold r:id="rId19"/>
    </p:embeddedFont>
    <p:embeddedFont>
      <p:font typeface="Lexend Extra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ExtraLight-regular.fntdata"/><Relationship Id="rId21" Type="http://schemas.openxmlformats.org/officeDocument/2006/relationships/font" Target="fonts/Lexend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xendSemiBold-bold.fntdata"/><Relationship Id="rId14" Type="http://schemas.openxmlformats.org/officeDocument/2006/relationships/font" Target="fonts/LexendSemiBold-regular.fntdata"/><Relationship Id="rId17" Type="http://schemas.openxmlformats.org/officeDocument/2006/relationships/font" Target="fonts/LexendLight-bold.fntdata"/><Relationship Id="rId16" Type="http://schemas.openxmlformats.org/officeDocument/2006/relationships/font" Target="fonts/LexendLight-regular.fntdata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102139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102139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102139e44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102139e44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102139e4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102139e4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102139e44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3102139e44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102139e44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102139e44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3102139e4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3102139e4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3102139e44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3102139e44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81" name="Google Shape;181;p3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83" name="Google Shape;183;p3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4" name="Google Shape;184;p3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9" name="Google Shape;189;p3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3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196" name="Google Shape;196;p3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7" name="Google Shape;197;p3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3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2" name="Google Shape;202;p4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4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4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7" name="Google Shape;207;p4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8" name="Google Shape;208;p4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4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" name="Google Shape;210;p4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" name="Google Shape;213;p4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4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7" name="Google Shape;217;p4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4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4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4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8" name="Google Shape;228;p4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4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4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33" name="Google Shape;233;p4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4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5" name="Google Shape;235;p4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6" name="Google Shape;236;p4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7" name="Google Shape;237;p4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38" name="Google Shape;238;p4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9" name="Google Shape;239;p4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0" name="Google Shape;240;p4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4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4" name="Google Shape;244;p4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4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8" name="Google Shape;248;p4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0" name="Google Shape;250;p4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4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3" name="Google Shape;253;p4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4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6" name="Google Shape;256;p4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4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59" name="Google Shape;259;p4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3" name="Google Shape;273;p5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5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5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7" name="Google Shape;277;p5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78" name="Google Shape;278;p5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9" name="Google Shape;279;p5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0" name="Google Shape;280;p5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5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5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83" name="Google Shape;283;p5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5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5" name="Google Shape;285;p5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8" name="Google Shape;288;p5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5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0" name="Google Shape;290;p5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1" name="Google Shape;291;p5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2" name="Google Shape;292;p5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5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5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5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5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5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5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5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5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5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5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5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5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5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7" name="Google Shape;317;p5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5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9" name="Google Shape;319;p5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20" name="Google Shape;320;p5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5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2" name="Google Shape;322;p5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23" name="Google Shape;323;p5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7" name="Google Shape;327;p5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5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5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1" name="Google Shape;331;p5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5" name="Google Shape;335;p5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7" name="Google Shape;337;p5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38" name="Google Shape;338;p5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5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3" name="Google Shape;343;p5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5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6" name="Google Shape;346;p5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47" name="Google Shape;347;p5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58" name="Google Shape;358;p5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59" name="Google Shape;359;p5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360" name="Google Shape;360;p5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5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5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367" name="Google Shape;367;p5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0" name="Google Shape;370;p6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1" name="Google Shape;371;p6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4" name="Google Shape;374;p6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75" name="Google Shape;375;p6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0" name="Google Shape;380;p6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383" name="Google Shape;383;p6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8" name="Google Shape;388;p6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389" name="Google Shape;389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0" name="Google Shape;390;p6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391" name="Google Shape;391;p6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4" name="Google Shape;394;p6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quantum.ibm.com/composer/files/n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mDyer22/KHE2025Quantum/blob/main/KHEQuantumTrack.ipynb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c1beJIg8lRs" TargetMode="External"/><Relationship Id="rId4" Type="http://schemas.openxmlformats.org/officeDocument/2006/relationships/hyperlink" Target="https://docs.quantum.ibm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400" name="Google Shape;400;p67"/>
          <p:cNvSpPr txBox="1"/>
          <p:nvPr/>
        </p:nvSpPr>
        <p:spPr>
          <a:xfrm>
            <a:off x="801267" y="1553300"/>
            <a:ext cx="52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Background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1" name="Google Shape;401;p67"/>
          <p:cNvSpPr txBox="1"/>
          <p:nvPr/>
        </p:nvSpPr>
        <p:spPr>
          <a:xfrm>
            <a:off x="794128" y="2716572"/>
            <a:ext cx="52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Challenge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2" name="Google Shape;402;p67"/>
          <p:cNvSpPr txBox="1"/>
          <p:nvPr/>
        </p:nvSpPr>
        <p:spPr>
          <a:xfrm>
            <a:off x="794128" y="3879826"/>
            <a:ext cx="52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Resources</a:t>
            </a:r>
            <a:endParaRPr sz="18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03" name="Google Shape;403;p67"/>
          <p:cNvSpPr txBox="1"/>
          <p:nvPr/>
        </p:nvSpPr>
        <p:spPr>
          <a:xfrm>
            <a:off x="794128" y="4275811"/>
            <a:ext cx="301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9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Learning and Tools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4" name="Google Shape;404;p67"/>
          <p:cNvSpPr txBox="1"/>
          <p:nvPr/>
        </p:nvSpPr>
        <p:spPr>
          <a:xfrm>
            <a:off x="794137" y="3108263"/>
            <a:ext cx="2747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4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IBM Quantum Composer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5" name="Google Shape;405;p67"/>
          <p:cNvSpPr txBox="1"/>
          <p:nvPr/>
        </p:nvSpPr>
        <p:spPr>
          <a:xfrm>
            <a:off x="3807961" y="3108263"/>
            <a:ext cx="1885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5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Prompt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6" name="Google Shape;406;p67"/>
          <p:cNvSpPr txBox="1"/>
          <p:nvPr/>
        </p:nvSpPr>
        <p:spPr>
          <a:xfrm>
            <a:off x="6070535" y="3108263"/>
            <a:ext cx="25506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6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Example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07" name="Google Shape;407;p67"/>
          <p:cNvSpPr txBox="1"/>
          <p:nvPr/>
        </p:nvSpPr>
        <p:spPr>
          <a:xfrm>
            <a:off x="794128" y="1955870"/>
            <a:ext cx="1064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1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Qubits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408" name="Google Shape;408;p67"/>
          <p:cNvCxnSpPr/>
          <p:nvPr/>
        </p:nvCxnSpPr>
        <p:spPr>
          <a:xfrm>
            <a:off x="788375" y="1205325"/>
            <a:ext cx="6508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67"/>
          <p:cNvSpPr txBox="1"/>
          <p:nvPr/>
        </p:nvSpPr>
        <p:spPr>
          <a:xfrm>
            <a:off x="3728107" y="1956312"/>
            <a:ext cx="13812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3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Bell State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0" name="Google Shape;410;p67"/>
          <p:cNvSpPr txBox="1"/>
          <p:nvPr/>
        </p:nvSpPr>
        <p:spPr>
          <a:xfrm>
            <a:off x="2141329" y="1956311"/>
            <a:ext cx="13041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2</a:t>
            </a:r>
            <a:r>
              <a:rPr lang="en">
                <a:solidFill>
                  <a:schemeClr val="dk2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Gates</a:t>
            </a:r>
            <a:endParaRPr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8"/>
          <p:cNvSpPr txBox="1"/>
          <p:nvPr>
            <p:ph idx="3" type="body"/>
          </p:nvPr>
        </p:nvSpPr>
        <p:spPr>
          <a:xfrm>
            <a:off x="679349" y="2234700"/>
            <a:ext cx="37635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-Measurement Axis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-Phase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https://bloch.kherb.io/</a:t>
            </a:r>
            <a:endParaRPr/>
          </a:p>
        </p:txBody>
      </p:sp>
      <p:cxnSp>
        <p:nvCxnSpPr>
          <p:cNvPr id="417" name="Google Shape;417;p68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68"/>
          <p:cNvSpPr txBox="1"/>
          <p:nvPr>
            <p:ph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Bloch Sphere</a:t>
            </a:r>
            <a:endParaRPr/>
          </a:p>
        </p:txBody>
      </p:sp>
      <p:pic>
        <p:nvPicPr>
          <p:cNvPr id="419" name="Google Shape;41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1074" y="770575"/>
            <a:ext cx="31432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9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69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69"/>
          <p:cNvSpPr txBox="1"/>
          <p:nvPr>
            <p:ph type="title"/>
          </p:nvPr>
        </p:nvSpPr>
        <p:spPr>
          <a:xfrm>
            <a:off x="661575" y="538850"/>
            <a:ext cx="75672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quantum gates</a:t>
            </a:r>
            <a:endParaRPr/>
          </a:p>
        </p:txBody>
      </p:sp>
      <p:sp>
        <p:nvSpPr>
          <p:cNvPr id="427" name="Google Shape;427;p69"/>
          <p:cNvSpPr txBox="1"/>
          <p:nvPr/>
        </p:nvSpPr>
        <p:spPr>
          <a:xfrm>
            <a:off x="522900" y="1379125"/>
            <a:ext cx="7243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X-gate: Rotates about the x-axis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	From state 1 -&gt; state 0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Y-gate: Rotates about the y-axis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Z-gate: Rotates about the z-axis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Hadamard gate: Puts qubit into a superposition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CNOT gate: Entangles 2 qubits</a:t>
            </a:r>
            <a:endParaRPr sz="1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70"/>
          <p:cNvCxnSpPr/>
          <p:nvPr/>
        </p:nvCxnSpPr>
        <p:spPr>
          <a:xfrm>
            <a:off x="0" y="4492425"/>
            <a:ext cx="4442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70"/>
          <p:cNvSpPr txBox="1"/>
          <p:nvPr>
            <p:ph type="title"/>
          </p:nvPr>
        </p:nvSpPr>
        <p:spPr>
          <a:xfrm>
            <a:off x="661575" y="538850"/>
            <a:ext cx="51513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Bell State</a:t>
            </a:r>
            <a:endParaRPr/>
          </a:p>
        </p:txBody>
      </p:sp>
      <p:pic>
        <p:nvPicPr>
          <p:cNvPr id="435" name="Google Shape;43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0" y="1376285"/>
            <a:ext cx="7095450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441" name="Google Shape;441;p71"/>
          <p:cNvSpPr txBox="1"/>
          <p:nvPr>
            <p:ph idx="4294967295" type="title"/>
          </p:nvPr>
        </p:nvSpPr>
        <p:spPr>
          <a:xfrm>
            <a:off x="661575" y="538850"/>
            <a:ext cx="7959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IBM’s Quantum Composer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2" name="Google Shape;44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5" y="1291850"/>
            <a:ext cx="8468702" cy="377813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1"/>
          <p:cNvSpPr txBox="1"/>
          <p:nvPr/>
        </p:nvSpPr>
        <p:spPr>
          <a:xfrm>
            <a:off x="5746175" y="4581050"/>
            <a:ext cx="3340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6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https://quantum.ibm.com/composer/files/new</a:t>
            </a:r>
            <a:endParaRPr sz="1000">
              <a:solidFill>
                <a:schemeClr val="accent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449" name="Google Shape;449;p72"/>
          <p:cNvSpPr txBox="1"/>
          <p:nvPr>
            <p:ph idx="2" type="body"/>
          </p:nvPr>
        </p:nvSpPr>
        <p:spPr>
          <a:xfrm>
            <a:off x="964550" y="1291450"/>
            <a:ext cx="76032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Your challenge is as follows. Create an interactive game, logic puzzles, challenge or anything you can think of, using quantum computing, the more creative the better.</a:t>
            </a:r>
            <a:endParaRPr sz="14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The judging criteria is as follows: 50% for your idea, 50% for your execution.</a:t>
            </a:r>
            <a:endParaRPr sz="14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Reminder - No previous quantum knowledge is expected for this challenge for a reason, if your game is only understandable to someone with extensive quantum knowledge, it's not a very good game. The players of your game should be able to pick up the game quickly, and learn about elements of quantum computing as they go.</a:t>
            </a:r>
            <a:endParaRPr sz="14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Link: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  <a:hlinkClick r:id="rId3"/>
              </a:rPr>
              <a:t>https://github.com/SamDyer22/KHE2025Quantum/blob/main/KHEQuantumTrack.ipynb</a:t>
            </a:r>
            <a:r>
              <a:rPr lang="en" sz="1400"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sz="1400"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3"/>
          <p:cNvSpPr txBox="1"/>
          <p:nvPr>
            <p:ph idx="1" type="body"/>
          </p:nvPr>
        </p:nvSpPr>
        <p:spPr>
          <a:xfrm>
            <a:off x="687900" y="292725"/>
            <a:ext cx="32331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73"/>
          <p:cNvSpPr txBox="1"/>
          <p:nvPr>
            <p:ph type="title"/>
          </p:nvPr>
        </p:nvSpPr>
        <p:spPr>
          <a:xfrm>
            <a:off x="661575" y="424275"/>
            <a:ext cx="3596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56" name="Google Shape;456;p73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https://www.youtube.com/watch?v=c1beJIg8lRs</a:t>
            </a:r>
            <a:endParaRPr/>
          </a:p>
        </p:txBody>
      </p:sp>
      <p:sp>
        <p:nvSpPr>
          <p:cNvPr id="457" name="Google Shape;457;p73"/>
          <p:cNvSpPr txBox="1"/>
          <p:nvPr>
            <p:ph idx="5" type="body"/>
          </p:nvPr>
        </p:nvSpPr>
        <p:spPr>
          <a:xfrm>
            <a:off x="4102775" y="2360675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https://docs.quantum.ibm.com/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