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37"/>
  </p:notesMasterIdLst>
  <p:sldIdLst>
    <p:sldId id="256" r:id="rId5"/>
    <p:sldId id="258" r:id="rId6"/>
    <p:sldId id="306" r:id="rId7"/>
    <p:sldId id="312" r:id="rId8"/>
    <p:sldId id="307" r:id="rId9"/>
    <p:sldId id="314" r:id="rId10"/>
    <p:sldId id="310" r:id="rId11"/>
    <p:sldId id="315" r:id="rId12"/>
    <p:sldId id="328" r:id="rId13"/>
    <p:sldId id="317" r:id="rId14"/>
    <p:sldId id="261" r:id="rId15"/>
    <p:sldId id="259" r:id="rId16"/>
    <p:sldId id="260" r:id="rId17"/>
    <p:sldId id="305" r:id="rId18"/>
    <p:sldId id="319" r:id="rId19"/>
    <p:sldId id="329" r:id="rId20"/>
    <p:sldId id="321" r:id="rId21"/>
    <p:sldId id="322" r:id="rId22"/>
    <p:sldId id="323" r:id="rId23"/>
    <p:sldId id="262" r:id="rId24"/>
    <p:sldId id="324" r:id="rId25"/>
    <p:sldId id="263" r:id="rId26"/>
    <p:sldId id="325" r:id="rId27"/>
    <p:sldId id="264" r:id="rId28"/>
    <p:sldId id="327" r:id="rId29"/>
    <p:sldId id="332" r:id="rId30"/>
    <p:sldId id="333" r:id="rId31"/>
    <p:sldId id="309" r:id="rId32"/>
    <p:sldId id="311" r:id="rId33"/>
    <p:sldId id="313" r:id="rId34"/>
    <p:sldId id="331" r:id="rId35"/>
    <p:sldId id="330" r:id="rId36"/>
  </p:sldIdLst>
  <p:sldSz cx="9144000" cy="5143500" type="screen16x9"/>
  <p:notesSz cx="6858000" cy="9144000"/>
  <p:embeddedFontLst>
    <p:embeddedFont>
      <p:font typeface="Mulish" panose="020B0604020202020204" charset="0"/>
      <p:regular r:id="rId38"/>
      <p:bold r:id="rId39"/>
      <p:italic r:id="rId40"/>
      <p:boldItalic r:id="rId41"/>
    </p:embeddedFont>
    <p:embeddedFont>
      <p:font typeface="Quicksand" panose="020B0604020202020204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9BD958-2642-6155-3861-1ED6EEEFF568}" v="359" dt="2024-04-12T05:01:44.091"/>
    <p1510:client id="{54FE53BA-EB86-480A-1566-E1879C87A0C4}" v="1" dt="2024-04-12T05:39:48.117"/>
    <p1510:client id="{71D04EF9-EFA7-98FC-42B1-3765E3BB53A3}" v="1" dt="2024-04-12T05:40:54.339"/>
  </p1510:revLst>
</p1510:revInfo>
</file>

<file path=ppt/tableStyles.xml><?xml version="1.0" encoding="utf-8"?>
<a:tblStyleLst xmlns:a="http://schemas.openxmlformats.org/drawingml/2006/main" def="{C6826EEF-ABBC-46BC-9C33-1F73B9883526}">
  <a:tblStyle styleId="{C6826EEF-ABBC-46BC-9C33-1F73B98835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2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5.fntdata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6.fntdata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1.fntdata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051762-5CCF-4D23-921E-53347DF9E156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C96765B5-AF4B-4AE1-93D0-DBA1474B02A3}">
      <dgm:prSet phldrT="[Texto]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MX" sz="15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Elaborar un diagnóstico de las guías estatales y federales. </a:t>
          </a:r>
          <a:endParaRPr lang="es-MX" sz="1500">
            <a:latin typeface="Mulish"/>
            <a:cs typeface="Arial"/>
          </a:endParaRPr>
        </a:p>
      </dgm:t>
    </dgm:pt>
    <dgm:pt modelId="{66873CA5-8046-42CE-BAE1-CF32BFA921A1}" type="parTrans" cxnId="{35753EAD-165C-4DD2-8A1E-DCD35CEF0D26}">
      <dgm:prSet/>
      <dgm:spPr/>
      <dgm:t>
        <a:bodyPr/>
        <a:lstStyle/>
        <a:p>
          <a:endParaRPr lang="es-MX"/>
        </a:p>
      </dgm:t>
    </dgm:pt>
    <dgm:pt modelId="{661D004C-825D-4B97-AC3C-A5E65AD5E10D}" type="sibTrans" cxnId="{35753EAD-165C-4DD2-8A1E-DCD35CEF0D26}">
      <dgm:prSet/>
      <dgm:spPr/>
      <dgm:t>
        <a:bodyPr/>
        <a:lstStyle/>
        <a:p>
          <a:endParaRPr lang="es-MX"/>
        </a:p>
      </dgm:t>
    </dgm:pt>
    <dgm:pt modelId="{5B5BB3EC-5553-4D05-8E3C-727A61493C59}">
      <dgm:prSet phldrT="[Texto]" custT="1"/>
      <dgm:spPr>
        <a:solidFill>
          <a:srgbClr val="CFDEE7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gm:spPr>
      <dgm:t>
        <a:bodyPr spcFirstLastPara="0" vert="horz" wrap="square" lIns="34290" tIns="34290" rIns="34290" bIns="34290" numCol="1" spcCol="1270" anchor="ctr" anchorCtr="0"/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500" kern="1200">
              <a:solidFill>
                <a:srgbClr val="FAFAFA">
                  <a:lumMod val="10000"/>
                </a:srgb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Obtener la información requerida para la construcción de la página web.</a:t>
          </a:r>
          <a:endParaRPr lang="es-MX" sz="1500" kern="1200">
            <a:solidFill>
              <a:srgbClr val="FAFAFA">
                <a:lumMod val="10000"/>
              </a:srgbClr>
            </a:solidFill>
            <a:effectLst/>
            <a:latin typeface="Mulish"/>
            <a:ea typeface="Calibri" panose="020F0502020204030204" pitchFamily="34" charset="0"/>
            <a:cs typeface="Arial"/>
          </a:endParaRPr>
        </a:p>
      </dgm:t>
    </dgm:pt>
    <dgm:pt modelId="{E71DA0E5-E01C-475F-A5A1-152DD6063FB6}" type="parTrans" cxnId="{3DF30006-2AAF-4AC3-BF65-42662D57C495}">
      <dgm:prSet/>
      <dgm:spPr/>
      <dgm:t>
        <a:bodyPr/>
        <a:lstStyle/>
        <a:p>
          <a:endParaRPr lang="es-MX"/>
        </a:p>
      </dgm:t>
    </dgm:pt>
    <dgm:pt modelId="{D59014D1-153B-4FE9-A7FE-ABB4789B292B}" type="sibTrans" cxnId="{3DF30006-2AAF-4AC3-BF65-42662D57C495}">
      <dgm:prSet/>
      <dgm:spPr/>
      <dgm:t>
        <a:bodyPr/>
        <a:lstStyle/>
        <a:p>
          <a:endParaRPr lang="es-MX"/>
        </a:p>
      </dgm:t>
    </dgm:pt>
    <dgm:pt modelId="{E8E8B0DC-0827-4BAD-9F37-878CC5817E9B}">
      <dgm:prSet phldr="0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r>
            <a:rPr lang="es-ES" sz="15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Emplear el lenguaje de programación básico, </a:t>
          </a:r>
          <a:r>
            <a:rPr lang="es-ES" sz="1500" err="1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html</a:t>
          </a:r>
          <a:r>
            <a:rPr lang="es-ES" sz="15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 y </a:t>
          </a:r>
          <a:r>
            <a:rPr lang="es-ES" sz="1500" err="1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css</a:t>
          </a:r>
          <a:r>
            <a:rPr lang="es-ES" sz="15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.</a:t>
          </a:r>
          <a:endParaRPr lang="en-US" sz="1500">
            <a:latin typeface="Mulish"/>
            <a:cs typeface="Arial"/>
          </a:endParaRPr>
        </a:p>
      </dgm:t>
    </dgm:pt>
    <dgm:pt modelId="{6E941270-40ED-4CF9-82D8-690CB273CBAF}" type="parTrans" cxnId="{543E8248-F474-423A-956A-7D9845446309}">
      <dgm:prSet/>
      <dgm:spPr/>
      <dgm:t>
        <a:bodyPr/>
        <a:lstStyle/>
        <a:p>
          <a:endParaRPr lang="es-MX"/>
        </a:p>
      </dgm:t>
    </dgm:pt>
    <dgm:pt modelId="{149DCD43-F7C5-4BA1-80E2-B74B81035905}" type="sibTrans" cxnId="{543E8248-F474-423A-956A-7D9845446309}">
      <dgm:prSet/>
      <dgm:spPr/>
      <dgm:t>
        <a:bodyPr/>
        <a:lstStyle/>
        <a:p>
          <a:endParaRPr lang="es-MX"/>
        </a:p>
      </dgm:t>
    </dgm:pt>
    <dgm:pt modelId="{3C99CF16-3A61-4331-842F-026E191EF3C8}">
      <dgm:prSet phldr="0" custT="1"/>
      <dgm:spPr>
        <a:ln>
          <a:solidFill>
            <a:schemeClr val="bg1">
              <a:lumMod val="50000"/>
            </a:schemeClr>
          </a:solidFill>
        </a:ln>
      </dgm:spPr>
      <dgm:t>
        <a:bodyPr/>
        <a:lstStyle/>
        <a:p>
          <a:pPr rtl="0"/>
          <a:r>
            <a:rPr lang="es-MX" sz="1500" kern="1200">
              <a:solidFill>
                <a:srgbClr val="FAFAFA">
                  <a:lumMod val="10000"/>
                </a:srgb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Desarrollar una página web que facilite la consulta de las guías.</a:t>
          </a:r>
          <a:endParaRPr lang="es-ES" sz="1500" kern="1200">
            <a:solidFill>
              <a:srgbClr val="FAFAFA">
                <a:lumMod val="10000"/>
              </a:srgbClr>
            </a:solidFill>
            <a:effectLst/>
            <a:latin typeface="Mulish"/>
            <a:ea typeface="Calibri" panose="020F0502020204030204" pitchFamily="34" charset="0"/>
            <a:cs typeface="Arial"/>
          </a:endParaRPr>
        </a:p>
      </dgm:t>
    </dgm:pt>
    <dgm:pt modelId="{123DC8A4-E509-47BC-A0E2-1F0075CC3BAB}" type="parTrans" cxnId="{92BEA8FC-AAE0-407F-9B93-0AC2550F165A}">
      <dgm:prSet/>
      <dgm:spPr/>
      <dgm:t>
        <a:bodyPr/>
        <a:lstStyle/>
        <a:p>
          <a:endParaRPr lang="es-MX"/>
        </a:p>
      </dgm:t>
    </dgm:pt>
    <dgm:pt modelId="{184BCA5F-AFEF-420E-B764-F3226110D57E}" type="sibTrans" cxnId="{92BEA8FC-AAE0-407F-9B93-0AC2550F165A}">
      <dgm:prSet/>
      <dgm:spPr/>
      <dgm:t>
        <a:bodyPr/>
        <a:lstStyle/>
        <a:p>
          <a:endParaRPr lang="es-MX"/>
        </a:p>
      </dgm:t>
    </dgm:pt>
    <dgm:pt modelId="{FCD7C95C-47CF-4E6C-B883-D3364451DAE2}" type="pres">
      <dgm:prSet presAssocID="{B6051762-5CCF-4D23-921E-53347DF9E156}" presName="compositeShape" presStyleCnt="0">
        <dgm:presLayoutVars>
          <dgm:dir/>
          <dgm:resizeHandles/>
        </dgm:presLayoutVars>
      </dgm:prSet>
      <dgm:spPr/>
    </dgm:pt>
    <dgm:pt modelId="{198D607C-2C88-4DDF-BB58-82C74ED5857F}" type="pres">
      <dgm:prSet presAssocID="{B6051762-5CCF-4D23-921E-53347DF9E156}" presName="pyramid" presStyleLbl="node1" presStyleIdx="0" presStyleCnt="1" custLinFactNeighborX="-9247" custLinFactNeighborY="-5863"/>
      <dgm:spPr>
        <a:solidFill>
          <a:schemeClr val="bg1">
            <a:lumMod val="90000"/>
          </a:schemeClr>
        </a:solidFill>
        <a:ln>
          <a:solidFill>
            <a:schemeClr val="bg1">
              <a:lumMod val="50000"/>
            </a:schemeClr>
          </a:solidFill>
        </a:ln>
      </dgm:spPr>
    </dgm:pt>
    <dgm:pt modelId="{A2FDF196-76D6-4DF5-AF76-2F26BEDDC676}" type="pres">
      <dgm:prSet presAssocID="{B6051762-5CCF-4D23-921E-53347DF9E156}" presName="theList" presStyleCnt="0"/>
      <dgm:spPr/>
    </dgm:pt>
    <dgm:pt modelId="{72264099-C3D8-4FBA-917F-5A8B1EEDDDF4}" type="pres">
      <dgm:prSet presAssocID="{C96765B5-AF4B-4AE1-93D0-DBA1474B02A3}" presName="aNode" presStyleLbl="fgAcc1" presStyleIdx="0" presStyleCnt="4" custScaleX="232997" custLinFactY="-9868" custLinFactNeighborX="63605" custLinFactNeighborY="-100000">
        <dgm:presLayoutVars>
          <dgm:bulletEnabled val="1"/>
        </dgm:presLayoutVars>
      </dgm:prSet>
      <dgm:spPr/>
    </dgm:pt>
    <dgm:pt modelId="{060C6459-3452-445F-989F-3303F0CDFE73}" type="pres">
      <dgm:prSet presAssocID="{C96765B5-AF4B-4AE1-93D0-DBA1474B02A3}" presName="aSpace" presStyleCnt="0"/>
      <dgm:spPr/>
    </dgm:pt>
    <dgm:pt modelId="{E5614CEC-570F-4B4E-99F8-B4B77AD9C3D4}" type="pres">
      <dgm:prSet presAssocID="{5B5BB3EC-5553-4D05-8E3C-727A61493C59}" presName="aNode" presStyleLbl="fgAcc1" presStyleIdx="1" presStyleCnt="4" custScaleX="232997" custLinFactY="-876" custLinFactNeighborX="75047" custLinFactNeighborY="-100000">
        <dgm:presLayoutVars>
          <dgm:bulletEnabled val="1"/>
        </dgm:presLayoutVars>
      </dgm:prSet>
      <dgm:spPr>
        <a:xfrm>
          <a:off x="4581044" y="1107650"/>
          <a:ext cx="2399519" cy="656118"/>
        </a:xfrm>
        <a:prstGeom prst="roundRect">
          <a:avLst/>
        </a:prstGeom>
      </dgm:spPr>
    </dgm:pt>
    <dgm:pt modelId="{190EF9A8-E7EB-4B8F-88B4-A2F30B2D8516}" type="pres">
      <dgm:prSet presAssocID="{5B5BB3EC-5553-4D05-8E3C-727A61493C59}" presName="aSpace" presStyleCnt="0"/>
      <dgm:spPr/>
    </dgm:pt>
    <dgm:pt modelId="{C981E4A6-FD48-428F-B278-3E94B0F1F04E}" type="pres">
      <dgm:prSet presAssocID="{E8E8B0DC-0827-4BAD-9F37-878CC5817E9B}" presName="aNode" presStyleLbl="fgAcc1" presStyleIdx="2" presStyleCnt="4" custScaleX="232997" custLinFactNeighborX="83986" custLinFactNeighborY="-2">
        <dgm:presLayoutVars>
          <dgm:bulletEnabled val="1"/>
        </dgm:presLayoutVars>
      </dgm:prSet>
      <dgm:spPr/>
    </dgm:pt>
    <dgm:pt modelId="{82CF514E-7820-4CE4-97AD-266917D051A1}" type="pres">
      <dgm:prSet presAssocID="{E8E8B0DC-0827-4BAD-9F37-878CC5817E9B}" presName="aSpace" presStyleCnt="0"/>
      <dgm:spPr/>
    </dgm:pt>
    <dgm:pt modelId="{96BA1C11-0533-432A-978C-B09A1D54C54F}" type="pres">
      <dgm:prSet presAssocID="{3C99CF16-3A61-4331-842F-026E191EF3C8}" presName="aNode" presStyleLbl="fgAcc1" presStyleIdx="3" presStyleCnt="4" custScaleX="231046" custLinFactY="1265" custLinFactNeighborX="93796" custLinFactNeighborY="100000">
        <dgm:presLayoutVars>
          <dgm:bulletEnabled val="1"/>
        </dgm:presLayoutVars>
      </dgm:prSet>
      <dgm:spPr/>
    </dgm:pt>
    <dgm:pt modelId="{37481405-A71F-4AE2-8C88-36AC0560FB7E}" type="pres">
      <dgm:prSet presAssocID="{3C99CF16-3A61-4331-842F-026E191EF3C8}" presName="aSpace" presStyleCnt="0"/>
      <dgm:spPr/>
    </dgm:pt>
  </dgm:ptLst>
  <dgm:cxnLst>
    <dgm:cxn modelId="{3DF30006-2AAF-4AC3-BF65-42662D57C495}" srcId="{B6051762-5CCF-4D23-921E-53347DF9E156}" destId="{5B5BB3EC-5553-4D05-8E3C-727A61493C59}" srcOrd="1" destOrd="0" parTransId="{E71DA0E5-E01C-475F-A5A1-152DD6063FB6}" sibTransId="{D59014D1-153B-4FE9-A7FE-ABB4789B292B}"/>
    <dgm:cxn modelId="{49F2ED46-F956-4C7D-B274-CBC3A3F62C48}" type="presOf" srcId="{5B5BB3EC-5553-4D05-8E3C-727A61493C59}" destId="{E5614CEC-570F-4B4E-99F8-B4B77AD9C3D4}" srcOrd="0" destOrd="0" presId="urn:microsoft.com/office/officeart/2005/8/layout/pyramid2"/>
    <dgm:cxn modelId="{543E8248-F474-423A-956A-7D9845446309}" srcId="{B6051762-5CCF-4D23-921E-53347DF9E156}" destId="{E8E8B0DC-0827-4BAD-9F37-878CC5817E9B}" srcOrd="2" destOrd="0" parTransId="{6E941270-40ED-4CF9-82D8-690CB273CBAF}" sibTransId="{149DCD43-F7C5-4BA1-80E2-B74B81035905}"/>
    <dgm:cxn modelId="{4A8CD486-FFF5-475F-8FC1-48B4DA7BC222}" type="presOf" srcId="{3C99CF16-3A61-4331-842F-026E191EF3C8}" destId="{96BA1C11-0533-432A-978C-B09A1D54C54F}" srcOrd="0" destOrd="0" presId="urn:microsoft.com/office/officeart/2005/8/layout/pyramid2"/>
    <dgm:cxn modelId="{35753EAD-165C-4DD2-8A1E-DCD35CEF0D26}" srcId="{B6051762-5CCF-4D23-921E-53347DF9E156}" destId="{C96765B5-AF4B-4AE1-93D0-DBA1474B02A3}" srcOrd="0" destOrd="0" parTransId="{66873CA5-8046-42CE-BAE1-CF32BFA921A1}" sibTransId="{661D004C-825D-4B97-AC3C-A5E65AD5E10D}"/>
    <dgm:cxn modelId="{5BA622BA-FA1A-4933-9C94-EF6872B9F638}" type="presOf" srcId="{C96765B5-AF4B-4AE1-93D0-DBA1474B02A3}" destId="{72264099-C3D8-4FBA-917F-5A8B1EEDDDF4}" srcOrd="0" destOrd="0" presId="urn:microsoft.com/office/officeart/2005/8/layout/pyramid2"/>
    <dgm:cxn modelId="{897638BB-34BB-4C66-AE6B-AEC104EBC96E}" type="presOf" srcId="{E8E8B0DC-0827-4BAD-9F37-878CC5817E9B}" destId="{C981E4A6-FD48-428F-B278-3E94B0F1F04E}" srcOrd="0" destOrd="0" presId="urn:microsoft.com/office/officeart/2005/8/layout/pyramid2"/>
    <dgm:cxn modelId="{FEAE50CA-EBF4-4250-AE06-7E6CCAD7D70F}" type="presOf" srcId="{B6051762-5CCF-4D23-921E-53347DF9E156}" destId="{FCD7C95C-47CF-4E6C-B883-D3364451DAE2}" srcOrd="0" destOrd="0" presId="urn:microsoft.com/office/officeart/2005/8/layout/pyramid2"/>
    <dgm:cxn modelId="{92BEA8FC-AAE0-407F-9B93-0AC2550F165A}" srcId="{B6051762-5CCF-4D23-921E-53347DF9E156}" destId="{3C99CF16-3A61-4331-842F-026E191EF3C8}" srcOrd="3" destOrd="0" parTransId="{123DC8A4-E509-47BC-A0E2-1F0075CC3BAB}" sibTransId="{184BCA5F-AFEF-420E-B764-F3226110D57E}"/>
    <dgm:cxn modelId="{BAB2D1DF-ACB5-45D2-8D83-ACE1BA813261}" type="presParOf" srcId="{FCD7C95C-47CF-4E6C-B883-D3364451DAE2}" destId="{198D607C-2C88-4DDF-BB58-82C74ED5857F}" srcOrd="0" destOrd="0" presId="urn:microsoft.com/office/officeart/2005/8/layout/pyramid2"/>
    <dgm:cxn modelId="{CE98E8B4-E761-4DEB-B865-3E409127274D}" type="presParOf" srcId="{FCD7C95C-47CF-4E6C-B883-D3364451DAE2}" destId="{A2FDF196-76D6-4DF5-AF76-2F26BEDDC676}" srcOrd="1" destOrd="0" presId="urn:microsoft.com/office/officeart/2005/8/layout/pyramid2"/>
    <dgm:cxn modelId="{9A4EBF6F-92A0-4E31-9564-4EB039A29F64}" type="presParOf" srcId="{A2FDF196-76D6-4DF5-AF76-2F26BEDDC676}" destId="{72264099-C3D8-4FBA-917F-5A8B1EEDDDF4}" srcOrd="0" destOrd="0" presId="urn:microsoft.com/office/officeart/2005/8/layout/pyramid2"/>
    <dgm:cxn modelId="{26628BAB-BB12-4832-80A3-DF307913E7E8}" type="presParOf" srcId="{A2FDF196-76D6-4DF5-AF76-2F26BEDDC676}" destId="{060C6459-3452-445F-989F-3303F0CDFE73}" srcOrd="1" destOrd="0" presId="urn:microsoft.com/office/officeart/2005/8/layout/pyramid2"/>
    <dgm:cxn modelId="{F6D98BB8-E113-45B3-8AE9-3B5AFD00CF2A}" type="presParOf" srcId="{A2FDF196-76D6-4DF5-AF76-2F26BEDDC676}" destId="{E5614CEC-570F-4B4E-99F8-B4B77AD9C3D4}" srcOrd="2" destOrd="0" presId="urn:microsoft.com/office/officeart/2005/8/layout/pyramid2"/>
    <dgm:cxn modelId="{86BCA152-2322-47FE-BC87-189B6A26FFD5}" type="presParOf" srcId="{A2FDF196-76D6-4DF5-AF76-2F26BEDDC676}" destId="{190EF9A8-E7EB-4B8F-88B4-A2F30B2D8516}" srcOrd="3" destOrd="0" presId="urn:microsoft.com/office/officeart/2005/8/layout/pyramid2"/>
    <dgm:cxn modelId="{0F11508D-DDD0-4809-BC52-4354CA4DD37F}" type="presParOf" srcId="{A2FDF196-76D6-4DF5-AF76-2F26BEDDC676}" destId="{C981E4A6-FD48-428F-B278-3E94B0F1F04E}" srcOrd="4" destOrd="0" presId="urn:microsoft.com/office/officeart/2005/8/layout/pyramid2"/>
    <dgm:cxn modelId="{F60A6139-F095-4BBF-B7F1-3130E7E8C538}" type="presParOf" srcId="{A2FDF196-76D6-4DF5-AF76-2F26BEDDC676}" destId="{82CF514E-7820-4CE4-97AD-266917D051A1}" srcOrd="5" destOrd="0" presId="urn:microsoft.com/office/officeart/2005/8/layout/pyramid2"/>
    <dgm:cxn modelId="{BCE67D30-0E68-440B-91CA-631CCD913694}" type="presParOf" srcId="{A2FDF196-76D6-4DF5-AF76-2F26BEDDC676}" destId="{96BA1C11-0533-432A-978C-B09A1D54C54F}" srcOrd="6" destOrd="0" presId="urn:microsoft.com/office/officeart/2005/8/layout/pyramid2"/>
    <dgm:cxn modelId="{CDB933C8-D8C4-4972-AEAE-45DE10B1B7A6}" type="presParOf" srcId="{A2FDF196-76D6-4DF5-AF76-2F26BEDDC676}" destId="{37481405-A71F-4AE2-8C88-36AC0560FB7E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8D607C-2C88-4DDF-BB58-82C74ED5857F}">
      <dsp:nvSpPr>
        <dsp:cNvPr id="0" name=""/>
        <dsp:cNvSpPr/>
      </dsp:nvSpPr>
      <dsp:spPr>
        <a:xfrm>
          <a:off x="2393900" y="0"/>
          <a:ext cx="3691568" cy="3691568"/>
        </a:xfrm>
        <a:prstGeom prst="triangle">
          <a:avLst/>
        </a:prstGeom>
        <a:solidFill>
          <a:schemeClr val="bg1">
            <a:lumMod val="9000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64099-C3D8-4FBA-917F-5A8B1EEDDDF4}">
      <dsp:nvSpPr>
        <dsp:cNvPr id="0" name=""/>
        <dsp:cNvSpPr/>
      </dsp:nvSpPr>
      <dsp:spPr>
        <a:xfrm>
          <a:off x="4511614" y="222756"/>
          <a:ext cx="5590807" cy="656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Elaborar un diagnóstico de las guías estatales y federales. </a:t>
          </a:r>
          <a:endParaRPr lang="es-MX" sz="1500" kern="1200">
            <a:latin typeface="Mulish"/>
            <a:cs typeface="Arial"/>
          </a:endParaRPr>
        </a:p>
      </dsp:txBody>
      <dsp:txXfrm>
        <a:off x="4543643" y="254785"/>
        <a:ext cx="5526749" cy="592060"/>
      </dsp:txXfrm>
    </dsp:sp>
    <dsp:sp modelId="{E5614CEC-570F-4B4E-99F8-B4B77AD9C3D4}">
      <dsp:nvSpPr>
        <dsp:cNvPr id="0" name=""/>
        <dsp:cNvSpPr/>
      </dsp:nvSpPr>
      <dsp:spPr>
        <a:xfrm>
          <a:off x="4786167" y="1019888"/>
          <a:ext cx="5590807" cy="656118"/>
        </a:xfrm>
        <a:prstGeom prst="roundRect">
          <a:avLst/>
        </a:prstGeom>
        <a:solidFill>
          <a:srgbClr val="CFDEE7"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ES" sz="1500" kern="1200">
              <a:solidFill>
                <a:srgbClr val="FAFAFA">
                  <a:lumMod val="10000"/>
                </a:srgb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Obtener la información requerida para la construcción de la página web.</a:t>
          </a:r>
          <a:endParaRPr lang="es-MX" sz="1500" kern="1200">
            <a:solidFill>
              <a:srgbClr val="FAFAFA">
                <a:lumMod val="10000"/>
              </a:srgbClr>
            </a:solidFill>
            <a:effectLst/>
            <a:latin typeface="Mulish"/>
            <a:ea typeface="Calibri" panose="020F0502020204030204" pitchFamily="34" charset="0"/>
            <a:cs typeface="Arial"/>
          </a:endParaRPr>
        </a:p>
      </dsp:txBody>
      <dsp:txXfrm>
        <a:off x="4818196" y="1051917"/>
        <a:ext cx="5526749" cy="592060"/>
      </dsp:txXfrm>
    </dsp:sp>
    <dsp:sp modelId="{C981E4A6-FD48-428F-B278-3E94B0F1F04E}">
      <dsp:nvSpPr>
        <dsp:cNvPr id="0" name=""/>
        <dsp:cNvSpPr/>
      </dsp:nvSpPr>
      <dsp:spPr>
        <a:xfrm>
          <a:off x="5000660" y="1845782"/>
          <a:ext cx="5590807" cy="656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Emplear el lenguaje de programación básico, </a:t>
          </a:r>
          <a:r>
            <a:rPr lang="es-ES" sz="1500" kern="1200" err="1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html</a:t>
          </a:r>
          <a:r>
            <a:rPr lang="es-ES" sz="1500" kern="12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 y </a:t>
          </a:r>
          <a:r>
            <a:rPr lang="es-ES" sz="1500" kern="1200" err="1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css</a:t>
          </a:r>
          <a:r>
            <a:rPr lang="es-ES" sz="1500" kern="1200">
              <a:solidFill>
                <a:schemeClr val="tx2">
                  <a:lumMod val="10000"/>
                </a:scheme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.</a:t>
          </a:r>
          <a:endParaRPr lang="en-US" sz="1500" kern="1200">
            <a:latin typeface="Mulish"/>
            <a:cs typeface="Arial"/>
          </a:endParaRPr>
        </a:p>
      </dsp:txBody>
      <dsp:txXfrm>
        <a:off x="5032689" y="1877811"/>
        <a:ext cx="5526749" cy="592060"/>
      </dsp:txXfrm>
    </dsp:sp>
    <dsp:sp modelId="{96BA1C11-0533-432A-978C-B09A1D54C54F}">
      <dsp:nvSpPr>
        <dsp:cNvPr id="0" name=""/>
        <dsp:cNvSpPr/>
      </dsp:nvSpPr>
      <dsp:spPr>
        <a:xfrm>
          <a:off x="5259460" y="2674232"/>
          <a:ext cx="5543993" cy="65611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>
              <a:solidFill>
                <a:srgbClr val="FAFAFA">
                  <a:lumMod val="10000"/>
                </a:srgbClr>
              </a:solidFill>
              <a:effectLst/>
              <a:latin typeface="Mulish"/>
              <a:ea typeface="Calibri" panose="020F0502020204030204" pitchFamily="34" charset="0"/>
              <a:cs typeface="Arial"/>
            </a:rPr>
            <a:t>Desarrollar una página web que facilite la consulta de las guías.</a:t>
          </a:r>
          <a:endParaRPr lang="es-ES" sz="1500" kern="1200">
            <a:solidFill>
              <a:srgbClr val="FAFAFA">
                <a:lumMod val="10000"/>
              </a:srgbClr>
            </a:solidFill>
            <a:effectLst/>
            <a:latin typeface="Mulish"/>
            <a:ea typeface="Calibri" panose="020F0502020204030204" pitchFamily="34" charset="0"/>
            <a:cs typeface="Arial"/>
          </a:endParaRPr>
        </a:p>
      </dsp:txBody>
      <dsp:txXfrm>
        <a:off x="5291489" y="2706261"/>
        <a:ext cx="5479935" cy="5920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113dfeee943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113dfeee943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267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ed9256fe6f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ed9256fe6f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5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0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789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57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2363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5488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743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645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dd46dd1d67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dd46dd1d67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980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6dd1d67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6dd1d67_2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Baja California Sur,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 Campeche,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Coahuila,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Ciudad de México,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Guerrero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Jalisco,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Michoacán,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Morelos,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Tlaxcala </a:t>
            </a:r>
          </a:p>
          <a:p>
            <a:pPr marL="108000" indent="-342900" algn="just">
              <a:lnSpc>
                <a:spcPct val="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100">
                <a:solidFill>
                  <a:schemeClr val="tx2">
                    <a:lumMod val="10000"/>
                  </a:schemeClr>
                </a:solidFill>
                <a:latin typeface="Arial "/>
              </a:rPr>
              <a:t>Zacatecas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5597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dd46dd1d67_2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1dd46dd1d67_2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70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83855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3111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490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079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81141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4010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850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9171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4094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5943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912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1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161ca7da69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161ca7da69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8531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53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22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9" name="Google Shape;239;p22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" name="Google Shape;240;p22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41" name="Google Shape;241;p22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42" name="Google Shape;242;p2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3" name="Google Shape;243;p22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244;p22"/>
          <p:cNvSpPr txBox="1">
            <a:spLocks noGrp="1"/>
          </p:cNvSpPr>
          <p:nvPr>
            <p:ph type="title" hasCustomPrompt="1"/>
          </p:nvPr>
        </p:nvSpPr>
        <p:spPr>
          <a:xfrm>
            <a:off x="2223600" y="55211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5" name="Google Shape;245;p22"/>
          <p:cNvSpPr txBox="1">
            <a:spLocks noGrp="1"/>
          </p:cNvSpPr>
          <p:nvPr>
            <p:ph type="subTitle" idx="1"/>
          </p:nvPr>
        </p:nvSpPr>
        <p:spPr>
          <a:xfrm>
            <a:off x="2223600" y="1364275"/>
            <a:ext cx="4696800" cy="428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6" name="Google Shape;246;p22"/>
          <p:cNvSpPr txBox="1">
            <a:spLocks noGrp="1"/>
          </p:cNvSpPr>
          <p:nvPr>
            <p:ph type="title" idx="2" hasCustomPrompt="1"/>
          </p:nvPr>
        </p:nvSpPr>
        <p:spPr>
          <a:xfrm>
            <a:off x="2223600" y="190436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7" name="Google Shape;247;p22"/>
          <p:cNvSpPr txBox="1">
            <a:spLocks noGrp="1"/>
          </p:cNvSpPr>
          <p:nvPr>
            <p:ph type="subTitle" idx="3"/>
          </p:nvPr>
        </p:nvSpPr>
        <p:spPr>
          <a:xfrm>
            <a:off x="2223600" y="271652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48" name="Google Shape;248;p22"/>
          <p:cNvSpPr txBox="1">
            <a:spLocks noGrp="1"/>
          </p:cNvSpPr>
          <p:nvPr>
            <p:ph type="title" idx="4" hasCustomPrompt="1"/>
          </p:nvPr>
        </p:nvSpPr>
        <p:spPr>
          <a:xfrm>
            <a:off x="2223600" y="325662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22"/>
          <p:cNvSpPr txBox="1">
            <a:spLocks noGrp="1"/>
          </p:cNvSpPr>
          <p:nvPr>
            <p:ph type="subTitle" idx="5"/>
          </p:nvPr>
        </p:nvSpPr>
        <p:spPr>
          <a:xfrm>
            <a:off x="2223600" y="4068797"/>
            <a:ext cx="4696800" cy="446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5" name="Google Shape;155;p17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6" name="Google Shape;156;p17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7" name="Google Shape;157;p17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8" name="Google Shape;158;p17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59" name="Google Shape;159;p1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0" name="Google Shape;160;p17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1" name="Google Shape;16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subTitle" idx="1"/>
          </p:nvPr>
        </p:nvSpPr>
        <p:spPr>
          <a:xfrm>
            <a:off x="937625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7"/>
          <p:cNvSpPr txBox="1">
            <a:spLocks noGrp="1"/>
          </p:cNvSpPr>
          <p:nvPr>
            <p:ph type="subTitle" idx="2"/>
          </p:nvPr>
        </p:nvSpPr>
        <p:spPr>
          <a:xfrm>
            <a:off x="3484346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3"/>
          </p:nvPr>
        </p:nvSpPr>
        <p:spPr>
          <a:xfrm>
            <a:off x="6031074" y="3071250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4"/>
          </p:nvPr>
        </p:nvSpPr>
        <p:spPr>
          <a:xfrm>
            <a:off x="93762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5"/>
          </p:nvPr>
        </p:nvSpPr>
        <p:spPr>
          <a:xfrm>
            <a:off x="3484347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6"/>
          </p:nvPr>
        </p:nvSpPr>
        <p:spPr>
          <a:xfrm>
            <a:off x="6031075" y="2690250"/>
            <a:ext cx="2175300" cy="3657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500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959250" y="2939075"/>
            <a:ext cx="5225400" cy="446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3"/>
          <p:cNvCxnSpPr/>
          <p:nvPr/>
        </p:nvCxnSpPr>
        <p:spPr>
          <a:xfrm rot="10800000">
            <a:off x="8761325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9" name="Google Shape;19;p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0" name="Google Shape;20;p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2" name="Google Shape;22;p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4" name="Google Shape;24;p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5" name="Google Shape;25;p3"/>
          <p:cNvCxnSpPr/>
          <p:nvPr/>
        </p:nvCxnSpPr>
        <p:spPr>
          <a:xfrm rot="10800000">
            <a:off x="394350" y="2079300"/>
            <a:ext cx="0" cy="9849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51;p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2" name="Google Shape;52;p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3" name="Google Shape;53;p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4" name="Google Shape;54;p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5" name="Google Shape;55;p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" name="Google Shape;56;p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6" name="Google Shape;86;p11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87" name="Google Shape;87;p11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8" name="Google Shape;88;p11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89" name="Google Shape;89;p11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1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92" name="Google Shape;9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429725"/>
            <a:ext cx="6576000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3" name="Google Shape;93;p11"/>
          <p:cNvSpPr txBox="1">
            <a:spLocks noGrp="1"/>
          </p:cNvSpPr>
          <p:nvPr>
            <p:ph type="subTitle" idx="1"/>
          </p:nvPr>
        </p:nvSpPr>
        <p:spPr>
          <a:xfrm>
            <a:off x="1284000" y="2985500"/>
            <a:ext cx="6576000" cy="4971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4" name="Google Shape;124;p1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5" name="Google Shape;125;p1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1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7" name="Google Shape;127;p1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8" name="Google Shape;128;p1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9" name="Google Shape;129;p1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0" name="Google Shape;130;p14"/>
          <p:cNvSpPr txBox="1">
            <a:spLocks noGrp="1"/>
          </p:cNvSpPr>
          <p:nvPr>
            <p:ph type="title"/>
          </p:nvPr>
        </p:nvSpPr>
        <p:spPr>
          <a:xfrm>
            <a:off x="969900" y="3387600"/>
            <a:ext cx="7204200" cy="531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31" name="Google Shape;131;p14"/>
          <p:cNvSpPr txBox="1">
            <a:spLocks noGrp="1"/>
          </p:cNvSpPr>
          <p:nvPr>
            <p:ph type="subTitle" idx="1"/>
          </p:nvPr>
        </p:nvSpPr>
        <p:spPr>
          <a:xfrm>
            <a:off x="969900" y="1312625"/>
            <a:ext cx="7204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4" name="Google Shape;134;p1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5" name="Google Shape;135;p1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6" name="Google Shape;136;p1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7" name="Google Shape;137;p15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38" name="Google Shape;138;p1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9" name="Google Shape;139;p15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720000" y="1148563"/>
            <a:ext cx="3944700" cy="16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15"/>
          <p:cNvSpPr txBox="1">
            <a:spLocks noGrp="1"/>
          </p:cNvSpPr>
          <p:nvPr>
            <p:ph type="subTitle" idx="1"/>
          </p:nvPr>
        </p:nvSpPr>
        <p:spPr>
          <a:xfrm>
            <a:off x="720000" y="2878638"/>
            <a:ext cx="3944700" cy="1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5"/>
          <p:cNvSpPr>
            <a:spLocks noGrp="1"/>
          </p:cNvSpPr>
          <p:nvPr>
            <p:ph type="pic" idx="2"/>
          </p:nvPr>
        </p:nvSpPr>
        <p:spPr>
          <a:xfrm>
            <a:off x="5149825" y="691038"/>
            <a:ext cx="3070800" cy="3761400"/>
          </a:xfrm>
          <a:prstGeom prst="ellipse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4" r:id="rId10"/>
    <p:sldLayoutId id="2147483665" r:id="rId11"/>
    <p:sldLayoutId id="2147483668" r:id="rId12"/>
    <p:sldLayoutId id="2147483670" r:id="rId13"/>
    <p:sldLayoutId id="2147483671" r:id="rId14"/>
    <p:sldLayoutId id="2147483676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ramex.000webhostapp.com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heckphish.bolster.ai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617800" y="1056353"/>
            <a:ext cx="5925600" cy="469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bg1">
                    <a:lumMod val="50000"/>
                  </a:schemeClr>
                </a:solidFill>
              </a:rPr>
              <a:t>FACULTAD DE QUÍMICA</a:t>
            </a:r>
            <a:endParaRPr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17800" y="4048283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PRESENTA: SAMMY´S MANUEL GOROCICA EMBRIZ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17800" y="3589908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9200" y="1509425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oval" w="med" len="med"/>
            <a:tailEnd type="oval" w="med" len="med"/>
          </a:ln>
        </p:spPr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A653973-CB8E-CB1C-1BAB-9DF281C88F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1353" y1="32455" x2="51353" y2="29455"/>
                        <a14:foregroundMark x1="51353" y1="29455" x2="79353" y2="35000"/>
                        <a14:foregroundMark x1="52000" y1="30909" x2="53353" y2="62818"/>
                        <a14:foregroundMark x1="64000" y1="57182" x2="18000" y2="56136"/>
                        <a14:foregroundMark x1="21353" y1="39136" x2="24000" y2="65500"/>
                        <a14:foregroundMark x1="24000" y1="65500" x2="52529" y2="70045"/>
                        <a14:foregroundMark x1="52529" y1="70045" x2="82294" y2="59318"/>
                        <a14:foregroundMark x1="82294" y1="59318" x2="31471" y2="27818"/>
                        <a14:foregroundMark x1="31471" y1="27818" x2="22000" y2="38636"/>
                      </a14:backgroundRemoval>
                    </a14:imgEffect>
                  </a14:imgLayer>
                </a14:imgProps>
              </a:ext>
            </a:extLst>
          </a:blip>
          <a:srcRect l="17113" t="22401" r="14473" b="21975"/>
          <a:stretch/>
        </p:blipFill>
        <p:spPr>
          <a:xfrm>
            <a:off x="7534800" y="195677"/>
            <a:ext cx="1064074" cy="111960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3C1A285-9477-826A-CB7C-FF7BA5A46B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259" y="228993"/>
            <a:ext cx="995941" cy="1119461"/>
          </a:xfrm>
          <a:prstGeom prst="rect">
            <a:avLst/>
          </a:prstGeom>
        </p:spPr>
      </p:pic>
      <p:sp>
        <p:nvSpPr>
          <p:cNvPr id="6" name="Google Shape;285;p29">
            <a:extLst>
              <a:ext uri="{FF2B5EF4-FFF2-40B4-BE49-F238E27FC236}">
                <a16:creationId xmlns:a16="http://schemas.microsoft.com/office/drawing/2014/main" id="{6D8567A6-CBA9-A33E-B7C2-BBB64C349092}"/>
              </a:ext>
            </a:extLst>
          </p:cNvPr>
          <p:cNvSpPr txBox="1">
            <a:spLocks/>
          </p:cNvSpPr>
          <p:nvPr/>
        </p:nvSpPr>
        <p:spPr>
          <a:xfrm>
            <a:off x="1600600" y="179551"/>
            <a:ext cx="5925600" cy="1087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7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Quicksand"/>
              <a:buNone/>
              <a:defRPr sz="52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s-MX" sz="2000">
                <a:solidFill>
                  <a:schemeClr val="tx2">
                    <a:lumMod val="10000"/>
                  </a:schemeClr>
                </a:solidFill>
              </a:rPr>
              <a:t>UNIVERSIDAD NACIONAL AUTÓNOMA DE MÉXICO</a:t>
            </a:r>
          </a:p>
        </p:txBody>
      </p:sp>
      <p:sp>
        <p:nvSpPr>
          <p:cNvPr id="7" name="Google Shape;286;p29">
            <a:extLst>
              <a:ext uri="{FF2B5EF4-FFF2-40B4-BE49-F238E27FC236}">
                <a16:creationId xmlns:a16="http://schemas.microsoft.com/office/drawing/2014/main" id="{96D6384B-2FFF-73D1-772B-311129CC0DAC}"/>
              </a:ext>
            </a:extLst>
          </p:cNvPr>
          <p:cNvSpPr txBox="1">
            <a:spLocks/>
          </p:cNvSpPr>
          <p:nvPr/>
        </p:nvSpPr>
        <p:spPr>
          <a:xfrm>
            <a:off x="1617800" y="1872960"/>
            <a:ext cx="5942700" cy="1376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6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ulish"/>
              <a:buNone/>
              <a:defRPr sz="18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s-MX" sz="2000">
                <a:solidFill>
                  <a:schemeClr val="tx2">
                    <a:lumMod val="10000"/>
                  </a:schemeClr>
                </a:solidFill>
              </a:rPr>
              <a:t>DESARROLLO DE UNA HERRAMIENTA INTERACTIVA MEDIANTE EL ANÁLISIS DE LAS GUÍAS ESTATALES PARA EL ESTUDIO DE RIESGO AMBIENTAL EN MÉXICO</a:t>
            </a:r>
          </a:p>
          <a:p>
            <a:pPr marL="0" indent="0"/>
            <a:endParaRPr lang="en-US" sz="2000">
              <a:solidFill>
                <a:schemeClr val="tx2">
                  <a:lumMod val="1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9"/>
          <p:cNvSpPr txBox="1"/>
          <p:nvPr/>
        </p:nvSpPr>
        <p:spPr>
          <a:xfrm>
            <a:off x="420900" y="3772532"/>
            <a:ext cx="387675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Estudios de riesgo ambiental de plantas en operación por entidad federativa - </a:t>
            </a:r>
            <a:r>
              <a:rPr lang="es-MX" sz="1200" err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DGGIMAR</a:t>
            </a:r>
            <a:r>
              <a:rPr lang="es-MX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1992-2021</a:t>
            </a:r>
          </a:p>
        </p:txBody>
      </p:sp>
      <p:sp>
        <p:nvSpPr>
          <p:cNvPr id="622" name="Google Shape;622;p4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" name="Imagen 5">
            <a:extLst>
              <a:ext uri="{FF2B5EF4-FFF2-40B4-BE49-F238E27FC236}">
                <a16:creationId xmlns:a16="http://schemas.microsoft.com/office/drawing/2014/main" id="{3ACF5104-ECAB-FB51-7727-5D5B9CC11B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4" t="867" r="10102" b="1"/>
          <a:stretch/>
        </p:blipFill>
        <p:spPr bwMode="auto">
          <a:xfrm>
            <a:off x="549739" y="1076668"/>
            <a:ext cx="3747911" cy="2603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A60F245-6CB5-65B1-F819-78EC5984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350" y="1076668"/>
            <a:ext cx="3620508" cy="2554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617;p49">
            <a:extLst>
              <a:ext uri="{FF2B5EF4-FFF2-40B4-BE49-F238E27FC236}">
                <a16:creationId xmlns:a16="http://schemas.microsoft.com/office/drawing/2014/main" id="{7F2A5976-2CBB-DEA8-AF1C-445C294C8DC3}"/>
              </a:ext>
            </a:extLst>
          </p:cNvPr>
          <p:cNvSpPr txBox="1"/>
          <p:nvPr/>
        </p:nvSpPr>
        <p:spPr>
          <a:xfrm>
            <a:off x="5102577" y="3680178"/>
            <a:ext cx="3499555" cy="62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115000"/>
              </a:lnSpc>
              <a:buNone/>
              <a:defRPr sz="1200">
                <a:solidFill>
                  <a:schemeClr val="dk1"/>
                </a:solidFill>
                <a:latin typeface="Mulish"/>
                <a:ea typeface="Mulish"/>
                <a:cs typeface="Mulish"/>
              </a:defRPr>
            </a:lvl1pPr>
          </a:lstStyle>
          <a:p>
            <a:r>
              <a:rPr lang="es-MX">
                <a:sym typeface="Mulish"/>
              </a:rPr>
              <a:t>Estudios de riesgo ambiental  de plantas en operación por entidad federativa competencia de la ASEA 2015-2021</a:t>
            </a:r>
          </a:p>
        </p:txBody>
      </p:sp>
    </p:spTree>
    <p:extLst>
      <p:ext uri="{BB962C8B-B14F-4D97-AF65-F5344CB8AC3E}">
        <p14:creationId xmlns:p14="http://schemas.microsoft.com/office/powerpoint/2010/main" val="3306898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4"/>
          <p:cNvSpPr txBox="1">
            <a:spLocks noGrp="1"/>
          </p:cNvSpPr>
          <p:nvPr>
            <p:ph type="subTitle" idx="1"/>
          </p:nvPr>
        </p:nvSpPr>
        <p:spPr>
          <a:xfrm>
            <a:off x="969900" y="1199842"/>
            <a:ext cx="7204200" cy="3157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En el caso de las Actividades Riesgosas que fundamentan los </a:t>
            </a:r>
            <a:r>
              <a:rPr lang="es-MX" sz="1600" err="1">
                <a:solidFill>
                  <a:schemeClr val="tx2">
                    <a:lumMod val="10000"/>
                  </a:schemeClr>
                </a:solidFill>
              </a:rPr>
              <a:t>ERAs</a:t>
            </a: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 estatales se </a:t>
            </a:r>
            <a:r>
              <a:rPr lang="es-MX" sz="1600" b="1">
                <a:solidFill>
                  <a:schemeClr val="tx2">
                    <a:lumMod val="10000"/>
                  </a:schemeClr>
                </a:solidFill>
              </a:rPr>
              <a:t>carece</a:t>
            </a: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 de un instrumento que integre, identifique y busque </a:t>
            </a:r>
            <a:r>
              <a:rPr lang="es-MX" sz="1600" b="1">
                <a:solidFill>
                  <a:schemeClr val="tx2">
                    <a:lumMod val="10000"/>
                  </a:schemeClr>
                </a:solidFill>
              </a:rPr>
              <a:t>homogeneizar</a:t>
            </a: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 las metodologías, los elementos de ingeniería y los criterios para el ERA.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sz="1600">
              <a:solidFill>
                <a:schemeClr val="tx2">
                  <a:lumMod val="10000"/>
                </a:schemeClr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 Esto tiene como consecuencia la </a:t>
            </a:r>
            <a:r>
              <a:rPr lang="es-MX" sz="1600" b="1">
                <a:solidFill>
                  <a:schemeClr val="tx2">
                    <a:lumMod val="10000"/>
                  </a:schemeClr>
                </a:solidFill>
              </a:rPr>
              <a:t>ineficiencia</a:t>
            </a:r>
            <a:r>
              <a:rPr lang="es-MX" sz="1600">
                <a:solidFill>
                  <a:schemeClr val="tx2">
                    <a:lumMod val="10000"/>
                  </a:schemeClr>
                </a:solidFill>
              </a:rPr>
              <a:t> en los tiempos de elaboración de los ERA obstaculizando la gestión estatal de las actividades consideradas como riesgosas y la toma adecuada de las decisiones asociadas a la respuesta ante una emergencia de origen químico.</a:t>
            </a:r>
            <a:endParaRPr lang="en-US" sz="16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54" name="Google Shape;354;p34"/>
          <p:cNvSpPr txBox="1">
            <a:spLocks noGrp="1"/>
          </p:cNvSpPr>
          <p:nvPr>
            <p:ph type="title"/>
          </p:nvPr>
        </p:nvSpPr>
        <p:spPr>
          <a:xfrm>
            <a:off x="1129558" y="412171"/>
            <a:ext cx="7204200" cy="531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¿A nivel estatal?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356" name="Google Shape;356;p34"/>
          <p:cNvCxnSpPr/>
          <p:nvPr/>
        </p:nvCxnSpPr>
        <p:spPr>
          <a:xfrm rot="10800000" flipH="1">
            <a:off x="2712808" y="947721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57" name="Google Shape;357;p34"/>
          <p:cNvCxnSpPr/>
          <p:nvPr/>
        </p:nvCxnSpPr>
        <p:spPr>
          <a:xfrm rot="10800000" flipH="1">
            <a:off x="2712808" y="349596"/>
            <a:ext cx="4037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tx2">
                    <a:lumMod val="10000"/>
                  </a:schemeClr>
                </a:solidFill>
              </a:rPr>
              <a:t>Objetivos</a:t>
            </a:r>
            <a:endParaRPr sz="4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03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63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Objetivo General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00" y="1877909"/>
            <a:ext cx="7704000" cy="18647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s-MX" sz="1600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Realizar un análisis técnico de las guías utilizadas en México para la elaboración de estudios de riesgo ambiental recopilando información actualizada en la materia a fin de elaborar una página web que incluya las guías y el análisis mencionados</a:t>
            </a:r>
            <a:endParaRPr lang="es-MX" sz="1200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3109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396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Objetivos Particulares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5E28CE2-7E25-C37E-6202-68DA004403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6663528"/>
              </p:ext>
            </p:extLst>
          </p:nvPr>
        </p:nvGraphicFramePr>
        <p:xfrm>
          <a:off x="-2167468" y="997343"/>
          <a:ext cx="11311468" cy="3691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081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Metodología 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04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10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25090" y="991217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Consulta de información mediante páginas web oficiales, solicitud de información específica vía correos y llamadas telefónicas.</a:t>
            </a:r>
            <a:endParaRPr 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25090" y="244088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Identificar similitudes y diferencias en: Alcance, Pago de Derechos, Metodologías para desarrollar el ERA, Criterios para determinar Zona de Salvaguarda.</a:t>
            </a:r>
          </a:p>
        </p:txBody>
      </p:sp>
      <p:sp>
        <p:nvSpPr>
          <p:cNvPr id="450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25100" y="3558414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Consulta de información mediante páginas web oficiales, solicitud de información específica vía correos y llamadas telefónicas.</a:t>
            </a:r>
            <a:endParaRPr 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663464" y="3171675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25100" y="636768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bg1">
                    <a:lumMod val="50000"/>
                  </a:schemeClr>
                </a:solidFill>
              </a:rPr>
              <a:t>Revisión de la documentación base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25100" y="1757318"/>
            <a:ext cx="7042500" cy="666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bg1">
                    <a:lumMod val="50000"/>
                  </a:schemeClr>
                </a:solidFill>
              </a:rPr>
              <a:t>Elaboración de la metodología de comparación de la documentación base</a:t>
            </a:r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25090" y="320151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Revisión de guías estatales</a:t>
            </a: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Google Shape;451;p41">
            <a:extLst>
              <a:ext uri="{FF2B5EF4-FFF2-40B4-BE49-F238E27FC236}">
                <a16:creationId xmlns:a16="http://schemas.microsoft.com/office/drawing/2014/main" id="{0CA2EFBA-E207-47DD-B09D-53C87309F00A}"/>
              </a:ext>
            </a:extLst>
          </p:cNvPr>
          <p:cNvSpPr/>
          <p:nvPr/>
        </p:nvSpPr>
        <p:spPr>
          <a:xfrm>
            <a:off x="663464" y="56221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452;p41">
            <a:extLst>
              <a:ext uri="{FF2B5EF4-FFF2-40B4-BE49-F238E27FC236}">
                <a16:creationId xmlns:a16="http://schemas.microsoft.com/office/drawing/2014/main" id="{44B60873-6DD7-A40E-3F6B-C5AB39B05289}"/>
              </a:ext>
            </a:extLst>
          </p:cNvPr>
          <p:cNvSpPr/>
          <p:nvPr/>
        </p:nvSpPr>
        <p:spPr>
          <a:xfrm>
            <a:off x="663464" y="175731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34896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484748" y="1192584"/>
            <a:ext cx="7042500" cy="2377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Determinar la existencia de la guía estatal.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Presentar el contenido de la guía.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Determinar la información necesaria para realizar el trámite de ERA (pago de derechos, padrón de servicios y tiempo de respuesta).Establecer las metodologías sugeridas por la guía.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Identificar los parámetros establecidos para zonas de salvaguarda.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Proporcionar información de contacto de la dependencia encargada</a:t>
            </a:r>
          </a:p>
        </p:txBody>
      </p:sp>
      <p:sp>
        <p:nvSpPr>
          <p:cNvPr id="453" name="Google Shape;453;p41"/>
          <p:cNvSpPr/>
          <p:nvPr/>
        </p:nvSpPr>
        <p:spPr>
          <a:xfrm>
            <a:off x="823122" y="58813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484748" y="617971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Revisión de guías estatales</a:t>
            </a: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0359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25090" y="1158022"/>
            <a:ext cx="7042500" cy="5992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Ponderación de puntos relevantes de acuerdo con 3 apartados: Marco Jurídico.; Aspectos Técnicos; Formatos y Guías.</a:t>
            </a:r>
            <a:endParaRPr 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25090" y="244088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Derivado de la revisión de la información estatal disponible, se realizó la comparación para determinar la situación actual. </a:t>
            </a:r>
          </a:p>
        </p:txBody>
      </p:sp>
      <p:sp>
        <p:nvSpPr>
          <p:cNvPr id="450" name="Google Shape;450;p41"/>
          <p:cNvSpPr txBox="1">
            <a:spLocks noGrp="1"/>
          </p:cNvSpPr>
          <p:nvPr>
            <p:ph type="subTitle" idx="3"/>
          </p:nvPr>
        </p:nvSpPr>
        <p:spPr>
          <a:xfrm>
            <a:off x="1325100" y="3558414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Uso de conocimientos de programación en </a:t>
            </a:r>
            <a:r>
              <a:rPr lang="es-MX" err="1">
                <a:solidFill>
                  <a:schemeClr val="tx2">
                    <a:lumMod val="10000"/>
                  </a:schemeClr>
                </a:solidFill>
              </a:rPr>
              <a:t>html</a:t>
            </a:r>
            <a:r>
              <a:rPr lang="es-MX">
                <a:solidFill>
                  <a:schemeClr val="tx2">
                    <a:lumMod val="10000"/>
                  </a:schemeClr>
                </a:solidFill>
              </a:rPr>
              <a:t> y </a:t>
            </a:r>
            <a:r>
              <a:rPr lang="es-MX" err="1">
                <a:solidFill>
                  <a:schemeClr val="tx2">
                    <a:lumMod val="10000"/>
                  </a:schemeClr>
                </a:solidFill>
              </a:rPr>
              <a:t>css</a:t>
            </a:r>
            <a:r>
              <a:rPr lang="es-MX">
                <a:solidFill>
                  <a:schemeClr val="tx2">
                    <a:lumMod val="10000"/>
                  </a:schemeClr>
                </a:solidFill>
              </a:rPr>
              <a:t> para presentar la información en formato de página web.</a:t>
            </a:r>
            <a:endParaRPr lang="en-US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53" name="Google Shape;453;p41"/>
          <p:cNvSpPr/>
          <p:nvPr/>
        </p:nvSpPr>
        <p:spPr>
          <a:xfrm>
            <a:off x="663464" y="3171675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25090" y="474456"/>
            <a:ext cx="7042500" cy="6665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bg1">
                    <a:lumMod val="50000"/>
                  </a:schemeClr>
                </a:solidFill>
              </a:rPr>
              <a:t>Elaboración de la metodología para asignación de calificación a guías estatales</a:t>
            </a: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25100" y="1757318"/>
            <a:ext cx="7042500" cy="66656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bg1">
                    <a:lumMod val="50000"/>
                  </a:schemeClr>
                </a:solidFill>
              </a:rPr>
              <a:t>Comparación de la información estatal</a:t>
            </a:r>
          </a:p>
        </p:txBody>
      </p:sp>
      <p:sp>
        <p:nvSpPr>
          <p:cNvPr id="456" name="Google Shape;456;p41"/>
          <p:cNvSpPr txBox="1">
            <a:spLocks noGrp="1"/>
          </p:cNvSpPr>
          <p:nvPr>
            <p:ph type="subTitle" idx="6"/>
          </p:nvPr>
        </p:nvSpPr>
        <p:spPr>
          <a:xfrm>
            <a:off x="1325090" y="3201514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Elaboración de página web</a:t>
            </a:r>
            <a:endParaRPr sz="24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4" name="Google Shape;451;p41">
            <a:extLst>
              <a:ext uri="{FF2B5EF4-FFF2-40B4-BE49-F238E27FC236}">
                <a16:creationId xmlns:a16="http://schemas.microsoft.com/office/drawing/2014/main" id="{0CA2EFBA-E207-47DD-B09D-53C87309F00A}"/>
              </a:ext>
            </a:extLst>
          </p:cNvPr>
          <p:cNvSpPr/>
          <p:nvPr/>
        </p:nvSpPr>
        <p:spPr>
          <a:xfrm>
            <a:off x="663464" y="56221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5" name="Google Shape;452;p41">
            <a:extLst>
              <a:ext uri="{FF2B5EF4-FFF2-40B4-BE49-F238E27FC236}">
                <a16:creationId xmlns:a16="http://schemas.microsoft.com/office/drawing/2014/main" id="{44B60873-6DD7-A40E-3F6B-C5AB39B05289}"/>
              </a:ext>
            </a:extLst>
          </p:cNvPr>
          <p:cNvSpPr/>
          <p:nvPr/>
        </p:nvSpPr>
        <p:spPr>
          <a:xfrm>
            <a:off x="663464" y="1757318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2539729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7005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Demostración 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05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87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Contenido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0" name="Google Shape;310;p31"/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01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1" name="Google Shape;311;p31"/>
          <p:cNvSpPr txBox="1">
            <a:spLocks noGrp="1"/>
          </p:cNvSpPr>
          <p:nvPr>
            <p:ph type="title" idx="6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05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2" name="Google Shape;312;p31"/>
          <p:cNvSpPr txBox="1">
            <a:spLocks noGrp="1"/>
          </p:cNvSpPr>
          <p:nvPr>
            <p:ph type="title" idx="7"/>
          </p:nvPr>
        </p:nvSpPr>
        <p:spPr>
          <a:xfrm>
            <a:off x="713225" y="2994063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04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3" name="Google Shape;313;p31"/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02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7" name="Google Shape;317;p31"/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03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18" name="Google Shape;318;p31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Antecedentes 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19" name="Google Shape;319;p31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Metodología 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0" name="Google Shape;320;p31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Demostración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1" name="Google Shape;321;p31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Problemática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3" name="Google Shape;323;p31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Objetivos 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24" name="Google Shape;324;p3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FA2B158-36C5-C0B5-01D3-878ECE761D4A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A79A8C01-1219-0112-343A-F8AB199174B3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Subtítulo 10">
            <a:extLst>
              <a:ext uri="{FF2B5EF4-FFF2-40B4-BE49-F238E27FC236}">
                <a16:creationId xmlns:a16="http://schemas.microsoft.com/office/drawing/2014/main" id="{E259A03E-0F98-E0FC-079A-4C15CED613D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Subtítulo 12">
            <a:extLst>
              <a:ext uri="{FF2B5EF4-FFF2-40B4-BE49-F238E27FC236}">
                <a16:creationId xmlns:a16="http://schemas.microsoft.com/office/drawing/2014/main" id="{EC25C5CA-06DC-0450-0D0C-ECA715D3AF5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Google Shape;311;p31">
            <a:extLst>
              <a:ext uri="{FF2B5EF4-FFF2-40B4-BE49-F238E27FC236}">
                <a16:creationId xmlns:a16="http://schemas.microsoft.com/office/drawing/2014/main" id="{66C06840-4DD2-D564-928B-EEBE71479AC7}"/>
              </a:ext>
            </a:extLst>
          </p:cNvPr>
          <p:cNvSpPr txBox="1">
            <a:spLocks/>
          </p:cNvSpPr>
          <p:nvPr/>
        </p:nvSpPr>
        <p:spPr>
          <a:xfrm>
            <a:off x="6007675" y="2979675"/>
            <a:ext cx="656100" cy="4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2800" b="1" i="0" u="none" strike="noStrike" cap="none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r>
              <a:rPr lang="en">
                <a:solidFill>
                  <a:schemeClr val="bg1">
                    <a:lumMod val="50000"/>
                  </a:schemeClr>
                </a:solidFill>
              </a:rPr>
              <a:t>06</a:t>
            </a:r>
          </a:p>
        </p:txBody>
      </p:sp>
      <p:sp>
        <p:nvSpPr>
          <p:cNvPr id="19" name="Google Shape;320;p31">
            <a:extLst>
              <a:ext uri="{FF2B5EF4-FFF2-40B4-BE49-F238E27FC236}">
                <a16:creationId xmlns:a16="http://schemas.microsoft.com/office/drawing/2014/main" id="{182A94F2-C11C-AC13-AC18-81C990180A75}"/>
              </a:ext>
            </a:extLst>
          </p:cNvPr>
          <p:cNvSpPr txBox="1">
            <a:spLocks/>
          </p:cNvSpPr>
          <p:nvPr/>
        </p:nvSpPr>
        <p:spPr>
          <a:xfrm>
            <a:off x="6007675" y="3432737"/>
            <a:ext cx="2423100" cy="428400"/>
          </a:xfrm>
          <a:prstGeom prst="rect">
            <a:avLst/>
          </a:prstGeom>
          <a:noFill/>
          <a:ln w="1905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s-MX">
                <a:solidFill>
                  <a:schemeClr val="tx2">
                    <a:lumMod val="10000"/>
                  </a:schemeClr>
                </a:solidFill>
              </a:rPr>
              <a:t>Conclusiones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>
            <a:spLocks noGrp="1"/>
          </p:cNvSpPr>
          <p:nvPr>
            <p:ph type="title"/>
          </p:nvPr>
        </p:nvSpPr>
        <p:spPr>
          <a:xfrm>
            <a:off x="662729" y="767530"/>
            <a:ext cx="3839543" cy="14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tx2">
                    <a:lumMod val="10000"/>
                  </a:schemeClr>
                </a:solidFill>
              </a:rPr>
              <a:t>Enlace:</a:t>
            </a:r>
            <a:endParaRPr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64" name="Google Shape;364;p35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2" name="Google Shape;456;p41">
            <a:extLst>
              <a:ext uri="{FF2B5EF4-FFF2-40B4-BE49-F238E27FC236}">
                <a16:creationId xmlns:a16="http://schemas.microsoft.com/office/drawing/2014/main" id="{0EC5F998-744F-E784-B9FD-F3F6CB2A2384}"/>
              </a:ext>
            </a:extLst>
          </p:cNvPr>
          <p:cNvSpPr txBox="1">
            <a:spLocks/>
          </p:cNvSpPr>
          <p:nvPr/>
        </p:nvSpPr>
        <p:spPr>
          <a:xfrm>
            <a:off x="1273750" y="2487386"/>
            <a:ext cx="3023900" cy="84667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419">
                <a:solidFill>
                  <a:schemeClr val="bg1">
                    <a:lumMod val="50000"/>
                  </a:schemeClr>
                </a:solidFill>
                <a:ea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http://eramex.000webhostapp.com/</a:t>
            </a:r>
            <a:endParaRPr lang="en-US">
              <a:solidFill>
                <a:schemeClr val="bg1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9CFB227-3D18-258E-1361-D532F8567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700" y="1167130"/>
            <a:ext cx="2121550" cy="30479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7005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Conclusiones 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06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413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8" name="Google Shape;72;p16">
            <a:extLst>
              <a:ext uri="{FF2B5EF4-FFF2-40B4-BE49-F238E27FC236}">
                <a16:creationId xmlns:a16="http://schemas.microsoft.com/office/drawing/2014/main" id="{DF5F9AD1-2BE2-292F-18F7-9A6CC19ED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56" y="362895"/>
            <a:ext cx="6800996" cy="3247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t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600">
                <a:solidFill>
                  <a:schemeClr val="tx2">
                    <a:lumMod val="10000"/>
                  </a:schemeClr>
                </a:solidFill>
                <a:latin typeface="Arial "/>
              </a:rPr>
              <a:t>Se facilita la consulta sobre la información técnica básica para realizar un ERA a nivel estatal.</a:t>
            </a:r>
          </a:p>
          <a:p>
            <a:pPr marL="342900" indent="-34290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s-MX" altLang="es-MX" sz="1600">
                <a:solidFill>
                  <a:schemeClr val="tx2">
                    <a:lumMod val="10000"/>
                  </a:schemeClr>
                </a:solidFill>
                <a:latin typeface="Arial "/>
              </a:rPr>
              <a:t>Se realizó el análisis técnico a las guías estatales evidenciando la heterogeneidad que se tiene a nivel estatal.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endParaRPr lang="es-MX" altLang="es-MX" sz="1600">
              <a:solidFill>
                <a:schemeClr val="tx2">
                  <a:lumMod val="10000"/>
                </a:schemeClr>
              </a:solidFill>
              <a:latin typeface="Arial 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BDD3FEA-5DF6-E2F2-A410-F1F7CB412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438" y="1995960"/>
            <a:ext cx="3562350" cy="20764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E11DB428-0B54-16FE-6A1B-E081A92D11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39"/>
          <a:stretch/>
        </p:blipFill>
        <p:spPr>
          <a:xfrm>
            <a:off x="654259" y="1982601"/>
            <a:ext cx="436721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2661875" y="1931879"/>
            <a:ext cx="370055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Referencias 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15044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129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0A79A597-3097-C85E-A498-DF29229940CD}"/>
              </a:ext>
            </a:extLst>
          </p:cNvPr>
          <p:cNvSpPr txBox="1">
            <a:spLocks/>
          </p:cNvSpPr>
          <p:nvPr/>
        </p:nvSpPr>
        <p:spPr>
          <a:xfrm>
            <a:off x="311150" y="696458"/>
            <a:ext cx="8521700" cy="4447041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Curso-Taller (2022) “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 La Identificación De Peligros Al Análisis De Consecuencias” impartido por la Gerencia de Protección Ambiental de CFE. 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Página Dra. Cristina Cortinas de Nava (2023).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PROFEPA. (2022).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Emergencias químicas en México</a:t>
            </a: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Secretaría de Seguridad y Protección Ciudadana (2021).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Serie de fascículos. Riesgos Químicos, 2ª edición, CENAPRED. 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SEMARNAT (2008).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Compendio de Estadísticas Ambientales.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SEMARNAT (2015).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Informe de la Situación del Medio Ambiente en México. Compendio de Estadísticas Ambientales, Indicadores Clave, de Desempeño Ambiental y de Crecimiento Verde</a:t>
            </a: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SEMARNAT (2023).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Bases de datos estadísticos, cartográficas y documentales que recopilan organiza y difunden la información sobre los recursos naturales.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1400" b="1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Tesis Ingeniería Química (2023) . </a:t>
            </a:r>
            <a:r>
              <a:rPr lang="es-ES" sz="1400" kern="100">
                <a:solidFill>
                  <a:schemeClr val="tx2">
                    <a:lumMod val="1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Desarrollo de una herramienta interactiva mediante el análisis de las guías estatales para el estudio de riesgo ambiental en México. Facultad de Química –UNAM </a:t>
            </a:r>
            <a:endParaRPr lang="es-MX" sz="1400" kern="100">
              <a:solidFill>
                <a:schemeClr val="tx2">
                  <a:lumMod val="1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algn="just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1400"/>
              <a:defRPr/>
            </a:pPr>
            <a:endParaRPr lang="es-ES" sz="1400" ker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7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9" name="Google Shape;800;p56">
            <a:extLst>
              <a:ext uri="{FF2B5EF4-FFF2-40B4-BE49-F238E27FC236}">
                <a16:creationId xmlns:a16="http://schemas.microsoft.com/office/drawing/2014/main" id="{364EEE13-37EC-8A57-A348-E403B60F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47938" y="2704797"/>
            <a:ext cx="4448100" cy="12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Contacto</a:t>
            </a:r>
            <a:endParaRPr sz="18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sammysemb@gmail.com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5567104391</a:t>
            </a:r>
            <a:endParaRPr/>
          </a:p>
        </p:txBody>
      </p:sp>
      <p:cxnSp>
        <p:nvCxnSpPr>
          <p:cNvPr id="10" name="Google Shape;802;p56">
            <a:extLst>
              <a:ext uri="{FF2B5EF4-FFF2-40B4-BE49-F238E27FC236}">
                <a16:creationId xmlns:a16="http://schemas.microsoft.com/office/drawing/2014/main" id="{831BF27E-3665-4C1F-7833-292AFA5C6A12}"/>
              </a:ext>
            </a:extLst>
          </p:cNvPr>
          <p:cNvCxnSpPr/>
          <p:nvPr/>
        </p:nvCxnSpPr>
        <p:spPr>
          <a:xfrm>
            <a:off x="2202038" y="2704797"/>
            <a:ext cx="4740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5" name="Google Shape;799;p56">
            <a:extLst>
              <a:ext uri="{FF2B5EF4-FFF2-40B4-BE49-F238E27FC236}">
                <a16:creationId xmlns:a16="http://schemas.microsoft.com/office/drawing/2014/main" id="{4023C76F-A620-D5FD-FFC7-C2404E034581}"/>
              </a:ext>
            </a:extLst>
          </p:cNvPr>
          <p:cNvSpPr txBox="1">
            <a:spLocks/>
          </p:cNvSpPr>
          <p:nvPr/>
        </p:nvSpPr>
        <p:spPr>
          <a:xfrm>
            <a:off x="2347938" y="1157699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algn="ctr"/>
            <a:r>
              <a:rPr lang="es-MX" sz="7000">
                <a:solidFill>
                  <a:schemeClr val="tx2">
                    <a:lumMod val="10000"/>
                  </a:schemeClr>
                </a:solidFill>
              </a:rPr>
              <a:t>¡Gracias!</a:t>
            </a:r>
          </a:p>
        </p:txBody>
      </p:sp>
      <p:sp>
        <p:nvSpPr>
          <p:cNvPr id="16" name="Google Shape;803;p56">
            <a:extLst>
              <a:ext uri="{FF2B5EF4-FFF2-40B4-BE49-F238E27FC236}">
                <a16:creationId xmlns:a16="http://schemas.microsoft.com/office/drawing/2014/main" id="{078E90E8-A2C7-94C7-3723-195C0F47055E}"/>
              </a:ext>
            </a:extLst>
          </p:cNvPr>
          <p:cNvSpPr/>
          <p:nvPr/>
        </p:nvSpPr>
        <p:spPr>
          <a:xfrm>
            <a:off x="1693943" y="170130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804;p56">
            <a:extLst>
              <a:ext uri="{FF2B5EF4-FFF2-40B4-BE49-F238E27FC236}">
                <a16:creationId xmlns:a16="http://schemas.microsoft.com/office/drawing/2014/main" id="{51BA2061-0439-03DF-468D-0F57F5E1B184}"/>
              </a:ext>
            </a:extLst>
          </p:cNvPr>
          <p:cNvSpPr/>
          <p:nvPr/>
        </p:nvSpPr>
        <p:spPr>
          <a:xfrm>
            <a:off x="7297643" y="1701302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266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cxnSp>
        <p:nvCxnSpPr>
          <p:cNvPr id="2" name="Google Shape;442;p40">
            <a:extLst>
              <a:ext uri="{FF2B5EF4-FFF2-40B4-BE49-F238E27FC236}">
                <a16:creationId xmlns:a16="http://schemas.microsoft.com/office/drawing/2014/main" id="{05091230-7440-945D-6A0D-B03F759B0FA2}"/>
              </a:ext>
            </a:extLst>
          </p:cNvPr>
          <p:cNvCxnSpPr>
            <a:cxnSpLocks/>
          </p:cNvCxnSpPr>
          <p:nvPr/>
        </p:nvCxnSpPr>
        <p:spPr>
          <a:xfrm>
            <a:off x="4583525" y="952500"/>
            <a:ext cx="0" cy="36503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342;p33">
            <a:extLst>
              <a:ext uri="{FF2B5EF4-FFF2-40B4-BE49-F238E27FC236}">
                <a16:creationId xmlns:a16="http://schemas.microsoft.com/office/drawing/2014/main" id="{8D1CFE90-3705-BC47-698B-7AEC4FD0E91E}"/>
              </a:ext>
            </a:extLst>
          </p:cNvPr>
          <p:cNvSpPr txBox="1">
            <a:spLocks/>
          </p:cNvSpPr>
          <p:nvPr/>
        </p:nvSpPr>
        <p:spPr>
          <a:xfrm>
            <a:off x="851281" y="342075"/>
            <a:ext cx="7990137" cy="4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s-MX" sz="1800" b="1">
                <a:solidFill>
                  <a:schemeClr val="tx2">
                    <a:lumMod val="10000"/>
                  </a:schemeClr>
                </a:solidFill>
                <a:latin typeface="Quicksand"/>
                <a:ea typeface="Calibri"/>
              </a:rPr>
              <a:t>Riesgo y Peligro</a:t>
            </a:r>
            <a:endParaRPr lang="en-US"/>
          </a:p>
          <a:p>
            <a:pPr marL="0" indent="0" algn="ctr">
              <a:lnSpc>
                <a:spcPct val="150000"/>
              </a:lnSpc>
            </a:pPr>
            <a:r>
              <a:rPr lang="es-MX" sz="1800" i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latin typeface="Quicksand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E0E8AC-0F43-8BCD-5711-26E3C55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1591" y="3239178"/>
            <a:ext cx="7704000" cy="530400"/>
          </a:xfrm>
        </p:spPr>
        <p:txBody>
          <a:bodyPr/>
          <a:lstStyle/>
          <a:p>
            <a:pPr>
              <a:lnSpc>
                <a:spcPct val="114999"/>
              </a:lnSpc>
            </a:pPr>
            <a:r>
              <a:rPr lang="en-US" err="1"/>
              <a:t>Según</a:t>
            </a:r>
            <a:r>
              <a:rPr lang="en-US"/>
              <a:t> J. Casal (2001) los peligros se identifican (condiciones que pueden producir un</a:t>
            </a:r>
          </a:p>
          <a:p>
            <a:pPr>
              <a:lnSpc>
                <a:spcPct val="114999"/>
              </a:lnSpc>
            </a:pPr>
            <a:r>
              <a:rPr lang="en-US" err="1"/>
              <a:t>accidente</a:t>
            </a:r>
            <a:r>
              <a:rPr lang="en-US"/>
              <a:t>) y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riesgos</a:t>
            </a:r>
            <a:r>
              <a:rPr lang="en-US"/>
              <a:t> se </a:t>
            </a:r>
            <a:r>
              <a:rPr lang="en-US" err="1"/>
              <a:t>evalúan</a:t>
            </a:r>
            <a:r>
              <a:rPr lang="en-US"/>
              <a:t> (</a:t>
            </a:r>
            <a:r>
              <a:rPr lang="en-US" err="1"/>
              <a:t>probabilidad</a:t>
            </a:r>
            <a:r>
              <a:rPr lang="en-US"/>
              <a:t> de que un </a:t>
            </a:r>
            <a:r>
              <a:rPr lang="en-US" err="1"/>
              <a:t>peligro</a:t>
            </a:r>
            <a:r>
              <a:rPr lang="en-US"/>
              <a:t> se </a:t>
            </a:r>
            <a:r>
              <a:rPr lang="en-US" err="1"/>
              <a:t>convierta</a:t>
            </a:r>
            <a:r>
              <a:rPr lang="en-US"/>
              <a:t> </a:t>
            </a:r>
            <a:r>
              <a:rPr lang="en-US" err="1"/>
              <a:t>realmente</a:t>
            </a:r>
          </a:p>
          <a:p>
            <a:pPr>
              <a:lnSpc>
                <a:spcPct val="114999"/>
              </a:lnSpc>
            </a:pPr>
            <a:r>
              <a:rPr lang="en-US" err="1"/>
              <a:t>en</a:t>
            </a:r>
            <a:r>
              <a:rPr lang="en-US"/>
              <a:t> un </a:t>
            </a:r>
            <a:r>
              <a:rPr lang="en-US" err="1"/>
              <a:t>accidente</a:t>
            </a:r>
            <a:r>
              <a:rPr lang="en-US"/>
              <a:t>).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6E1F5F-4B88-E02A-B663-51BDFE13D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464433"/>
              </p:ext>
            </p:extLst>
          </p:nvPr>
        </p:nvGraphicFramePr>
        <p:xfrm>
          <a:off x="1757631" y="1649802"/>
          <a:ext cx="5772960" cy="1280160"/>
        </p:xfrm>
        <a:graphic>
          <a:graphicData uri="http://schemas.openxmlformats.org/drawingml/2006/table">
            <a:tbl>
              <a:tblPr firstRow="1" bandRow="1">
                <a:tableStyleId>{C6826EEF-ABBC-46BC-9C33-1F73B9883526}</a:tableStyleId>
              </a:tblPr>
              <a:tblGrid>
                <a:gridCol w="2886480">
                  <a:extLst>
                    <a:ext uri="{9D8B030D-6E8A-4147-A177-3AD203B41FA5}">
                      <a16:colId xmlns:a16="http://schemas.microsoft.com/office/drawing/2014/main" val="3956605362"/>
                    </a:ext>
                  </a:extLst>
                </a:gridCol>
                <a:gridCol w="2886480">
                  <a:extLst>
                    <a:ext uri="{9D8B030D-6E8A-4147-A177-3AD203B41FA5}">
                      <a16:colId xmlns:a16="http://schemas.microsoft.com/office/drawing/2014/main" val="2688862948"/>
                    </a:ext>
                  </a:extLst>
                </a:gridCol>
              </a:tblGrid>
              <a:tr h="307730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Peligro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Riesgo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7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Cualitativo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Se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identifica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Asociado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 a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una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condición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Cuantitativo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• Se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evalúa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•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Asociado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 a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una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probabilidad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• </a:t>
                      </a:r>
                      <a:r>
                        <a:rPr lang="en-US" sz="1400" b="0" i="0" u="none" strike="noStrike" cap="none" noProof="0" err="1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Nunca</a:t>
                      </a:r>
                      <a:r>
                        <a:rPr lang="en-US" sz="1400" b="0" i="0" u="none" strike="noStrike" cap="none" noProof="0">
                          <a:solidFill>
                            <a:srgbClr val="000000"/>
                          </a:solidFill>
                          <a:latin typeface="Quicksand"/>
                          <a:cs typeface="Arial"/>
                          <a:sym typeface="Arial"/>
                        </a:rPr>
                        <a:t> se reduce a cero</a:t>
                      </a:r>
                      <a:endParaRPr lang="en-US" sz="1400" b="0" i="0" u="none" strike="noStrike" cap="none">
                        <a:solidFill>
                          <a:srgbClr val="000000"/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9579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033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cxnSp>
        <p:nvCxnSpPr>
          <p:cNvPr id="2" name="Google Shape;442;p40">
            <a:extLst>
              <a:ext uri="{FF2B5EF4-FFF2-40B4-BE49-F238E27FC236}">
                <a16:creationId xmlns:a16="http://schemas.microsoft.com/office/drawing/2014/main" id="{05091230-7440-945D-6A0D-B03F759B0FA2}"/>
              </a:ext>
            </a:extLst>
          </p:cNvPr>
          <p:cNvCxnSpPr>
            <a:cxnSpLocks/>
          </p:cNvCxnSpPr>
          <p:nvPr/>
        </p:nvCxnSpPr>
        <p:spPr>
          <a:xfrm>
            <a:off x="4583525" y="952500"/>
            <a:ext cx="0" cy="36503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" name="Google Shape;342;p33">
            <a:extLst>
              <a:ext uri="{FF2B5EF4-FFF2-40B4-BE49-F238E27FC236}">
                <a16:creationId xmlns:a16="http://schemas.microsoft.com/office/drawing/2014/main" id="{8D1CFE90-3705-BC47-698B-7AEC4FD0E91E}"/>
              </a:ext>
            </a:extLst>
          </p:cNvPr>
          <p:cNvSpPr txBox="1">
            <a:spLocks/>
          </p:cNvSpPr>
          <p:nvPr/>
        </p:nvSpPr>
        <p:spPr>
          <a:xfrm>
            <a:off x="851281" y="342075"/>
            <a:ext cx="7990137" cy="4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s-MX" sz="1800" b="1">
                <a:solidFill>
                  <a:schemeClr val="tx2">
                    <a:lumMod val="10000"/>
                  </a:schemeClr>
                </a:solidFill>
                <a:latin typeface="Quicksand"/>
                <a:ea typeface="Calibri"/>
              </a:rPr>
              <a:t>ERA</a:t>
            </a:r>
            <a:endParaRPr lang="en-US"/>
          </a:p>
          <a:p>
            <a:pPr marL="0" indent="0" algn="ctr">
              <a:lnSpc>
                <a:spcPct val="150000"/>
              </a:lnSpc>
            </a:pPr>
            <a:r>
              <a:rPr lang="es-MX" sz="1800" i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latin typeface="Quicksand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E0E8AC-0F43-8BCD-5711-26E3C559B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4732" y="812999"/>
            <a:ext cx="2387972" cy="1091117"/>
          </a:xfrm>
        </p:spPr>
        <p:txBody>
          <a:bodyPr/>
          <a:lstStyle/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/>
              <a:t>ERA=ARP + ARPAC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/>
              <a:t>ARP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-US" err="1"/>
              <a:t>Identificar</a:t>
            </a:r>
            <a:r>
              <a:rPr lang="en-US"/>
              <a:t> DMP DMC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4" name="Picture 3" descr="A diagram of a pyramid&#10;&#10;Description automatically generated">
            <a:extLst>
              <a:ext uri="{FF2B5EF4-FFF2-40B4-BE49-F238E27FC236}">
                <a16:creationId xmlns:a16="http://schemas.microsoft.com/office/drawing/2014/main" id="{9F416D9D-8E64-0FCE-616A-9C2122DE5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07" y="1049008"/>
            <a:ext cx="4412592" cy="27219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7FC9D-C2A0-81BD-9A82-0AC8FA96E156}"/>
              </a:ext>
            </a:extLst>
          </p:cNvPr>
          <p:cNvSpPr txBox="1"/>
          <p:nvPr/>
        </p:nvSpPr>
        <p:spPr>
          <a:xfrm>
            <a:off x="590909" y="3982169"/>
            <a:ext cx="44145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Fuente: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Pirámide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invertida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(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integración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de las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metodologías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utilizadas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en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</a:t>
            </a:r>
            <a:r>
              <a:rPr lang="en-US" sz="1200" err="1">
                <a:solidFill>
                  <a:schemeClr val="dk1"/>
                </a:solidFill>
                <a:latin typeface="Mulish"/>
                <a:sym typeface="Mulish"/>
              </a:rPr>
              <a:t>los</a:t>
            </a:r>
            <a:r>
              <a:rPr lang="en-US" sz="1200">
                <a:solidFill>
                  <a:schemeClr val="dk1"/>
                </a:solidFill>
                <a:latin typeface="Mulish"/>
                <a:sym typeface="Mulish"/>
              </a:rPr>
              <a:t> AR) FUENTE: REVISTA 39 AISOHMEX, 2017</a:t>
            </a: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29BCDFF3-C7AA-C7D8-E0B1-3A425656D94C}"/>
              </a:ext>
            </a:extLst>
          </p:cNvPr>
          <p:cNvSpPr txBox="1">
            <a:spLocks/>
          </p:cNvSpPr>
          <p:nvPr/>
        </p:nvSpPr>
        <p:spPr>
          <a:xfrm>
            <a:off x="5606170" y="1892739"/>
            <a:ext cx="2387972" cy="1921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/>
              <a:t>ARP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-US" err="1"/>
              <a:t>Cuantificar</a:t>
            </a:r>
            <a:r>
              <a:rPr lang="en-US"/>
              <a:t> </a:t>
            </a:r>
            <a:r>
              <a:rPr lang="en-US" err="1"/>
              <a:t>efectos</a:t>
            </a:r>
            <a:endParaRPr lang="en-US"/>
          </a:p>
          <a:p>
            <a:pPr lvl="1">
              <a:lnSpc>
                <a:spcPct val="114999"/>
              </a:lnSpc>
              <a:buFont typeface="Courier New"/>
              <a:buChar char="o"/>
            </a:pPr>
            <a:r>
              <a:rPr lang="en-US" err="1"/>
              <a:t>Representarlos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un plano (ZR y ZA)</a:t>
            </a:r>
          </a:p>
          <a:p>
            <a:pPr lvl="1">
              <a:lnSpc>
                <a:spcPct val="114999"/>
              </a:lnSpc>
              <a:buFont typeface="Courier New"/>
              <a:buChar char="o"/>
            </a:pP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93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4726094" y="832701"/>
            <a:ext cx="3852000" cy="3958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 sz="1800">
              <a:solidFill>
                <a:schemeClr val="tx2">
                  <a:lumMod val="10000"/>
                </a:schemeClr>
              </a:solidFill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[….]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Quienes realicen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actividades altamente riesgosas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, en los términos del Reglamento correspondiente, deberán formular y presentar a la Secretaría un estudio de riesgo ambiental, …</a:t>
            </a: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-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Artículo 147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LGEEPA</a:t>
            </a:r>
            <a:endParaRPr lang="es-MX" sz="1200" i="1">
              <a:solidFill>
                <a:schemeClr val="tx2">
                  <a:lumMod val="10000"/>
                </a:schemeClr>
              </a:solidFill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effectLst/>
              <a:latin typeface="Mulish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cxnSp>
        <p:nvCxnSpPr>
          <p:cNvPr id="2" name="Google Shape;442;p40">
            <a:extLst>
              <a:ext uri="{FF2B5EF4-FFF2-40B4-BE49-F238E27FC236}">
                <a16:creationId xmlns:a16="http://schemas.microsoft.com/office/drawing/2014/main" id="{05091230-7440-945D-6A0D-B03F759B0FA2}"/>
              </a:ext>
            </a:extLst>
          </p:cNvPr>
          <p:cNvCxnSpPr>
            <a:cxnSpLocks/>
          </p:cNvCxnSpPr>
          <p:nvPr/>
        </p:nvCxnSpPr>
        <p:spPr>
          <a:xfrm>
            <a:off x="4583525" y="952500"/>
            <a:ext cx="0" cy="36503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79AE8D5F-6BE5-3344-9165-6FC2E98DC195}"/>
              </a:ext>
            </a:extLst>
          </p:cNvPr>
          <p:cNvSpPr txBox="1">
            <a:spLocks/>
          </p:cNvSpPr>
          <p:nvPr/>
        </p:nvSpPr>
        <p:spPr>
          <a:xfrm>
            <a:off x="595472" y="767076"/>
            <a:ext cx="3852000" cy="3988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lnSpc>
                <a:spcPct val="150000"/>
              </a:lnSpc>
            </a:pPr>
            <a:endParaRPr lang="es-MX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Documento que indica los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Escenarios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de Riesgo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identificados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y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evaluados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con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posibles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afectaciones al medio ambiente, de tal manera que mediante el uso de metodologías y herramientas tecnológicas se </a:t>
            </a: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cuantifiquen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los probables daños al medio ambiente de un Proyecto en Operación.</a:t>
            </a:r>
          </a:p>
          <a:p>
            <a:pPr marL="0" indent="0" algn="just">
              <a:lnSpc>
                <a:spcPct val="150000"/>
              </a:lnSpc>
            </a:pPr>
            <a:endParaRPr lang="es-MX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r">
              <a:lnSpc>
                <a:spcPct val="150000"/>
              </a:lnSpc>
            </a:pPr>
            <a:r>
              <a:rPr lang="es-MX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-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Guía para la elaboración del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ARSH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</a:t>
            </a:r>
          </a:p>
          <a:p>
            <a:pPr marL="0" indent="0" algn="r">
              <a:lnSpc>
                <a:spcPct val="150000"/>
              </a:lnSpc>
            </a:pPr>
            <a:endParaRPr lang="es-MX" sz="1200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just">
              <a:lnSpc>
                <a:spcPct val="150000"/>
              </a:lnSpc>
            </a:pPr>
            <a:endParaRPr lang="es-MX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</p:txBody>
      </p:sp>
      <p:sp>
        <p:nvSpPr>
          <p:cNvPr id="5" name="Google Shape;342;p33">
            <a:extLst>
              <a:ext uri="{FF2B5EF4-FFF2-40B4-BE49-F238E27FC236}">
                <a16:creationId xmlns:a16="http://schemas.microsoft.com/office/drawing/2014/main" id="{8D1CFE90-3705-BC47-698B-7AEC4FD0E91E}"/>
              </a:ext>
            </a:extLst>
          </p:cNvPr>
          <p:cNvSpPr txBox="1">
            <a:spLocks/>
          </p:cNvSpPr>
          <p:nvPr/>
        </p:nvSpPr>
        <p:spPr>
          <a:xfrm>
            <a:off x="851281" y="342075"/>
            <a:ext cx="7990137" cy="4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s-MX" sz="1800" b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Estudio de Riesgo Ambiental (ERA)</a:t>
            </a:r>
          </a:p>
          <a:p>
            <a:pPr marL="0" indent="0" algn="ctr">
              <a:lnSpc>
                <a:spcPct val="150000"/>
              </a:lnSpc>
            </a:pPr>
            <a:r>
              <a:rPr lang="es-MX" sz="1800" i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latin typeface="Quicksand" panose="020B060402020202020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119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588588" y="1107637"/>
            <a:ext cx="3852000" cy="33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Se considerará como actividad altamente riesgosa, el manejo de sustancias peligrosas en un </a:t>
            </a:r>
            <a:r>
              <a:rPr lang="es-MX" b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volumen</a:t>
            </a:r>
            <a:r>
              <a:rPr lang="es-MX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 </a:t>
            </a:r>
            <a:r>
              <a:rPr lang="es-MX" b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igual</a:t>
            </a:r>
            <a:r>
              <a:rPr lang="es-MX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 o </a:t>
            </a:r>
            <a:r>
              <a:rPr lang="es-MX" b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superior</a:t>
            </a:r>
            <a:r>
              <a:rPr lang="es-MX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 a la </a:t>
            </a:r>
            <a:r>
              <a:rPr lang="es-MX" b="1" u="sng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cantidad de reporte.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>
              <a:solidFill>
                <a:schemeClr val="tx2">
                  <a:lumMod val="10000"/>
                </a:schemeClr>
              </a:solidFill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>
              <a:solidFill>
                <a:schemeClr val="tx2">
                  <a:lumMod val="10000"/>
                </a:schemeClr>
              </a:solidFill>
              <a:effectLst/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>
              <a:solidFill>
                <a:schemeClr val="tx2">
                  <a:lumMod val="10000"/>
                </a:schemeClr>
              </a:solidFill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-MX">
              <a:solidFill>
                <a:schemeClr val="tx2">
                  <a:lumMod val="10000"/>
                </a:schemeClr>
              </a:solidFill>
              <a:latin typeface="Mulish" panose="020B0604020202020204" charset="0"/>
              <a:ea typeface="Calibri" panose="020F0502020204030204" pitchFamily="34" charset="0"/>
            </a:endParaRPr>
          </a:p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-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Articulo 1º del 1er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LAAR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y Artículo 2o del 2do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LAAR</a:t>
            </a:r>
            <a:endParaRPr lang="es-MX" sz="1200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s-MX" sz="1600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effectLst/>
              <a:latin typeface="Mulish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cxnSp>
        <p:nvCxnSpPr>
          <p:cNvPr id="2" name="Google Shape;442;p40">
            <a:extLst>
              <a:ext uri="{FF2B5EF4-FFF2-40B4-BE49-F238E27FC236}">
                <a16:creationId xmlns:a16="http://schemas.microsoft.com/office/drawing/2014/main" id="{05091230-7440-945D-6A0D-B03F759B0FA2}"/>
              </a:ext>
            </a:extLst>
          </p:cNvPr>
          <p:cNvCxnSpPr>
            <a:cxnSpLocks/>
          </p:cNvCxnSpPr>
          <p:nvPr/>
        </p:nvCxnSpPr>
        <p:spPr>
          <a:xfrm>
            <a:off x="4583525" y="952500"/>
            <a:ext cx="0" cy="3650375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79AE8D5F-6BE5-3344-9165-6FC2E98DC195}"/>
              </a:ext>
            </a:extLst>
          </p:cNvPr>
          <p:cNvSpPr txBox="1">
            <a:spLocks/>
          </p:cNvSpPr>
          <p:nvPr/>
        </p:nvSpPr>
        <p:spPr>
          <a:xfrm>
            <a:off x="4846350" y="788225"/>
            <a:ext cx="3852000" cy="3827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b="1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Cantidad mínima </a:t>
            </a:r>
            <a:r>
              <a:rPr lang="es-MX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de sustancia peligrosa en producción, procesamiento, transporte, almacenamiento, uso o disposición final, o la suma de éstas, existentes en una instalación o medio de transporte dados, que, al ser liberada, por causas naturales o derivadas de la actividad humana, ocasionaría una afectación significativa al ambiente, a la población o a sus bienes</a:t>
            </a:r>
          </a:p>
          <a:p>
            <a:pPr marL="0" indent="0" algn="just">
              <a:lnSpc>
                <a:spcPct val="150000"/>
              </a:lnSpc>
            </a:pPr>
            <a:endParaRPr lang="es-MX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r">
              <a:lnSpc>
                <a:spcPct val="150000"/>
              </a:lnSpc>
            </a:pPr>
            <a:r>
              <a:rPr lang="es-MX" i="1">
                <a:solidFill>
                  <a:schemeClr val="tx2">
                    <a:lumMod val="10000"/>
                  </a:schemeClr>
                </a:solidFill>
                <a:effectLst/>
                <a:latin typeface="Mulish" panose="020B0604020202020204" charset="0"/>
                <a:ea typeface="Calibri" panose="020F0502020204030204" pitchFamily="34" charset="0"/>
              </a:rPr>
              <a:t>-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Articulo 1º del 1er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LAAR</a:t>
            </a:r>
            <a:r>
              <a:rPr lang="es-MX" sz="1200" i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 y Artículo 2o del 2do </a:t>
            </a:r>
            <a:r>
              <a:rPr lang="es-MX" sz="1200" i="1" err="1">
                <a:solidFill>
                  <a:schemeClr val="tx2">
                    <a:lumMod val="10000"/>
                  </a:schemeClr>
                </a:solidFill>
                <a:latin typeface="Mulish" panose="020B0604020202020204" charset="0"/>
              </a:rPr>
              <a:t>LAAR</a:t>
            </a:r>
            <a:endParaRPr lang="es-MX" sz="1200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r">
              <a:lnSpc>
                <a:spcPct val="150000"/>
              </a:lnSpc>
            </a:pPr>
            <a:endParaRPr lang="es-MX" sz="1200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r">
              <a:lnSpc>
                <a:spcPct val="150000"/>
              </a:lnSpc>
            </a:pPr>
            <a:endParaRPr lang="es-MX" sz="1200" i="1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  <a:p>
            <a:pPr marL="0" indent="0" algn="just">
              <a:lnSpc>
                <a:spcPct val="150000"/>
              </a:lnSpc>
            </a:pPr>
            <a:endParaRPr lang="es-MX">
              <a:solidFill>
                <a:schemeClr val="tx2">
                  <a:lumMod val="10000"/>
                </a:schemeClr>
              </a:solidFill>
              <a:latin typeface="Mulish" panose="020B0604020202020204" charset="0"/>
            </a:endParaRPr>
          </a:p>
        </p:txBody>
      </p:sp>
      <p:sp>
        <p:nvSpPr>
          <p:cNvPr id="4" name="Google Shape;342;p33">
            <a:extLst>
              <a:ext uri="{FF2B5EF4-FFF2-40B4-BE49-F238E27FC236}">
                <a16:creationId xmlns:a16="http://schemas.microsoft.com/office/drawing/2014/main" id="{94DC6DA7-798E-F27B-B5C1-77F2A61E694B}"/>
              </a:ext>
            </a:extLst>
          </p:cNvPr>
          <p:cNvSpPr txBox="1">
            <a:spLocks/>
          </p:cNvSpPr>
          <p:nvPr/>
        </p:nvSpPr>
        <p:spPr>
          <a:xfrm>
            <a:off x="851281" y="233475"/>
            <a:ext cx="3446369" cy="4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s-MX" sz="1800" b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Actividad Altamente Riesgosa (AAR)</a:t>
            </a:r>
          </a:p>
          <a:p>
            <a:pPr marL="0" indent="0" algn="ctr">
              <a:lnSpc>
                <a:spcPct val="150000"/>
              </a:lnSpc>
            </a:pPr>
            <a:endParaRPr lang="es-MX" sz="1800">
              <a:solidFill>
                <a:schemeClr val="tx2">
                  <a:lumMod val="10000"/>
                </a:schemeClr>
              </a:solidFill>
              <a:latin typeface="Quicksand" panose="020B0604020202020204" charset="0"/>
              <a:ea typeface="Calibri" panose="020F0502020204030204" pitchFamily="34" charset="0"/>
            </a:endParaRPr>
          </a:p>
        </p:txBody>
      </p:sp>
      <p:sp>
        <p:nvSpPr>
          <p:cNvPr id="6" name="Google Shape;342;p33">
            <a:extLst>
              <a:ext uri="{FF2B5EF4-FFF2-40B4-BE49-F238E27FC236}">
                <a16:creationId xmlns:a16="http://schemas.microsoft.com/office/drawing/2014/main" id="{21186D62-1546-12ED-2D6C-3C3FC18B9BC2}"/>
              </a:ext>
            </a:extLst>
          </p:cNvPr>
          <p:cNvSpPr txBox="1">
            <a:spLocks/>
          </p:cNvSpPr>
          <p:nvPr/>
        </p:nvSpPr>
        <p:spPr>
          <a:xfrm>
            <a:off x="5049165" y="231199"/>
            <a:ext cx="3446369" cy="47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s-MX" sz="1800" b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Cantidad de Reporte</a:t>
            </a:r>
          </a:p>
          <a:p>
            <a:pPr marL="0" indent="0" algn="ctr">
              <a:lnSpc>
                <a:spcPct val="150000"/>
              </a:lnSpc>
            </a:pPr>
            <a:r>
              <a:rPr lang="es-MX" sz="1800" i="1">
                <a:solidFill>
                  <a:schemeClr val="tx2">
                    <a:lumMod val="10000"/>
                  </a:schemeClr>
                </a:solidFill>
                <a:latin typeface="Quicksand" panose="020B0604020202020204" charset="0"/>
                <a:ea typeface="Calibri" panose="020F0502020204030204" pitchFamily="34" charset="0"/>
              </a:rPr>
              <a:t>	</a:t>
            </a:r>
            <a:endParaRPr lang="es-MX" sz="1800">
              <a:solidFill>
                <a:schemeClr val="tx2">
                  <a:lumMod val="10000"/>
                </a:schemeClr>
              </a:solidFill>
              <a:latin typeface="Quicksand" panose="020B060402020202020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347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Antecedentes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01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3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2">
                    <a:lumMod val="10000"/>
                  </a:schemeClr>
                </a:solidFill>
              </a:rPr>
              <a:t>Listados de Actividades Altamente Riesgosas</a:t>
            </a:r>
            <a:endParaRPr sz="2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48" name="Google Shape;448;p41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Establece las cantidades de reporte que definen a una actividad altamente riesgosa, por el manejo de </a:t>
            </a:r>
            <a:r>
              <a:rPr lang="es-MX" b="1"/>
              <a:t>sustancias</a:t>
            </a:r>
            <a:r>
              <a:rPr lang="es-MX"/>
              <a:t> </a:t>
            </a:r>
            <a:r>
              <a:rPr lang="es-MX" b="1"/>
              <a:t>tóxicas</a:t>
            </a:r>
            <a:r>
              <a:rPr lang="es-MX"/>
              <a:t>.  (publicado en el DOF el 28 de marzo de 1990.). </a:t>
            </a:r>
            <a:endParaRPr lang="en-US"/>
          </a:p>
        </p:txBody>
      </p:sp>
      <p:sp>
        <p:nvSpPr>
          <p:cNvPr id="449" name="Google Shape;449;p41"/>
          <p:cNvSpPr txBox="1">
            <a:spLocks noGrp="1"/>
          </p:cNvSpPr>
          <p:nvPr>
            <p:ph type="subTitle" idx="2"/>
          </p:nvPr>
        </p:nvSpPr>
        <p:spPr>
          <a:xfrm>
            <a:off x="1381500" y="321847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Establece las cantidades de reporte que definen a una actividad altamente riesgosa, por el manejo de </a:t>
            </a:r>
            <a:r>
              <a:rPr lang="es-MX" b="1"/>
              <a:t>sustancias inflamables y explosivas</a:t>
            </a:r>
            <a:r>
              <a:rPr lang="es-MX"/>
              <a:t>. (publicado en el DOF el 4 de mayo de 1992.)</a:t>
            </a:r>
            <a:endParaRPr lang="en-US"/>
          </a:p>
        </p:txBody>
      </p:sp>
      <p:sp>
        <p:nvSpPr>
          <p:cNvPr id="451" name="Google Shape;451;p41"/>
          <p:cNvSpPr/>
          <p:nvPr/>
        </p:nvSpPr>
        <p:spPr>
          <a:xfrm>
            <a:off x="720000" y="134046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/>
          <p:cNvSpPr/>
          <p:nvPr/>
        </p:nvSpPr>
        <p:spPr>
          <a:xfrm>
            <a:off x="727400" y="2850076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bg1">
                    <a:lumMod val="50000"/>
                  </a:schemeClr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bg1">
                  <a:lumMod val="50000"/>
                </a:schemeClr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Primer Listado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5" name="Google Shape;455;p41"/>
          <p:cNvSpPr txBox="1">
            <a:spLocks noGrp="1"/>
          </p:cNvSpPr>
          <p:nvPr>
            <p:ph type="subTitle" idx="5"/>
          </p:nvPr>
        </p:nvSpPr>
        <p:spPr>
          <a:xfrm>
            <a:off x="1381500" y="2897776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Segundo</a:t>
            </a:r>
            <a:r>
              <a:rPr lang="en"/>
              <a:t> </a:t>
            </a:r>
            <a:r>
              <a:rPr lang="en">
                <a:solidFill>
                  <a:schemeClr val="bg1">
                    <a:lumMod val="50000"/>
                  </a:schemeClr>
                </a:solidFill>
              </a:rPr>
              <a:t>Listado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7" name="Google Shape;457;p41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224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891540" y="374741"/>
            <a:ext cx="77266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altLang="es-MX" sz="2400">
                <a:solidFill>
                  <a:schemeClr val="tx2">
                    <a:lumMod val="10000"/>
                  </a:schemeClr>
                </a:solidFill>
                <a:latin typeface="Arial "/>
              </a:rPr>
              <a:t>PRUEBAS DE SEGURIDAD</a:t>
            </a:r>
            <a:br>
              <a:rPr lang="es-MX" altLang="es-MX" sz="2400">
                <a:solidFill>
                  <a:schemeClr val="tx2">
                    <a:lumMod val="10000"/>
                  </a:schemeClr>
                </a:solidFill>
                <a:latin typeface="Arial "/>
              </a:rPr>
            </a:br>
            <a:endParaRPr sz="2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EC3292F5-E102-2091-F3EC-61481C033596}"/>
              </a:ext>
            </a:extLst>
          </p:cNvPr>
          <p:cNvSpPr txBox="1">
            <a:spLocks/>
          </p:cNvSpPr>
          <p:nvPr/>
        </p:nvSpPr>
        <p:spPr>
          <a:xfrm>
            <a:off x="622300" y="893713"/>
            <a:ext cx="8521700" cy="42497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pPr>
            <a:r>
              <a:rPr lang="es-ES" sz="140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  <a:hlinkClick r:id="rId3"/>
              </a:rPr>
              <a:t>https://checkphish.bolster.ai/</a:t>
            </a:r>
            <a:endParaRPr lang="es-ES" sz="140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0" indent="0" algn="just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pPr>
            <a:r>
              <a:rPr lang="es-MX" sz="140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La palabra </a:t>
            </a:r>
            <a:r>
              <a:rPr lang="es-MX" sz="1400" b="1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phishing</a:t>
            </a:r>
            <a:r>
              <a:rPr lang="es-MX" sz="140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 quiere decir suplantación de identidad. </a:t>
            </a:r>
          </a:p>
          <a:p>
            <a:pPr marL="0" indent="0" algn="just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pPr>
            <a:r>
              <a:rPr lang="es-MX" sz="140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Es una técnica de ingeniería social que usan los ciberdelincuentes para obtener información confidencial de los usuarios de forma fraudulenta y así apropiarse de la identidad de esas personas.</a:t>
            </a:r>
            <a:endParaRPr lang="es-ES" sz="1400" ker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633227-4D6C-AD7F-693F-9C2C5C1B7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0220" y="2115749"/>
            <a:ext cx="5623560" cy="302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86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891540" y="374741"/>
            <a:ext cx="772667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MX" altLang="es-MX" sz="2400">
                <a:solidFill>
                  <a:schemeClr val="tx2">
                    <a:lumMod val="10000"/>
                  </a:schemeClr>
                </a:solidFill>
                <a:latin typeface="Arial "/>
              </a:rPr>
              <a:t>PRUEBAS DE SEGURIDAD</a:t>
            </a:r>
            <a:br>
              <a:rPr lang="es-MX" altLang="es-MX" sz="2400">
                <a:solidFill>
                  <a:schemeClr val="tx2">
                    <a:lumMod val="10000"/>
                  </a:schemeClr>
                </a:solidFill>
                <a:latin typeface="Arial "/>
              </a:rPr>
            </a:br>
            <a:endParaRPr sz="24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sp>
        <p:nvSpPr>
          <p:cNvPr id="2" name="Marcador de texto 2">
            <a:extLst>
              <a:ext uri="{FF2B5EF4-FFF2-40B4-BE49-F238E27FC236}">
                <a16:creationId xmlns:a16="http://schemas.microsoft.com/office/drawing/2014/main" id="{EC3292F5-E102-2091-F3EC-61481C033596}"/>
              </a:ext>
            </a:extLst>
          </p:cNvPr>
          <p:cNvSpPr txBox="1">
            <a:spLocks/>
          </p:cNvSpPr>
          <p:nvPr/>
        </p:nvSpPr>
        <p:spPr>
          <a:xfrm>
            <a:off x="622300" y="893713"/>
            <a:ext cx="8521700" cy="4249787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91425" rIns="91425" bIns="91425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just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ts val="1400"/>
              <a:buNone/>
              <a:defRPr/>
            </a:pPr>
            <a:r>
              <a:rPr lang="es-ES" sz="1400">
                <a:solidFill>
                  <a:schemeClr val="tx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+mn-cs"/>
              </a:rPr>
              <a:t>https://www.virustotal.com</a:t>
            </a:r>
            <a:endParaRPr lang="es-ES" sz="1400" kern="0">
              <a:solidFill>
                <a:schemeClr val="tx2">
                  <a:lumMod val="10000"/>
                </a:scheme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76A557-E05C-74CC-DD63-159FAF8E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" y="1499499"/>
            <a:ext cx="6013495" cy="275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76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0CF419-7A41-7C62-B200-8247FEBD42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926"/>
          <a:stretch/>
        </p:blipFill>
        <p:spPr>
          <a:xfrm>
            <a:off x="1611113" y="558496"/>
            <a:ext cx="6200798" cy="3620108"/>
          </a:xfrm>
          <a:prstGeom prst="rect">
            <a:avLst/>
          </a:prstGeom>
        </p:spPr>
      </p:pic>
      <p:sp>
        <p:nvSpPr>
          <p:cNvPr id="2" name="Google Shape;448;p41">
            <a:extLst>
              <a:ext uri="{FF2B5EF4-FFF2-40B4-BE49-F238E27FC236}">
                <a16:creationId xmlns:a16="http://schemas.microsoft.com/office/drawing/2014/main" id="{70EC0A13-F86A-AC12-C90B-D7B2779634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744713" y="4321154"/>
            <a:ext cx="5399287" cy="521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100">
                <a:solidFill>
                  <a:schemeClr val="tx2">
                    <a:lumMod val="10000"/>
                  </a:schemeClr>
                </a:solidFill>
              </a:rPr>
              <a:t>-Fuente: DOF. Primer Listado de Actividades Altamente Riesgosas. 28/03/1990</a:t>
            </a:r>
            <a:endParaRPr lang="en-US" sz="11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2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6" name="Imagen 5" descr="Escala de tiempo&#10;&#10;Descripción generada automáticamente">
            <a:extLst>
              <a:ext uri="{FF2B5EF4-FFF2-40B4-BE49-F238E27FC236}">
                <a16:creationId xmlns:a16="http://schemas.microsoft.com/office/drawing/2014/main" id="{DCCDC1FE-2213-76E6-0791-16F6294FA3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06" r="25492"/>
          <a:stretch/>
        </p:blipFill>
        <p:spPr bwMode="auto">
          <a:xfrm>
            <a:off x="902935" y="1181962"/>
            <a:ext cx="7338130" cy="32566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Google Shape;447;p41">
            <a:extLst>
              <a:ext uri="{FF2B5EF4-FFF2-40B4-BE49-F238E27FC236}">
                <a16:creationId xmlns:a16="http://schemas.microsoft.com/office/drawing/2014/main" id="{AF793152-1825-F2AB-D8BF-178F700496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tx2">
                    <a:lumMod val="10000"/>
                  </a:schemeClr>
                </a:solidFill>
              </a:rPr>
              <a:t>Cronología</a:t>
            </a:r>
            <a:endParaRPr sz="2400">
              <a:solidFill>
                <a:schemeClr val="tx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29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2" name="Imagen 2">
            <a:extLst>
              <a:ext uri="{FF2B5EF4-FFF2-40B4-BE49-F238E27FC236}">
                <a16:creationId xmlns:a16="http://schemas.microsoft.com/office/drawing/2014/main" id="{94118429-08A0-4A49-A94E-7DEB1E929E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5" r="19618"/>
          <a:stretch/>
        </p:blipFill>
        <p:spPr bwMode="auto">
          <a:xfrm>
            <a:off x="4941675" y="611119"/>
            <a:ext cx="2773650" cy="392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Google Shape;454;p41">
            <a:extLst>
              <a:ext uri="{FF2B5EF4-FFF2-40B4-BE49-F238E27FC236}">
                <a16:creationId xmlns:a16="http://schemas.microsoft.com/office/drawing/2014/main" id="{759350C3-CF20-3246-5C1E-D2F80A361453}"/>
              </a:ext>
            </a:extLst>
          </p:cNvPr>
          <p:cNvSpPr txBox="1">
            <a:spLocks/>
          </p:cNvSpPr>
          <p:nvPr/>
        </p:nvSpPr>
        <p:spPr>
          <a:xfrm>
            <a:off x="1428676" y="2404950"/>
            <a:ext cx="277365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MX" sz="2400" b="1">
                <a:solidFill>
                  <a:schemeClr val="bg1">
                    <a:lumMod val="50000"/>
                  </a:schemeClr>
                </a:solidFill>
                <a:latin typeface="Quicksand"/>
                <a:sym typeface="Quicksand"/>
              </a:rPr>
              <a:t>Jerarquía en el marco legal en materia de riesgo ambiental.</a:t>
            </a:r>
          </a:p>
        </p:txBody>
      </p:sp>
    </p:spTree>
    <p:extLst>
      <p:ext uri="{BB962C8B-B14F-4D97-AF65-F5344CB8AC3E}">
        <p14:creationId xmlns:p14="http://schemas.microsoft.com/office/powerpoint/2010/main" val="344150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Google Shape;447;p41">
            <a:extLst>
              <a:ext uri="{FF2B5EF4-FFF2-40B4-BE49-F238E27FC236}">
                <a16:creationId xmlns:a16="http://schemas.microsoft.com/office/drawing/2014/main" id="{FB94B5EA-D3B2-3308-1551-4F05A1A09C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400">
                <a:solidFill>
                  <a:schemeClr val="tx2">
                    <a:lumMod val="10000"/>
                  </a:schemeClr>
                </a:solidFill>
              </a:rPr>
              <a:t>A</a:t>
            </a:r>
            <a:r>
              <a:rPr lang="en" sz="2400">
                <a:solidFill>
                  <a:schemeClr val="tx2">
                    <a:lumMod val="10000"/>
                  </a:schemeClr>
                </a:solidFill>
              </a:rPr>
              <a:t>utoridades Ambientales Federales</a:t>
            </a:r>
            <a:endParaRPr sz="2400">
              <a:solidFill>
                <a:schemeClr val="tx2">
                  <a:lumMod val="10000"/>
                </a:schemeClr>
              </a:solidFill>
            </a:endParaRPr>
          </a:p>
        </p:txBody>
      </p:sp>
      <p:pic>
        <p:nvPicPr>
          <p:cNvPr id="3" name="Imagen 3">
            <a:extLst>
              <a:ext uri="{FF2B5EF4-FFF2-40B4-BE49-F238E27FC236}">
                <a16:creationId xmlns:a16="http://schemas.microsoft.com/office/drawing/2014/main" id="{583A529D-A9B4-83B6-F971-63E2C5DE5C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70"/>
          <a:stretch/>
        </p:blipFill>
        <p:spPr bwMode="auto">
          <a:xfrm>
            <a:off x="955539" y="1092746"/>
            <a:ext cx="3024686" cy="3115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n 5">
            <a:extLst>
              <a:ext uri="{FF2B5EF4-FFF2-40B4-BE49-F238E27FC236}">
                <a16:creationId xmlns:a16="http://schemas.microsoft.com/office/drawing/2014/main" id="{C5D0C436-323C-5539-ED74-BAD413C4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7" r="13266"/>
          <a:stretch/>
        </p:blipFill>
        <p:spPr bwMode="auto">
          <a:xfrm>
            <a:off x="4312512" y="2121929"/>
            <a:ext cx="4318396" cy="2346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6577C5C-5275-FE22-E5F2-7C2967AC3A28}"/>
              </a:ext>
            </a:extLst>
          </p:cNvPr>
          <p:cNvSpPr txBox="1"/>
          <p:nvPr/>
        </p:nvSpPr>
        <p:spPr>
          <a:xfrm>
            <a:off x="204062" y="4208518"/>
            <a:ext cx="46243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600">
                <a:solidFill>
                  <a:schemeClr val="bg1">
                    <a:lumMod val="50000"/>
                  </a:schemeClr>
                </a:solidFill>
                <a:latin typeface="Mulish" panose="020B0604020202020204" charset="0"/>
              </a:rPr>
              <a:t>Regulaciones a cargo de la SRA</a:t>
            </a:r>
            <a:endParaRPr lang="es-MX" sz="1600">
              <a:solidFill>
                <a:schemeClr val="bg1">
                  <a:lumMod val="50000"/>
                </a:schemeClr>
              </a:solidFill>
              <a:latin typeface="Mulish" panose="020B060402020202020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8C80CC4-600C-E269-B5AD-D5103DFEB421}"/>
              </a:ext>
            </a:extLst>
          </p:cNvPr>
          <p:cNvSpPr txBox="1"/>
          <p:nvPr/>
        </p:nvSpPr>
        <p:spPr>
          <a:xfrm>
            <a:off x="3980225" y="1782204"/>
            <a:ext cx="4624388" cy="339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s-ES" sz="1600">
                <a:solidFill>
                  <a:schemeClr val="bg1">
                    <a:lumMod val="50000"/>
                  </a:schemeClr>
                </a:solidFill>
                <a:latin typeface="Mulish" panose="020B0604020202020204" charset="0"/>
              </a:rPr>
              <a:t>Regulaciones a cargo de la ASEA</a:t>
            </a:r>
            <a:endParaRPr lang="es-MX" sz="1600">
              <a:solidFill>
                <a:schemeClr val="bg1">
                  <a:lumMod val="50000"/>
                </a:schemeClr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1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>
            <a:spLocks noGrp="1"/>
          </p:cNvSpPr>
          <p:nvPr>
            <p:ph type="title"/>
          </p:nvPr>
        </p:nvSpPr>
        <p:spPr>
          <a:xfrm>
            <a:off x="3579950" y="1854500"/>
            <a:ext cx="3604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tx2">
                    <a:lumMod val="10000"/>
                  </a:schemeClr>
                </a:solidFill>
              </a:rPr>
              <a:t>Problemática </a:t>
            </a:r>
            <a:endParaRPr sz="400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331" name="Google Shape;331;p32"/>
          <p:cNvSpPr txBox="1">
            <a:spLocks noGrp="1"/>
          </p:cNvSpPr>
          <p:nvPr>
            <p:ph type="title" idx="2"/>
          </p:nvPr>
        </p:nvSpPr>
        <p:spPr>
          <a:xfrm>
            <a:off x="1959250" y="1854500"/>
            <a:ext cx="1189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bg1">
                    <a:lumMod val="50000"/>
                  </a:schemeClr>
                </a:solidFill>
              </a:rPr>
              <a:t>02</a:t>
            </a:r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333" name="Google Shape;333;p32"/>
          <p:cNvCxnSpPr/>
          <p:nvPr/>
        </p:nvCxnSpPr>
        <p:spPr>
          <a:xfrm rot="10800000" flipH="1">
            <a:off x="1600600" y="2910566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34" name="Google Shape;334;p32"/>
          <p:cNvCxnSpPr/>
          <p:nvPr/>
        </p:nvCxnSpPr>
        <p:spPr>
          <a:xfrm rot="10800000" flipH="1">
            <a:off x="1600600" y="1714341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5" name="Google Shape;335;p32"/>
          <p:cNvSpPr/>
          <p:nvPr/>
        </p:nvSpPr>
        <p:spPr>
          <a:xfrm>
            <a:off x="32448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2"/>
          <p:cNvSpPr/>
          <p:nvPr/>
        </p:nvSpPr>
        <p:spPr>
          <a:xfrm>
            <a:off x="7280500" y="2217963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90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42"/>
          <p:cNvSpPr txBox="1">
            <a:spLocks noGrp="1"/>
          </p:cNvSpPr>
          <p:nvPr>
            <p:ph type="title"/>
          </p:nvPr>
        </p:nvSpPr>
        <p:spPr>
          <a:xfrm>
            <a:off x="719999" y="40159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>
                <a:solidFill>
                  <a:schemeClr val="tx2">
                    <a:lumMod val="10000"/>
                  </a:schemeClr>
                </a:solidFill>
              </a:rPr>
              <a:t>GUÍAS A NIVEL FEDERAL</a:t>
            </a:r>
          </a:p>
        </p:txBody>
      </p:sp>
      <p:sp>
        <p:nvSpPr>
          <p:cNvPr id="469" name="Google Shape;469;p42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111C567E-1CE7-25A9-CBBD-209094857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712311"/>
              </p:ext>
            </p:extLst>
          </p:nvPr>
        </p:nvGraphicFramePr>
        <p:xfrm>
          <a:off x="507999" y="1095679"/>
          <a:ext cx="8127999" cy="3521934"/>
        </p:xfrm>
        <a:graphic>
          <a:graphicData uri="http://schemas.openxmlformats.org/drawingml/2006/table">
            <a:tbl>
              <a:tblPr firstRow="1" bandRow="1">
                <a:tableStyleId>{C6826EEF-ABBC-46BC-9C33-1F73B9883526}</a:tableStyleId>
              </a:tblPr>
              <a:tblGrid>
                <a:gridCol w="4921956">
                  <a:extLst>
                    <a:ext uri="{9D8B030D-6E8A-4147-A177-3AD203B41FA5}">
                      <a16:colId xmlns:a16="http://schemas.microsoft.com/office/drawing/2014/main" val="1886557515"/>
                    </a:ext>
                  </a:extLst>
                </a:gridCol>
                <a:gridCol w="1049866">
                  <a:extLst>
                    <a:ext uri="{9D8B030D-6E8A-4147-A177-3AD203B41FA5}">
                      <a16:colId xmlns:a16="http://schemas.microsoft.com/office/drawing/2014/main" val="3306279062"/>
                    </a:ext>
                  </a:extLst>
                </a:gridCol>
                <a:gridCol w="993422">
                  <a:extLst>
                    <a:ext uri="{9D8B030D-6E8A-4147-A177-3AD203B41FA5}">
                      <a16:colId xmlns:a16="http://schemas.microsoft.com/office/drawing/2014/main" val="1596585721"/>
                    </a:ext>
                  </a:extLst>
                </a:gridCol>
                <a:gridCol w="1162755">
                  <a:extLst>
                    <a:ext uri="{9D8B030D-6E8A-4147-A177-3AD203B41FA5}">
                      <a16:colId xmlns:a16="http://schemas.microsoft.com/office/drawing/2014/main" val="1983815297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ASEA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4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Quicksand"/>
                          <a:sym typeface="Quicksand"/>
                        </a:rPr>
                        <a:t>SEMARNAT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541767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latin typeface="Quicksand"/>
                        </a:rPr>
                        <a:t>DGIRA</a:t>
                      </a:r>
                      <a:endParaRPr lang="es-MX" sz="1200" b="1">
                        <a:latin typeface="Quicksa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latin typeface="Quicksand"/>
                        </a:rPr>
                        <a:t>DGGIMAR</a:t>
                      </a:r>
                      <a:endParaRPr lang="es-MX" sz="1200" b="1">
                        <a:latin typeface="Quicksand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303993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endParaRPr lang="es-MX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err="1">
                          <a:latin typeface="Quicksand"/>
                        </a:rPr>
                        <a:t>ARSH</a:t>
                      </a:r>
                      <a:endParaRPr lang="es-MX" sz="1200" b="1">
                        <a:latin typeface="Quicksand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latin typeface="Quicksand"/>
                        </a:rPr>
                        <a:t>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>
                          <a:latin typeface="Quicksand"/>
                        </a:rPr>
                        <a:t>ERA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8250806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Análisis de Preliminar de Peligros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65925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Reposicionamiento de Escenarios de Riesgo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8678328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Análisis de vulnerabilidad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61421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2" indent="0">
                        <a:buFont typeface="Arial" panose="020B0604020202020204" pitchFamily="34" charset="0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</a:rPr>
                        <a:t>     -</a:t>
                      </a: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Receptores de riesgo: población y medio ambiente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75057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1" indent="0" algn="l">
                        <a:buNone/>
                      </a:pPr>
                      <a:r>
                        <a:rPr lang="es-MX" sz="1200" b="0" i="0" u="none" strike="noStrike" cap="none" noProof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           &gt;</a:t>
                      </a: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Afectaciones sobre la integridad funcional </a:t>
                      </a: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</a:rPr>
                        <a:t>de los </a:t>
                      </a:r>
                    </a:p>
                    <a:p>
                      <a:pPr marL="0" lvl="1" indent="0" algn="l"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</a:rPr>
                        <a:t>             ecosistemas</a:t>
                      </a:r>
                      <a:endParaRPr lang="es-MX" sz="1200" b="0" i="0" u="none" strike="noStrike" cap="none">
                        <a:solidFill>
                          <a:schemeClr val="tx2">
                            <a:lumMod val="10000"/>
                          </a:schemeClr>
                        </a:solidFill>
                        <a:latin typeface="Quicksand"/>
                        <a:cs typeface="Arial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586028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marL="0" lvl="1" indent="0">
                        <a:buFont typeface="Arial" panose="020B0604020202020204" pitchFamily="34" charset="0"/>
                        <a:buNone/>
                      </a:pP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</a:rPr>
                        <a:t>    </a:t>
                      </a:r>
                      <a:r>
                        <a:rPr lang="es-MX" sz="1200" b="0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 -Receptores de riesgo: personal e Instalaciones/producción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200">
                        <a:latin typeface="Quicksand" panose="020B060402020202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036488"/>
                  </a:ext>
                </a:extLst>
              </a:tr>
              <a:tr h="262965">
                <a:tc>
                  <a:txBody>
                    <a:bodyPr/>
                    <a:lstStyle/>
                    <a:p>
                      <a:pPr lvl="1" algn="ctr"/>
                      <a:r>
                        <a:rPr lang="es-MX" sz="1200" b="1" i="0" u="none" strike="noStrike" cap="none">
                          <a:solidFill>
                            <a:schemeClr val="tx2">
                              <a:lumMod val="10000"/>
                            </a:schemeClr>
                          </a:solidFill>
                          <a:latin typeface="Quicksand"/>
                          <a:cs typeface="Arial"/>
                          <a:sym typeface="Arial"/>
                        </a:rPr>
                        <a:t>Etapa del Proyecto en el que se elabora.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Desde el Diseño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Diseño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>
                          <a:latin typeface="Quicksand"/>
                        </a:rPr>
                        <a:t>Operación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485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306452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CFDEE7"/>
      </a:lt1>
      <a:dk2>
        <a:srgbClr val="809FAF"/>
      </a:dk2>
      <a:lt2>
        <a:srgbClr val="FAFAF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005010A85C614B838C1FA67B5D2A89" ma:contentTypeVersion="7" ma:contentTypeDescription="Create a new document." ma:contentTypeScope="" ma:versionID="62d6bf9b2f1bf058fe9031fe10da3e9a">
  <xsd:schema xmlns:xsd="http://www.w3.org/2001/XMLSchema" xmlns:xs="http://www.w3.org/2001/XMLSchema" xmlns:p="http://schemas.microsoft.com/office/2006/metadata/properties" xmlns:ns3="e5e01362-5ec3-45b0-9a26-5c0c1486fbba" xmlns:ns4="caafc96f-79cd-407f-a39e-bde16c04407e" targetNamespace="http://schemas.microsoft.com/office/2006/metadata/properties" ma:root="true" ma:fieldsID="e44c08781c0a23575d85f9ad348423de" ns3:_="" ns4:_="">
    <xsd:import namespace="e5e01362-5ec3-45b0-9a26-5c0c1486fbba"/>
    <xsd:import namespace="caafc96f-79cd-407f-a39e-bde16c0440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e01362-5ec3-45b0-9a26-5c0c1486fb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afc96f-79cd-407f-a39e-bde16c04407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2A16273-5ED0-41AE-B95B-8B61BE931F33}">
  <ds:schemaRefs>
    <ds:schemaRef ds:uri="caafc96f-79cd-407f-a39e-bde16c04407e"/>
    <ds:schemaRef ds:uri="e5e01362-5ec3-45b0-9a26-5c0c1486fb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CFC0A6-D4BF-4AFD-8D7B-576FBD4E9D7C}">
  <ds:schemaRefs>
    <ds:schemaRef ds:uri="caafc96f-79cd-407f-a39e-bde16c04407e"/>
    <ds:schemaRef ds:uri="e5e01362-5ec3-45b0-9a26-5c0c1486fb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391E9E7-D37E-4038-9A95-AB19EAFB7A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32</Slides>
  <Notes>32</Notes>
  <HiddenSlides>10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Elegant Bachelor Thesis by Slidesgo</vt:lpstr>
      <vt:lpstr>FACULTAD DE QUÍMICA</vt:lpstr>
      <vt:lpstr>Contenido</vt:lpstr>
      <vt:lpstr>Antecedentes</vt:lpstr>
      <vt:lpstr>PowerPoint Presentation</vt:lpstr>
      <vt:lpstr>Cronología</vt:lpstr>
      <vt:lpstr>PowerPoint Presentation</vt:lpstr>
      <vt:lpstr>Autoridades Ambientales Federales</vt:lpstr>
      <vt:lpstr>Problemática </vt:lpstr>
      <vt:lpstr>GUÍAS A NIVEL FEDERAL</vt:lpstr>
      <vt:lpstr>PowerPoint Presentation</vt:lpstr>
      <vt:lpstr>¿A nivel estatal?</vt:lpstr>
      <vt:lpstr>Objetivos</vt:lpstr>
      <vt:lpstr>Objetivo General</vt:lpstr>
      <vt:lpstr>Objetivos Particulares</vt:lpstr>
      <vt:lpstr>Metodología </vt:lpstr>
      <vt:lpstr>PowerPoint Presentation</vt:lpstr>
      <vt:lpstr>PowerPoint Presentation</vt:lpstr>
      <vt:lpstr>PowerPoint Presentation</vt:lpstr>
      <vt:lpstr>Demostración </vt:lpstr>
      <vt:lpstr>Enlace:</vt:lpstr>
      <vt:lpstr>Conclusiones </vt:lpstr>
      <vt:lpstr>PowerPoint Presentation</vt:lpstr>
      <vt:lpstr>Referencias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Listados de Actividades Altamente Riesgosas</vt:lpstr>
      <vt:lpstr>PRUEBAS DE SEGURIDAD </vt:lpstr>
      <vt:lpstr>PRUEBAS DE SEGURIDAD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FACULTAD DE QUÍMICA</dc:title>
  <dc:creator>USER</dc:creator>
  <cp:revision>4</cp:revision>
  <dcterms:modified xsi:type="dcterms:W3CDTF">2024-04-12T05:47:44Z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0x010100A8005010A85C614B838C1FA67B5D2A89</vt:lpwstr>
  </property>
</Properties>
</file>