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PT" sz="1400">
                <a:latin typeface="Arial"/>
              </a:rPr>
              <a:t>Clique para editar o formato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PT" sz="1400">
                <a:latin typeface="Arial"/>
              </a:rPr>
              <a:t>Clique para editar o formato de texto dos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 sz="1400">
                <a:latin typeface="Arial"/>
              </a:rPr>
              <a:t>Segundo nível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 sz="1400">
                <a:latin typeface="Arial"/>
              </a:rPr>
              <a:t>Terceiro nível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 sz="1400">
                <a:latin typeface="Arial"/>
              </a:rPr>
              <a:t>Quarto nível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Quinto nível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Sexto nível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Sétimo nível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58560" y="927360"/>
            <a:ext cx="8580960" cy="56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Introdução</a:t>
            </a:r>
            <a:endParaRPr/>
          </a:p>
        </p:txBody>
      </p:sp>
      <p:pic>
        <p:nvPicPr>
          <p:cNvPr id="37" name="Shape 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5320" y="1785600"/>
            <a:ext cx="4292640" cy="179244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878040" y="4001400"/>
            <a:ext cx="7752240" cy="131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Lab. São Luis\MA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PT" sz="2400">
                <a:solidFill>
                  <a:srgbClr val="cc0000"/>
                </a:solidFill>
                <a:latin typeface="Cambria"/>
                <a:ea typeface="Cambria"/>
              </a:rPr>
              <a:t>junho/2015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PT" sz="2400">
                <a:solidFill>
                  <a:srgbClr val="cc0000"/>
                </a:solidFill>
                <a:latin typeface="Cambria"/>
                <a:ea typeface="Cambria"/>
              </a:rPr>
              <a:t>SamEngenner (elonesampaio@forksystem.com)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66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69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Gravando alterações: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Renomear/Mover: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mv &lt;arquivo&gt; &lt;destino&gt;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O comando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git mv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renomeia ou move um arquivo de um diretório (pasta) para outro.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(Obs: assim como no comando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git rm, 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a operação ficará pendente de um próximo commit para que seja persistido no repositório)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72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Gravando alterações: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Commitar: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commit -am “Mensagem”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O comando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git commit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persiste as mudanças do workspace no repositório, gerando um novo snapshot.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Antes de executar o comando, podemos verificar quais alterações irão compôr o snapshot através do comando: </a:t>
            </a: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status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75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47760" y="1189800"/>
            <a:ext cx="8430120" cy="142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git commit: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Estado anterior: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347760" y="3811680"/>
            <a:ext cx="8430120" cy="60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Novo estado (após commit):</a:t>
            </a: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720360" y="2911320"/>
            <a:ext cx="608400" cy="60840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C1</a:t>
            </a:r>
            <a:endParaRPr/>
          </a:p>
        </p:txBody>
      </p:sp>
      <p:sp>
        <p:nvSpPr>
          <p:cNvPr id="79" name="CustomShape 6"/>
          <p:cNvSpPr/>
          <p:nvPr/>
        </p:nvSpPr>
        <p:spPr>
          <a:xfrm>
            <a:off x="2343240" y="2911320"/>
            <a:ext cx="608400" cy="608400"/>
          </a:xfrm>
          <a:prstGeom prst="ellipse">
            <a:avLst/>
          </a:prstGeom>
          <a:solidFill>
            <a:srgbClr val="cccccc"/>
          </a:solidFill>
          <a:ln w="76320">
            <a:solidFill>
              <a:srgbClr val="ff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C2</a:t>
            </a:r>
            <a:endParaRPr/>
          </a:p>
        </p:txBody>
      </p:sp>
      <p:sp>
        <p:nvSpPr>
          <p:cNvPr id="80" name="CustomShape 7"/>
          <p:cNvSpPr/>
          <p:nvPr/>
        </p:nvSpPr>
        <p:spPr>
          <a:xfrm rot="10800000">
            <a:off x="1329120" y="321480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81" name="CustomShape 8"/>
          <p:cNvSpPr/>
          <p:nvPr/>
        </p:nvSpPr>
        <p:spPr>
          <a:xfrm>
            <a:off x="720360" y="4711680"/>
            <a:ext cx="608400" cy="60840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C1</a:t>
            </a:r>
            <a:endParaRPr/>
          </a:p>
        </p:txBody>
      </p:sp>
      <p:sp>
        <p:nvSpPr>
          <p:cNvPr id="82" name="CustomShape 9"/>
          <p:cNvSpPr/>
          <p:nvPr/>
        </p:nvSpPr>
        <p:spPr>
          <a:xfrm>
            <a:off x="2343240" y="4711680"/>
            <a:ext cx="608400" cy="60840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C2</a:t>
            </a:r>
            <a:endParaRPr/>
          </a:p>
        </p:txBody>
      </p:sp>
      <p:sp>
        <p:nvSpPr>
          <p:cNvPr id="83" name="CustomShape 10"/>
          <p:cNvSpPr/>
          <p:nvPr/>
        </p:nvSpPr>
        <p:spPr>
          <a:xfrm rot="10800000">
            <a:off x="1329120" y="501552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84" name="CustomShape 11"/>
          <p:cNvSpPr/>
          <p:nvPr/>
        </p:nvSpPr>
        <p:spPr>
          <a:xfrm>
            <a:off x="3966480" y="4711680"/>
            <a:ext cx="608400" cy="608400"/>
          </a:xfrm>
          <a:prstGeom prst="ellipse">
            <a:avLst/>
          </a:prstGeom>
          <a:solidFill>
            <a:srgbClr val="cccccc"/>
          </a:solidFill>
          <a:ln w="76320">
            <a:solidFill>
              <a:srgbClr val="ff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C3</a:t>
            </a:r>
            <a:endParaRPr/>
          </a:p>
        </p:txBody>
      </p:sp>
      <p:sp>
        <p:nvSpPr>
          <p:cNvPr id="85" name="CustomShape 12"/>
          <p:cNvSpPr/>
          <p:nvPr/>
        </p:nvSpPr>
        <p:spPr>
          <a:xfrm rot="10800000">
            <a:off x="2952360" y="501552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86" name="CustomShape 13"/>
          <p:cNvSpPr/>
          <p:nvPr/>
        </p:nvSpPr>
        <p:spPr>
          <a:xfrm>
            <a:off x="347760" y="5731560"/>
            <a:ext cx="8430120" cy="60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Novo snapshot (C3) criado!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88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Verificando histórico: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log -n &lt;quantidade de entradas&gt;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Ferramenta gráfica: gitk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Shape 1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9280" y="3245400"/>
            <a:ext cx="410508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92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47760" y="1189800"/>
            <a:ext cx="8430120" cy="243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Revertendo alterações: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reset &lt;tag | branch | commit&gt;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O comando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git reset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volta seu workspace para determinada tag, branch ou commit específico.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708480" y="4051800"/>
            <a:ext cx="608400" cy="60840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C1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2331720" y="4051800"/>
            <a:ext cx="608400" cy="60840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C2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 rot="10800000">
            <a:off x="1317600" y="435564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97" name="CustomShape 7"/>
          <p:cNvSpPr/>
          <p:nvPr/>
        </p:nvSpPr>
        <p:spPr>
          <a:xfrm>
            <a:off x="3954600" y="4051800"/>
            <a:ext cx="608400" cy="608400"/>
          </a:xfrm>
          <a:prstGeom prst="ellipse">
            <a:avLst/>
          </a:prstGeom>
          <a:solidFill>
            <a:srgbClr val="cccccc"/>
          </a:solidFill>
          <a:ln w="76320">
            <a:solidFill>
              <a:srgbClr val="ff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C3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 rot="10800000">
            <a:off x="2940480" y="435564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99" name="CustomShape 9"/>
          <p:cNvSpPr/>
          <p:nvPr/>
        </p:nvSpPr>
        <p:spPr>
          <a:xfrm>
            <a:off x="5632560" y="4155840"/>
            <a:ext cx="2179800" cy="39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>
                <a:solidFill>
                  <a:srgbClr val="000000"/>
                </a:solidFill>
                <a:latin typeface="Arial"/>
                <a:ea typeface="Arial"/>
              </a:rPr>
              <a:t>Estado atual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707040" y="5083200"/>
            <a:ext cx="608400" cy="60840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C1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2329920" y="5083200"/>
            <a:ext cx="608400" cy="608400"/>
          </a:xfrm>
          <a:prstGeom prst="ellipse">
            <a:avLst/>
          </a:prstGeom>
          <a:solidFill>
            <a:srgbClr val="cccccc"/>
          </a:solidFill>
          <a:ln w="76320">
            <a:solidFill>
              <a:srgbClr val="ff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C2</a:t>
            </a:r>
            <a:endParaRPr/>
          </a:p>
        </p:txBody>
      </p:sp>
      <p:sp>
        <p:nvSpPr>
          <p:cNvPr id="102" name="CustomShape 12"/>
          <p:cNvSpPr/>
          <p:nvPr/>
        </p:nvSpPr>
        <p:spPr>
          <a:xfrm rot="10800000">
            <a:off x="1315800" y="538704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03" name="CustomShape 13"/>
          <p:cNvSpPr/>
          <p:nvPr/>
        </p:nvSpPr>
        <p:spPr>
          <a:xfrm>
            <a:off x="3953160" y="5083200"/>
            <a:ext cx="608400" cy="608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666666"/>
            </a:solidFill>
            <a:custDash>
              <a:ds d="212000" sp="159000"/>
            </a:custDash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000000"/>
                </a:solidFill>
                <a:latin typeface="Arial"/>
                <a:ea typeface="Arial"/>
              </a:rPr>
              <a:t>C3</a:t>
            </a:r>
            <a:endParaRPr/>
          </a:p>
        </p:txBody>
      </p:sp>
      <p:sp>
        <p:nvSpPr>
          <p:cNvPr id="104" name="CustomShape 14"/>
          <p:cNvSpPr/>
          <p:nvPr/>
        </p:nvSpPr>
        <p:spPr>
          <a:xfrm rot="10800000">
            <a:off x="2939040" y="5387040"/>
            <a:ext cx="1014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05" name="CustomShape 15"/>
          <p:cNvSpPr/>
          <p:nvPr/>
        </p:nvSpPr>
        <p:spPr>
          <a:xfrm>
            <a:off x="5630760" y="5187240"/>
            <a:ext cx="2179800" cy="39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>
                <a:solidFill>
                  <a:srgbClr val="000000"/>
                </a:solidFill>
                <a:latin typeface="Arial"/>
                <a:ea typeface="Arial"/>
              </a:rPr>
              <a:t>Após </a:t>
            </a:r>
            <a:r>
              <a:rPr b="1" i="1" lang="pt-PT">
                <a:solidFill>
                  <a:srgbClr val="000000"/>
                </a:solidFill>
                <a:latin typeface="Arial"/>
                <a:ea typeface="Arial"/>
              </a:rPr>
              <a:t>git reset C2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07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347760" y="1189800"/>
            <a:ext cx="8430120" cy="339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Branches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Lembre-se: o Git não armazena os dados como uma séria de mudanças ou deltas, mas sim como uma série de snapshots.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Criar branch: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branch &lt;nome do branch&gt;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9" name="Shape 1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0600" y="4583880"/>
            <a:ext cx="4762080" cy="166644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 flipH="1" rot="10800000">
            <a:off x="2969280" y="5644440"/>
            <a:ext cx="588960" cy="20016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11" name="CustomShape 5"/>
          <p:cNvSpPr/>
          <p:nvPr/>
        </p:nvSpPr>
        <p:spPr>
          <a:xfrm>
            <a:off x="2144520" y="5644080"/>
            <a:ext cx="824760" cy="388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</a:rPr>
              <a:t>branch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13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347760" y="1189800"/>
            <a:ext cx="8430120" cy="3806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Branches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Merge de branch: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merge &lt;nome do branch&gt;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PT Sans"/>
              <a:buChar char="○"/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Comando usado para reintegrar branches ou atualizar o workspace (se usado no mesmo branch em que o workspace está - </a:t>
            </a:r>
            <a:r>
              <a:rPr b="1" i="1" lang="pt-PT" sz="2400">
                <a:solidFill>
                  <a:srgbClr val="000000"/>
                </a:solidFill>
                <a:latin typeface="PT Sans"/>
                <a:ea typeface="PT Sans"/>
              </a:rPr>
              <a:t>neste caso, similar ao update do SVN</a:t>
            </a: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Shape 1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120" y="4932720"/>
            <a:ext cx="4762080" cy="16664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 rot="10800000">
            <a:off x="5067000" y="5685120"/>
            <a:ext cx="612720" cy="36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17" name="CustomShape 5"/>
          <p:cNvSpPr/>
          <p:nvPr/>
        </p:nvSpPr>
        <p:spPr>
          <a:xfrm>
            <a:off x="5799600" y="5491440"/>
            <a:ext cx="1859400" cy="388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</a:rPr>
              <a:t>merge de branch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19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47760" y="1189800"/>
            <a:ext cx="8430120" cy="214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Branches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Mudar o workspace para outro branch: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checkout &lt;nome do branch&gt;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1" name="Shape 1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760" y="3400920"/>
            <a:ext cx="4762080" cy="166644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 rot="10800000">
            <a:off x="5110200" y="3900240"/>
            <a:ext cx="612720" cy="36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23" name="CustomShape 5"/>
          <p:cNvSpPr/>
          <p:nvPr/>
        </p:nvSpPr>
        <p:spPr>
          <a:xfrm>
            <a:off x="5922000" y="3565800"/>
            <a:ext cx="2054880" cy="635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</a:rPr>
              <a:t>Antes do checkout: 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</a:rPr>
              <a:t>workspace está aqui.</a:t>
            </a:r>
            <a:endParaRPr/>
          </a:p>
        </p:txBody>
      </p:sp>
      <p:pic>
        <p:nvPicPr>
          <p:cNvPr id="124" name="Shape 17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8160" y="5133960"/>
            <a:ext cx="4762080" cy="166644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 rot="10800000">
            <a:off x="4957200" y="6186960"/>
            <a:ext cx="612720" cy="36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26" name="CustomShape 7"/>
          <p:cNvSpPr/>
          <p:nvPr/>
        </p:nvSpPr>
        <p:spPr>
          <a:xfrm>
            <a:off x="5826960" y="5869800"/>
            <a:ext cx="2054880" cy="635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</a:rPr>
              <a:t>Após checkout: 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</a:rPr>
              <a:t>workspace fica aqui.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347760" y="1189800"/>
            <a:ext cx="8430120" cy="3326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Tags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Tag nada mais é do que um “ponteiro” para um commit (snapshot). É utilizado somente para delimitar um ponto na linha do tempo.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Criar tag: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tag &lt;nome da tag&gt; &lt;commit&gt;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0" name="Shape 18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7720" y="4916160"/>
            <a:ext cx="5847840" cy="140940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 flipH="1">
            <a:off x="7292520" y="4700880"/>
            <a:ext cx="412200" cy="24732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32" name="CustomShape 5"/>
          <p:cNvSpPr/>
          <p:nvPr/>
        </p:nvSpPr>
        <p:spPr>
          <a:xfrm flipH="1">
            <a:off x="4356000" y="4740480"/>
            <a:ext cx="412200" cy="24732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33" name="CustomShape 6"/>
          <p:cNvSpPr/>
          <p:nvPr/>
        </p:nvSpPr>
        <p:spPr>
          <a:xfrm flipH="1">
            <a:off x="3218040" y="4740480"/>
            <a:ext cx="412200" cy="24732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lg" type="triangle" w="lg"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VCS Centralizado </a:t>
            </a:r>
            <a:endParaRPr/>
          </a:p>
        </p:txBody>
      </p:sp>
      <p:pic>
        <p:nvPicPr>
          <p:cNvPr id="41" name="Shape 3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320" y="1579680"/>
            <a:ext cx="5984640" cy="46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35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Como já foi dito, o git não trabalha na estrutura cliente-servidor.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Também foi dito que as operações são executadas localmente.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Então como compartilhar seu código com o resto da equipe?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38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Como cada nó tem uma cópia inteira do repositório, é eleito um nó na rede para ser o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compartilhador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O nome padrão deste nó no Git chama-se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“origin”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 (pode ser renomeado).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41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pic>
        <p:nvPicPr>
          <p:cNvPr id="142" name="Shape 2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9280" y="1286280"/>
            <a:ext cx="6964200" cy="51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44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33000"/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O desenvolvedor deve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“publicar”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seus commits no nó origin para que fique disponível para os outros desenvolvedores através do comando: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push origin &lt;branch&gt;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ou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push origin --all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>
                <a:solidFill>
                  <a:srgbClr val="000000"/>
                </a:solidFill>
                <a:latin typeface="Arial"/>
                <a:ea typeface="Arial"/>
              </a:rPr>
              <a:t>Obs: O comando acima </a:t>
            </a:r>
            <a:r>
              <a:rPr b="1" i="1" lang="pt-PT">
                <a:solidFill>
                  <a:srgbClr val="000000"/>
                </a:solidFill>
                <a:latin typeface="Arial"/>
                <a:ea typeface="Arial"/>
              </a:rPr>
              <a:t>publica</a:t>
            </a:r>
            <a:r>
              <a:rPr b="1" lang="pt-PT">
                <a:solidFill>
                  <a:srgbClr val="000000"/>
                </a:solidFill>
                <a:latin typeface="Arial"/>
                <a:ea typeface="Arial"/>
              </a:rPr>
              <a:t> todos os branchs do desenvolvedor.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47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ff0000"/>
                </a:solidFill>
                <a:latin typeface="Arial"/>
                <a:ea typeface="Arial"/>
              </a:rPr>
              <a:t>ATENÇÃO: O push NÃO é equivalente a um commit do SVN.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O push </a:t>
            </a:r>
            <a:r>
              <a:rPr b="1" lang="pt-PT" sz="3200">
                <a:solidFill>
                  <a:srgbClr val="ff0000"/>
                </a:solidFill>
                <a:latin typeface="Arial"/>
                <a:ea typeface="Arial"/>
              </a:rPr>
              <a:t>ESPELHA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 a sua árvore de commits no nó origin. Ou seja, se o desenvolvedor commitou errado, vai errado para o origin.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50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PT" sz="8000">
                <a:solidFill>
                  <a:srgbClr val="ff0000"/>
                </a:solidFill>
                <a:latin typeface="Arial"/>
                <a:ea typeface="Arial"/>
              </a:rPr>
              <a:t>JAMAIS FAÇA: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PT" sz="3600">
                <a:solidFill>
                  <a:srgbClr val="000000"/>
                </a:solidFill>
                <a:latin typeface="Arial"/>
                <a:ea typeface="Arial"/>
              </a:rPr>
              <a:t>git push --force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PT" sz="3600">
                <a:solidFill>
                  <a:srgbClr val="000000"/>
                </a:solidFill>
                <a:latin typeface="Arial"/>
                <a:ea typeface="Arial"/>
              </a:rPr>
              <a:t>Este comando sobrescreve a árvore do origin permanentemente “sumindo” com os commits dos outros desenvolvedores de forma irreversível!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53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pic>
        <p:nvPicPr>
          <p:cNvPr id="154" name="Shape 24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6800" y="1341360"/>
            <a:ext cx="7069680" cy="52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56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O processo inverso (obtenção dos commits dos outros desenvolvedores) é através do comando fetch: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000000"/>
                </a:solidFill>
                <a:latin typeface="PT Sans"/>
                <a:ea typeface="PT Sans"/>
              </a:rPr>
              <a:t>$&gt; git fetch origin --all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59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347760" y="1189800"/>
            <a:ext cx="8430120" cy="551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600">
                <a:solidFill>
                  <a:srgbClr val="ff0000"/>
                </a:solidFill>
                <a:latin typeface="Arial"/>
                <a:ea typeface="Arial"/>
              </a:rPr>
              <a:t>ATENÇÃO NOVAMENTE: o comando fetch NÃO é equivalente ao update do SVN.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600">
                <a:solidFill>
                  <a:srgbClr val="000000"/>
                </a:solidFill>
                <a:latin typeface="Arial"/>
                <a:ea typeface="Arial"/>
              </a:rPr>
              <a:t>O comando fetch </a:t>
            </a:r>
            <a:r>
              <a:rPr b="1" lang="pt-PT" sz="2600">
                <a:solidFill>
                  <a:srgbClr val="ff0000"/>
                </a:solidFill>
                <a:latin typeface="Arial"/>
                <a:ea typeface="Arial"/>
              </a:rPr>
              <a:t>ESPELHA</a:t>
            </a:r>
            <a:r>
              <a:rPr b="1" lang="pt-PT" sz="2600">
                <a:solidFill>
                  <a:srgbClr val="000000"/>
                </a:solidFill>
                <a:latin typeface="Arial"/>
                <a:ea typeface="Arial"/>
              </a:rPr>
              <a:t> de volta a árvore do origin no seu nó. Não muda seu workspace.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600">
                <a:solidFill>
                  <a:srgbClr val="000000"/>
                </a:solidFill>
                <a:latin typeface="Arial"/>
                <a:ea typeface="Arial"/>
              </a:rPr>
              <a:t>Uma vez sincronizado com o origin, deve-se fazer o processo de merge normalmente. (Neste ponto agora, é como se fosse o update do SVN).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62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Com o uso do plugin EGit para o Eclipse, a operação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fetch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 é feita automaticamente em background ao executar um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synchronize.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43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VCS Centralizado 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Desvantagens: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Servidor central: ponto único de falha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Servidor fora do ar: ninguém trabalha!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Falha no HD do servidor: + problemas!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Qualquer operação (mesmo uma simples requisição ao histórico) exige comunicação de rede com servidor. + Lento.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65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Nós Remotos: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Através do comando clone já mencionado anteriormente para se obter uma cópia de um repositório, automaticamente o Git já associa a sua árvore com o nó origin (url do comando clone).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Existe um comando que faz um fetch seguido de um merge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(fetch+merge)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de um determinado ramo. Assemelha-se a um update do SVN: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pull origin &lt;branch&gt;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68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 - Aspectos Intermediários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A área de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“stage”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 ou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“index”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Entre seu workspace e o commit, temos uma área intermediária chamada “stage area” ou “index”.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Esta área é a indicação de qual artefato vai para o commit (o que vai ser composto no snapshot).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71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 - Aspectos Intermediários</a:t>
            </a:r>
            <a:endParaRPr/>
          </a:p>
        </p:txBody>
      </p:sp>
      <p:pic>
        <p:nvPicPr>
          <p:cNvPr id="172" name="Shape 28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760" y="1573560"/>
            <a:ext cx="8430120" cy="486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74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 - Aspectos Intermediários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A área de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“stage”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 ou </a:t>
            </a:r>
            <a:r>
              <a:rPr b="1" i="1" lang="pt-PT" sz="3200">
                <a:solidFill>
                  <a:srgbClr val="000000"/>
                </a:solidFill>
                <a:latin typeface="Arial"/>
                <a:ea typeface="Arial"/>
              </a:rPr>
              <a:t>“index”</a:t>
            </a: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Esta área, apesar de ser útil em alguns casos, é perfeitamente possível trabalhar sem preocupar-mos com ela, se considerarmos que queremos que o commit seja composto de todos os arquivos modificados. (ou seja, mais parecido com o comportamento do SVN).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77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 - Aspectos Intermediários</a:t>
            </a:r>
            <a:endParaRPr/>
          </a:p>
        </p:txBody>
      </p:sp>
      <p:pic>
        <p:nvPicPr>
          <p:cNvPr id="178" name="Shape 2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760" y="1695960"/>
            <a:ext cx="8430120" cy="46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80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pic>
        <p:nvPicPr>
          <p:cNvPr id="181" name="Shape 30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0200" y="1117800"/>
            <a:ext cx="6801840" cy="55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83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Tutorias e exercícios: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Recomendado: Seção 1 e 2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3200">
                <a:solidFill>
                  <a:srgbClr val="000000"/>
                </a:solidFill>
                <a:latin typeface="PT Sans"/>
                <a:ea typeface="PT Sans"/>
              </a:rPr>
              <a:t>http://pcottle.github.io/learnGitBranching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Referência: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pt-PT" sz="3200">
                <a:solidFill>
                  <a:srgbClr val="000000"/>
                </a:solidFill>
                <a:latin typeface="PT Sans"/>
                <a:ea typeface="PT Sans"/>
              </a:rPr>
              <a:t>http://git-scm.com/book/pt-br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FIM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VCS Centralizado 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347760" y="1189800"/>
            <a:ext cx="8430120" cy="2073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Característica de armazenamento: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Baseado em diferenças</a:t>
            </a:r>
            <a:endParaRPr/>
          </a:p>
        </p:txBody>
      </p:sp>
      <p:pic>
        <p:nvPicPr>
          <p:cNvPr id="48" name="Shape 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43440" y="3088800"/>
            <a:ext cx="6656400" cy="29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50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VCS Distribuído </a:t>
            </a:r>
            <a:endParaRPr/>
          </a:p>
        </p:txBody>
      </p:sp>
      <p:pic>
        <p:nvPicPr>
          <p:cNvPr id="51" name="Shape 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0600" y="1254960"/>
            <a:ext cx="4762080" cy="53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53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VCS Distribuído 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Vantagens: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Cada cliente tem uma cópia completa do repositório (clone) com logs e histórico.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Forma uma espécia de rede P2P, menos suscetível a falhas.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Operações são feitas localmente para só depois serem publicadas. Muito rápido!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Trabalho em conjunto com grupos diferentes de pessoas.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56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VCS Distribuído 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347760" y="1189800"/>
            <a:ext cx="8430120" cy="2073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Característica de armazenamento: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000">
                <a:solidFill>
                  <a:srgbClr val="000000"/>
                </a:solidFill>
                <a:latin typeface="Arial"/>
                <a:ea typeface="Arial"/>
              </a:rPr>
              <a:t>Baseado em snapshots, não diferenças!</a:t>
            </a:r>
            <a:endParaRPr/>
          </a:p>
        </p:txBody>
      </p:sp>
      <p:pic>
        <p:nvPicPr>
          <p:cNvPr id="58" name="Shape 6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3120" y="3141360"/>
            <a:ext cx="6557760" cy="29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60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Configuração Inicial: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Definir sua identidade: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config --global user.name “José da Silva”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config --global user.email “</a:t>
            </a:r>
            <a:r>
              <a:rPr b="1" lang="pt-PT" sz="2400" u="sng">
                <a:solidFill>
                  <a:srgbClr val="1155cc"/>
                </a:solidFill>
                <a:latin typeface="PT Sans"/>
                <a:ea typeface="PT Sans"/>
              </a:rPr>
              <a:t>jose@empresa.com</a:t>
            </a: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Obtendo um repositrio: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clone &lt;url do repositório&gt;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 flipH="1" rot="10800000">
            <a:off x="347040" y="915480"/>
            <a:ext cx="8430120" cy="43200"/>
          </a:xfrm>
          <a:prstGeom prst="straightConnector1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63" name="CustomShape 2"/>
          <p:cNvSpPr/>
          <p:nvPr/>
        </p:nvSpPr>
        <p:spPr>
          <a:xfrm>
            <a:off x="347760" y="271080"/>
            <a:ext cx="8430120" cy="7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cc0000"/>
                </a:solidFill>
                <a:latin typeface="Cambria"/>
                <a:ea typeface="Cambria"/>
              </a:rPr>
              <a:t>Git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347760" y="1189800"/>
            <a:ext cx="8430120" cy="52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PT" sz="3200">
                <a:solidFill>
                  <a:srgbClr val="000000"/>
                </a:solidFill>
                <a:latin typeface="Arial"/>
                <a:ea typeface="Arial"/>
              </a:rPr>
              <a:t>Gravando alterações: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Adicionar: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000000"/>
                </a:solidFill>
                <a:latin typeface="PT Sans"/>
                <a:ea typeface="PT Sans"/>
              </a:rPr>
              <a:t>$&gt; git add &lt;arquivo&gt;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O comando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git add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adiciona um arquivo ao repositório git, isto é, o arquivo adicionado passa a ser versionado.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Font typeface="Arial"/>
              <a:buChar char="○"/>
            </a:pP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É utilizado também para indicar que um arquivo modificado deve ser gravado no próximo </a:t>
            </a:r>
            <a:r>
              <a:rPr b="1" i="1" lang="pt-PT" sz="2400">
                <a:solidFill>
                  <a:srgbClr val="000000"/>
                </a:solidFill>
                <a:latin typeface="Arial"/>
                <a:ea typeface="Arial"/>
              </a:rPr>
              <a:t>commit</a:t>
            </a:r>
            <a:r>
              <a:rPr b="1" lang="pt-PT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