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4" r:id="rId4"/>
    <p:sldId id="272" r:id="rId5"/>
    <p:sldId id="267" r:id="rId6"/>
    <p:sldId id="275" r:id="rId7"/>
    <p:sldId id="273" r:id="rId8"/>
    <p:sldId id="271" r:id="rId9"/>
    <p:sldId id="263" r:id="rId10"/>
    <p:sldId id="261" r:id="rId11"/>
    <p:sldId id="258" r:id="rId12"/>
    <p:sldId id="269" r:id="rId13"/>
    <p:sldId id="276" r:id="rId14"/>
    <p:sldId id="27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50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syu.pe.kr/2172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A Parallel-by-</a:t>
            </a:r>
            <a:r>
              <a:rPr lang="en-US" sz="4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 </a:t>
            </a:r>
            <a:r>
              <a:rPr lang="en-US" sz="4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Alpha-Beta Minimax Game-Playing Algorithm.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8915399" cy="1066800"/>
          </a:xfrm>
        </p:spPr>
        <p:txBody>
          <a:bodyPr>
            <a:noAutofit/>
          </a:bodyPr>
          <a:lstStyle/>
          <a:p>
            <a:r>
              <a:rPr lang="en-US" sz="3200" dirty="0"/>
              <a:t>*Also known as “research common parallel strategies, and THEN work out the code!”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CA2913-B274-4CC1-AF61-2C89DF85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5" y="0"/>
            <a:ext cx="11657013" cy="70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11F7F-58AD-453B-A401-B3B4C737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22925"/>
            <a:ext cx="10024681" cy="60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A67DB-259A-4C4F-8837-041F5A66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85522"/>
            <a:ext cx="11125200" cy="66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6148E-31BE-4B98-A0EA-BA092145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AE5A53-5AA7-4094-A4E9-353766B3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20 sec0nd gain at 16.</a:t>
            </a:r>
          </a:p>
          <a:p>
            <a:r>
              <a:rPr lang="en-US" dirty="0"/>
              <a:t>7 seconds at 14</a:t>
            </a:r>
          </a:p>
          <a:p>
            <a:r>
              <a:rPr lang="en-US" dirty="0"/>
              <a:t>Image of Minimax tree website credit:</a:t>
            </a:r>
          </a:p>
          <a:p>
            <a:r>
              <a:rPr lang="en-US" sz="1400" b="1" i="0" u="none" strike="noStrike" dirty="0">
                <a:solidFill>
                  <a:srgbClr val="82C7FF"/>
                </a:solidFill>
                <a:effectLst/>
                <a:latin typeface="Roboto"/>
                <a:hlinkClick r:id="rId2" tooltip="View page"/>
              </a:rPr>
              <a:t>Minimax algorithm</a:t>
            </a:r>
            <a:r>
              <a:rPr lang="ko-KR" altLang="en-US" sz="1400" b="1" i="0" u="none" strike="noStrike" dirty="0">
                <a:solidFill>
                  <a:srgbClr val="82C7FF"/>
                </a:solidFill>
                <a:effectLst/>
                <a:latin typeface="Roboto"/>
                <a:hlinkClick r:id="rId2" tooltip="View page"/>
              </a:rPr>
              <a:t>와 </a:t>
            </a:r>
            <a:r>
              <a:rPr lang="en-US" sz="1400" b="1" i="0" u="none" strike="noStrike" dirty="0">
                <a:solidFill>
                  <a:srgbClr val="82C7FF"/>
                </a:solidFill>
                <a:effectLst/>
                <a:latin typeface="Roboto"/>
                <a:hlinkClick r:id="rId2" tooltip="View page"/>
              </a:rPr>
              <a:t>Alpha-beta pruning – </a:t>
            </a:r>
            <a:r>
              <a:rPr lang="en-US" sz="1400" b="1" i="0" u="none" strike="noStrike" dirty="0" err="1">
                <a:solidFill>
                  <a:srgbClr val="82C7FF"/>
                </a:solidFill>
                <a:effectLst/>
                <a:latin typeface="Roboto"/>
                <a:hlinkClick r:id="rId2" tooltip="View page"/>
              </a:rPr>
              <a:t>NoSyu</a:t>
            </a:r>
            <a:r>
              <a:rPr lang="ko-KR" altLang="en-US" sz="1400" b="1" i="0" u="none" strike="noStrike" dirty="0">
                <a:solidFill>
                  <a:srgbClr val="82C7FF"/>
                </a:solidFill>
                <a:effectLst/>
                <a:latin typeface="Roboto"/>
                <a:hlinkClick r:id="rId2" tooltip="View page"/>
              </a:rPr>
              <a:t>의 주저리주저리</a:t>
            </a: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8457-D354-4217-A02F-BEA92266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Alpha-Beta Cutoffs still pay off at the root</a:t>
            </a:r>
          </a:p>
          <a:p>
            <a:r>
              <a:rPr lang="en-US" dirty="0"/>
              <a:t>Parallel by Rows is a suboptimal strategy, though it is robust in terms of isolating threads </a:t>
            </a:r>
          </a:p>
          <a:p>
            <a:r>
              <a:rPr lang="en-US" dirty="0"/>
              <a:t>Minimal gains over the course of a game</a:t>
            </a:r>
          </a:p>
          <a:p>
            <a:r>
              <a:rPr lang="en-US" dirty="0"/>
              <a:t>Mere brute force will not make the algorithm significantly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2AAA-C09E-4A76-BADD-8C3DB218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914401"/>
            <a:ext cx="9144000" cy="1069675"/>
          </a:xfrm>
        </p:spPr>
        <p:txBody>
          <a:bodyPr/>
          <a:lstStyle/>
          <a:p>
            <a:r>
              <a:rPr lang="en-US" sz="3600" dirty="0"/>
              <a:t>Oddities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A1C2-C148-4457-AF1E-F36B17F7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2209801"/>
            <a:ext cx="9143999" cy="3962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number of turns and outcome changes at depth of 16 with the parallel-by-rows implementation (different moves are taken earlier, leading to a different board state).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03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First: some things to know/refresher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Alpha Beta Minimax is used for nearly all game-playing A.I.s</a:t>
            </a:r>
          </a:p>
          <a:p>
            <a:r>
              <a:rPr lang="en-US" sz="3600" dirty="0"/>
              <a:t>The game being played doesn’t matter (mostly).</a:t>
            </a:r>
          </a:p>
          <a:p>
            <a:r>
              <a:rPr lang="en-US" sz="3600" dirty="0"/>
              <a:t>Minimax (with or without cutoffs) rapidly becomes untenable.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E90-9352-4C2B-A650-75BF17B4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More refresher: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1503E-FD49-4526-9CAB-D9B1B02D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66" y="2209800"/>
            <a:ext cx="5948714" cy="345601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08FF-B1C8-4AD6-ACB3-8F425BAB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959" y="2971800"/>
            <a:ext cx="2743200" cy="3183148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Alpha Beta Cutoff.</a:t>
            </a:r>
          </a:p>
        </p:txBody>
      </p:sp>
    </p:spTree>
    <p:extLst>
      <p:ext uri="{BB962C8B-B14F-4D97-AF65-F5344CB8AC3E}">
        <p14:creationId xmlns:p14="http://schemas.microsoft.com/office/powerpoint/2010/main" val="28256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0E3D-436C-489D-815C-4CB2B558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About </a:t>
            </a:r>
            <a:r>
              <a:rPr lang="en-US" sz="4800" dirty="0" err="1"/>
              <a:t>Konane</a:t>
            </a:r>
            <a:r>
              <a:rPr lang="en-US" sz="4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A538-BC3B-450F-B07F-1D7A7714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2-person board game on a checkered board.  Lends itself to row-based parallel implementation fairly well.</a:t>
            </a:r>
          </a:p>
          <a:p>
            <a:r>
              <a:rPr lang="en-US" sz="3600" dirty="0"/>
              <a:t>Every move is a capture move</a:t>
            </a:r>
          </a:p>
          <a:p>
            <a:r>
              <a:rPr lang="en-US" sz="3600" dirty="0"/>
              <a:t>If no moves left, you lose</a:t>
            </a:r>
          </a:p>
          <a:p>
            <a:r>
              <a:rPr lang="en-US" sz="3600" dirty="0"/>
              <a:t>Very simple game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B801B-F46C-4685-B1D8-C9ADEFDA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17" y="4114800"/>
            <a:ext cx="5304996" cy="22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4F9A-842F-4393-A9A2-B6A267B4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Parallel-by-rows-implementation shows the problems with sacrificing root cutoffs, but also highlight where gains </a:t>
            </a:r>
            <a:r>
              <a:rPr lang="en-US" sz="3600" dirty="0" err="1"/>
              <a:t>occuring</a:t>
            </a:r>
            <a:r>
              <a:rPr lang="en-US" sz="3600" dirty="0"/>
              <a:t> elsewhere.</a:t>
            </a:r>
          </a:p>
          <a:p>
            <a:r>
              <a:rPr lang="en-US" sz="3600" dirty="0"/>
              <a:t>20 second gain (average) at depth of 16, a 21 min game, 7 seconds in a rapid game at depth of 14.</a:t>
            </a:r>
          </a:p>
          <a:p>
            <a:r>
              <a:rPr lang="en-US" sz="3600" dirty="0"/>
              <a:t>Different number of moves. ‘same’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3364A2-1043-4EAD-AF0C-54E03A81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About the project: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7DDC-57AE-4D7D-9B39-26F3A2DB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More about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52D1-5C20-46CA-A42D-8274FC70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Parallel By Rows is a robust strategy to avoid deadlock.</a:t>
            </a:r>
          </a:p>
          <a:p>
            <a:r>
              <a:rPr lang="en-US" sz="3600" dirty="0"/>
              <a:t>Overall turn length spikes at some point, but early turns can be significantly faster than later ones</a:t>
            </a:r>
          </a:p>
          <a:p>
            <a:r>
              <a:rPr lang="en-US" sz="3600" dirty="0"/>
              <a:t>More risks should be taken in the future iterations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1184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3D0B-C8EE-4DD9-A0E1-920E8EEE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About 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756F-CB41-46DE-9EFB-B0511B82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same start was used for every test. </a:t>
            </a:r>
          </a:p>
          <a:p>
            <a:r>
              <a:rPr lang="en-US" sz="3600" dirty="0"/>
              <a:t>Performance variation is similar for any legal start, but for consistency of test, the same start was used each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F305-88EF-4735-9452-48A60212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Materials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89BD-BA0D-431D-B3BA-7AD5AE38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Materials used: C++17 , the standard library thread object, and intel 4-core processor on capable hardware.</a:t>
            </a:r>
          </a:p>
          <a:p>
            <a:r>
              <a:rPr lang="en-US" sz="3600" dirty="0"/>
              <a:t>The same hardware and nearly identical code for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80F0E3D-13AE-41E4-BB95-A2A03C4F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-51882"/>
            <a:ext cx="12039600" cy="72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389</Words>
  <Application>Microsoft Office PowerPoint</Application>
  <PresentationFormat>Custom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Roboto</vt:lpstr>
      <vt:lpstr>Chalkboard 16x9</vt:lpstr>
      <vt:lpstr>Performance of A Parallel-by-Row Alpha-Beta Minimax Game-Playing Algorithm.</vt:lpstr>
      <vt:lpstr>First: some things to know/refresher</vt:lpstr>
      <vt:lpstr>More refresher:</vt:lpstr>
      <vt:lpstr>About Konane:</vt:lpstr>
      <vt:lpstr>About the project:</vt:lpstr>
      <vt:lpstr>More about the Project:</vt:lpstr>
      <vt:lpstr>About Methods Used:</vt:lpstr>
      <vt:lpstr>Materials used:</vt:lpstr>
      <vt:lpstr>PowerPoint Presentation</vt:lpstr>
      <vt:lpstr>PowerPoint Presentation</vt:lpstr>
      <vt:lpstr>PowerPoint Presentation</vt:lpstr>
      <vt:lpstr>PowerPoint Presentation</vt:lpstr>
      <vt:lpstr>Conclusions:</vt:lpstr>
      <vt:lpstr>Oddities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of A Parallel-by-Row Alpha-Beta Minimax Game-Playing Algorithm.</dc:title>
  <dc:creator>Robert Baumeister</dc:creator>
  <cp:lastModifiedBy>Robert Baumeister</cp:lastModifiedBy>
  <cp:revision>6</cp:revision>
  <dcterms:created xsi:type="dcterms:W3CDTF">2020-11-17T20:35:50Z</dcterms:created>
  <dcterms:modified xsi:type="dcterms:W3CDTF">2020-11-17T22:10:52Z</dcterms:modified>
</cp:coreProperties>
</file>