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303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1" r:id="rId14"/>
    <p:sldId id="260" r:id="rId15"/>
    <p:sldId id="262" r:id="rId16"/>
    <p:sldId id="263" r:id="rId17"/>
    <p:sldId id="277" r:id="rId18"/>
    <p:sldId id="278" r:id="rId19"/>
    <p:sldId id="264" r:id="rId20"/>
    <p:sldId id="272" r:id="rId21"/>
    <p:sldId id="301" r:id="rId22"/>
    <p:sldId id="273" r:id="rId23"/>
    <p:sldId id="274" r:id="rId24"/>
    <p:sldId id="275" r:id="rId25"/>
    <p:sldId id="276" r:id="rId26"/>
    <p:sldId id="279" r:id="rId27"/>
    <p:sldId id="283" r:id="rId28"/>
    <p:sldId id="281" r:id="rId29"/>
    <p:sldId id="30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6" r:id="rId43"/>
    <p:sldId id="304" r:id="rId44"/>
    <p:sldId id="305" r:id="rId4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2F8C1DA-E7AE-4230-951A-FF7E73D804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297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DD8-E121-4DF4-86E7-056B0D19C7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3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21DEB-A19D-4AB8-89A0-310EFF91D5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685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1F5E2-DEB7-49B1-B605-E7C2770A08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755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764D3-E842-4171-B551-05AB58BC7F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130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D8023-8539-4EEB-ACC6-A328265583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032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9F492-D293-4CAB-8BE1-E74FBA2403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084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4C478-559F-4322-82BE-B618605F09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32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F8B5D-6FE4-41F8-8EB6-2404B251FC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02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E4447-0E84-439E-81E6-452B4382BE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387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A6F5-73D6-4A92-8EDF-70BA4FDAAA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708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31BB022C-26C9-461F-811D-DDE5CB9EE9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User Account Information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0600" y="838200"/>
            <a:ext cx="193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/>
              <a:t>Lecture 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 of /etc/passwd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all basic information about a user account</a:t>
            </a:r>
          </a:p>
        </p:txBody>
      </p:sp>
      <p:pic>
        <p:nvPicPr>
          <p:cNvPr id="12292" name="Picture 4" descr="passw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585787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2743200" y="6400800"/>
            <a:ext cx="10668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3733800" y="5029200"/>
            <a:ext cx="2133600" cy="838200"/>
          </a:xfrm>
          <a:prstGeom prst="wedgeRoundRectCallout">
            <a:avLst>
              <a:gd name="adj1" fmla="val -58259"/>
              <a:gd name="adj2" fmla="val 10833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your complete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 of /etc/passwd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all basic information about a user account</a:t>
            </a:r>
          </a:p>
        </p:txBody>
      </p:sp>
      <p:pic>
        <p:nvPicPr>
          <p:cNvPr id="13316" name="Picture 4" descr="passw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585787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3733800" y="6400800"/>
            <a:ext cx="914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4572000" y="5029200"/>
            <a:ext cx="2133600" cy="838200"/>
          </a:xfrm>
          <a:prstGeom prst="wedgeRoundRectCallout">
            <a:avLst>
              <a:gd name="adj1" fmla="val -58259"/>
              <a:gd name="adj2" fmla="val 10833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home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 of /etc/passwd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all basic information about a user account</a:t>
            </a:r>
          </a:p>
        </p:txBody>
      </p:sp>
      <p:pic>
        <p:nvPicPr>
          <p:cNvPr id="14340" name="Picture 4" descr="passw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585787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4572000" y="6400800"/>
            <a:ext cx="914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5181600" y="4953000"/>
            <a:ext cx="2133600" cy="838200"/>
          </a:xfrm>
          <a:prstGeom prst="wedgeRoundRectCallout">
            <a:avLst>
              <a:gd name="adj1" fmla="val -58259"/>
              <a:gd name="adj2" fmla="val 10833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default login shell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get a user’s passwd info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standard library functions: (</a:t>
            </a:r>
            <a:r>
              <a:rPr lang="en-US" altLang="zh-TW" smtClean="0">
                <a:solidFill>
                  <a:schemeClr val="hlink"/>
                </a:solidFill>
              </a:rPr>
              <a:t>not system call</a:t>
            </a:r>
            <a:r>
              <a:rPr lang="en-US" altLang="zh-TW" smtClean="0"/>
              <a:t>)</a:t>
            </a:r>
          </a:p>
          <a:p>
            <a:pPr eaLnBrk="1" hangingPunct="1"/>
            <a:endParaRPr lang="en-US" altLang="zh-TW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struct passwd *getpwuid (uid_t uid);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struct passwd *getpwnam (char *name);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get a user’s passwd info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90562"/>
          </a:xfrm>
        </p:spPr>
        <p:txBody>
          <a:bodyPr/>
          <a:lstStyle/>
          <a:p>
            <a:pPr eaLnBrk="1" hangingPunct="1"/>
            <a:r>
              <a:rPr lang="en-US" altLang="zh-TW" smtClean="0"/>
              <a:t>struct passwd defined in &lt;pwd.h&gt;</a:t>
            </a:r>
          </a:p>
        </p:txBody>
      </p:sp>
      <p:pic>
        <p:nvPicPr>
          <p:cNvPr id="16388" name="Picture 4" descr="passw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852738"/>
            <a:ext cx="62642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read through /etc/passwd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struct passwd *getpwent (void);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struct passwd *setpwent (void);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dir_name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list all directory entries, and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display owner names for each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dir_name</a:t>
            </a:r>
          </a:p>
        </p:txBody>
      </p:sp>
      <p:pic>
        <p:nvPicPr>
          <p:cNvPr id="19459" name="Picture 5" descr="dir_n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8610600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dir_name</a:t>
            </a:r>
          </a:p>
        </p:txBody>
      </p:sp>
      <p:pic>
        <p:nvPicPr>
          <p:cNvPr id="20483" name="Picture 3" descr="dir_n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8610600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1371600" y="4114800"/>
            <a:ext cx="4724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5334000" y="2667000"/>
            <a:ext cx="2667000" cy="990600"/>
          </a:xfrm>
          <a:prstGeom prst="wedgeRoundRectCallout">
            <a:avLst>
              <a:gd name="adj1" fmla="val -45356"/>
              <a:gd name="adj2" fmla="val 8589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get the user data (from user ID) in /etc/passwd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Similar functions operate on /etc/shadow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struct spwd *getspnam (char *name);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struct spwd *getspent (void);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void setspent (void);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void endspent (void);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Q: What is /etc/shadow?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the system’s </a:t>
            </a:r>
            <a:r>
              <a:rPr lang="en-US" altLang="zh-TW" sz="2000" smtClean="0">
                <a:solidFill>
                  <a:schemeClr val="hlink"/>
                </a:solidFill>
              </a:rPr>
              <a:t>real</a:t>
            </a:r>
            <a:r>
              <a:rPr lang="en-US" altLang="zh-TW" sz="2000" smtClean="0"/>
              <a:t> encrypted password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Goal: an on-line messenger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Suppose you want to write such a program:</a:t>
            </a:r>
          </a:p>
          <a:p>
            <a:pPr lvl="1" eaLnBrk="1" hangingPunct="1"/>
            <a:r>
              <a:rPr lang="en-US" altLang="zh-TW" smtClean="0"/>
              <a:t>List all your friends on-line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Send a message to one of your friends</a:t>
            </a:r>
          </a:p>
          <a:p>
            <a:pPr eaLnBrk="1" hangingPunct="1"/>
            <a:r>
              <a:rPr lang="en-US" altLang="zh-TW" smtClean="0"/>
              <a:t>What you need to know?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2438400" y="3200400"/>
            <a:ext cx="3581400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800100" indent="-3429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257300" indent="-3429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714500" indent="-3429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171700" indent="-3429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en-US" altLang="zh-TW"/>
              <a:t>John        tty9</a:t>
            </a:r>
          </a:p>
          <a:p>
            <a:pPr eaLnBrk="1" hangingPunct="1">
              <a:buFontTx/>
              <a:buAutoNum type="arabicParenBoth"/>
            </a:pPr>
            <a:r>
              <a:rPr lang="en-US" altLang="zh-TW"/>
              <a:t>Marry     tty8</a:t>
            </a:r>
          </a:p>
          <a:p>
            <a:pPr eaLnBrk="1" hangingPunct="1">
              <a:buFontTx/>
              <a:buAutoNum type="arabicParenBoth"/>
            </a:pPr>
            <a:r>
              <a:rPr lang="en-US" altLang="zh-TW"/>
              <a:t>fire         tty9</a:t>
            </a:r>
          </a:p>
          <a:p>
            <a:pPr eaLnBrk="1" hangingPunct="1">
              <a:buFontTx/>
              <a:buAutoNum type="arabicParenBoth"/>
            </a:pPr>
            <a:endParaRPr lang="en-US" altLang="zh-TW"/>
          </a:p>
          <a:p>
            <a:pPr eaLnBrk="1" hangingPunct="1"/>
            <a:r>
              <a:rPr lang="en-US" altLang="zh-TW"/>
              <a:t>Whom to send message (1-3)?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get on-line user information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all through /var/run/utmp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you need to know to write a messenger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TW" smtClean="0"/>
              <a:t>get user account information (Sec. 6.1-6.6)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TW" smtClean="0">
                <a:solidFill>
                  <a:schemeClr val="hlink"/>
                </a:solidFill>
              </a:rPr>
              <a:t>get login information of on-line users</a:t>
            </a:r>
            <a:r>
              <a:rPr lang="en-US" altLang="zh-TW" smtClean="0"/>
              <a:t> (Sec. 6.8-6.9)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TW" smtClean="0"/>
              <a:t>let your process run as root  (Sec. 4.4)</a:t>
            </a:r>
          </a:p>
          <a:p>
            <a:pPr marL="990600" lvl="1" indent="-533400" eaLnBrk="1" hangingPunct="1"/>
            <a:r>
              <a:rPr lang="en-US" altLang="zh-TW" smtClean="0"/>
              <a:t>setuid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get on-line user information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63587"/>
          </a:xfrm>
        </p:spPr>
        <p:txBody>
          <a:bodyPr/>
          <a:lstStyle/>
          <a:p>
            <a:pPr eaLnBrk="1" hangingPunct="1"/>
            <a:r>
              <a:rPr lang="en-US" altLang="zh-TW" smtClean="0"/>
              <a:t>all on-line users info are in /var/run/utmp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2339975" y="3068638"/>
            <a:ext cx="4972050" cy="1682750"/>
            <a:chOff x="1926" y="2098"/>
            <a:chExt cx="3132" cy="1060"/>
          </a:xfrm>
        </p:grpSpPr>
        <p:grpSp>
          <p:nvGrpSpPr>
            <p:cNvPr id="24585" name="Group 5"/>
            <p:cNvGrpSpPr>
              <a:grpSpLocks/>
            </p:cNvGrpSpPr>
            <p:nvPr/>
          </p:nvGrpSpPr>
          <p:grpSpPr bwMode="auto">
            <a:xfrm>
              <a:off x="1926" y="2341"/>
              <a:ext cx="3131" cy="182"/>
              <a:chOff x="1926" y="2341"/>
              <a:chExt cx="3131" cy="182"/>
            </a:xfrm>
          </p:grpSpPr>
          <p:sp>
            <p:nvSpPr>
              <p:cNvPr id="24600" name="Rectangle 6"/>
              <p:cNvSpPr>
                <a:spLocks noChangeArrowheads="1"/>
              </p:cNvSpPr>
              <p:nvPr/>
            </p:nvSpPr>
            <p:spPr bwMode="auto">
              <a:xfrm>
                <a:off x="1926" y="2341"/>
                <a:ext cx="546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ycma</a:t>
                </a:r>
              </a:p>
            </p:txBody>
          </p:sp>
          <p:sp>
            <p:nvSpPr>
              <p:cNvPr id="24601" name="Rectangle 7"/>
              <p:cNvSpPr>
                <a:spLocks noChangeArrowheads="1"/>
              </p:cNvSpPr>
              <p:nvPr/>
            </p:nvSpPr>
            <p:spPr bwMode="auto">
              <a:xfrm>
                <a:off x="2472" y="2341"/>
                <a:ext cx="952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/dev/tty0</a:t>
                </a:r>
              </a:p>
            </p:txBody>
          </p:sp>
          <p:sp>
            <p:nvSpPr>
              <p:cNvPr id="24602" name="Rectangle 8"/>
              <p:cNvSpPr>
                <a:spLocks noChangeArrowheads="1"/>
              </p:cNvSpPr>
              <p:nvPr/>
            </p:nvSpPr>
            <p:spPr bwMode="auto">
              <a:xfrm>
                <a:off x="3424" y="2341"/>
                <a:ext cx="817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odiepc</a:t>
                </a:r>
              </a:p>
            </p:txBody>
          </p:sp>
          <p:sp>
            <p:nvSpPr>
              <p:cNvPr id="24603" name="Rectangle 9"/>
              <p:cNvSpPr>
                <a:spLocks noChangeArrowheads="1"/>
              </p:cNvSpPr>
              <p:nvPr/>
            </p:nvSpPr>
            <p:spPr bwMode="auto">
              <a:xfrm>
                <a:off x="4241" y="2341"/>
                <a:ext cx="816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</p:grpSp>
        <p:grpSp>
          <p:nvGrpSpPr>
            <p:cNvPr id="24586" name="Group 10"/>
            <p:cNvGrpSpPr>
              <a:grpSpLocks/>
            </p:cNvGrpSpPr>
            <p:nvPr/>
          </p:nvGrpSpPr>
          <p:grpSpPr bwMode="auto">
            <a:xfrm>
              <a:off x="1927" y="2523"/>
              <a:ext cx="3131" cy="182"/>
              <a:chOff x="1926" y="2341"/>
              <a:chExt cx="3131" cy="182"/>
            </a:xfrm>
          </p:grpSpPr>
          <p:sp>
            <p:nvSpPr>
              <p:cNvPr id="24596" name="Rectangle 11"/>
              <p:cNvSpPr>
                <a:spLocks noChangeArrowheads="1"/>
              </p:cNvSpPr>
              <p:nvPr/>
            </p:nvSpPr>
            <p:spPr bwMode="auto">
              <a:xfrm>
                <a:off x="1926" y="2341"/>
                <a:ext cx="546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john</a:t>
                </a:r>
              </a:p>
            </p:txBody>
          </p:sp>
          <p:sp>
            <p:nvSpPr>
              <p:cNvPr id="24597" name="Rectangle 12"/>
              <p:cNvSpPr>
                <a:spLocks noChangeArrowheads="1"/>
              </p:cNvSpPr>
              <p:nvPr/>
            </p:nvSpPr>
            <p:spPr bwMode="auto">
              <a:xfrm>
                <a:off x="2472" y="2341"/>
                <a:ext cx="952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/dev/tty1</a:t>
                </a:r>
              </a:p>
            </p:txBody>
          </p:sp>
          <p:sp>
            <p:nvSpPr>
              <p:cNvPr id="24598" name="Rectangle 13"/>
              <p:cNvSpPr>
                <a:spLocks noChangeArrowheads="1"/>
              </p:cNvSpPr>
              <p:nvPr/>
            </p:nvSpPr>
            <p:spPr bwMode="auto">
              <a:xfrm>
                <a:off x="3424" y="2341"/>
                <a:ext cx="817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bbs</a:t>
                </a:r>
              </a:p>
            </p:txBody>
          </p:sp>
          <p:sp>
            <p:nvSpPr>
              <p:cNvPr id="24599" name="Rectangle 14"/>
              <p:cNvSpPr>
                <a:spLocks noChangeArrowheads="1"/>
              </p:cNvSpPr>
              <p:nvPr/>
            </p:nvSpPr>
            <p:spPr bwMode="auto">
              <a:xfrm>
                <a:off x="4241" y="2341"/>
                <a:ext cx="816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</p:grpSp>
        <p:grpSp>
          <p:nvGrpSpPr>
            <p:cNvPr id="24587" name="Group 15"/>
            <p:cNvGrpSpPr>
              <a:grpSpLocks/>
            </p:cNvGrpSpPr>
            <p:nvPr/>
          </p:nvGrpSpPr>
          <p:grpSpPr bwMode="auto">
            <a:xfrm>
              <a:off x="1927" y="2704"/>
              <a:ext cx="3131" cy="182"/>
              <a:chOff x="1926" y="2341"/>
              <a:chExt cx="3131" cy="182"/>
            </a:xfrm>
          </p:grpSpPr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1926" y="2341"/>
                <a:ext cx="546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marry</a:t>
                </a:r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2472" y="2341"/>
                <a:ext cx="952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/dev/pts/1</a:t>
                </a:r>
              </a:p>
            </p:txBody>
          </p:sp>
          <p:sp>
            <p:nvSpPr>
              <p:cNvPr id="24594" name="Rectangle 18"/>
              <p:cNvSpPr>
                <a:spLocks noChangeArrowheads="1"/>
              </p:cNvSpPr>
              <p:nvPr/>
            </p:nvSpPr>
            <p:spPr bwMode="auto">
              <a:xfrm>
                <a:off x="3424" y="2341"/>
                <a:ext cx="817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localhost</a:t>
                </a:r>
              </a:p>
            </p:txBody>
          </p:sp>
          <p:sp>
            <p:nvSpPr>
              <p:cNvPr id="24595" name="Rectangle 19"/>
              <p:cNvSpPr>
                <a:spLocks noChangeArrowheads="1"/>
              </p:cNvSpPr>
              <p:nvPr/>
            </p:nvSpPr>
            <p:spPr bwMode="auto">
              <a:xfrm>
                <a:off x="4241" y="2341"/>
                <a:ext cx="816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</p:grpSp>
        <p:sp>
          <p:nvSpPr>
            <p:cNvPr id="24588" name="Rectangle 20"/>
            <p:cNvSpPr>
              <a:spLocks noChangeArrowheads="1"/>
            </p:cNvSpPr>
            <p:nvPr/>
          </p:nvSpPr>
          <p:spPr bwMode="auto">
            <a:xfrm>
              <a:off x="1927" y="2886"/>
              <a:ext cx="3130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…</a:t>
              </a:r>
            </a:p>
          </p:txBody>
        </p:sp>
        <p:sp>
          <p:nvSpPr>
            <p:cNvPr id="24589" name="Text Box 21"/>
            <p:cNvSpPr txBox="1">
              <a:spLocks noChangeArrowheads="1"/>
            </p:cNvSpPr>
            <p:nvPr/>
          </p:nvSpPr>
          <p:spPr bwMode="auto">
            <a:xfrm>
              <a:off x="1960" y="2098"/>
              <a:ext cx="4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ut_user</a:t>
              </a:r>
            </a:p>
          </p:txBody>
        </p:sp>
        <p:sp>
          <p:nvSpPr>
            <p:cNvPr id="24590" name="Text Box 22"/>
            <p:cNvSpPr txBox="1">
              <a:spLocks noChangeArrowheads="1"/>
            </p:cNvSpPr>
            <p:nvPr/>
          </p:nvSpPr>
          <p:spPr bwMode="auto">
            <a:xfrm>
              <a:off x="2699" y="2115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ut_line</a:t>
              </a:r>
            </a:p>
          </p:txBody>
        </p:sp>
        <p:sp>
          <p:nvSpPr>
            <p:cNvPr id="24591" name="Text Box 23"/>
            <p:cNvSpPr txBox="1">
              <a:spLocks noChangeArrowheads="1"/>
            </p:cNvSpPr>
            <p:nvPr/>
          </p:nvSpPr>
          <p:spPr bwMode="auto">
            <a:xfrm>
              <a:off x="3606" y="2115"/>
              <a:ext cx="4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ut_host</a:t>
              </a:r>
            </a:p>
          </p:txBody>
        </p:sp>
      </p:grpSp>
      <p:grpSp>
        <p:nvGrpSpPr>
          <p:cNvPr id="25624" name="Group 24"/>
          <p:cNvGrpSpPr>
            <a:grpSpLocks/>
          </p:cNvGrpSpPr>
          <p:nvPr/>
        </p:nvGrpSpPr>
        <p:grpSpPr bwMode="auto">
          <a:xfrm>
            <a:off x="2051050" y="3933825"/>
            <a:ext cx="5473700" cy="1404938"/>
            <a:chOff x="1292" y="2478"/>
            <a:chExt cx="3448" cy="885"/>
          </a:xfrm>
        </p:grpSpPr>
        <p:sp>
          <p:nvSpPr>
            <p:cNvPr id="24582" name="AutoShape 25"/>
            <p:cNvSpPr>
              <a:spLocks noChangeArrowheads="1"/>
            </p:cNvSpPr>
            <p:nvPr/>
          </p:nvSpPr>
          <p:spPr bwMode="auto">
            <a:xfrm>
              <a:off x="1292" y="2478"/>
              <a:ext cx="3448" cy="31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583" name="Text Box 26"/>
            <p:cNvSpPr txBox="1">
              <a:spLocks noChangeArrowheads="1"/>
            </p:cNvSpPr>
            <p:nvPr/>
          </p:nvSpPr>
          <p:spPr bwMode="auto">
            <a:xfrm>
              <a:off x="2018" y="3113"/>
              <a:ext cx="21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struct utmp defined in “utmp.h”</a:t>
              </a:r>
            </a:p>
          </p:txBody>
        </p:sp>
        <p:sp>
          <p:nvSpPr>
            <p:cNvPr id="24584" name="Line 27"/>
            <p:cNvSpPr>
              <a:spLocks noChangeShapeType="1"/>
            </p:cNvSpPr>
            <p:nvPr/>
          </p:nvSpPr>
          <p:spPr bwMode="auto">
            <a:xfrm flipV="1">
              <a:off x="2426" y="2795"/>
              <a:ext cx="0" cy="36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struct utmp</a:t>
            </a:r>
          </a:p>
        </p:txBody>
      </p:sp>
      <p:pic>
        <p:nvPicPr>
          <p:cNvPr id="25603" name="Picture 3" descr="ut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44675"/>
            <a:ext cx="59531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user_list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to list all on-line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user_list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5638800"/>
            <a:ext cx="8077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just open a file and read its content as dedicated data structure</a:t>
            </a:r>
          </a:p>
        </p:txBody>
      </p:sp>
      <p:pic>
        <p:nvPicPr>
          <p:cNvPr id="27652" name="Picture 5" descr="user_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82000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Other system information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get group info and /etc/group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Section 6.4-6.5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get time and date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Section 6.10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get system configuration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Section 6.9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uname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gethostname() and /etc/hosts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know a user’s terminal device?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the Goal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simple messenger to send a string to other’s terminal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250825" y="3357563"/>
            <a:ext cx="3816350" cy="3216275"/>
            <a:chOff x="158" y="2115"/>
            <a:chExt cx="2404" cy="2026"/>
          </a:xfrm>
        </p:grpSpPr>
        <p:pic>
          <p:nvPicPr>
            <p:cNvPr id="30730" name="Picture 5" descr="j019538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3203"/>
              <a:ext cx="653" cy="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1" name="Text Box 6"/>
            <p:cNvSpPr txBox="1">
              <a:spLocks noChangeArrowheads="1"/>
            </p:cNvSpPr>
            <p:nvPr/>
          </p:nvSpPr>
          <p:spPr bwMode="auto">
            <a:xfrm>
              <a:off x="1156" y="3929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ea typeface="新細明體" panose="02020500000000000000" pitchFamily="18" charset="-120"/>
                </a:rPr>
                <a:t>Helen</a:t>
              </a:r>
            </a:p>
          </p:txBody>
        </p:sp>
        <p:sp>
          <p:nvSpPr>
            <p:cNvPr id="30732" name="AutoShape 7"/>
            <p:cNvSpPr>
              <a:spLocks noChangeArrowheads="1"/>
            </p:cNvSpPr>
            <p:nvPr/>
          </p:nvSpPr>
          <p:spPr bwMode="auto">
            <a:xfrm>
              <a:off x="158" y="2115"/>
              <a:ext cx="2404" cy="589"/>
            </a:xfrm>
            <a:prstGeom prst="wedgeRoundRectCallout">
              <a:avLst>
                <a:gd name="adj1" fmla="val -7778"/>
                <a:gd name="adj2" fmla="val 151356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en-US" altLang="zh-TW">
                <a:ea typeface="新細明體" panose="02020500000000000000" pitchFamily="18" charset="-120"/>
              </a:endParaRPr>
            </a:p>
            <a:p>
              <a:pPr eaLnBrk="1" hangingPunct="1"/>
              <a:r>
                <a:rPr lang="en-US" altLang="zh-TW">
                  <a:ea typeface="新細明體" panose="02020500000000000000" pitchFamily="18" charset="-120"/>
                </a:rPr>
                <a:t>Helen&gt; msg Marry “How you doing”</a:t>
              </a:r>
            </a:p>
          </p:txBody>
        </p:sp>
      </p:grpSp>
      <p:sp>
        <p:nvSpPr>
          <p:cNvPr id="30725" name="AutoShape 8"/>
          <p:cNvSpPr>
            <a:spLocks noChangeArrowheads="1"/>
          </p:cNvSpPr>
          <p:nvPr/>
        </p:nvSpPr>
        <p:spPr bwMode="auto">
          <a:xfrm>
            <a:off x="4284663" y="4868863"/>
            <a:ext cx="431800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5003800" y="3068638"/>
            <a:ext cx="3816350" cy="3505200"/>
            <a:chOff x="3152" y="1933"/>
            <a:chExt cx="2404" cy="2208"/>
          </a:xfrm>
        </p:grpSpPr>
        <p:pic>
          <p:nvPicPr>
            <p:cNvPr id="30727" name="Picture 10" descr="j019538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3203"/>
              <a:ext cx="653" cy="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8" name="AutoShape 11"/>
            <p:cNvSpPr>
              <a:spLocks noChangeArrowheads="1"/>
            </p:cNvSpPr>
            <p:nvPr/>
          </p:nvSpPr>
          <p:spPr bwMode="auto">
            <a:xfrm>
              <a:off x="3152" y="1933"/>
              <a:ext cx="2404" cy="589"/>
            </a:xfrm>
            <a:prstGeom prst="wedgeRoundRectCallout">
              <a:avLst>
                <a:gd name="adj1" fmla="val -792"/>
                <a:gd name="adj2" fmla="val 166977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en-US" altLang="zh-TW">
                <a:ea typeface="新細明體" panose="02020500000000000000" pitchFamily="18" charset="-120"/>
              </a:endParaRPr>
            </a:p>
            <a:p>
              <a:pPr eaLnBrk="1" hangingPunct="1"/>
              <a:r>
                <a:rPr lang="en-US" altLang="zh-TW">
                  <a:ea typeface="新細明體" panose="02020500000000000000" pitchFamily="18" charset="-120"/>
                </a:rPr>
                <a:t>Marry&gt; Hellen: How you doing</a:t>
              </a:r>
            </a:p>
          </p:txBody>
        </p:sp>
        <p:sp>
          <p:nvSpPr>
            <p:cNvPr id="30729" name="Text Box 12"/>
            <p:cNvSpPr txBox="1">
              <a:spLocks noChangeArrowheads="1"/>
            </p:cNvSpPr>
            <p:nvPr/>
          </p:nvSpPr>
          <p:spPr bwMode="auto">
            <a:xfrm>
              <a:off x="4105" y="3929"/>
              <a:ext cx="4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ea typeface="新細明體" panose="02020500000000000000" pitchFamily="18" charset="-120"/>
                </a:rPr>
                <a:t>Marry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you need to know to write a messenger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TW" smtClean="0"/>
              <a:t>get user account information (Sec. 6.1-6.6)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TW" smtClean="0">
                <a:solidFill>
                  <a:schemeClr val="hlink"/>
                </a:solidFill>
              </a:rPr>
              <a:t>get login information of on-line users</a:t>
            </a:r>
            <a:r>
              <a:rPr lang="en-US" altLang="zh-TW" smtClean="0"/>
              <a:t> (Sec. 6.8-6.9)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TW" smtClean="0"/>
              <a:t>let your process run as root  (Sec. 4.4)</a:t>
            </a:r>
          </a:p>
          <a:p>
            <a:pPr marL="990600" lvl="1" indent="-533400" eaLnBrk="1" hangingPunct="1"/>
            <a:r>
              <a:rPr lang="en-US" altLang="zh-TW" smtClean="0"/>
              <a:t>setuid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Goal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simple messenger to send a string to other’s terminal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250825" y="3357563"/>
            <a:ext cx="3816350" cy="3216275"/>
            <a:chOff x="158" y="2115"/>
            <a:chExt cx="2404" cy="2026"/>
          </a:xfrm>
        </p:grpSpPr>
        <p:pic>
          <p:nvPicPr>
            <p:cNvPr id="5130" name="Picture 5" descr="j019538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3203"/>
              <a:ext cx="653" cy="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1" name="Text Box 6"/>
            <p:cNvSpPr txBox="1">
              <a:spLocks noChangeArrowheads="1"/>
            </p:cNvSpPr>
            <p:nvPr/>
          </p:nvSpPr>
          <p:spPr bwMode="auto">
            <a:xfrm>
              <a:off x="1156" y="3929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ea typeface="新細明體" panose="02020500000000000000" pitchFamily="18" charset="-120"/>
                </a:rPr>
                <a:t>Helen</a:t>
              </a:r>
            </a:p>
          </p:txBody>
        </p:sp>
        <p:sp>
          <p:nvSpPr>
            <p:cNvPr id="5132" name="AutoShape 7"/>
            <p:cNvSpPr>
              <a:spLocks noChangeArrowheads="1"/>
            </p:cNvSpPr>
            <p:nvPr/>
          </p:nvSpPr>
          <p:spPr bwMode="auto">
            <a:xfrm>
              <a:off x="158" y="2115"/>
              <a:ext cx="2404" cy="589"/>
            </a:xfrm>
            <a:prstGeom prst="wedgeRoundRectCallout">
              <a:avLst>
                <a:gd name="adj1" fmla="val -7778"/>
                <a:gd name="adj2" fmla="val 151356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en-US" altLang="zh-TW">
                <a:ea typeface="新細明體" panose="02020500000000000000" pitchFamily="18" charset="-120"/>
              </a:endParaRPr>
            </a:p>
            <a:p>
              <a:pPr eaLnBrk="1" hangingPunct="1"/>
              <a:r>
                <a:rPr lang="en-US" altLang="zh-TW">
                  <a:ea typeface="新細明體" panose="02020500000000000000" pitchFamily="18" charset="-120"/>
                </a:rPr>
                <a:t>Helen&gt; msg Marry “How you doing”</a:t>
              </a:r>
            </a:p>
          </p:txBody>
        </p:sp>
      </p:grpSp>
      <p:sp>
        <p:nvSpPr>
          <p:cNvPr id="5125" name="AutoShape 8"/>
          <p:cNvSpPr>
            <a:spLocks noChangeArrowheads="1"/>
          </p:cNvSpPr>
          <p:nvPr/>
        </p:nvSpPr>
        <p:spPr bwMode="auto">
          <a:xfrm>
            <a:off x="4284663" y="4868863"/>
            <a:ext cx="431800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5126" name="Group 9"/>
          <p:cNvGrpSpPr>
            <a:grpSpLocks/>
          </p:cNvGrpSpPr>
          <p:nvPr/>
        </p:nvGrpSpPr>
        <p:grpSpPr bwMode="auto">
          <a:xfrm>
            <a:off x="5003800" y="3068638"/>
            <a:ext cx="3816350" cy="3505200"/>
            <a:chOff x="3152" y="1933"/>
            <a:chExt cx="2404" cy="2208"/>
          </a:xfrm>
        </p:grpSpPr>
        <p:pic>
          <p:nvPicPr>
            <p:cNvPr id="5127" name="Picture 10" descr="j019538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3203"/>
              <a:ext cx="653" cy="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8" name="AutoShape 11"/>
            <p:cNvSpPr>
              <a:spLocks noChangeArrowheads="1"/>
            </p:cNvSpPr>
            <p:nvPr/>
          </p:nvSpPr>
          <p:spPr bwMode="auto">
            <a:xfrm>
              <a:off x="3152" y="1933"/>
              <a:ext cx="2404" cy="589"/>
            </a:xfrm>
            <a:prstGeom prst="wedgeRoundRectCallout">
              <a:avLst>
                <a:gd name="adj1" fmla="val -792"/>
                <a:gd name="adj2" fmla="val 166977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en-US" altLang="zh-TW">
                <a:ea typeface="新細明體" panose="02020500000000000000" pitchFamily="18" charset="-120"/>
              </a:endParaRPr>
            </a:p>
            <a:p>
              <a:pPr eaLnBrk="1" hangingPunct="1"/>
              <a:r>
                <a:rPr lang="en-US" altLang="zh-TW">
                  <a:ea typeface="新細明體" panose="02020500000000000000" pitchFamily="18" charset="-120"/>
                </a:rPr>
                <a:t>Marry&gt; Hellen: How you doing</a:t>
              </a:r>
            </a:p>
          </p:txBody>
        </p:sp>
        <p:sp>
          <p:nvSpPr>
            <p:cNvPr id="5129" name="Text Box 12"/>
            <p:cNvSpPr txBox="1">
              <a:spLocks noChangeArrowheads="1"/>
            </p:cNvSpPr>
            <p:nvPr/>
          </p:nvSpPr>
          <p:spPr bwMode="auto">
            <a:xfrm>
              <a:off x="4105" y="3929"/>
              <a:ext cx="4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ea typeface="新細明體" panose="02020500000000000000" pitchFamily="18" charset="-120"/>
                </a:rPr>
                <a:t>Marry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know a user’s terminal?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 directory entries</a:t>
            </a:r>
          </a:p>
          <a:p>
            <a:pPr lvl="1" eaLnBrk="1" hangingPunct="1"/>
            <a:r>
              <a:rPr lang="en-US" altLang="zh-TW" smtClean="0"/>
              <a:t>/dev/tty*</a:t>
            </a:r>
          </a:p>
          <a:p>
            <a:pPr lvl="1" eaLnBrk="1" hangingPunct="1"/>
            <a:r>
              <a:rPr lang="en-US" altLang="zh-TW" smtClean="0"/>
              <a:t>/dev/pts/*</a:t>
            </a:r>
          </a:p>
          <a:p>
            <a:pPr eaLnBrk="1" hangingPunct="1"/>
            <a:r>
              <a:rPr lang="en-US" altLang="zh-TW" smtClean="0"/>
              <a:t>examine </a:t>
            </a:r>
            <a:r>
              <a:rPr lang="en-US" altLang="zh-TW" i="1" smtClean="0"/>
              <a:t>stat</a:t>
            </a:r>
            <a:r>
              <a:rPr lang="en-US" altLang="zh-TW" smtClean="0"/>
              <a:t> to know the owner of a terminal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Reading a directory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755650" y="2133600"/>
            <a:ext cx="7416800" cy="3743325"/>
            <a:chOff x="476" y="1344"/>
            <a:chExt cx="4672" cy="2358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476" y="1525"/>
              <a:ext cx="2177" cy="2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#include &lt;dirent.h&gt;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main ()</a:t>
              </a:r>
            </a:p>
            <a:p>
              <a:pPr eaLnBrk="1" hangingPunct="1"/>
              <a:r>
                <a:rPr lang="en-US" altLang="zh-TW"/>
                <a:t>{</a:t>
              </a:r>
            </a:p>
            <a:p>
              <a:pPr eaLnBrk="1" hangingPunct="1"/>
              <a:r>
                <a:rPr lang="en-US" altLang="zh-TW"/>
                <a:t>    DIR *dp;</a:t>
              </a:r>
            </a:p>
            <a:p>
              <a:pPr eaLnBrk="1" hangingPunct="1"/>
              <a:r>
                <a:rPr lang="en-US" altLang="zh-TW"/>
                <a:t>    struct dirent *buf;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    dp = opendir (“testdir”);</a:t>
              </a:r>
            </a:p>
            <a:p>
              <a:pPr eaLnBrk="1" hangingPunct="1"/>
              <a:r>
                <a:rPr lang="en-US" altLang="zh-TW"/>
                <a:t>    while ((buf=readdir(dp))!=NULL) {</a:t>
              </a:r>
            </a:p>
            <a:p>
              <a:pPr eaLnBrk="1" hangingPunct="1"/>
              <a:r>
                <a:rPr lang="en-US" altLang="zh-TW"/>
                <a:t>         …//examine each file …</a:t>
              </a:r>
            </a:p>
            <a:p>
              <a:pPr eaLnBrk="1" hangingPunct="1"/>
              <a:r>
                <a:rPr lang="en-US" altLang="zh-TW"/>
                <a:t>    }</a:t>
              </a:r>
            </a:p>
            <a:p>
              <a:pPr eaLnBrk="1" hangingPunct="1"/>
              <a:r>
                <a:rPr lang="en-US" altLang="zh-TW"/>
                <a:t>}</a:t>
              </a:r>
            </a:p>
          </p:txBody>
        </p:sp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3787" y="1344"/>
              <a:ext cx="1361" cy="1633"/>
              <a:chOff x="3288" y="1162"/>
              <a:chExt cx="1361" cy="1633"/>
            </a:xfrm>
          </p:grpSpPr>
          <p:grpSp>
            <p:nvGrpSpPr>
              <p:cNvPr id="33798" name="Group 6"/>
              <p:cNvGrpSpPr>
                <a:grpSpLocks/>
              </p:cNvGrpSpPr>
              <p:nvPr/>
            </p:nvGrpSpPr>
            <p:grpSpPr bwMode="auto">
              <a:xfrm>
                <a:off x="3288" y="1616"/>
                <a:ext cx="1361" cy="226"/>
                <a:chOff x="3288" y="1616"/>
                <a:chExt cx="1361" cy="226"/>
              </a:xfrm>
            </p:grpSpPr>
            <p:sp>
              <p:nvSpPr>
                <p:cNvPr id="33811" name="Rectangle 7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1234</a:t>
                  </a:r>
                </a:p>
              </p:txBody>
            </p:sp>
            <p:sp>
              <p:nvSpPr>
                <p:cNvPr id="33812" name="Rectangle 8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test.txt</a:t>
                  </a:r>
                </a:p>
              </p:txBody>
            </p:sp>
          </p:grpSp>
          <p:grpSp>
            <p:nvGrpSpPr>
              <p:cNvPr id="33799" name="Group 9"/>
              <p:cNvGrpSpPr>
                <a:grpSpLocks/>
              </p:cNvGrpSpPr>
              <p:nvPr/>
            </p:nvGrpSpPr>
            <p:grpSpPr bwMode="auto">
              <a:xfrm>
                <a:off x="3288" y="1842"/>
                <a:ext cx="1361" cy="226"/>
                <a:chOff x="3288" y="1616"/>
                <a:chExt cx="1361" cy="226"/>
              </a:xfrm>
            </p:grpSpPr>
            <p:sp>
              <p:nvSpPr>
                <p:cNvPr id="33809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2358</a:t>
                  </a:r>
                </a:p>
              </p:txBody>
            </p:sp>
            <p:sp>
              <p:nvSpPr>
                <p:cNvPr id="33810" name="Rectangle 11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temp</a:t>
                  </a:r>
                </a:p>
              </p:txBody>
            </p:sp>
          </p:grpSp>
          <p:grpSp>
            <p:nvGrpSpPr>
              <p:cNvPr id="33800" name="Group 12"/>
              <p:cNvGrpSpPr>
                <a:grpSpLocks/>
              </p:cNvGrpSpPr>
              <p:nvPr/>
            </p:nvGrpSpPr>
            <p:grpSpPr bwMode="auto">
              <a:xfrm>
                <a:off x="3288" y="2069"/>
                <a:ext cx="1361" cy="226"/>
                <a:chOff x="3288" y="1616"/>
                <a:chExt cx="1361" cy="226"/>
              </a:xfrm>
            </p:grpSpPr>
            <p:sp>
              <p:nvSpPr>
                <p:cNvPr id="33807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3019</a:t>
                  </a:r>
                </a:p>
              </p:txBody>
            </p:sp>
            <p:sp>
              <p:nvSpPr>
                <p:cNvPr id="33808" name="Rectangle 14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hello.c</a:t>
                  </a:r>
                </a:p>
              </p:txBody>
            </p:sp>
          </p:grpSp>
          <p:grpSp>
            <p:nvGrpSpPr>
              <p:cNvPr id="33801" name="Group 15"/>
              <p:cNvGrpSpPr>
                <a:grpSpLocks/>
              </p:cNvGrpSpPr>
              <p:nvPr/>
            </p:nvGrpSpPr>
            <p:grpSpPr bwMode="auto">
              <a:xfrm>
                <a:off x="3288" y="1389"/>
                <a:ext cx="1361" cy="226"/>
                <a:chOff x="3288" y="1616"/>
                <a:chExt cx="1361" cy="226"/>
              </a:xfrm>
            </p:grpSpPr>
            <p:sp>
              <p:nvSpPr>
                <p:cNvPr id="33805" name="Rectangle 1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b="1"/>
                    <a:t>inode#</a:t>
                  </a:r>
                </a:p>
              </p:txBody>
            </p:sp>
            <p:sp>
              <p:nvSpPr>
                <p:cNvPr id="33806" name="Rectangle 1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b="1"/>
                    <a:t>file name</a:t>
                  </a:r>
                </a:p>
              </p:txBody>
            </p:sp>
          </p:grpSp>
          <p:sp>
            <p:nvSpPr>
              <p:cNvPr id="33802" name="Rectangle 18"/>
              <p:cNvSpPr>
                <a:spLocks noChangeArrowheads="1"/>
              </p:cNvSpPr>
              <p:nvPr/>
            </p:nvSpPr>
            <p:spPr bwMode="auto">
              <a:xfrm>
                <a:off x="3288" y="2296"/>
                <a:ext cx="454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  <p:sp>
            <p:nvSpPr>
              <p:cNvPr id="33803" name="Rectangle 19"/>
              <p:cNvSpPr>
                <a:spLocks noChangeArrowheads="1"/>
              </p:cNvSpPr>
              <p:nvPr/>
            </p:nvSpPr>
            <p:spPr bwMode="auto">
              <a:xfrm>
                <a:off x="3742" y="2296"/>
                <a:ext cx="907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  <p:sp>
            <p:nvSpPr>
              <p:cNvPr id="33804" name="Text Box 20"/>
              <p:cNvSpPr txBox="1">
                <a:spLocks noChangeArrowheads="1"/>
              </p:cNvSpPr>
              <p:nvPr/>
            </p:nvSpPr>
            <p:spPr bwMode="auto">
              <a:xfrm>
                <a:off x="3470" y="1162"/>
                <a:ext cx="4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testdir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Reading a directory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755650" y="2133600"/>
            <a:ext cx="7416800" cy="3743325"/>
            <a:chOff x="476" y="1344"/>
            <a:chExt cx="4672" cy="2358"/>
          </a:xfrm>
        </p:grpSpPr>
        <p:sp>
          <p:nvSpPr>
            <p:cNvPr id="34823" name="Rectangle 4"/>
            <p:cNvSpPr>
              <a:spLocks noChangeArrowheads="1"/>
            </p:cNvSpPr>
            <p:nvPr/>
          </p:nvSpPr>
          <p:spPr bwMode="auto">
            <a:xfrm>
              <a:off x="476" y="1525"/>
              <a:ext cx="2177" cy="2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#include &lt;dirent.h&gt;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main ()</a:t>
              </a:r>
            </a:p>
            <a:p>
              <a:pPr eaLnBrk="1" hangingPunct="1"/>
              <a:r>
                <a:rPr lang="en-US" altLang="zh-TW"/>
                <a:t>{</a:t>
              </a:r>
            </a:p>
            <a:p>
              <a:pPr eaLnBrk="1" hangingPunct="1"/>
              <a:r>
                <a:rPr lang="en-US" altLang="zh-TW"/>
                <a:t>    DIR *dp;</a:t>
              </a:r>
            </a:p>
            <a:p>
              <a:pPr eaLnBrk="1" hangingPunct="1"/>
              <a:r>
                <a:rPr lang="en-US" altLang="zh-TW"/>
                <a:t>    struct dirent *buf;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    dp = opendir (“testdir”);</a:t>
              </a:r>
            </a:p>
            <a:p>
              <a:pPr eaLnBrk="1" hangingPunct="1"/>
              <a:r>
                <a:rPr lang="en-US" altLang="zh-TW"/>
                <a:t>    while ((buf=readdir(dp))!=NULL) {</a:t>
              </a:r>
            </a:p>
            <a:p>
              <a:pPr eaLnBrk="1" hangingPunct="1"/>
              <a:r>
                <a:rPr lang="en-US" altLang="zh-TW"/>
                <a:t>         …//examine each file …</a:t>
              </a:r>
            </a:p>
            <a:p>
              <a:pPr eaLnBrk="1" hangingPunct="1"/>
              <a:r>
                <a:rPr lang="en-US" altLang="zh-TW"/>
                <a:t>    }</a:t>
              </a:r>
            </a:p>
            <a:p>
              <a:pPr eaLnBrk="1" hangingPunct="1"/>
              <a:r>
                <a:rPr lang="en-US" altLang="zh-TW"/>
                <a:t>}</a:t>
              </a:r>
            </a:p>
          </p:txBody>
        </p:sp>
        <p:grpSp>
          <p:nvGrpSpPr>
            <p:cNvPr id="34824" name="Group 5"/>
            <p:cNvGrpSpPr>
              <a:grpSpLocks/>
            </p:cNvGrpSpPr>
            <p:nvPr/>
          </p:nvGrpSpPr>
          <p:grpSpPr bwMode="auto">
            <a:xfrm>
              <a:off x="3787" y="1344"/>
              <a:ext cx="1361" cy="1633"/>
              <a:chOff x="3288" y="1162"/>
              <a:chExt cx="1361" cy="1633"/>
            </a:xfrm>
          </p:grpSpPr>
          <p:grpSp>
            <p:nvGrpSpPr>
              <p:cNvPr id="34825" name="Group 6"/>
              <p:cNvGrpSpPr>
                <a:grpSpLocks/>
              </p:cNvGrpSpPr>
              <p:nvPr/>
            </p:nvGrpSpPr>
            <p:grpSpPr bwMode="auto">
              <a:xfrm>
                <a:off x="3288" y="1616"/>
                <a:ext cx="1361" cy="226"/>
                <a:chOff x="3288" y="1616"/>
                <a:chExt cx="1361" cy="226"/>
              </a:xfrm>
            </p:grpSpPr>
            <p:sp>
              <p:nvSpPr>
                <p:cNvPr id="34838" name="Rectangle 7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1234</a:t>
                  </a:r>
                </a:p>
              </p:txBody>
            </p:sp>
            <p:sp>
              <p:nvSpPr>
                <p:cNvPr id="34839" name="Rectangle 8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test.txt</a:t>
                  </a:r>
                </a:p>
              </p:txBody>
            </p:sp>
          </p:grpSp>
          <p:grpSp>
            <p:nvGrpSpPr>
              <p:cNvPr id="34826" name="Group 9"/>
              <p:cNvGrpSpPr>
                <a:grpSpLocks/>
              </p:cNvGrpSpPr>
              <p:nvPr/>
            </p:nvGrpSpPr>
            <p:grpSpPr bwMode="auto">
              <a:xfrm>
                <a:off x="3288" y="1842"/>
                <a:ext cx="1361" cy="226"/>
                <a:chOff x="3288" y="1616"/>
                <a:chExt cx="1361" cy="226"/>
              </a:xfrm>
            </p:grpSpPr>
            <p:sp>
              <p:nvSpPr>
                <p:cNvPr id="34836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2358</a:t>
                  </a:r>
                </a:p>
              </p:txBody>
            </p:sp>
            <p:sp>
              <p:nvSpPr>
                <p:cNvPr id="34837" name="Rectangle 11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temp</a:t>
                  </a:r>
                </a:p>
              </p:txBody>
            </p:sp>
          </p:grpSp>
          <p:grpSp>
            <p:nvGrpSpPr>
              <p:cNvPr id="34827" name="Group 12"/>
              <p:cNvGrpSpPr>
                <a:grpSpLocks/>
              </p:cNvGrpSpPr>
              <p:nvPr/>
            </p:nvGrpSpPr>
            <p:grpSpPr bwMode="auto">
              <a:xfrm>
                <a:off x="3288" y="2069"/>
                <a:ext cx="1361" cy="226"/>
                <a:chOff x="3288" y="1616"/>
                <a:chExt cx="1361" cy="226"/>
              </a:xfrm>
            </p:grpSpPr>
            <p:sp>
              <p:nvSpPr>
                <p:cNvPr id="3483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3019</a:t>
                  </a:r>
                </a:p>
              </p:txBody>
            </p:sp>
            <p:sp>
              <p:nvSpPr>
                <p:cNvPr id="34835" name="Rectangle 14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hello.c</a:t>
                  </a:r>
                </a:p>
              </p:txBody>
            </p:sp>
          </p:grpSp>
          <p:grpSp>
            <p:nvGrpSpPr>
              <p:cNvPr id="34828" name="Group 15"/>
              <p:cNvGrpSpPr>
                <a:grpSpLocks/>
              </p:cNvGrpSpPr>
              <p:nvPr/>
            </p:nvGrpSpPr>
            <p:grpSpPr bwMode="auto">
              <a:xfrm>
                <a:off x="3288" y="1389"/>
                <a:ext cx="1361" cy="226"/>
                <a:chOff x="3288" y="1616"/>
                <a:chExt cx="1361" cy="226"/>
              </a:xfrm>
            </p:grpSpPr>
            <p:sp>
              <p:nvSpPr>
                <p:cNvPr id="34832" name="Rectangle 1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b="1"/>
                    <a:t>inode#</a:t>
                  </a:r>
                </a:p>
              </p:txBody>
            </p:sp>
            <p:sp>
              <p:nvSpPr>
                <p:cNvPr id="34833" name="Rectangle 1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b="1"/>
                    <a:t>file name</a:t>
                  </a:r>
                </a:p>
              </p:txBody>
            </p:sp>
          </p:grpSp>
          <p:sp>
            <p:nvSpPr>
              <p:cNvPr id="34829" name="Rectangle 18"/>
              <p:cNvSpPr>
                <a:spLocks noChangeArrowheads="1"/>
              </p:cNvSpPr>
              <p:nvPr/>
            </p:nvSpPr>
            <p:spPr bwMode="auto">
              <a:xfrm>
                <a:off x="3288" y="2296"/>
                <a:ext cx="454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  <p:sp>
            <p:nvSpPr>
              <p:cNvPr id="34830" name="Rectangle 19"/>
              <p:cNvSpPr>
                <a:spLocks noChangeArrowheads="1"/>
              </p:cNvSpPr>
              <p:nvPr/>
            </p:nvSpPr>
            <p:spPr bwMode="auto">
              <a:xfrm>
                <a:off x="3742" y="2296"/>
                <a:ext cx="907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  <p:sp>
            <p:nvSpPr>
              <p:cNvPr id="34831" name="Text Box 20"/>
              <p:cNvSpPr txBox="1">
                <a:spLocks noChangeArrowheads="1"/>
              </p:cNvSpPr>
              <p:nvPr/>
            </p:nvSpPr>
            <p:spPr bwMode="auto">
              <a:xfrm>
                <a:off x="3470" y="1162"/>
                <a:ext cx="4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testdir</a:t>
                </a:r>
              </a:p>
            </p:txBody>
          </p:sp>
        </p:grpSp>
      </p:grpSp>
      <p:sp>
        <p:nvSpPr>
          <p:cNvPr id="34820" name="AutoShape 21"/>
          <p:cNvSpPr>
            <a:spLocks noChangeArrowheads="1"/>
          </p:cNvSpPr>
          <p:nvPr/>
        </p:nvSpPr>
        <p:spPr bwMode="auto">
          <a:xfrm>
            <a:off x="4211638" y="2133600"/>
            <a:ext cx="4681537" cy="1655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open the directory and</a:t>
            </a:r>
          </a:p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allocate internal management data structure</a:t>
            </a:r>
          </a:p>
        </p:txBody>
      </p:sp>
      <p:sp>
        <p:nvSpPr>
          <p:cNvPr id="34821" name="Line 22"/>
          <p:cNvSpPr>
            <a:spLocks noChangeShapeType="1"/>
          </p:cNvSpPr>
          <p:nvPr/>
        </p:nvSpPr>
        <p:spPr bwMode="auto">
          <a:xfrm flipH="1">
            <a:off x="1835150" y="3141663"/>
            <a:ext cx="2376488" cy="6477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2" name="Line 23"/>
          <p:cNvSpPr>
            <a:spLocks noChangeShapeType="1"/>
          </p:cNvSpPr>
          <p:nvPr/>
        </p:nvSpPr>
        <p:spPr bwMode="auto">
          <a:xfrm flipH="1">
            <a:off x="2987675" y="3284538"/>
            <a:ext cx="1223963" cy="11525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Reading a directory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755650" y="2133600"/>
            <a:ext cx="7416800" cy="3743325"/>
            <a:chOff x="476" y="1344"/>
            <a:chExt cx="4672" cy="2358"/>
          </a:xfrm>
        </p:grpSpPr>
        <p:sp>
          <p:nvSpPr>
            <p:cNvPr id="35849" name="Rectangle 4"/>
            <p:cNvSpPr>
              <a:spLocks noChangeArrowheads="1"/>
            </p:cNvSpPr>
            <p:nvPr/>
          </p:nvSpPr>
          <p:spPr bwMode="auto">
            <a:xfrm>
              <a:off x="476" y="1525"/>
              <a:ext cx="2177" cy="2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#include &lt;dirent.h&gt;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main ()</a:t>
              </a:r>
            </a:p>
            <a:p>
              <a:pPr eaLnBrk="1" hangingPunct="1"/>
              <a:r>
                <a:rPr lang="en-US" altLang="zh-TW"/>
                <a:t>{</a:t>
              </a:r>
            </a:p>
            <a:p>
              <a:pPr eaLnBrk="1" hangingPunct="1"/>
              <a:r>
                <a:rPr lang="en-US" altLang="zh-TW"/>
                <a:t>    DIR *dp;</a:t>
              </a:r>
            </a:p>
            <a:p>
              <a:pPr eaLnBrk="1" hangingPunct="1"/>
              <a:r>
                <a:rPr lang="en-US" altLang="zh-TW"/>
                <a:t>    struct dirent *buf;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    dp = opendir (“testdir”);</a:t>
              </a:r>
            </a:p>
            <a:p>
              <a:pPr eaLnBrk="1" hangingPunct="1"/>
              <a:r>
                <a:rPr lang="en-US" altLang="zh-TW"/>
                <a:t>    while ((buf=readdir(dp))!=NULL) {</a:t>
              </a:r>
            </a:p>
            <a:p>
              <a:pPr eaLnBrk="1" hangingPunct="1"/>
              <a:r>
                <a:rPr lang="en-US" altLang="zh-TW"/>
                <a:t>         …//examine each file …</a:t>
              </a:r>
            </a:p>
            <a:p>
              <a:pPr eaLnBrk="1" hangingPunct="1"/>
              <a:r>
                <a:rPr lang="en-US" altLang="zh-TW"/>
                <a:t>    }</a:t>
              </a:r>
            </a:p>
            <a:p>
              <a:pPr eaLnBrk="1" hangingPunct="1"/>
              <a:r>
                <a:rPr lang="en-US" altLang="zh-TW"/>
                <a:t>}</a:t>
              </a:r>
            </a:p>
          </p:txBody>
        </p:sp>
        <p:grpSp>
          <p:nvGrpSpPr>
            <p:cNvPr id="35850" name="Group 5"/>
            <p:cNvGrpSpPr>
              <a:grpSpLocks/>
            </p:cNvGrpSpPr>
            <p:nvPr/>
          </p:nvGrpSpPr>
          <p:grpSpPr bwMode="auto">
            <a:xfrm>
              <a:off x="3787" y="1344"/>
              <a:ext cx="1361" cy="1633"/>
              <a:chOff x="3288" y="1162"/>
              <a:chExt cx="1361" cy="1633"/>
            </a:xfrm>
          </p:grpSpPr>
          <p:grpSp>
            <p:nvGrpSpPr>
              <p:cNvPr id="35851" name="Group 6"/>
              <p:cNvGrpSpPr>
                <a:grpSpLocks/>
              </p:cNvGrpSpPr>
              <p:nvPr/>
            </p:nvGrpSpPr>
            <p:grpSpPr bwMode="auto">
              <a:xfrm>
                <a:off x="3288" y="1616"/>
                <a:ext cx="1361" cy="226"/>
                <a:chOff x="3288" y="1616"/>
                <a:chExt cx="1361" cy="226"/>
              </a:xfrm>
            </p:grpSpPr>
            <p:sp>
              <p:nvSpPr>
                <p:cNvPr id="35864" name="Rectangle 7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1234</a:t>
                  </a:r>
                </a:p>
              </p:txBody>
            </p:sp>
            <p:sp>
              <p:nvSpPr>
                <p:cNvPr id="35865" name="Rectangle 8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test.txt</a:t>
                  </a:r>
                </a:p>
              </p:txBody>
            </p:sp>
          </p:grpSp>
          <p:grpSp>
            <p:nvGrpSpPr>
              <p:cNvPr id="35852" name="Group 9"/>
              <p:cNvGrpSpPr>
                <a:grpSpLocks/>
              </p:cNvGrpSpPr>
              <p:nvPr/>
            </p:nvGrpSpPr>
            <p:grpSpPr bwMode="auto">
              <a:xfrm>
                <a:off x="3288" y="1842"/>
                <a:ext cx="1361" cy="226"/>
                <a:chOff x="3288" y="1616"/>
                <a:chExt cx="1361" cy="226"/>
              </a:xfrm>
            </p:grpSpPr>
            <p:sp>
              <p:nvSpPr>
                <p:cNvPr id="35862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2358</a:t>
                  </a:r>
                </a:p>
              </p:txBody>
            </p:sp>
            <p:sp>
              <p:nvSpPr>
                <p:cNvPr id="358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temp</a:t>
                  </a:r>
                </a:p>
              </p:txBody>
            </p:sp>
          </p:grpSp>
          <p:grpSp>
            <p:nvGrpSpPr>
              <p:cNvPr id="35853" name="Group 12"/>
              <p:cNvGrpSpPr>
                <a:grpSpLocks/>
              </p:cNvGrpSpPr>
              <p:nvPr/>
            </p:nvGrpSpPr>
            <p:grpSpPr bwMode="auto">
              <a:xfrm>
                <a:off x="3288" y="2069"/>
                <a:ext cx="1361" cy="226"/>
                <a:chOff x="3288" y="1616"/>
                <a:chExt cx="1361" cy="226"/>
              </a:xfrm>
            </p:grpSpPr>
            <p:sp>
              <p:nvSpPr>
                <p:cNvPr id="35860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3019</a:t>
                  </a:r>
                </a:p>
              </p:txBody>
            </p:sp>
            <p:sp>
              <p:nvSpPr>
                <p:cNvPr id="35861" name="Rectangle 14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hello.c</a:t>
                  </a:r>
                </a:p>
              </p:txBody>
            </p:sp>
          </p:grpSp>
          <p:grpSp>
            <p:nvGrpSpPr>
              <p:cNvPr id="35854" name="Group 15"/>
              <p:cNvGrpSpPr>
                <a:grpSpLocks/>
              </p:cNvGrpSpPr>
              <p:nvPr/>
            </p:nvGrpSpPr>
            <p:grpSpPr bwMode="auto">
              <a:xfrm>
                <a:off x="3288" y="1389"/>
                <a:ext cx="1361" cy="226"/>
                <a:chOff x="3288" y="1616"/>
                <a:chExt cx="1361" cy="226"/>
              </a:xfrm>
            </p:grpSpPr>
            <p:sp>
              <p:nvSpPr>
                <p:cNvPr id="35858" name="Rectangle 1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b="1"/>
                    <a:t>inode#</a:t>
                  </a:r>
                </a:p>
              </p:txBody>
            </p:sp>
            <p:sp>
              <p:nvSpPr>
                <p:cNvPr id="35859" name="Rectangle 1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b="1"/>
                    <a:t>file name</a:t>
                  </a:r>
                </a:p>
              </p:txBody>
            </p:sp>
          </p:grpSp>
          <p:sp>
            <p:nvSpPr>
              <p:cNvPr id="35855" name="Rectangle 18"/>
              <p:cNvSpPr>
                <a:spLocks noChangeArrowheads="1"/>
              </p:cNvSpPr>
              <p:nvPr/>
            </p:nvSpPr>
            <p:spPr bwMode="auto">
              <a:xfrm>
                <a:off x="3288" y="2296"/>
                <a:ext cx="454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  <p:sp>
            <p:nvSpPr>
              <p:cNvPr id="35856" name="Rectangle 19"/>
              <p:cNvSpPr>
                <a:spLocks noChangeArrowheads="1"/>
              </p:cNvSpPr>
              <p:nvPr/>
            </p:nvSpPr>
            <p:spPr bwMode="auto">
              <a:xfrm>
                <a:off x="3742" y="2296"/>
                <a:ext cx="907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  <p:sp>
            <p:nvSpPr>
              <p:cNvPr id="35857" name="Text Box 20"/>
              <p:cNvSpPr txBox="1">
                <a:spLocks noChangeArrowheads="1"/>
              </p:cNvSpPr>
              <p:nvPr/>
            </p:nvSpPr>
            <p:spPr bwMode="auto">
              <a:xfrm>
                <a:off x="3470" y="1162"/>
                <a:ext cx="4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testdir</a:t>
                </a:r>
              </a:p>
            </p:txBody>
          </p:sp>
        </p:grpSp>
      </p:grpSp>
      <p:sp>
        <p:nvSpPr>
          <p:cNvPr id="35844" name="AutoShape 21"/>
          <p:cNvSpPr>
            <a:spLocks noChangeArrowheads="1"/>
          </p:cNvSpPr>
          <p:nvPr/>
        </p:nvSpPr>
        <p:spPr bwMode="auto">
          <a:xfrm>
            <a:off x="4211638" y="4941888"/>
            <a:ext cx="4681537" cy="1152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sequentially access each entry by</a:t>
            </a:r>
          </a:p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readdir()</a:t>
            </a:r>
          </a:p>
        </p:txBody>
      </p:sp>
      <p:sp>
        <p:nvSpPr>
          <p:cNvPr id="35845" name="Line 22"/>
          <p:cNvSpPr>
            <a:spLocks noChangeShapeType="1"/>
          </p:cNvSpPr>
          <p:nvPr/>
        </p:nvSpPr>
        <p:spPr bwMode="auto">
          <a:xfrm flipH="1" flipV="1">
            <a:off x="2916238" y="4868863"/>
            <a:ext cx="1295400" cy="3603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5508625" y="3068638"/>
            <a:ext cx="50323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5508625" y="3429000"/>
            <a:ext cx="50323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5508625" y="3789363"/>
            <a:ext cx="50323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1" grpId="0" animBg="1"/>
      <p:bldP spid="43032" grpId="0" animBg="1"/>
      <p:bldP spid="430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Reading a directory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755650" y="2133600"/>
            <a:ext cx="7416800" cy="3743325"/>
            <a:chOff x="476" y="1344"/>
            <a:chExt cx="4672" cy="2358"/>
          </a:xfrm>
        </p:grpSpPr>
        <p:sp>
          <p:nvSpPr>
            <p:cNvPr id="36877" name="Rectangle 4"/>
            <p:cNvSpPr>
              <a:spLocks noChangeArrowheads="1"/>
            </p:cNvSpPr>
            <p:nvPr/>
          </p:nvSpPr>
          <p:spPr bwMode="auto">
            <a:xfrm>
              <a:off x="476" y="1525"/>
              <a:ext cx="2177" cy="2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#include &lt;dirent.h&gt;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main ()</a:t>
              </a:r>
            </a:p>
            <a:p>
              <a:pPr eaLnBrk="1" hangingPunct="1"/>
              <a:r>
                <a:rPr lang="en-US" altLang="zh-TW"/>
                <a:t>{</a:t>
              </a:r>
            </a:p>
            <a:p>
              <a:pPr eaLnBrk="1" hangingPunct="1"/>
              <a:r>
                <a:rPr lang="en-US" altLang="zh-TW"/>
                <a:t>    DIR *dp;</a:t>
              </a:r>
            </a:p>
            <a:p>
              <a:pPr eaLnBrk="1" hangingPunct="1"/>
              <a:r>
                <a:rPr lang="en-US" altLang="zh-TW"/>
                <a:t>    struct dirent *buf;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    dp = opendir (“testdir”);</a:t>
              </a:r>
            </a:p>
            <a:p>
              <a:pPr eaLnBrk="1" hangingPunct="1"/>
              <a:r>
                <a:rPr lang="en-US" altLang="zh-TW"/>
                <a:t>    while ((buf=readdir(dp))!=NULL) {</a:t>
              </a:r>
            </a:p>
            <a:p>
              <a:pPr eaLnBrk="1" hangingPunct="1"/>
              <a:r>
                <a:rPr lang="en-US" altLang="zh-TW"/>
                <a:t>         …//examine each file …</a:t>
              </a:r>
            </a:p>
            <a:p>
              <a:pPr eaLnBrk="1" hangingPunct="1"/>
              <a:r>
                <a:rPr lang="en-US" altLang="zh-TW"/>
                <a:t>    }</a:t>
              </a:r>
            </a:p>
            <a:p>
              <a:pPr eaLnBrk="1" hangingPunct="1"/>
              <a:r>
                <a:rPr lang="en-US" altLang="zh-TW"/>
                <a:t>}</a:t>
              </a:r>
            </a:p>
          </p:txBody>
        </p:sp>
        <p:grpSp>
          <p:nvGrpSpPr>
            <p:cNvPr id="36878" name="Group 5"/>
            <p:cNvGrpSpPr>
              <a:grpSpLocks/>
            </p:cNvGrpSpPr>
            <p:nvPr/>
          </p:nvGrpSpPr>
          <p:grpSpPr bwMode="auto">
            <a:xfrm>
              <a:off x="3787" y="1344"/>
              <a:ext cx="1361" cy="1633"/>
              <a:chOff x="3787" y="1344"/>
              <a:chExt cx="1361" cy="1633"/>
            </a:xfrm>
          </p:grpSpPr>
          <p:grpSp>
            <p:nvGrpSpPr>
              <p:cNvPr id="36879" name="Group 6"/>
              <p:cNvGrpSpPr>
                <a:grpSpLocks/>
              </p:cNvGrpSpPr>
              <p:nvPr/>
            </p:nvGrpSpPr>
            <p:grpSpPr bwMode="auto">
              <a:xfrm>
                <a:off x="3787" y="1798"/>
                <a:ext cx="1361" cy="226"/>
                <a:chOff x="3288" y="1616"/>
                <a:chExt cx="1361" cy="226"/>
              </a:xfrm>
            </p:grpSpPr>
            <p:sp>
              <p:nvSpPr>
                <p:cNvPr id="36892" name="Rectangle 7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1234</a:t>
                  </a:r>
                </a:p>
              </p:txBody>
            </p:sp>
            <p:sp>
              <p:nvSpPr>
                <p:cNvPr id="36893" name="Rectangle 8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test.txt</a:t>
                  </a:r>
                </a:p>
              </p:txBody>
            </p:sp>
          </p:grpSp>
          <p:grpSp>
            <p:nvGrpSpPr>
              <p:cNvPr id="36880" name="Group 9"/>
              <p:cNvGrpSpPr>
                <a:grpSpLocks/>
              </p:cNvGrpSpPr>
              <p:nvPr/>
            </p:nvGrpSpPr>
            <p:grpSpPr bwMode="auto">
              <a:xfrm>
                <a:off x="3787" y="2024"/>
                <a:ext cx="1361" cy="226"/>
                <a:chOff x="3288" y="1616"/>
                <a:chExt cx="1361" cy="226"/>
              </a:xfrm>
            </p:grpSpPr>
            <p:sp>
              <p:nvSpPr>
                <p:cNvPr id="36890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2358</a:t>
                  </a:r>
                </a:p>
              </p:txBody>
            </p:sp>
            <p:sp>
              <p:nvSpPr>
                <p:cNvPr id="36891" name="Rectangle 11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temp</a:t>
                  </a:r>
                </a:p>
              </p:txBody>
            </p:sp>
          </p:grpSp>
          <p:grpSp>
            <p:nvGrpSpPr>
              <p:cNvPr id="36881" name="Group 12"/>
              <p:cNvGrpSpPr>
                <a:grpSpLocks/>
              </p:cNvGrpSpPr>
              <p:nvPr/>
            </p:nvGrpSpPr>
            <p:grpSpPr bwMode="auto">
              <a:xfrm>
                <a:off x="3787" y="2251"/>
                <a:ext cx="1361" cy="226"/>
                <a:chOff x="3288" y="1616"/>
                <a:chExt cx="1361" cy="226"/>
              </a:xfrm>
            </p:grpSpPr>
            <p:sp>
              <p:nvSpPr>
                <p:cNvPr id="36888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3019</a:t>
                  </a:r>
                </a:p>
              </p:txBody>
            </p:sp>
            <p:sp>
              <p:nvSpPr>
                <p:cNvPr id="36889" name="Rectangle 14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hello.c</a:t>
                  </a:r>
                </a:p>
              </p:txBody>
            </p:sp>
          </p:grpSp>
          <p:grpSp>
            <p:nvGrpSpPr>
              <p:cNvPr id="36882" name="Group 15"/>
              <p:cNvGrpSpPr>
                <a:grpSpLocks/>
              </p:cNvGrpSpPr>
              <p:nvPr/>
            </p:nvGrpSpPr>
            <p:grpSpPr bwMode="auto">
              <a:xfrm>
                <a:off x="3787" y="1571"/>
                <a:ext cx="1361" cy="226"/>
                <a:chOff x="3288" y="1616"/>
                <a:chExt cx="1361" cy="226"/>
              </a:xfrm>
            </p:grpSpPr>
            <p:sp>
              <p:nvSpPr>
                <p:cNvPr id="36886" name="Rectangle 1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b="1"/>
                    <a:t>inode#</a:t>
                  </a:r>
                </a:p>
              </p:txBody>
            </p:sp>
            <p:sp>
              <p:nvSpPr>
                <p:cNvPr id="36887" name="Rectangle 1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b="1"/>
                    <a:t>file name</a:t>
                  </a:r>
                </a:p>
              </p:txBody>
            </p:sp>
          </p:grpSp>
          <p:sp>
            <p:nvSpPr>
              <p:cNvPr id="36883" name="Rectangle 18"/>
              <p:cNvSpPr>
                <a:spLocks noChangeArrowheads="1"/>
              </p:cNvSpPr>
              <p:nvPr/>
            </p:nvSpPr>
            <p:spPr bwMode="auto">
              <a:xfrm>
                <a:off x="3787" y="2478"/>
                <a:ext cx="454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  <p:sp>
            <p:nvSpPr>
              <p:cNvPr id="36884" name="Rectangle 19"/>
              <p:cNvSpPr>
                <a:spLocks noChangeArrowheads="1"/>
              </p:cNvSpPr>
              <p:nvPr/>
            </p:nvSpPr>
            <p:spPr bwMode="auto">
              <a:xfrm>
                <a:off x="4241" y="2478"/>
                <a:ext cx="907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  <p:sp>
            <p:nvSpPr>
              <p:cNvPr id="36885" name="Text Box 20"/>
              <p:cNvSpPr txBox="1">
                <a:spLocks noChangeArrowheads="1"/>
              </p:cNvSpPr>
              <p:nvPr/>
            </p:nvSpPr>
            <p:spPr bwMode="auto">
              <a:xfrm>
                <a:off x="3969" y="1344"/>
                <a:ext cx="4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testdir</a:t>
                </a:r>
              </a:p>
            </p:txBody>
          </p:sp>
        </p:grpSp>
      </p:grpSp>
      <p:sp>
        <p:nvSpPr>
          <p:cNvPr id="36868" name="AutoShape 21"/>
          <p:cNvSpPr>
            <a:spLocks noChangeArrowheads="1"/>
          </p:cNvSpPr>
          <p:nvPr/>
        </p:nvSpPr>
        <p:spPr bwMode="auto">
          <a:xfrm>
            <a:off x="2484438" y="2060575"/>
            <a:ext cx="3240087" cy="1152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struct dirent {</a:t>
            </a:r>
          </a:p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    ino_t d_ino;    //inode number</a:t>
            </a:r>
          </a:p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    char d_name[NAME_MAX+1];</a:t>
            </a:r>
          </a:p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};</a:t>
            </a:r>
          </a:p>
        </p:txBody>
      </p:sp>
      <p:sp>
        <p:nvSpPr>
          <p:cNvPr id="36869" name="Line 22"/>
          <p:cNvSpPr>
            <a:spLocks noChangeShapeType="1"/>
          </p:cNvSpPr>
          <p:nvPr/>
        </p:nvSpPr>
        <p:spPr bwMode="auto">
          <a:xfrm flipH="1">
            <a:off x="2555875" y="3213100"/>
            <a:ext cx="360363" cy="7921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6870" name="Group 23"/>
          <p:cNvGrpSpPr>
            <a:grpSpLocks/>
          </p:cNvGrpSpPr>
          <p:nvPr/>
        </p:nvGrpSpPr>
        <p:grpSpPr bwMode="auto">
          <a:xfrm>
            <a:off x="6011863" y="5157788"/>
            <a:ext cx="2160587" cy="358775"/>
            <a:chOff x="3288" y="1616"/>
            <a:chExt cx="1361" cy="226"/>
          </a:xfrm>
        </p:grpSpPr>
        <p:sp>
          <p:nvSpPr>
            <p:cNvPr id="36875" name="Rectangle 24"/>
            <p:cNvSpPr>
              <a:spLocks noChangeArrowheads="1"/>
            </p:cNvSpPr>
            <p:nvPr/>
          </p:nvSpPr>
          <p:spPr bwMode="auto">
            <a:xfrm>
              <a:off x="3288" y="1616"/>
              <a:ext cx="454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3019</a:t>
              </a:r>
            </a:p>
          </p:txBody>
        </p:sp>
        <p:sp>
          <p:nvSpPr>
            <p:cNvPr id="36876" name="Rectangle 25"/>
            <p:cNvSpPr>
              <a:spLocks noChangeArrowheads="1"/>
            </p:cNvSpPr>
            <p:nvPr/>
          </p:nvSpPr>
          <p:spPr bwMode="auto">
            <a:xfrm>
              <a:off x="3742" y="1616"/>
              <a:ext cx="907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hello.c</a:t>
              </a:r>
            </a:p>
          </p:txBody>
        </p:sp>
      </p:grpSp>
      <p:sp>
        <p:nvSpPr>
          <p:cNvPr id="36871" name="Text Box 26"/>
          <p:cNvSpPr txBox="1">
            <a:spLocks noChangeArrowheads="1"/>
          </p:cNvSpPr>
          <p:nvPr/>
        </p:nvSpPr>
        <p:spPr bwMode="auto">
          <a:xfrm>
            <a:off x="5148263" y="5157788"/>
            <a:ext cx="455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buf</a:t>
            </a:r>
          </a:p>
        </p:txBody>
      </p:sp>
      <p:sp>
        <p:nvSpPr>
          <p:cNvPr id="36872" name="Line 27"/>
          <p:cNvSpPr>
            <a:spLocks noChangeShapeType="1"/>
          </p:cNvSpPr>
          <p:nvPr/>
        </p:nvSpPr>
        <p:spPr bwMode="auto">
          <a:xfrm>
            <a:off x="5580063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3" name="AutoShape 28"/>
          <p:cNvSpPr>
            <a:spLocks noChangeArrowheads="1"/>
          </p:cNvSpPr>
          <p:nvPr/>
        </p:nvSpPr>
        <p:spPr bwMode="auto">
          <a:xfrm>
            <a:off x="5867400" y="3500438"/>
            <a:ext cx="2449513" cy="5762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874" name="Line 29"/>
          <p:cNvSpPr>
            <a:spLocks noChangeShapeType="1"/>
          </p:cNvSpPr>
          <p:nvPr/>
        </p:nvSpPr>
        <p:spPr bwMode="auto">
          <a:xfrm>
            <a:off x="7019925" y="4076700"/>
            <a:ext cx="0" cy="10810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Everything you see from “ls –l” is from struct stat</a:t>
            </a:r>
          </a:p>
        </p:txBody>
      </p:sp>
      <p:pic>
        <p:nvPicPr>
          <p:cNvPr id="37891" name="Picture 3" descr="ls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652963"/>
            <a:ext cx="55530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 descr="st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44675"/>
            <a:ext cx="50196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get privilege to write to other’s device file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- setuid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Examine file type and permission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16113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zh-TW" smtClean="0"/>
              <a:t>stat.st_mode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1042988" y="4508500"/>
            <a:ext cx="5810250" cy="1631950"/>
            <a:chOff x="657" y="2478"/>
            <a:chExt cx="3660" cy="1028"/>
          </a:xfrm>
        </p:grpSpPr>
        <p:grpSp>
          <p:nvGrpSpPr>
            <p:cNvPr id="39942" name="Group 5"/>
            <p:cNvGrpSpPr>
              <a:grpSpLocks/>
            </p:cNvGrpSpPr>
            <p:nvPr/>
          </p:nvGrpSpPr>
          <p:grpSpPr bwMode="auto">
            <a:xfrm>
              <a:off x="657" y="2478"/>
              <a:ext cx="3084" cy="317"/>
              <a:chOff x="477" y="1752"/>
              <a:chExt cx="3084" cy="317"/>
            </a:xfrm>
          </p:grpSpPr>
          <p:sp>
            <p:nvSpPr>
              <p:cNvPr id="39947" name="Rectangle 6"/>
              <p:cNvSpPr>
                <a:spLocks noChangeArrowheads="1"/>
              </p:cNvSpPr>
              <p:nvPr/>
            </p:nvSpPr>
            <p:spPr bwMode="auto">
              <a:xfrm>
                <a:off x="1883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9948" name="Rectangle 7"/>
              <p:cNvSpPr>
                <a:spLocks noChangeArrowheads="1"/>
              </p:cNvSpPr>
              <p:nvPr/>
            </p:nvSpPr>
            <p:spPr bwMode="auto">
              <a:xfrm>
                <a:off x="2246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9949" name="Rectangle 8"/>
              <p:cNvSpPr>
                <a:spLocks noChangeArrowheads="1"/>
              </p:cNvSpPr>
              <p:nvPr/>
            </p:nvSpPr>
            <p:spPr bwMode="auto">
              <a:xfrm>
                <a:off x="2608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9950" name="Rectangle 9"/>
              <p:cNvSpPr>
                <a:spLocks noChangeArrowheads="1"/>
              </p:cNvSpPr>
              <p:nvPr/>
            </p:nvSpPr>
            <p:spPr bwMode="auto">
              <a:xfrm>
                <a:off x="1157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9951" name="Rectangle 10"/>
              <p:cNvSpPr>
                <a:spLocks noChangeArrowheads="1"/>
              </p:cNvSpPr>
              <p:nvPr/>
            </p:nvSpPr>
            <p:spPr bwMode="auto">
              <a:xfrm>
                <a:off x="794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9952" name="Rectangle 11"/>
              <p:cNvSpPr>
                <a:spLocks noChangeArrowheads="1"/>
              </p:cNvSpPr>
              <p:nvPr/>
            </p:nvSpPr>
            <p:spPr bwMode="auto">
              <a:xfrm>
                <a:off x="1520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  <p:sp>
            <p:nvSpPr>
              <p:cNvPr id="39953" name="Rectangle 12"/>
              <p:cNvSpPr>
                <a:spLocks noChangeArrowheads="1"/>
              </p:cNvSpPr>
              <p:nvPr/>
            </p:nvSpPr>
            <p:spPr bwMode="auto">
              <a:xfrm>
                <a:off x="2971" y="1752"/>
                <a:ext cx="590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  <p:sp>
            <p:nvSpPr>
              <p:cNvPr id="39954" name="Rectangle 13"/>
              <p:cNvSpPr>
                <a:spLocks noChangeArrowheads="1"/>
              </p:cNvSpPr>
              <p:nvPr/>
            </p:nvSpPr>
            <p:spPr bwMode="auto">
              <a:xfrm>
                <a:off x="477" y="1752"/>
                <a:ext cx="317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</p:grpSp>
        <p:sp>
          <p:nvSpPr>
            <p:cNvPr id="39943" name="Text Box 14"/>
            <p:cNvSpPr txBox="1">
              <a:spLocks noChangeArrowheads="1"/>
            </p:cNvSpPr>
            <p:nvPr/>
          </p:nvSpPr>
          <p:spPr bwMode="auto">
            <a:xfrm>
              <a:off x="3560" y="3067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set user ID</a:t>
              </a:r>
            </a:p>
          </p:txBody>
        </p:sp>
        <p:sp>
          <p:nvSpPr>
            <p:cNvPr id="39944" name="Text Box 15"/>
            <p:cNvSpPr txBox="1">
              <a:spLocks noChangeArrowheads="1"/>
            </p:cNvSpPr>
            <p:nvPr/>
          </p:nvSpPr>
          <p:spPr bwMode="auto">
            <a:xfrm>
              <a:off x="3560" y="3294"/>
              <a:ext cx="7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set group ID</a:t>
              </a:r>
            </a:p>
          </p:txBody>
        </p:sp>
        <p:cxnSp>
          <p:nvCxnSpPr>
            <p:cNvPr id="39945" name="AutoShape 16"/>
            <p:cNvCxnSpPr>
              <a:cxnSpLocks noChangeShapeType="1"/>
              <a:stCxn id="39948" idx="2"/>
              <a:endCxn id="39943" idx="1"/>
            </p:cNvCxnSpPr>
            <p:nvPr/>
          </p:nvCxnSpPr>
          <p:spPr bwMode="auto">
            <a:xfrm rot="16200000" flipH="1">
              <a:off x="2895" y="2508"/>
              <a:ext cx="378" cy="95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46" name="AutoShape 17"/>
            <p:cNvCxnSpPr>
              <a:cxnSpLocks noChangeShapeType="1"/>
              <a:stCxn id="39947" idx="2"/>
              <a:endCxn id="39944" idx="1"/>
            </p:cNvCxnSpPr>
            <p:nvPr/>
          </p:nvCxnSpPr>
          <p:spPr bwMode="auto">
            <a:xfrm rot="16200000" flipH="1">
              <a:off x="2600" y="2440"/>
              <a:ext cx="605" cy="131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941" name="AutoShape 18"/>
          <p:cNvSpPr>
            <a:spLocks noChangeArrowheads="1"/>
          </p:cNvSpPr>
          <p:nvPr/>
        </p:nvSpPr>
        <p:spPr bwMode="auto">
          <a:xfrm>
            <a:off x="4067175" y="2997200"/>
            <a:ext cx="3960813" cy="1223963"/>
          </a:xfrm>
          <a:prstGeom prst="wedgeRoundRectCallout">
            <a:avLst>
              <a:gd name="adj1" fmla="val -48116"/>
              <a:gd name="adj2" fmla="val 71403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en-US" altLang="zh-TW" sz="2400">
              <a:solidFill>
                <a:schemeClr val="hlink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00">
                <a:solidFill>
                  <a:schemeClr val="hlink"/>
                </a:solidFill>
                <a:ea typeface="新細明體" panose="02020500000000000000" pitchFamily="18" charset="-120"/>
              </a:rPr>
              <a:t>Let other users to run as 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setuid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make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make install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run read_others from other user’s 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setuid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C program has nothing special</a:t>
            </a:r>
          </a:p>
        </p:txBody>
      </p:sp>
      <p:pic>
        <p:nvPicPr>
          <p:cNvPr id="41988" name="Picture 4" descr="read_oth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38100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you need to know to write a messenger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TW" smtClean="0"/>
              <a:t>get user account information (Sec. 6.1-6.6)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TW" smtClean="0"/>
              <a:t>get login information of on-line users (Sec. 6.8-6.9)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TW" smtClean="0"/>
              <a:t>let your process run as root  (Sec. 4.4)</a:t>
            </a:r>
          </a:p>
          <a:p>
            <a:pPr marL="990600" lvl="1" indent="-533400" eaLnBrk="1" hangingPunct="1"/>
            <a:r>
              <a:rPr lang="en-US" altLang="zh-TW" smtClean="0"/>
              <a:t>setuid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setuid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magic is in the Makefile!</a:t>
            </a:r>
          </a:p>
        </p:txBody>
      </p:sp>
      <p:pic>
        <p:nvPicPr>
          <p:cNvPr id="43012" name="Picture 4" descr="make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6600"/>
            <a:ext cx="59436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setuid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magic is in the Makefile!</a:t>
            </a:r>
          </a:p>
        </p:txBody>
      </p:sp>
      <p:pic>
        <p:nvPicPr>
          <p:cNvPr id="44036" name="Picture 4" descr="make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6600"/>
            <a:ext cx="59436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2209800" y="3962400"/>
            <a:ext cx="4572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743200" y="4572000"/>
            <a:ext cx="4525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enable the setuid bit to let others run as 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Your Homework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HW </a:t>
            </a:r>
            <a:r>
              <a:rPr lang="en-US" altLang="zh-TW" dirty="0" smtClean="0"/>
              <a:t>04: </a:t>
            </a:r>
            <a:r>
              <a:rPr lang="en-US" altLang="zh-TW" dirty="0" smtClean="0"/>
              <a:t>an on-line messenger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Suppose you want to write such a program:</a:t>
            </a:r>
          </a:p>
          <a:p>
            <a:pPr lvl="1" eaLnBrk="1" hangingPunct="1"/>
            <a:r>
              <a:rPr lang="en-US" altLang="zh-TW" smtClean="0"/>
              <a:t>List all your friends on-line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Send a message to one of your friends</a:t>
            </a:r>
          </a:p>
          <a:p>
            <a:pPr eaLnBrk="1" hangingPunct="1"/>
            <a:r>
              <a:rPr lang="en-US" altLang="zh-TW" smtClean="0"/>
              <a:t>What you need to know?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2438400" y="3200400"/>
            <a:ext cx="3581400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800100" indent="-3429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257300" indent="-3429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714500" indent="-3429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171700" indent="-3429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en-US" altLang="zh-TW"/>
              <a:t>John        tty9</a:t>
            </a:r>
          </a:p>
          <a:p>
            <a:pPr eaLnBrk="1" hangingPunct="1">
              <a:buFontTx/>
              <a:buAutoNum type="arabicParenBoth"/>
            </a:pPr>
            <a:r>
              <a:rPr lang="en-US" altLang="zh-TW"/>
              <a:t>Marry     tty8</a:t>
            </a:r>
          </a:p>
          <a:p>
            <a:pPr eaLnBrk="1" hangingPunct="1">
              <a:buFontTx/>
              <a:buAutoNum type="arabicParenBoth"/>
            </a:pPr>
            <a:r>
              <a:rPr lang="en-US" altLang="zh-TW"/>
              <a:t>fire         tty9</a:t>
            </a:r>
          </a:p>
          <a:p>
            <a:pPr eaLnBrk="1" hangingPunct="1">
              <a:buFontTx/>
              <a:buAutoNum type="arabicParenBoth"/>
            </a:pPr>
            <a:endParaRPr lang="en-US" altLang="zh-TW"/>
          </a:p>
          <a:p>
            <a:pPr eaLnBrk="1" hangingPunct="1"/>
            <a:r>
              <a:rPr lang="en-US" altLang="zh-TW"/>
              <a:t>Whom to send message (1-3)?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HW </a:t>
            </a:r>
            <a:r>
              <a:rPr lang="en-US" altLang="zh-TW" dirty="0" smtClean="0"/>
              <a:t>04</a:t>
            </a:r>
            <a:endParaRPr lang="en-US" altLang="zh-TW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simple messenger to send a string to other’s terminal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250825" y="3357563"/>
            <a:ext cx="3816350" cy="3216275"/>
            <a:chOff x="158" y="2115"/>
            <a:chExt cx="2404" cy="2026"/>
          </a:xfrm>
        </p:grpSpPr>
        <p:pic>
          <p:nvPicPr>
            <p:cNvPr id="47114" name="Picture 5" descr="j019538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3203"/>
              <a:ext cx="653" cy="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5" name="Text Box 6"/>
            <p:cNvSpPr txBox="1">
              <a:spLocks noChangeArrowheads="1"/>
            </p:cNvSpPr>
            <p:nvPr/>
          </p:nvSpPr>
          <p:spPr bwMode="auto">
            <a:xfrm>
              <a:off x="1156" y="3929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ea typeface="新細明體" panose="02020500000000000000" pitchFamily="18" charset="-120"/>
                </a:rPr>
                <a:t>Helen</a:t>
              </a:r>
            </a:p>
          </p:txBody>
        </p:sp>
        <p:sp>
          <p:nvSpPr>
            <p:cNvPr id="47116" name="AutoShape 7"/>
            <p:cNvSpPr>
              <a:spLocks noChangeArrowheads="1"/>
            </p:cNvSpPr>
            <p:nvPr/>
          </p:nvSpPr>
          <p:spPr bwMode="auto">
            <a:xfrm>
              <a:off x="158" y="2115"/>
              <a:ext cx="2404" cy="589"/>
            </a:xfrm>
            <a:prstGeom prst="wedgeRoundRectCallout">
              <a:avLst>
                <a:gd name="adj1" fmla="val -7778"/>
                <a:gd name="adj2" fmla="val 151356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en-US" altLang="zh-TW">
                <a:ea typeface="新細明體" panose="02020500000000000000" pitchFamily="18" charset="-120"/>
              </a:endParaRPr>
            </a:p>
            <a:p>
              <a:pPr eaLnBrk="1" hangingPunct="1"/>
              <a:r>
                <a:rPr lang="en-US" altLang="zh-TW">
                  <a:ea typeface="新細明體" panose="02020500000000000000" pitchFamily="18" charset="-120"/>
                </a:rPr>
                <a:t>Helen&gt; msg Marry “How you doing”</a:t>
              </a:r>
            </a:p>
          </p:txBody>
        </p:sp>
      </p:grpSp>
      <p:sp>
        <p:nvSpPr>
          <p:cNvPr id="47109" name="AutoShape 8"/>
          <p:cNvSpPr>
            <a:spLocks noChangeArrowheads="1"/>
          </p:cNvSpPr>
          <p:nvPr/>
        </p:nvSpPr>
        <p:spPr bwMode="auto">
          <a:xfrm>
            <a:off x="4284663" y="4868863"/>
            <a:ext cx="431800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47110" name="Group 9"/>
          <p:cNvGrpSpPr>
            <a:grpSpLocks/>
          </p:cNvGrpSpPr>
          <p:nvPr/>
        </p:nvGrpSpPr>
        <p:grpSpPr bwMode="auto">
          <a:xfrm>
            <a:off x="5003800" y="3068638"/>
            <a:ext cx="3816350" cy="3505200"/>
            <a:chOff x="3152" y="1933"/>
            <a:chExt cx="2404" cy="2208"/>
          </a:xfrm>
        </p:grpSpPr>
        <p:pic>
          <p:nvPicPr>
            <p:cNvPr id="47111" name="Picture 10" descr="j019538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3203"/>
              <a:ext cx="653" cy="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2" name="AutoShape 11"/>
            <p:cNvSpPr>
              <a:spLocks noChangeArrowheads="1"/>
            </p:cNvSpPr>
            <p:nvPr/>
          </p:nvSpPr>
          <p:spPr bwMode="auto">
            <a:xfrm>
              <a:off x="3152" y="1933"/>
              <a:ext cx="2404" cy="589"/>
            </a:xfrm>
            <a:prstGeom prst="wedgeRoundRectCallout">
              <a:avLst>
                <a:gd name="adj1" fmla="val -792"/>
                <a:gd name="adj2" fmla="val 166977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en-US" altLang="zh-TW">
                <a:ea typeface="新細明體" panose="02020500000000000000" pitchFamily="18" charset="-120"/>
              </a:endParaRPr>
            </a:p>
            <a:p>
              <a:pPr eaLnBrk="1" hangingPunct="1"/>
              <a:r>
                <a:rPr lang="en-US" altLang="zh-TW">
                  <a:ea typeface="新細明體" panose="02020500000000000000" pitchFamily="18" charset="-120"/>
                </a:rPr>
                <a:t>Marry&gt; Hellen: How you doing</a:t>
              </a:r>
            </a:p>
          </p:txBody>
        </p:sp>
        <p:sp>
          <p:nvSpPr>
            <p:cNvPr id="47113" name="Text Box 12"/>
            <p:cNvSpPr txBox="1">
              <a:spLocks noChangeArrowheads="1"/>
            </p:cNvSpPr>
            <p:nvPr/>
          </p:nvSpPr>
          <p:spPr bwMode="auto">
            <a:xfrm>
              <a:off x="4105" y="3929"/>
              <a:ext cx="4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ea typeface="新細明體" panose="02020500000000000000" pitchFamily="18" charset="-120"/>
                </a:rPr>
                <a:t>Marry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get account information of a user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/etc/passwd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 of /etc/passwd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all basic information about a user account</a:t>
            </a:r>
          </a:p>
        </p:txBody>
      </p:sp>
      <p:pic>
        <p:nvPicPr>
          <p:cNvPr id="8196" name="Picture 4" descr="passw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585787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 of /etc/passwd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all basic information about a user account</a:t>
            </a:r>
          </a:p>
        </p:txBody>
      </p:sp>
      <p:pic>
        <p:nvPicPr>
          <p:cNvPr id="9220" name="Picture 4" descr="passw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585787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1524000" y="6400800"/>
            <a:ext cx="533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2209800" y="5105400"/>
            <a:ext cx="1828800" cy="762000"/>
          </a:xfrm>
          <a:prstGeom prst="wedgeRoundRectCallout">
            <a:avLst>
              <a:gd name="adj1" fmla="val -59634"/>
              <a:gd name="adj2" fmla="val 1141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user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 of /etc/passwd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all basic information about a user account</a:t>
            </a:r>
          </a:p>
        </p:txBody>
      </p:sp>
      <p:pic>
        <p:nvPicPr>
          <p:cNvPr id="10244" name="Picture 4" descr="passw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585787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2057400" y="6400800"/>
            <a:ext cx="533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2895600" y="5029200"/>
            <a:ext cx="1828800" cy="762000"/>
          </a:xfrm>
          <a:prstGeom prst="wedgeRoundRectCallout">
            <a:avLst>
              <a:gd name="adj1" fmla="val -59634"/>
              <a:gd name="adj2" fmla="val 1141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user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 of /etc/passwd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all basic information about a user account</a:t>
            </a:r>
          </a:p>
        </p:txBody>
      </p:sp>
      <p:pic>
        <p:nvPicPr>
          <p:cNvPr id="11268" name="Picture 4" descr="passw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585787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2362200" y="6400800"/>
            <a:ext cx="533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3124200" y="5029200"/>
            <a:ext cx="1828800" cy="762000"/>
          </a:xfrm>
          <a:prstGeom prst="wedgeRoundRectCallout">
            <a:avLst>
              <a:gd name="adj1" fmla="val -59634"/>
              <a:gd name="adj2" fmla="val 1141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group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158</TotalTime>
  <Words>1066</Words>
  <Application>Microsoft Office PowerPoint</Application>
  <PresentationFormat>如螢幕大小 (4:3)</PresentationFormat>
  <Paragraphs>305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0" baseType="lpstr">
      <vt:lpstr>新細明體</vt:lpstr>
      <vt:lpstr>標楷體</vt:lpstr>
      <vt:lpstr>Arial</vt:lpstr>
      <vt:lpstr>Times New Roman</vt:lpstr>
      <vt:lpstr>Wingdings</vt:lpstr>
      <vt:lpstr>Blends</vt:lpstr>
      <vt:lpstr>User Account Information</vt:lpstr>
      <vt:lpstr>The Goal: an on-line messenger</vt:lpstr>
      <vt:lpstr>The Goal</vt:lpstr>
      <vt:lpstr>What you need to know to write a messenger</vt:lpstr>
      <vt:lpstr>How to get account information of a user</vt:lpstr>
      <vt:lpstr>Content of /etc/passwd</vt:lpstr>
      <vt:lpstr>Content of /etc/passwd</vt:lpstr>
      <vt:lpstr>Content of /etc/passwd</vt:lpstr>
      <vt:lpstr>Content of /etc/passwd</vt:lpstr>
      <vt:lpstr>Content of /etc/passwd</vt:lpstr>
      <vt:lpstr>Content of /etc/passwd</vt:lpstr>
      <vt:lpstr>Content of /etc/passwd</vt:lpstr>
      <vt:lpstr>How to get a user’s passwd info</vt:lpstr>
      <vt:lpstr>How to get a user’s passwd info</vt:lpstr>
      <vt:lpstr>How to read through /etc/passwd</vt:lpstr>
      <vt:lpstr>Demo: dir_name</vt:lpstr>
      <vt:lpstr>Demo: dir_name</vt:lpstr>
      <vt:lpstr>Demo: dir_name</vt:lpstr>
      <vt:lpstr>Similar functions operate on /etc/shadow</vt:lpstr>
      <vt:lpstr>How to get on-line user information</vt:lpstr>
      <vt:lpstr>What you need to know to write a messenger</vt:lpstr>
      <vt:lpstr>How to get on-line user information</vt:lpstr>
      <vt:lpstr>struct utmp</vt:lpstr>
      <vt:lpstr>Demo: user_list</vt:lpstr>
      <vt:lpstr>Demo: user_list</vt:lpstr>
      <vt:lpstr>Other system information</vt:lpstr>
      <vt:lpstr>How to know a user’s terminal device?</vt:lpstr>
      <vt:lpstr>Recall the Goal</vt:lpstr>
      <vt:lpstr>What you need to know to write a messenger</vt:lpstr>
      <vt:lpstr>How to know a user’s terminal?</vt:lpstr>
      <vt:lpstr>Reading a directory</vt:lpstr>
      <vt:lpstr>Reading a directory</vt:lpstr>
      <vt:lpstr>Reading a directory</vt:lpstr>
      <vt:lpstr>Reading a directory</vt:lpstr>
      <vt:lpstr>Everything you see from “ls –l” is from struct stat</vt:lpstr>
      <vt:lpstr>How to get privilege to write to other’s device file</vt:lpstr>
      <vt:lpstr>Examine file type and permission</vt:lpstr>
      <vt:lpstr>Demo: setuid</vt:lpstr>
      <vt:lpstr>Demo: setuid</vt:lpstr>
      <vt:lpstr>Demo: setuid</vt:lpstr>
      <vt:lpstr>Demo: setuid</vt:lpstr>
      <vt:lpstr>Your Homework</vt:lpstr>
      <vt:lpstr>HW 04: an on-line messenger</vt:lpstr>
      <vt:lpstr>HW 04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24</cp:revision>
  <cp:lastPrinted>1601-01-01T00:00:00Z</cp:lastPrinted>
  <dcterms:created xsi:type="dcterms:W3CDTF">2009-05-06T12:36:06Z</dcterms:created>
  <dcterms:modified xsi:type="dcterms:W3CDTF">2017-11-02T15:22:11Z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