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1" r:id="rId3"/>
    <p:sldId id="292" r:id="rId4"/>
    <p:sldId id="257" r:id="rId5"/>
    <p:sldId id="258" r:id="rId6"/>
    <p:sldId id="293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4" r:id="rId16"/>
    <p:sldId id="305" r:id="rId17"/>
    <p:sldId id="306" r:id="rId18"/>
    <p:sldId id="294" r:id="rId19"/>
    <p:sldId id="295" r:id="rId20"/>
    <p:sldId id="272" r:id="rId21"/>
    <p:sldId id="273" r:id="rId22"/>
    <p:sldId id="274" r:id="rId23"/>
    <p:sldId id="275" r:id="rId24"/>
    <p:sldId id="296" r:id="rId25"/>
    <p:sldId id="297" r:id="rId26"/>
    <p:sldId id="298" r:id="rId27"/>
    <p:sldId id="299" r:id="rId28"/>
    <p:sldId id="276" r:id="rId29"/>
    <p:sldId id="277" r:id="rId30"/>
    <p:sldId id="300" r:id="rId31"/>
    <p:sldId id="301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2" r:id="rId40"/>
    <p:sldId id="303" r:id="rId41"/>
    <p:sldId id="307" r:id="rId42"/>
    <p:sldId id="308" r:id="rId43"/>
    <p:sldId id="309" r:id="rId44"/>
    <p:sldId id="310" r:id="rId45"/>
    <p:sldId id="311" r:id="rId46"/>
    <p:sldId id="312" r:id="rId47"/>
    <p:sldId id="288" r:id="rId48"/>
    <p:sldId id="287" r:id="rId49"/>
    <p:sldId id="289" r:id="rId50"/>
    <p:sldId id="29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85" autoAdjust="0"/>
  </p:normalViewPr>
  <p:slideViewPr>
    <p:cSldViewPr>
      <p:cViewPr varScale="1">
        <p:scale>
          <a:sx n="79" d="100"/>
          <a:sy n="79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E5E49-659F-4CFE-A3CE-09B22E8C4A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5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810-B3B5-41CF-BDF6-4596DB4E78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DC1FE-5303-4313-80BA-33D4F6B8A3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7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7FB9A-E07A-49BC-A27F-C529E8D5D8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9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60C4-F7E5-4151-B772-90D24DBC1A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31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3F266-544F-4ED3-AA75-D83B588585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8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AFA24-99AF-44F4-92E7-3366C015F0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4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923BA-3DE8-4A3C-8AEE-8CC426363FA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8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F3E56-480D-4559-A8EF-40995C200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63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7B15-EE5D-4039-9DD2-6A8789BFDC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0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8BC76-6C90-4E35-9310-A41CE898C6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4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C07A62D-A291-4822-A520-71B8AB625FD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271463" indent="-271463" algn="l" eaLnBrk="1" hangingPunct="1">
              <a:buFont typeface="Wingdings" panose="05000000000000000000" pitchFamily="2" charset="2"/>
              <a:buChar char="n"/>
            </a:pPr>
            <a:r>
              <a:rPr lang="en-US" altLang="zh-TW" smtClean="0"/>
              <a:t>How to write a job-control shell</a:t>
            </a:r>
          </a:p>
          <a:p>
            <a:pPr marL="271463" indent="-271463" algn="l" eaLnBrk="1" hangingPunct="1">
              <a:buFont typeface="Wingdings" panose="05000000000000000000" pitchFamily="2" charset="2"/>
              <a:buChar char="n"/>
            </a:pPr>
            <a:r>
              <a:rPr lang="en-US" altLang="zh-TW" smtClean="0"/>
              <a:t>process groups and controlling terminals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139825"/>
            <a:ext cx="248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Lecture 09A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2315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2316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2317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2297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2313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2314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2298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2309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2310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2311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2312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2299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2304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2305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2306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2307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08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2292" name="Text Box 26"/>
          <p:cNvSpPr txBox="1">
            <a:spLocks noChangeArrowheads="1"/>
          </p:cNvSpPr>
          <p:nvPr/>
        </p:nvSpPr>
        <p:spPr bwMode="auto">
          <a:xfrm>
            <a:off x="2627313" y="1916113"/>
            <a:ext cx="467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session leader, the proc. ID is the session ID</a:t>
            </a:r>
          </a:p>
        </p:txBody>
      </p:sp>
      <p:sp>
        <p:nvSpPr>
          <p:cNvPr id="12293" name="Line 27"/>
          <p:cNvSpPr>
            <a:spLocks noChangeShapeType="1"/>
          </p:cNvSpPr>
          <p:nvPr/>
        </p:nvSpPr>
        <p:spPr bwMode="auto">
          <a:xfrm flipH="1">
            <a:off x="2051050" y="2276475"/>
            <a:ext cx="649288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28"/>
          <p:cNvSpPr>
            <a:spLocks noChangeShapeType="1"/>
          </p:cNvSpPr>
          <p:nvPr/>
        </p:nvSpPr>
        <p:spPr bwMode="auto">
          <a:xfrm flipH="1" flipV="1">
            <a:off x="2051050" y="3716338"/>
            <a:ext cx="1368425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Text Box 29"/>
          <p:cNvSpPr txBox="1">
            <a:spLocks noChangeArrowheads="1"/>
          </p:cNvSpPr>
          <p:nvPr/>
        </p:nvSpPr>
        <p:spPr bwMode="auto">
          <a:xfrm>
            <a:off x="2627313" y="4076700"/>
            <a:ext cx="168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hang-up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3336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3337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3338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3334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3335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19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3330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3331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3332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3333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3320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3321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3324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3325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3326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3327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3328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9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3316" name="AutoShape 26"/>
          <p:cNvSpPr>
            <a:spLocks noChangeArrowheads="1"/>
          </p:cNvSpPr>
          <p:nvPr/>
        </p:nvSpPr>
        <p:spPr bwMode="auto">
          <a:xfrm>
            <a:off x="3995738" y="4221163"/>
            <a:ext cx="3455987" cy="576262"/>
          </a:xfrm>
          <a:prstGeom prst="wedgeRoundRectCallout">
            <a:avLst>
              <a:gd name="adj1" fmla="val -43384"/>
              <a:gd name="adj2" fmla="val -1323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cat test.txt | enscript –p - 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4342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4361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4362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4363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43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4359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4360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44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4355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4356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4357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4358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4345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4349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4350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4352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4353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54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4340" name="AutoShape 26"/>
          <p:cNvSpPr>
            <a:spLocks noChangeArrowheads="1"/>
          </p:cNvSpPr>
          <p:nvPr/>
        </p:nvSpPr>
        <p:spPr bwMode="auto">
          <a:xfrm>
            <a:off x="179388" y="1844675"/>
            <a:ext cx="4537075" cy="1223963"/>
          </a:xfrm>
          <a:prstGeom prst="wedgeRoundRectCallout">
            <a:avLst>
              <a:gd name="adj1" fmla="val 54551"/>
              <a:gd name="adj2" fmla="val 863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unique foreground job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with connection to controlling terminal</a:t>
            </a:r>
          </a:p>
        </p:txBody>
      </p:sp>
      <p:sp>
        <p:nvSpPr>
          <p:cNvPr id="14341" name="Line 27"/>
          <p:cNvSpPr>
            <a:spLocks noChangeShapeType="1"/>
          </p:cNvSpPr>
          <p:nvPr/>
        </p:nvSpPr>
        <p:spPr bwMode="auto">
          <a:xfrm flipV="1">
            <a:off x="3995738" y="4508500"/>
            <a:ext cx="1368425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coming from terminal driver</a:t>
            </a:r>
          </a:p>
        </p:txBody>
      </p:sp>
      <p:grpSp>
        <p:nvGrpSpPr>
          <p:cNvPr id="15363" name="Group 26"/>
          <p:cNvGrpSpPr>
            <a:grpSpLocks/>
          </p:cNvGrpSpPr>
          <p:nvPr/>
        </p:nvGrpSpPr>
        <p:grpSpPr bwMode="auto">
          <a:xfrm>
            <a:off x="1116013" y="2060575"/>
            <a:ext cx="6265862" cy="4608513"/>
            <a:chOff x="703" y="1298"/>
            <a:chExt cx="3947" cy="2903"/>
          </a:xfrm>
        </p:grpSpPr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2336" y="1298"/>
              <a:ext cx="726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login shell</a:t>
              </a: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703" y="2115"/>
              <a:ext cx="14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3198" y="2115"/>
              <a:ext cx="14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1837" y="2976"/>
              <a:ext cx="149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1837" y="3022"/>
              <a:ext cx="54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terminal</a:t>
              </a:r>
            </a:p>
            <a:p>
              <a:pPr eaLnBrk="1" hangingPunct="1"/>
              <a:r>
                <a:rPr lang="en-US" altLang="zh-TW"/>
                <a:t>driver</a:t>
              </a:r>
            </a:p>
          </p:txBody>
        </p:sp>
        <p:sp>
          <p:nvSpPr>
            <p:cNvPr id="15369" name="Oval 10"/>
            <p:cNvSpPr>
              <a:spLocks noChangeArrowheads="1"/>
            </p:cNvSpPr>
            <p:nvPr/>
          </p:nvSpPr>
          <p:spPr bwMode="auto">
            <a:xfrm>
              <a:off x="2064" y="3748"/>
              <a:ext cx="104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user at a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 flipV="1">
              <a:off x="1701" y="2432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2018" y="2432"/>
              <a:ext cx="8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may generate</a:t>
              </a:r>
            </a:p>
            <a:p>
              <a:pPr eaLnBrk="1" hangingPunct="1"/>
              <a:r>
                <a:rPr lang="en-US" altLang="zh-TW"/>
                <a:t>SIGTTOU</a:t>
              </a:r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 flipV="1">
              <a:off x="1565" y="2432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1020" y="2568"/>
              <a:ext cx="8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read generates</a:t>
              </a:r>
            </a:p>
            <a:p>
              <a:pPr eaLnBrk="1" hangingPunct="1"/>
              <a:r>
                <a:rPr lang="en-US" altLang="zh-TW"/>
                <a:t>SIGTTIN</a:t>
              </a:r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3016" y="2432"/>
              <a:ext cx="99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2789" y="2432"/>
              <a:ext cx="74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terminal</a:t>
              </a:r>
            </a:p>
            <a:p>
              <a:pPr eaLnBrk="1" hangingPunct="1"/>
              <a:r>
                <a:rPr lang="en-US" altLang="zh-TW"/>
                <a:t>input/output</a:t>
              </a:r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 flipV="1">
              <a:off x="3198" y="2432"/>
              <a:ext cx="95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3560" y="2704"/>
              <a:ext cx="9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signals</a:t>
              </a:r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V="1">
              <a:off x="2608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 flipV="1">
              <a:off x="2608" y="2976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 flipH="1" flipV="1">
              <a:off x="2290" y="2976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V="1">
              <a:off x="1383" y="1616"/>
              <a:ext cx="117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 flipV="1">
              <a:off x="2925" y="1616"/>
              <a:ext cx="99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Text Box 24"/>
            <p:cNvSpPr txBox="1">
              <a:spLocks noChangeArrowheads="1"/>
            </p:cNvSpPr>
            <p:nvPr/>
          </p:nvSpPr>
          <p:spPr bwMode="auto">
            <a:xfrm>
              <a:off x="1338" y="1661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status change</a:t>
              </a:r>
            </a:p>
          </p:txBody>
        </p:sp>
        <p:sp>
          <p:nvSpPr>
            <p:cNvPr id="15384" name="Text Box 25"/>
            <p:cNvSpPr txBox="1">
              <a:spLocks noChangeArrowheads="1"/>
            </p:cNvSpPr>
            <p:nvPr/>
          </p:nvSpPr>
          <p:spPr bwMode="auto">
            <a:xfrm>
              <a:off x="3288" y="1570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status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setup process groups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cf. the demo “myshell”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7411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8435" name="Picture 3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195513" y="2349500"/>
            <a:ext cx="324008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011863" y="2636838"/>
            <a:ext cx="2016125" cy="936625"/>
          </a:xfrm>
          <a:prstGeom prst="wedgeRoundRectCallout">
            <a:avLst>
              <a:gd name="adj1" fmla="val -76301"/>
              <a:gd name="adj2" fmla="val -5322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read a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9459" name="Picture 3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195513" y="4941888"/>
            <a:ext cx="3671887" cy="11509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5580063" y="3357563"/>
            <a:ext cx="2376487" cy="936625"/>
          </a:xfrm>
          <a:prstGeom prst="wedgeRoundRectCallout">
            <a:avLst>
              <a:gd name="adj1" fmla="val -80194"/>
              <a:gd name="adj2" fmla="val 1116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key part of this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coming from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9, “Process Relationships”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part of the signal concepts from Chap. 10</a:t>
            </a:r>
          </a:p>
          <a:p>
            <a:pPr lvl="1" eaLnBrk="1" hangingPunct="1"/>
            <a:r>
              <a:rPr lang="en-US" altLang="zh-TW" smtClean="0"/>
              <a:t>How to mask a signal</a:t>
            </a:r>
          </a:p>
          <a:p>
            <a:pPr lvl="1" eaLnBrk="1" hangingPunct="1"/>
            <a:r>
              <a:rPr lang="en-US" altLang="zh-TW" smtClean="0"/>
              <a:t>for terminal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22534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22553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22554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22555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2535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22551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22552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2536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22547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22548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22549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22550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2537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22538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22541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22543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2544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2545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46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22532" name="AutoShape 26"/>
          <p:cNvSpPr>
            <a:spLocks noChangeArrowheads="1"/>
          </p:cNvSpPr>
          <p:nvPr/>
        </p:nvSpPr>
        <p:spPr bwMode="auto">
          <a:xfrm>
            <a:off x="2484438" y="4149725"/>
            <a:ext cx="3024187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setup a session: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pid_t setsid (void);</a:t>
            </a:r>
          </a:p>
          <a:p>
            <a:pPr eaLnBrk="1" hangingPunct="1"/>
            <a:endParaRPr lang="en-US" altLang="zh-TW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to know which session I am in: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pid_t getsid (pid_t pid);</a:t>
            </a:r>
          </a:p>
        </p:txBody>
      </p:sp>
      <p:sp>
        <p:nvSpPr>
          <p:cNvPr id="22533" name="Line 27"/>
          <p:cNvSpPr>
            <a:spLocks noChangeShapeType="1"/>
          </p:cNvSpPr>
          <p:nvPr/>
        </p:nvSpPr>
        <p:spPr bwMode="auto">
          <a:xfrm flipH="1" flipV="1">
            <a:off x="2124075" y="3644900"/>
            <a:ext cx="43180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23560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23579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23580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23581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561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23577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23578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562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23574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23575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23576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3563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23564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23569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3570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3571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2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23556" name="Line 26"/>
          <p:cNvSpPr>
            <a:spLocks noChangeShapeType="1"/>
          </p:cNvSpPr>
          <p:nvPr/>
        </p:nvSpPr>
        <p:spPr bwMode="auto">
          <a:xfrm>
            <a:off x="2195513" y="3357563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1835150" y="3789363"/>
            <a:ext cx="20494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setpgid (pid, pgid)</a:t>
            </a:r>
          </a:p>
        </p:txBody>
      </p:sp>
      <p:sp>
        <p:nvSpPr>
          <p:cNvPr id="23558" name="Text Box 28"/>
          <p:cNvSpPr txBox="1">
            <a:spLocks noChangeArrowheads="1"/>
          </p:cNvSpPr>
          <p:nvPr/>
        </p:nvSpPr>
        <p:spPr bwMode="auto">
          <a:xfrm>
            <a:off x="3348038" y="2133600"/>
            <a:ext cx="15001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getpgid (pid)</a:t>
            </a:r>
          </a:p>
        </p:txBody>
      </p:sp>
      <p:sp>
        <p:nvSpPr>
          <p:cNvPr id="34845" name="AutoShape 29"/>
          <p:cNvSpPr>
            <a:spLocks noChangeArrowheads="1"/>
          </p:cNvSpPr>
          <p:nvPr/>
        </p:nvSpPr>
        <p:spPr bwMode="auto">
          <a:xfrm>
            <a:off x="2700338" y="4437063"/>
            <a:ext cx="59055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Limitation: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</a:rPr>
              <a:t> a process can only set the pgid of itself or it’s child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</a:rPr>
              <a:t> pgid cannot be changed after exec()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Q: How to do startup synchronization?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18745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00113" y="4437063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679700" y="2322513"/>
            <a:ext cx="693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parent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211638" y="22764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child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29876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2987675" y="30686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348038" y="2852738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fork ()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211638" y="3860800"/>
            <a:ext cx="74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exec ()</a:t>
            </a: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4572000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2987675" y="30686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2484438" y="4508500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setpgid (…)</a:t>
            </a:r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987675" y="49418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4643438" y="41497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635375" y="4508500"/>
            <a:ext cx="3216275" cy="396875"/>
            <a:chOff x="2290" y="2840"/>
            <a:chExt cx="2026" cy="250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98" y="2840"/>
              <a:ext cx="11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execute too late</a:t>
              </a: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2290" y="2976"/>
              <a:ext cx="90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How to do startup synchronization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05105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63713" y="4437063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79700" y="2322513"/>
            <a:ext cx="693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parent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211638" y="22764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child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9876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987675" y="30686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348038" y="2852738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fork ()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140200" y="5516563"/>
            <a:ext cx="744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exec ()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500563" y="37893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987675" y="30686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484438" y="4221163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setpgid (…)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987675" y="53736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4140200" y="3429000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pause ()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2484438" y="49418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kill (…)</a:t>
            </a:r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>
            <a:off x="2987675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4500563" y="4292600"/>
            <a:ext cx="136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wait for signal</a:t>
            </a:r>
          </a:p>
        </p:txBody>
      </p:sp>
      <p:sp>
        <p:nvSpPr>
          <p:cNvPr id="25619" name="Line 23"/>
          <p:cNvSpPr>
            <a:spLocks noChangeShapeType="1"/>
          </p:cNvSpPr>
          <p:nvPr/>
        </p:nvSpPr>
        <p:spPr bwMode="auto">
          <a:xfrm>
            <a:off x="3348038" y="5157788"/>
            <a:ext cx="10080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>
            <a:off x="4500563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5076825" y="2276475"/>
            <a:ext cx="2520950" cy="935038"/>
          </a:xfrm>
          <a:prstGeom prst="wedgeRoundRectCallout">
            <a:avLst>
              <a:gd name="adj1" fmla="val -56236"/>
              <a:gd name="adj2" fmla="val 917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stop immediately after fork</a:t>
            </a:r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468313" y="3429000"/>
            <a:ext cx="2520950" cy="935038"/>
          </a:xfrm>
          <a:prstGeom prst="wedgeRoundRectCallout">
            <a:avLst>
              <a:gd name="adj1" fmla="val 39356"/>
              <a:gd name="adj2" fmla="val 11417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 signal to enable child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 animBg="1"/>
      <p:bldP spid="379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6628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7652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5013325"/>
            <a:ext cx="1584325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851275" y="3789363"/>
            <a:ext cx="2665413" cy="935037"/>
          </a:xfrm>
          <a:prstGeom prst="wedgeRoundRectCallout">
            <a:avLst>
              <a:gd name="adj1" fmla="val -47380"/>
              <a:gd name="adj2" fmla="val 834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assign a new process group</a:t>
            </a:r>
          </a:p>
          <a:p>
            <a:pPr algn="ctr" eaLnBrk="1" hangingPunct="1"/>
            <a:r>
              <a:rPr lang="en-US" altLang="zh-TW"/>
              <a:t>(by setting the child process as the group leader)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8676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5516563"/>
            <a:ext cx="1584325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72000" y="5300663"/>
            <a:ext cx="3744913" cy="792162"/>
          </a:xfrm>
          <a:prstGeom prst="wedgeRoundRectCallout">
            <a:avLst>
              <a:gd name="adj1" fmla="val -66194"/>
              <a:gd name="adj2" fmla="val -8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send a signal to make child running after everything is done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268538" y="4292600"/>
            <a:ext cx="863600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708400" y="3141663"/>
            <a:ext cx="3959225" cy="792162"/>
          </a:xfrm>
          <a:prstGeom prst="wedgeRoundRectCallout">
            <a:avLst>
              <a:gd name="adj1" fmla="val -64556"/>
              <a:gd name="adj2" fmla="val 1041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child process halt here</a:t>
            </a:r>
          </a:p>
          <a:p>
            <a:pPr algn="ctr" eaLnBrk="1" hangingPunct="1"/>
            <a:r>
              <a:rPr lang="en-US" altLang="zh-TW"/>
              <a:t>(to wait for the parent finishes its settings)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Step 3: (for foreground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controlling terminal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0746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0747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0748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0744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0745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0729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0740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0741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0742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0743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0730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0731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2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39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0724" name="Freeform 27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Text Box 28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38941" name="AutoShape 29"/>
          <p:cNvSpPr>
            <a:spLocks noChangeArrowheads="1"/>
          </p:cNvSpPr>
          <p:nvPr/>
        </p:nvSpPr>
        <p:spPr bwMode="auto">
          <a:xfrm>
            <a:off x="3995738" y="2492375"/>
            <a:ext cx="4465637" cy="863600"/>
          </a:xfrm>
          <a:prstGeom prst="wedgeRoundRectCallout">
            <a:avLst>
              <a:gd name="adj1" fmla="val -42856"/>
              <a:gd name="adj2" fmla="val 158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got from filedes = open (“/dev/tty”,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know who has the controlling terminal: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tcgetpgrp (filedes);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Your Task </a:t>
            </a:r>
            <a:r>
              <a:rPr lang="en-US" altLang="zh-TW" dirty="0" smtClean="0"/>
              <a:t>(Term Project)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shell capable executing </a:t>
            </a:r>
            <a:r>
              <a:rPr lang="en-US" altLang="zh-TW" smtClean="0">
                <a:solidFill>
                  <a:schemeClr val="hlink"/>
                </a:solidFill>
              </a:rPr>
              <a:t>background processes</a:t>
            </a:r>
          </a:p>
          <a:p>
            <a:pPr eaLnBrk="1" hangingPunct="1"/>
            <a:endParaRPr lang="en-US" altLang="zh-TW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mtClean="0"/>
              <a:t>You can select to write a complete shell program as your term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32772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411413" y="5373688"/>
            <a:ext cx="230505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716463" y="4365625"/>
            <a:ext cx="3744912" cy="792163"/>
          </a:xfrm>
          <a:prstGeom prst="wedgeRoundRectCallout">
            <a:avLst>
              <a:gd name="adj1" fmla="val -71787"/>
              <a:gd name="adj2" fmla="val 69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transfer the control terminal to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4: wait for a process group terminated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Limitation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4823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4842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4843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4844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4840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4841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4825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4837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4838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4839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4826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4827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4830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4831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4832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4833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4834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4820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21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0988" name="AutoShape 28"/>
          <p:cNvSpPr>
            <a:spLocks noChangeArrowheads="1"/>
          </p:cNvSpPr>
          <p:nvPr/>
        </p:nvSpPr>
        <p:spPr bwMode="auto">
          <a:xfrm>
            <a:off x="3995738" y="2420938"/>
            <a:ext cx="4465637" cy="935037"/>
          </a:xfrm>
          <a:prstGeom prst="wedgeRoundRectCallout">
            <a:avLst>
              <a:gd name="adj1" fmla="val -42856"/>
              <a:gd name="adj2" fmla="val 15033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can only be executed by who owns the controlling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get back the controlling terminal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5849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5868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5869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5870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50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5866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5867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5862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5863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5864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5865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5852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5853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5856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5857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5858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5859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5860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5844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45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2012" name="AutoShape 28"/>
          <p:cNvSpPr>
            <a:spLocks noChangeArrowheads="1"/>
          </p:cNvSpPr>
          <p:nvPr/>
        </p:nvSpPr>
        <p:spPr bwMode="auto">
          <a:xfrm>
            <a:off x="2268538" y="1989138"/>
            <a:ext cx="4465637" cy="935037"/>
          </a:xfrm>
          <a:prstGeom prst="wedgeRoundRectCallout">
            <a:avLst>
              <a:gd name="adj1" fmla="val -51528"/>
              <a:gd name="adj2" fmla="val 1065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got SIGTTOU and stopped when turning back</a:t>
            </a:r>
          </a:p>
        </p:txBody>
      </p:sp>
      <p:sp>
        <p:nvSpPr>
          <p:cNvPr id="35847" name="Line 29"/>
          <p:cNvSpPr>
            <a:spLocks noChangeShapeType="1"/>
          </p:cNvSpPr>
          <p:nvPr/>
        </p:nvSpPr>
        <p:spPr bwMode="auto">
          <a:xfrm flipH="1" flipV="1">
            <a:off x="1692275" y="3716338"/>
            <a:ext cx="1511300" cy="18732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8" name="Text Box 30"/>
          <p:cNvSpPr txBox="1">
            <a:spLocks noChangeArrowheads="1"/>
          </p:cNvSpPr>
          <p:nvPr/>
        </p:nvSpPr>
        <p:spPr bwMode="auto">
          <a:xfrm>
            <a:off x="971550" y="422116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SIGTTOU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get back the controlling terminal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6892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6893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6894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6874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6890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6891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6886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6887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6888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6889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6876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6881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6882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6884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6868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69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2268538" y="1989138"/>
            <a:ext cx="4465637" cy="935037"/>
          </a:xfrm>
          <a:prstGeom prst="wedgeRoundRectCallout">
            <a:avLst>
              <a:gd name="adj1" fmla="val -51528"/>
              <a:gd name="adj2" fmla="val 106537"/>
              <a:gd name="adj3" fmla="val 16667"/>
            </a:avLst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The Solution: block the signal!</a:t>
            </a:r>
          </a:p>
        </p:txBody>
      </p:sp>
      <p:sp>
        <p:nvSpPr>
          <p:cNvPr id="36871" name="Line 29"/>
          <p:cNvSpPr>
            <a:spLocks noChangeShapeType="1"/>
          </p:cNvSpPr>
          <p:nvPr/>
        </p:nvSpPr>
        <p:spPr bwMode="auto">
          <a:xfrm flipH="1" flipV="1">
            <a:off x="1692275" y="3716338"/>
            <a:ext cx="1511300" cy="18732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Text Box 30"/>
          <p:cNvSpPr txBox="1">
            <a:spLocks noChangeArrowheads="1"/>
          </p:cNvSpPr>
          <p:nvPr/>
        </p:nvSpPr>
        <p:spPr bwMode="auto">
          <a:xfrm>
            <a:off x="971550" y="422116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SIGTTOU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block a signal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from Chap.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system call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593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int sigprocmask (int how, sigset_t *set, sigset_t *oldset);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5435600" y="4005263"/>
            <a:ext cx="307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the bit mask to block signals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6877050" y="3284538"/>
            <a:ext cx="143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old bit mask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508625" y="4724400"/>
            <a:ext cx="1952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SIG_BLOCK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SIG_UNBLOCK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SIG_SETMASK</a:t>
            </a:r>
          </a:p>
        </p:txBody>
      </p:sp>
      <p:cxnSp>
        <p:nvCxnSpPr>
          <p:cNvPr id="38919" name="AutoShape 9"/>
          <p:cNvCxnSpPr>
            <a:cxnSpLocks noChangeShapeType="1"/>
            <a:endCxn id="38917" idx="1"/>
          </p:cNvCxnSpPr>
          <p:nvPr/>
        </p:nvCxnSpPr>
        <p:spPr bwMode="auto">
          <a:xfrm rot="16200000" flipH="1">
            <a:off x="6381751" y="2987675"/>
            <a:ext cx="538162" cy="452437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10"/>
          <p:cNvCxnSpPr>
            <a:cxnSpLocks noChangeShapeType="1"/>
            <a:endCxn id="38916" idx="1"/>
          </p:cNvCxnSpPr>
          <p:nvPr/>
        </p:nvCxnSpPr>
        <p:spPr bwMode="auto">
          <a:xfrm rot="16200000" flipH="1">
            <a:off x="4507706" y="3275807"/>
            <a:ext cx="1279525" cy="576262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AutoShape 11"/>
          <p:cNvCxnSpPr>
            <a:cxnSpLocks noChangeShapeType="1"/>
            <a:endCxn id="38918" idx="1"/>
          </p:cNvCxnSpPr>
          <p:nvPr/>
        </p:nvCxnSpPr>
        <p:spPr bwMode="auto">
          <a:xfrm rot="16200000" flipH="1">
            <a:off x="3348831" y="3067844"/>
            <a:ext cx="2230438" cy="2089150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prepare the bitmask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 sigemptyset (sigset_t *set)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sigfillset (sigset_t *set)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sigaddset (sigset_t *set, int signo)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sigdelset (sigset_t *set, int signo)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Code</a:t>
            </a:r>
          </a:p>
        </p:txBody>
      </p:sp>
      <p:pic>
        <p:nvPicPr>
          <p:cNvPr id="40963" name="Picture 5" descr="block_s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6265863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main-loop to accept commands</a:t>
            </a:r>
          </a:p>
        </p:txBody>
      </p:sp>
      <p:pic>
        <p:nvPicPr>
          <p:cNvPr id="41988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4681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Job control that a shell provides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main-loop to accept commands</a:t>
            </a:r>
          </a:p>
        </p:txBody>
      </p:sp>
      <p:pic>
        <p:nvPicPr>
          <p:cNvPr id="43012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4681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27313" y="5516563"/>
            <a:ext cx="3097212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580063" y="4149725"/>
            <a:ext cx="3095625" cy="865188"/>
          </a:xfrm>
          <a:prstGeom prst="wedgeRoundRectCallout">
            <a:avLst>
              <a:gd name="adj1" fmla="val -45384"/>
              <a:gd name="adj2" fmla="val 11733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get back the control terminal after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 project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choice for your term project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project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z="2800" smtClean="0"/>
              <a:t>a shell has the following functions: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executing a foreground process</a:t>
            </a:r>
          </a:p>
          <a:p>
            <a:pPr marL="1371600" lvl="2" indent="-457200" eaLnBrk="1" hangingPunct="1"/>
            <a:r>
              <a:rPr lang="en-US" altLang="zh-TW" sz="2000" smtClean="0"/>
              <a:t>$&gt; ./a.out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executing a background process</a:t>
            </a:r>
          </a:p>
          <a:p>
            <a:pPr marL="1371600" lvl="2" indent="-457200" eaLnBrk="1" hangingPunct="1"/>
            <a:r>
              <a:rPr lang="en-US" altLang="zh-TW" sz="2000" smtClean="0"/>
              <a:t>$&gt;./a.out &amp;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switch a background process to foreground</a:t>
            </a:r>
          </a:p>
          <a:p>
            <a:pPr marL="1371600" lvl="2" indent="-457200" eaLnBrk="1" hangingPunct="1"/>
            <a:r>
              <a:rPr lang="en-US" altLang="zh-TW" sz="2000" smtClean="0"/>
              <a:t>$&gt; fg</a:t>
            </a:r>
          </a:p>
          <a:p>
            <a:pPr marL="609600" indent="-609600" eaLnBrk="1" hangingPunct="1"/>
            <a:r>
              <a:rPr lang="en-US" altLang="zh-TW" sz="2800" smtClean="0"/>
              <a:t>Remark: the complete job-control shell is left as your term project (if you want)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login shell started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50913" y="974725"/>
            <a:ext cx="178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Starting a login-shell at console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563938" y="2205038"/>
            <a:ext cx="1639887" cy="4175125"/>
            <a:chOff x="2245" y="1389"/>
            <a:chExt cx="1033" cy="2630"/>
          </a:xfrm>
        </p:grpSpPr>
        <p:sp>
          <p:nvSpPr>
            <p:cNvPr id="47110" name="Rectangle 4"/>
            <p:cNvSpPr>
              <a:spLocks noChangeArrowheads="1"/>
            </p:cNvSpPr>
            <p:nvPr/>
          </p:nvSpPr>
          <p:spPr bwMode="auto">
            <a:xfrm>
              <a:off x="2381" y="1389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</a:t>
              </a:r>
            </a:p>
            <a:p>
              <a:pPr algn="ctr" eaLnBrk="1" hangingPunct="1"/>
              <a:r>
                <a:rPr lang="en-US" altLang="zh-TW"/>
                <a:t>(pid 1)</a:t>
              </a: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2381" y="2069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</a:t>
              </a:r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2381" y="2568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mgetty</a:t>
              </a:r>
            </a:p>
          </p:txBody>
        </p:sp>
        <p:sp>
          <p:nvSpPr>
            <p:cNvPr id="47113" name="Rectangle 7"/>
            <p:cNvSpPr>
              <a:spLocks noChangeArrowheads="1"/>
            </p:cNvSpPr>
            <p:nvPr/>
          </p:nvSpPr>
          <p:spPr bwMode="auto">
            <a:xfrm>
              <a:off x="2381" y="3113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login</a:t>
              </a:r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2245" y="3702"/>
              <a:ext cx="86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shell</a:t>
              </a:r>
            </a:p>
            <a:p>
              <a:pPr algn="ctr" eaLnBrk="1" hangingPunct="1"/>
              <a:r>
                <a:rPr lang="en-US" altLang="zh-TW"/>
                <a:t>(e.g. /bin/bash)</a:t>
              </a:r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2245" y="1979"/>
              <a:ext cx="862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2653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7" name="Text Box 11"/>
            <p:cNvSpPr txBox="1">
              <a:spLocks noChangeArrowheads="1"/>
            </p:cNvSpPr>
            <p:nvPr/>
          </p:nvSpPr>
          <p:spPr bwMode="auto">
            <a:xfrm>
              <a:off x="2686" y="178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fork</a:t>
              </a:r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653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9" name="Text Box 13"/>
            <p:cNvSpPr txBox="1">
              <a:spLocks noChangeArrowheads="1"/>
            </p:cNvSpPr>
            <p:nvPr/>
          </p:nvSpPr>
          <p:spPr bwMode="auto">
            <a:xfrm>
              <a:off x="2653" y="2387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exec</a:t>
              </a:r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653" y="288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2653" y="2886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exec</a:t>
              </a:r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2653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2641" y="3504"/>
              <a:ext cx="6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fork+exec</a:t>
              </a:r>
            </a:p>
          </p:txBody>
        </p:sp>
      </p:grpSp>
      <p:sp>
        <p:nvSpPr>
          <p:cNvPr id="47108" name="Text Box 18"/>
          <p:cNvSpPr txBox="1">
            <a:spLocks noChangeArrowheads="1"/>
          </p:cNvSpPr>
          <p:nvPr/>
        </p:nvSpPr>
        <p:spPr bwMode="auto">
          <a:xfrm>
            <a:off x="5651500" y="3357563"/>
            <a:ext cx="3081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to startup the terminal driver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for console</a:t>
            </a:r>
          </a:p>
        </p:txBody>
      </p:sp>
      <p:sp>
        <p:nvSpPr>
          <p:cNvPr id="47109" name="Line 19"/>
          <p:cNvSpPr>
            <a:spLocks noChangeShapeType="1"/>
          </p:cNvSpPr>
          <p:nvPr/>
        </p:nvSpPr>
        <p:spPr bwMode="auto">
          <a:xfrm flipH="1">
            <a:off x="4572000" y="3644900"/>
            <a:ext cx="1079500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Starting a remote login shell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331913" y="2349500"/>
            <a:ext cx="6869112" cy="3311525"/>
            <a:chOff x="839" y="1480"/>
            <a:chExt cx="4327" cy="2086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2426" y="1480"/>
              <a:ext cx="909" cy="2086"/>
              <a:chOff x="2426" y="1480"/>
              <a:chExt cx="909" cy="2086"/>
            </a:xfrm>
          </p:grpSpPr>
          <p:sp>
            <p:nvSpPr>
              <p:cNvPr id="48137" name="Rectangle 5"/>
              <p:cNvSpPr>
                <a:spLocks noChangeArrowheads="1"/>
              </p:cNvSpPr>
              <p:nvPr/>
            </p:nvSpPr>
            <p:spPr bwMode="auto">
              <a:xfrm>
                <a:off x="2426" y="1480"/>
                <a:ext cx="54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</a:t>
                </a:r>
              </a:p>
            </p:txBody>
          </p:sp>
          <p:sp>
            <p:nvSpPr>
              <p:cNvPr id="48138" name="Rectangle 6"/>
              <p:cNvSpPr>
                <a:spLocks noChangeArrowheads="1"/>
              </p:cNvSpPr>
              <p:nvPr/>
            </p:nvSpPr>
            <p:spPr bwMode="auto">
              <a:xfrm>
                <a:off x="2426" y="206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xinetd</a:t>
                </a:r>
              </a:p>
            </p:txBody>
          </p:sp>
          <p:sp>
            <p:nvSpPr>
              <p:cNvPr id="48139" name="Rectangle 7"/>
              <p:cNvSpPr>
                <a:spLocks noChangeArrowheads="1"/>
              </p:cNvSpPr>
              <p:nvPr/>
            </p:nvSpPr>
            <p:spPr bwMode="auto">
              <a:xfrm>
                <a:off x="2426" y="265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telnetd/</a:t>
                </a:r>
              </a:p>
              <a:p>
                <a:pPr algn="ctr" eaLnBrk="1" hangingPunct="1"/>
                <a:r>
                  <a:rPr lang="en-US" altLang="zh-TW"/>
                  <a:t>sshd</a:t>
                </a:r>
              </a:p>
            </p:txBody>
          </p:sp>
          <p:sp>
            <p:nvSpPr>
              <p:cNvPr id="48140" name="Rectangle 8"/>
              <p:cNvSpPr>
                <a:spLocks noChangeArrowheads="1"/>
              </p:cNvSpPr>
              <p:nvPr/>
            </p:nvSpPr>
            <p:spPr bwMode="auto">
              <a:xfrm>
                <a:off x="2426" y="324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shell</a:t>
                </a:r>
              </a:p>
              <a:p>
                <a:pPr algn="ctr" eaLnBrk="1" hangingPunct="1"/>
                <a:r>
                  <a:rPr lang="en-US" altLang="zh-TW"/>
                  <a:t>(/bin/bash)</a:t>
                </a:r>
              </a:p>
            </p:txBody>
          </p:sp>
          <p:sp>
            <p:nvSpPr>
              <p:cNvPr id="48141" name="Line 9"/>
              <p:cNvSpPr>
                <a:spLocks noChangeShapeType="1"/>
              </p:cNvSpPr>
              <p:nvPr/>
            </p:nvSpPr>
            <p:spPr bwMode="auto">
              <a:xfrm>
                <a:off x="2698" y="175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2" name="Line 10"/>
              <p:cNvSpPr>
                <a:spLocks noChangeShapeType="1"/>
              </p:cNvSpPr>
              <p:nvPr/>
            </p:nvSpPr>
            <p:spPr bwMode="auto">
              <a:xfrm>
                <a:off x="2698" y="238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3" name="Line 11"/>
              <p:cNvSpPr>
                <a:spLocks noChangeShapeType="1"/>
              </p:cNvSpPr>
              <p:nvPr/>
            </p:nvSpPr>
            <p:spPr bwMode="auto">
              <a:xfrm>
                <a:off x="2698" y="297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4" name="Text Box 12"/>
              <p:cNvSpPr txBox="1">
                <a:spLocks noChangeArrowheads="1"/>
              </p:cNvSpPr>
              <p:nvPr/>
            </p:nvSpPr>
            <p:spPr bwMode="auto">
              <a:xfrm>
                <a:off x="2698" y="2432"/>
                <a:ext cx="6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fork+exec</a:t>
                </a:r>
              </a:p>
            </p:txBody>
          </p:sp>
          <p:sp>
            <p:nvSpPr>
              <p:cNvPr id="48145" name="Text Box 13"/>
              <p:cNvSpPr txBox="1">
                <a:spLocks noChangeArrowheads="1"/>
              </p:cNvSpPr>
              <p:nvPr/>
            </p:nvSpPr>
            <p:spPr bwMode="auto">
              <a:xfrm>
                <a:off x="2698" y="2977"/>
                <a:ext cx="6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fork+exec</a:t>
                </a:r>
              </a:p>
            </p:txBody>
          </p:sp>
          <p:sp>
            <p:nvSpPr>
              <p:cNvPr id="48146" name="Text Box 14"/>
              <p:cNvSpPr txBox="1">
                <a:spLocks noChangeArrowheads="1"/>
              </p:cNvSpPr>
              <p:nvPr/>
            </p:nvSpPr>
            <p:spPr bwMode="auto">
              <a:xfrm>
                <a:off x="2699" y="1797"/>
                <a:ext cx="6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see /etc/rc</a:t>
                </a:r>
              </a:p>
            </p:txBody>
          </p:sp>
        </p:grpSp>
        <p:sp>
          <p:nvSpPr>
            <p:cNvPr id="48133" name="Text Box 15"/>
            <p:cNvSpPr txBox="1">
              <a:spLocks noChangeArrowheads="1"/>
            </p:cNvSpPr>
            <p:nvPr/>
          </p:nvSpPr>
          <p:spPr bwMode="auto">
            <a:xfrm>
              <a:off x="839" y="2024"/>
              <a:ext cx="11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TCP connection</a:t>
              </a:r>
            </a:p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from Internet</a:t>
              </a:r>
            </a:p>
          </p:txBody>
        </p:sp>
        <p:sp>
          <p:nvSpPr>
            <p:cNvPr id="48134" name="Line 16"/>
            <p:cNvSpPr>
              <a:spLocks noChangeShapeType="1"/>
            </p:cNvSpPr>
            <p:nvPr/>
          </p:nvSpPr>
          <p:spPr bwMode="auto">
            <a:xfrm>
              <a:off x="2018" y="2205"/>
              <a:ext cx="4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5" name="Text Box 17"/>
            <p:cNvSpPr txBox="1">
              <a:spLocks noChangeArrowheads="1"/>
            </p:cNvSpPr>
            <p:nvPr/>
          </p:nvSpPr>
          <p:spPr bwMode="auto">
            <a:xfrm>
              <a:off x="3379" y="2614"/>
              <a:ext cx="1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allocate a pseudo terminal</a:t>
              </a:r>
            </a:p>
          </p:txBody>
        </p:sp>
        <p:sp>
          <p:nvSpPr>
            <p:cNvPr id="48136" name="Line 18"/>
            <p:cNvSpPr>
              <a:spLocks noChangeShapeType="1"/>
            </p:cNvSpPr>
            <p:nvPr/>
          </p:nvSpPr>
          <p:spPr bwMode="auto">
            <a:xfrm flipH="1">
              <a:off x="2925" y="2750"/>
              <a:ext cx="45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Scripts to start login terminal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/>
            <a:r>
              <a:rPr lang="en-US" altLang="zh-TW" smtClean="0"/>
              <a:t>/etc/inittab</a:t>
            </a:r>
          </a:p>
        </p:txBody>
      </p:sp>
      <p:pic>
        <p:nvPicPr>
          <p:cNvPr id="49156" name="Picture 4" descr="init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24175"/>
            <a:ext cx="52562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other 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 to organize all process groups</a:t>
            </a:r>
          </a:p>
        </p:txBody>
      </p:sp>
      <p:sp>
        <p:nvSpPr>
          <p:cNvPr id="51203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use linked list to organize the dynamically changing process groups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learn how to use malloc() and free()</a:t>
            </a:r>
          </a:p>
        </p:txBody>
      </p:sp>
      <p:grpSp>
        <p:nvGrpSpPr>
          <p:cNvPr id="51204" name="Group 37"/>
          <p:cNvGrpSpPr>
            <a:grpSpLocks/>
          </p:cNvGrpSpPr>
          <p:nvPr/>
        </p:nvGrpSpPr>
        <p:grpSpPr bwMode="auto">
          <a:xfrm>
            <a:off x="1835150" y="3141663"/>
            <a:ext cx="4968875" cy="2593975"/>
            <a:chOff x="839" y="1298"/>
            <a:chExt cx="3130" cy="1634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839" y="1525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1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839" y="2069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2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839" y="2614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3</a:t>
              </a:r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202" y="18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202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10" name="Group 13"/>
            <p:cNvGrpSpPr>
              <a:grpSpLocks/>
            </p:cNvGrpSpPr>
            <p:nvPr/>
          </p:nvGrpSpPr>
          <p:grpSpPr bwMode="auto">
            <a:xfrm>
              <a:off x="1973" y="1525"/>
              <a:ext cx="545" cy="272"/>
              <a:chOff x="2426" y="1888"/>
              <a:chExt cx="545" cy="272"/>
            </a:xfrm>
          </p:grpSpPr>
          <p:sp>
            <p:nvSpPr>
              <p:cNvPr id="51234" name="Rectangle 10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1024</a:t>
                </a:r>
              </a:p>
            </p:txBody>
          </p:sp>
          <p:sp>
            <p:nvSpPr>
              <p:cNvPr id="51235" name="Rectangle 12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2699" y="1525"/>
              <a:ext cx="545" cy="272"/>
              <a:chOff x="2426" y="1888"/>
              <a:chExt cx="545" cy="272"/>
            </a:xfrm>
          </p:grpSpPr>
          <p:sp>
            <p:nvSpPr>
              <p:cNvPr id="51232" name="Rectangle 15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1025</a:t>
                </a:r>
              </a:p>
            </p:txBody>
          </p:sp>
          <p:sp>
            <p:nvSpPr>
              <p:cNvPr id="51233" name="Rectangle 16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1701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>
              <a:off x="2472" y="166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1973" y="129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2699" y="129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grpSp>
          <p:nvGrpSpPr>
            <p:cNvPr id="51216" name="Group 21"/>
            <p:cNvGrpSpPr>
              <a:grpSpLocks/>
            </p:cNvGrpSpPr>
            <p:nvPr/>
          </p:nvGrpSpPr>
          <p:grpSpPr bwMode="auto">
            <a:xfrm>
              <a:off x="1973" y="2069"/>
              <a:ext cx="545" cy="272"/>
              <a:chOff x="2426" y="1888"/>
              <a:chExt cx="545" cy="272"/>
            </a:xfrm>
          </p:grpSpPr>
          <p:sp>
            <p:nvSpPr>
              <p:cNvPr id="51230" name="Rectangle 22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1037</a:t>
                </a:r>
              </a:p>
            </p:txBody>
          </p:sp>
          <p:sp>
            <p:nvSpPr>
              <p:cNvPr id="51231" name="Rectangle 23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51217" name="Group 24"/>
            <p:cNvGrpSpPr>
              <a:grpSpLocks/>
            </p:cNvGrpSpPr>
            <p:nvPr/>
          </p:nvGrpSpPr>
          <p:grpSpPr bwMode="auto">
            <a:xfrm>
              <a:off x="2699" y="2069"/>
              <a:ext cx="545" cy="272"/>
              <a:chOff x="2426" y="1888"/>
              <a:chExt cx="545" cy="272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1039</a:t>
                </a:r>
              </a:p>
            </p:txBody>
          </p:sp>
          <p:sp>
            <p:nvSpPr>
              <p:cNvPr id="51229" name="Rectangle 26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18" name="Line 27"/>
            <p:cNvSpPr>
              <a:spLocks noChangeShapeType="1"/>
            </p:cNvSpPr>
            <p:nvPr/>
          </p:nvSpPr>
          <p:spPr bwMode="auto">
            <a:xfrm>
              <a:off x="1701" y="220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9" name="Line 28"/>
            <p:cNvSpPr>
              <a:spLocks noChangeShapeType="1"/>
            </p:cNvSpPr>
            <p:nvPr/>
          </p:nvSpPr>
          <p:spPr bwMode="auto">
            <a:xfrm>
              <a:off x="2472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20" name="Group 29"/>
            <p:cNvGrpSpPr>
              <a:grpSpLocks/>
            </p:cNvGrpSpPr>
            <p:nvPr/>
          </p:nvGrpSpPr>
          <p:grpSpPr bwMode="auto">
            <a:xfrm>
              <a:off x="3424" y="2069"/>
              <a:ext cx="545" cy="272"/>
              <a:chOff x="2426" y="1888"/>
              <a:chExt cx="545" cy="272"/>
            </a:xfrm>
          </p:grpSpPr>
          <p:sp>
            <p:nvSpPr>
              <p:cNvPr id="51226" name="Rectangle 30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1040</a:t>
                </a:r>
              </a:p>
            </p:txBody>
          </p:sp>
          <p:sp>
            <p:nvSpPr>
              <p:cNvPr id="51227" name="Rectangle 31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21" name="Line 32"/>
            <p:cNvSpPr>
              <a:spLocks noChangeShapeType="1"/>
            </p:cNvSpPr>
            <p:nvPr/>
          </p:nvSpPr>
          <p:spPr bwMode="auto">
            <a:xfrm>
              <a:off x="3197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22" name="Group 33"/>
            <p:cNvGrpSpPr>
              <a:grpSpLocks/>
            </p:cNvGrpSpPr>
            <p:nvPr/>
          </p:nvGrpSpPr>
          <p:grpSpPr bwMode="auto">
            <a:xfrm>
              <a:off x="1973" y="2659"/>
              <a:ext cx="545" cy="272"/>
              <a:chOff x="2426" y="1888"/>
              <a:chExt cx="545" cy="272"/>
            </a:xfrm>
          </p:grpSpPr>
          <p:sp>
            <p:nvSpPr>
              <p:cNvPr id="51224" name="Rectangle 34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1046</a:t>
                </a:r>
              </a:p>
            </p:txBody>
          </p:sp>
          <p:sp>
            <p:nvSpPr>
              <p:cNvPr id="51225" name="Rectangle 35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23" name="Line 36"/>
            <p:cNvSpPr>
              <a:spLocks noChangeShapeType="1"/>
            </p:cNvSpPr>
            <p:nvPr/>
          </p:nvSpPr>
          <p:spPr bwMode="auto">
            <a:xfrm>
              <a:off x="1701" y="279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the status of a child?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please man the two system calls</a:t>
            </a:r>
          </a:p>
          <a:p>
            <a:pPr lvl="1" eaLnBrk="1" hangingPunct="1"/>
            <a:r>
              <a:rPr lang="en-US" altLang="zh-TW" smtClean="0"/>
              <a:t>wait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waitpid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waiting background process, use wait/waitpid as non-blocking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Job control that a shell provides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piped job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cat test.txt | enscript –p - | ps2pdf – test.pdf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background job and may submit multiple jobs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make all &gt; make.out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[1] 12345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cat test.txt | enscript –p - | ps2pdf – test.pdf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[2] 12567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vim README.txt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switch background job to foreground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fg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keep execution after logout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nohup make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read a line?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Please man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/>
            <a:r>
              <a:rPr lang="en-US" altLang="zh-TW" smtClean="0"/>
              <a:t>readline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background job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 set of processes not associated with a </a:t>
            </a:r>
            <a:r>
              <a:rPr lang="en-US" altLang="zh-TW" sz="2800" smtClean="0">
                <a:solidFill>
                  <a:schemeClr val="hlink"/>
                </a:solidFill>
              </a:rPr>
              <a:t>controlling terminal</a:t>
            </a:r>
          </a:p>
          <a:p>
            <a:pPr lvl="1" eaLnBrk="1" hangingPunct="1"/>
            <a:r>
              <a:rPr lang="en-US" altLang="zh-TW" sz="2400" smtClean="0"/>
              <a:t>may still display on some terminal</a:t>
            </a:r>
          </a:p>
          <a:p>
            <a:pPr lvl="1" eaLnBrk="1" hangingPunct="1"/>
            <a:r>
              <a:rPr lang="en-US" altLang="zh-TW" sz="2400" smtClean="0"/>
              <a:t>but cannot accept inputs from the keyboard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Examples:</a:t>
            </a:r>
          </a:p>
          <a:p>
            <a:pPr lvl="1" eaLnBrk="1" hangingPunct="1"/>
            <a:r>
              <a:rPr lang="en-US" altLang="zh-TW" sz="2400" smtClean="0"/>
              <a:t>$&gt; xterm &amp;</a:t>
            </a:r>
          </a:p>
          <a:p>
            <a:pPr lvl="1" eaLnBrk="1" hangingPunct="1"/>
            <a:r>
              <a:rPr lang="en-US" altLang="zh-TW" sz="2400" smtClean="0"/>
              <a:t>$&gt; sig10 &amp;</a:t>
            </a:r>
          </a:p>
          <a:p>
            <a:pPr lvl="1" eaLnBrk="1" hangingPunct="1"/>
            <a:r>
              <a:rPr lang="en-US" altLang="zh-TW" sz="2400" smtClean="0"/>
              <a:t>$&gt; fg (switch a background process to foreground)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you need to know for this </a:t>
            </a:r>
            <a:r>
              <a:rPr lang="en-US" altLang="zh-TW" dirty="0" smtClean="0"/>
              <a:t>Project</a:t>
            </a:r>
            <a:endParaRPr lang="en-US" altLang="zh-TW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session, process group, and </a:t>
            </a:r>
            <a:r>
              <a:rPr lang="en-US" altLang="zh-TW" smtClean="0">
                <a:solidFill>
                  <a:schemeClr val="hlink"/>
                </a:solidFill>
              </a:rPr>
              <a:t>controlling terminals</a:t>
            </a:r>
            <a:r>
              <a:rPr lang="en-US" altLang="zh-TW" smtClean="0"/>
              <a:t> associated with a login shell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parallel processes synchronization</a:t>
            </a:r>
          </a:p>
          <a:p>
            <a:pPr lvl="1" eaLnBrk="1" hangingPunct="1"/>
            <a:r>
              <a:rPr lang="en-US" altLang="zh-TW" smtClean="0"/>
              <a:t>at startup</a:t>
            </a:r>
          </a:p>
          <a:p>
            <a:pPr lvl="1" eaLnBrk="1" hangingPunct="1"/>
            <a:r>
              <a:rPr lang="en-US" altLang="zh-TW" smtClean="0"/>
              <a:t>using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Login session and process groups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the set of jobs associated with a login shell and a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1267" name="Group 29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1268" name="Group 15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1287" name="Rectangle 6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1288" name="Rectangle 7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1289" name="Rectangle 8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1269" name="Group 16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1285" name="Rectangle 5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1286" name="Rectangle 12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1270" name="Group 14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1281" name="Rectangle 9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1282" name="Rectangle 10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1283" name="Rectangle 11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1284" name="Rectangle 13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1271" name="Oval 17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1272" name="Line 18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Line 19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20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1275" name="Text Box 21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1276" name="Text Box 23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1277" name="Text Box 24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1278" name="Text Box 25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1279" name="Rectangle 27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0" name="Text Box 28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293</TotalTime>
  <Words>1561</Words>
  <Application>Microsoft Office PowerPoint</Application>
  <PresentationFormat>如螢幕大小 (4:3)</PresentationFormat>
  <Paragraphs>410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標楷體</vt:lpstr>
      <vt:lpstr>Times New Roman</vt:lpstr>
      <vt:lpstr>Wingdings</vt:lpstr>
      <vt:lpstr>Blends</vt:lpstr>
      <vt:lpstr>Process Group</vt:lpstr>
      <vt:lpstr>Materials coming from</vt:lpstr>
      <vt:lpstr>Your Task (Term Project)</vt:lpstr>
      <vt:lpstr>Job control that a shell provides</vt:lpstr>
      <vt:lpstr>Job control that a shell provides</vt:lpstr>
      <vt:lpstr>What is a background job</vt:lpstr>
      <vt:lpstr>What you need to know for this Project</vt:lpstr>
      <vt:lpstr>Login session and process groups</vt:lpstr>
      <vt:lpstr>Process groups in a login session</vt:lpstr>
      <vt:lpstr>Process groups in a login session</vt:lpstr>
      <vt:lpstr>Process groups in a login session</vt:lpstr>
      <vt:lpstr>Process groups in a login session</vt:lpstr>
      <vt:lpstr>Signals coming from terminal driver</vt:lpstr>
      <vt:lpstr>How to setup process groups</vt:lpstr>
      <vt:lpstr>The main-loop of “my_shell”</vt:lpstr>
      <vt:lpstr>The main-loop of “my_shell”</vt:lpstr>
      <vt:lpstr>The main-loop of “my_shell”</vt:lpstr>
      <vt:lpstr>Setting up a process group (by a shell)</vt:lpstr>
      <vt:lpstr>Setting up a process group (by a shell)</vt:lpstr>
      <vt:lpstr>Process groups in a login session</vt:lpstr>
      <vt:lpstr>Setting up a process group</vt:lpstr>
      <vt:lpstr>Q: How to do startup synchronization?</vt:lpstr>
      <vt:lpstr>How to do startup synchronization</vt:lpstr>
      <vt:lpstr>Demo: my_shell</vt:lpstr>
      <vt:lpstr>Demo: my_shell</vt:lpstr>
      <vt:lpstr>Demo: my_shell</vt:lpstr>
      <vt:lpstr>Setting up a process group (by a shell)</vt:lpstr>
      <vt:lpstr>Transfer controlling terminal</vt:lpstr>
      <vt:lpstr>Remark</vt:lpstr>
      <vt:lpstr>Demo: my_shell</vt:lpstr>
      <vt:lpstr>Setting up a process group (by a shell)</vt:lpstr>
      <vt:lpstr>Limitation</vt:lpstr>
      <vt:lpstr>Q: How to get back the controlling terminal</vt:lpstr>
      <vt:lpstr>Q: How to get back the controlling terminal</vt:lpstr>
      <vt:lpstr>How to block a signal</vt:lpstr>
      <vt:lpstr>The system call</vt:lpstr>
      <vt:lpstr>How to prepare the bitmask</vt:lpstr>
      <vt:lpstr>The Code</vt:lpstr>
      <vt:lpstr>Demo: my_shell</vt:lpstr>
      <vt:lpstr>Demo: my_shell</vt:lpstr>
      <vt:lpstr>The shell project</vt:lpstr>
      <vt:lpstr>Spec of the project</vt:lpstr>
      <vt:lpstr>How a login shell started</vt:lpstr>
      <vt:lpstr>Starting a login-shell at console</vt:lpstr>
      <vt:lpstr>Starting a remote login shell</vt:lpstr>
      <vt:lpstr>Scripts to start login terminal</vt:lpstr>
      <vt:lpstr>Appendix</vt:lpstr>
      <vt:lpstr>Data structure to organize all process groups</vt:lpstr>
      <vt:lpstr>How to know the status of a child?</vt:lpstr>
      <vt:lpstr>How to read a line?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76</cp:revision>
  <dcterms:created xsi:type="dcterms:W3CDTF">1601-01-01T00:00:00Z</dcterms:created>
  <dcterms:modified xsi:type="dcterms:W3CDTF">2018-01-02T18:18:40Z</dcterms:modified>
</cp:coreProperties>
</file>