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80" r:id="rId4"/>
    <p:sldId id="258" r:id="rId5"/>
    <p:sldId id="279" r:id="rId6"/>
    <p:sldId id="260" r:id="rId7"/>
    <p:sldId id="259" r:id="rId8"/>
    <p:sldId id="262" r:id="rId9"/>
    <p:sldId id="263" r:id="rId10"/>
    <p:sldId id="267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4" autoAdjust="0"/>
    <p:restoredTop sz="94660"/>
  </p:normalViewPr>
  <p:slideViewPr>
    <p:cSldViewPr>
      <p:cViewPr varScale="1">
        <p:scale>
          <a:sx n="68" d="100"/>
          <a:sy n="68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B4B294C-B38E-445D-BD37-9D69365EF9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557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4E1C0-49EC-4F93-ACEE-27A2A2114E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471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C969D-56EE-476D-B9AC-FB0B6EF7B4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839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90E5A-DCAD-48EB-916C-5C446EC16A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393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CC1CC-618D-495E-80D2-B7B1D947CD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66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17B64-3B66-4680-A093-7287D1823C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924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54C3D-1A50-4DF5-AA89-8E005DEBE6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641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4A777-BC43-4074-AF6D-B872081711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129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1D87F-2303-4BCB-90CE-20B01404A0A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655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735E9-7172-4878-9A4D-A5A6F7BA45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140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EE717-98DA-4CAE-B5F5-679BFF8843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81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01FCB27F-957E-47AB-81A2-A70CB901E0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UNIX Administration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193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/>
              <a:t>Lecture 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First UNIX command you should learn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man</a:t>
            </a:r>
          </a:p>
          <a:p>
            <a:pPr lvl="1" eaLnBrk="1" hangingPunct="1"/>
            <a:r>
              <a:rPr lang="en-US" altLang="zh-TW" sz="2400" smtClean="0"/>
              <a:t>“man </a:t>
            </a:r>
            <a:r>
              <a:rPr lang="en-US" altLang="zh-TW" sz="2400" i="1" smtClean="0"/>
              <a:t>command” </a:t>
            </a:r>
            <a:r>
              <a:rPr lang="en-US" altLang="zh-TW" sz="2400" smtClean="0"/>
              <a:t>to look for how to use certain command</a:t>
            </a:r>
          </a:p>
          <a:p>
            <a:pPr lvl="2" eaLnBrk="1" hangingPunct="1"/>
            <a:r>
              <a:rPr lang="en-US" altLang="zh-TW" sz="2000" smtClean="0"/>
              <a:t>Example: “man gcc”</a:t>
            </a:r>
          </a:p>
          <a:p>
            <a:pPr lvl="1" eaLnBrk="1" hangingPunct="1"/>
            <a:r>
              <a:rPr lang="en-US" altLang="zh-TW" sz="2400" smtClean="0"/>
              <a:t>man –k </a:t>
            </a:r>
            <a:r>
              <a:rPr lang="en-US" altLang="zh-TW" sz="2400" i="1" smtClean="0"/>
              <a:t>keyword</a:t>
            </a:r>
          </a:p>
          <a:p>
            <a:pPr lvl="2" eaLnBrk="1" hangingPunct="1"/>
            <a:r>
              <a:rPr lang="en-US" altLang="zh-TW" sz="2000" smtClean="0"/>
              <a:t>Example: “man –k compiler” to search for compilers installed on your system</a:t>
            </a:r>
          </a:p>
          <a:p>
            <a:pPr eaLnBrk="1" hangingPunct="1"/>
            <a:r>
              <a:rPr lang="en-US" altLang="zh-TW" sz="2800" smtClean="0"/>
              <a:t>info</a:t>
            </a:r>
          </a:p>
          <a:p>
            <a:pPr lvl="1" eaLnBrk="1" hangingPunct="1"/>
            <a:r>
              <a:rPr lang="en-US" altLang="zh-TW" sz="2400" smtClean="0"/>
              <a:t>Example: “info gcc” for detailed manual of gcc 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Category of frequently used shell commands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files and directories maintenance</a:t>
            </a:r>
          </a:p>
          <a:p>
            <a:pPr eaLnBrk="1" hangingPunct="1"/>
            <a:r>
              <a:rPr lang="en-US" altLang="zh-TW" smtClean="0"/>
              <a:t>system status</a:t>
            </a:r>
          </a:p>
          <a:p>
            <a:pPr eaLnBrk="1" hangingPunct="1"/>
            <a:r>
              <a:rPr lang="en-US" altLang="zh-TW" smtClean="0"/>
              <a:t>managing your 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Commands for file maintenance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ls</a:t>
            </a:r>
            <a:r>
              <a:rPr lang="en-US" altLang="zh-TW" sz="2400" smtClean="0"/>
              <a:t>: list the directory content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cd</a:t>
            </a:r>
            <a:r>
              <a:rPr lang="en-US" altLang="zh-TW" sz="2400" smtClean="0"/>
              <a:t>: change dir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mkdir</a:t>
            </a:r>
            <a:r>
              <a:rPr lang="en-US" altLang="zh-TW" sz="2400" smtClean="0"/>
              <a:t>: create a new directory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cp</a:t>
            </a:r>
            <a:r>
              <a:rPr lang="en-US" altLang="zh-TW" sz="2400" smtClean="0"/>
              <a:t>: copy files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mv</a:t>
            </a:r>
            <a:r>
              <a:rPr lang="en-US" altLang="zh-TW" sz="2400" smtClean="0"/>
              <a:t>: change the name of a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cat</a:t>
            </a:r>
            <a:r>
              <a:rPr lang="en-US" altLang="zh-TW" sz="2400" smtClean="0"/>
              <a:t>: dump the content of a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less</a:t>
            </a:r>
            <a:r>
              <a:rPr lang="en-US" altLang="zh-TW" sz="2400" smtClean="0"/>
              <a:t>: dump the content of a file page by page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more</a:t>
            </a:r>
            <a:r>
              <a:rPr lang="en-US" altLang="zh-TW" sz="2400" smtClean="0"/>
              <a:t>: dump the content of a file page by page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rm</a:t>
            </a:r>
            <a:r>
              <a:rPr lang="en-US" altLang="zh-TW" sz="2400" smtClean="0"/>
              <a:t>: remove a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touch</a:t>
            </a:r>
            <a:r>
              <a:rPr lang="en-US" altLang="zh-TW" sz="2400" smtClean="0"/>
              <a:t>: modify file access time (create if file not exists)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What’s in your home directory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command 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list all file names in your directory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command </a:t>
            </a:r>
            <a:r>
              <a:rPr lang="en-US" altLang="zh-TW" sz="2800" i="1" smtClean="0">
                <a:solidFill>
                  <a:schemeClr val="hlink"/>
                </a:solidFill>
              </a:rPr>
              <a:t>ls -l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list all files with detailed 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pathname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file permissions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i="1" smtClean="0">
                <a:solidFill>
                  <a:schemeClr val="hlink"/>
                </a:solidFill>
              </a:rPr>
              <a:t>chmod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hidden files: </a:t>
            </a:r>
            <a:r>
              <a:rPr lang="en-US" altLang="zh-TW" sz="2400" i="1" smtClean="0">
                <a:solidFill>
                  <a:schemeClr val="hlink"/>
                </a:solidFill>
              </a:rPr>
              <a:t>ls -a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special directory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.</a:t>
            </a:r>
            <a:r>
              <a:rPr lang="en-US" altLang="zh-TW" sz="2000" smtClean="0"/>
              <a:t> : current working directory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..</a:t>
            </a:r>
            <a:r>
              <a:rPr lang="en-US" altLang="zh-TW" sz="2000" smtClean="0"/>
              <a:t> : parent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Q: How to remove whole directory?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Ask “</a:t>
            </a:r>
            <a:r>
              <a:rPr lang="en-US" altLang="zh-TW" smtClean="0">
                <a:solidFill>
                  <a:schemeClr val="folHlink"/>
                </a:solidFill>
              </a:rPr>
              <a:t>man</a:t>
            </a:r>
            <a:r>
              <a:rPr lang="en-US" altLang="zh-TW" smtClean="0">
                <a:solidFill>
                  <a:schemeClr val="hlink"/>
                </a:solidFill>
              </a:rPr>
              <a:t>”, don’t ask 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See the configuration and status of your computer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i="1" smtClean="0">
                <a:solidFill>
                  <a:schemeClr val="hlink"/>
                </a:solidFill>
              </a:rPr>
              <a:t>uname</a:t>
            </a:r>
            <a:r>
              <a:rPr lang="en-US" altLang="zh-TW" sz="2800" smtClean="0"/>
              <a:t>: system identification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i="1" smtClean="0">
                <a:solidFill>
                  <a:schemeClr val="hlink"/>
                </a:solidFill>
              </a:rPr>
              <a:t>top </a:t>
            </a:r>
            <a:r>
              <a:rPr lang="en-US" altLang="zh-TW" sz="2800" smtClean="0"/>
              <a:t>: top list of running programs</a:t>
            </a:r>
            <a:endParaRPr lang="en-US" altLang="zh-TW" sz="2800" i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i="1" smtClean="0">
                <a:solidFill>
                  <a:schemeClr val="hlink"/>
                </a:solidFill>
              </a:rPr>
              <a:t>df </a:t>
            </a:r>
            <a:r>
              <a:rPr lang="en-US" altLang="zh-TW" sz="2800" smtClean="0"/>
              <a:t>: list your disk file system</a:t>
            </a:r>
            <a:endParaRPr lang="en-US" altLang="zh-TW" sz="2800" i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files in /proc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files in /etc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/etc/fstab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/etc/hosts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networking:/sbin/ifconfig, /sbin/ifup, /sbin/ifdown, /sbin/iwconfig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Catch the run-away process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i="1" smtClean="0">
                <a:solidFill>
                  <a:schemeClr val="hlink"/>
                </a:solidFill>
              </a:rPr>
              <a:t>ps</a:t>
            </a:r>
          </a:p>
          <a:p>
            <a:pPr lvl="1" eaLnBrk="1" hangingPunct="1"/>
            <a:r>
              <a:rPr lang="en-US" altLang="zh-TW" smtClean="0"/>
              <a:t>ps aux: see all </a:t>
            </a:r>
            <a:r>
              <a:rPr lang="en-US" altLang="zh-TW" smtClean="0">
                <a:solidFill>
                  <a:schemeClr val="folHlink"/>
                </a:solidFill>
              </a:rPr>
              <a:t>processes</a:t>
            </a:r>
          </a:p>
          <a:p>
            <a:pPr lvl="1" eaLnBrk="1" hangingPunct="1"/>
            <a:r>
              <a:rPr lang="en-US" altLang="zh-TW" smtClean="0"/>
              <a:t>ps gux: see all your own processes</a:t>
            </a:r>
          </a:p>
          <a:p>
            <a:pPr eaLnBrk="1" hangingPunct="1"/>
            <a:r>
              <a:rPr lang="en-US" altLang="zh-TW" i="1" smtClean="0">
                <a:solidFill>
                  <a:schemeClr val="hlink"/>
                </a:solidFill>
              </a:rPr>
              <a:t>kill</a:t>
            </a:r>
          </a:p>
          <a:p>
            <a:pPr lvl="1" eaLnBrk="1" hangingPunct="1"/>
            <a:r>
              <a:rPr lang="en-US" altLang="zh-TW" smtClean="0"/>
              <a:t>send a signal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More on the shell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environment settings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Shell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user command interface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shells you can choose (by </a:t>
            </a:r>
            <a:r>
              <a:rPr lang="en-US" altLang="zh-TW" i="1" smtClean="0">
                <a:solidFill>
                  <a:schemeClr val="hlink"/>
                </a:solidFill>
              </a:rPr>
              <a:t>chsh</a:t>
            </a:r>
            <a:r>
              <a:rPr lang="en-US" altLang="zh-TW" smtClean="0"/>
              <a:t>)</a:t>
            </a:r>
          </a:p>
          <a:p>
            <a:pPr lvl="1" eaLnBrk="1" hangingPunct="1"/>
            <a:r>
              <a:rPr lang="en-US" altLang="zh-TW" smtClean="0"/>
              <a:t>bash</a:t>
            </a:r>
          </a:p>
          <a:p>
            <a:pPr lvl="1" eaLnBrk="1" hangingPunct="1"/>
            <a:r>
              <a:rPr lang="en-US" altLang="zh-TW" smtClean="0"/>
              <a:t>tcsh</a:t>
            </a:r>
          </a:p>
          <a:p>
            <a:pPr lvl="1" eaLnBrk="1" hangingPunct="1"/>
            <a:r>
              <a:rPr lang="en-US" altLang="zh-TW" smtClean="0"/>
              <a:t>sh</a:t>
            </a:r>
          </a:p>
          <a:p>
            <a:pPr lvl="1" eaLnBrk="1" hangingPunct="1"/>
            <a:r>
              <a:rPr lang="en-US" altLang="zh-TW" smtClean="0"/>
              <a:t>csh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Shell (cont’d)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built-in commands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>
                <a:solidFill>
                  <a:schemeClr val="hlink"/>
                </a:solidFill>
              </a:rPr>
              <a:t>cd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>
                <a:solidFill>
                  <a:schemeClr val="hlink"/>
                </a:solidFill>
              </a:rPr>
              <a:t>alias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executable programs: some where in the file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binary program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i="1" smtClean="0">
                <a:solidFill>
                  <a:schemeClr val="hlink"/>
                </a:solidFill>
              </a:rPr>
              <a:t>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i="1" smtClean="0">
                <a:solidFill>
                  <a:schemeClr val="hlink"/>
                </a:solidFill>
              </a:rPr>
              <a:t>gcc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shell scripts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try “</a:t>
            </a:r>
            <a:r>
              <a:rPr lang="en-US" altLang="zh-TW" sz="2400" smtClean="0">
                <a:solidFill>
                  <a:schemeClr val="hlink"/>
                </a:solidFill>
              </a:rPr>
              <a:t>which ls</a:t>
            </a:r>
            <a:r>
              <a:rPr lang="en-US" altLang="zh-TW" sz="240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Goal and Content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Goal: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make you not afraid of UNIX/Linux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Content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login and manage your account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using graphical user interface (GUI)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The shell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Frequently used shell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Shell (cont’d)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environment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string variables that can be read by application programs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to see and setup environment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>
                <a:solidFill>
                  <a:schemeClr val="hlink"/>
                </a:solidFill>
              </a:rPr>
              <a:t>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>
                <a:solidFill>
                  <a:schemeClr val="hlink"/>
                </a:solidFill>
              </a:rPr>
              <a:t>export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i="1" smtClean="0">
                <a:solidFill>
                  <a:schemeClr val="hlink"/>
                </a:solidFill>
              </a:rPr>
              <a:t>echo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i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folHlink"/>
                </a:solidFill>
              </a:rPr>
              <a:t>PATH</a:t>
            </a:r>
            <a:r>
              <a:rPr lang="en-US" altLang="zh-TW" sz="2400" smtClean="0"/>
              <a:t>: to look for executable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Example: make you find the program “demo” automatically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i="1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Setup your environment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 bash</a:t>
            </a:r>
          </a:p>
          <a:p>
            <a:pPr lvl="1" eaLnBrk="1" hangingPunct="1"/>
            <a:r>
              <a:rPr lang="en-US" altLang="zh-TW" smtClean="0"/>
              <a:t>.bashrc</a:t>
            </a:r>
          </a:p>
          <a:p>
            <a:pPr lvl="1" eaLnBrk="1" hangingPunct="1"/>
            <a:r>
              <a:rPr lang="en-US" altLang="zh-TW" smtClean="0"/>
              <a:t>.bash_profile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for tcsh</a:t>
            </a:r>
          </a:p>
          <a:p>
            <a:pPr lvl="1" eaLnBrk="1" hangingPunct="1"/>
            <a:r>
              <a:rPr lang="en-US" altLang="zh-TW" smtClean="0"/>
              <a:t>.tcshrc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modify “.bashrc” such that</a:t>
            </a:r>
          </a:p>
          <a:p>
            <a:pPr lvl="1" eaLnBrk="1" hangingPunct="1"/>
            <a:r>
              <a:rPr lang="en-US" altLang="zh-TW" smtClean="0"/>
              <a:t>the shell automatically executes a program in your current working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Next Lecture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Write your first program on UNIX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Do it before the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please “man” the following commands: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gcc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gdb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ddd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Suggested Reference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zh-TW" dirty="0" smtClean="0"/>
          </a:p>
          <a:p>
            <a:pPr eaLnBrk="1" hangingPunct="1"/>
            <a:r>
              <a:rPr lang="en-US" altLang="zh-TW" dirty="0" smtClean="0"/>
              <a:t>Brian Ward, </a:t>
            </a:r>
            <a:r>
              <a:rPr lang="en-US" altLang="zh-TW" i="1" dirty="0" smtClean="0"/>
              <a:t>How Linux Works: Every </a:t>
            </a:r>
            <a:r>
              <a:rPr lang="en-US" altLang="zh-TW" i="1" dirty="0" err="1" smtClean="0"/>
              <a:t>Superuser</a:t>
            </a:r>
            <a:r>
              <a:rPr lang="en-US" altLang="zh-TW" i="1" dirty="0" smtClean="0"/>
              <a:t> Should Know</a:t>
            </a:r>
            <a:r>
              <a:rPr lang="en-US" altLang="zh-TW" dirty="0" smtClean="0"/>
              <a:t>, 2ed, No Starch Press,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Getting started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turn-on the computer and login</a:t>
            </a:r>
          </a:p>
          <a:p>
            <a:pPr lvl="1" eaLnBrk="1" hangingPunct="1"/>
            <a:r>
              <a:rPr lang="en-US" altLang="zh-TW" smtClean="0"/>
              <a:t>text mode or GUI (graphical user interface)</a:t>
            </a:r>
          </a:p>
          <a:p>
            <a:pPr lvl="2" eaLnBrk="1" hangingPunct="1"/>
            <a:r>
              <a:rPr lang="en-US" altLang="zh-TW" smtClean="0"/>
              <a:t>X-windows system</a:t>
            </a:r>
          </a:p>
          <a:p>
            <a:pPr lvl="1" eaLnBrk="1" hangingPunct="1"/>
            <a:r>
              <a:rPr lang="en-US" altLang="zh-TW" smtClean="0"/>
              <a:t>selecting windows manager</a:t>
            </a:r>
          </a:p>
          <a:p>
            <a:pPr lvl="2" eaLnBrk="1" hangingPunct="1"/>
            <a:r>
              <a:rPr lang="en-US" altLang="zh-TW" smtClean="0"/>
              <a:t>GNome </a:t>
            </a:r>
          </a:p>
          <a:p>
            <a:pPr lvl="2" eaLnBrk="1" hangingPunct="1"/>
            <a:r>
              <a:rPr lang="en-US" altLang="zh-TW" smtClean="0"/>
              <a:t>KDE </a:t>
            </a:r>
          </a:p>
          <a:p>
            <a:pPr lvl="1" eaLnBrk="1" hangingPunct="1"/>
            <a:r>
              <a:rPr lang="en-US" altLang="zh-TW" smtClean="0"/>
              <a:t>find the file manager and lookup what’s in your home directory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 it now!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create your own personal account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please “man useradd”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Lazy guy’s approach: find out account management tool from GUI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>
                <a:solidFill>
                  <a:schemeClr val="hlink"/>
                </a:solidFill>
              </a:rPr>
              <a:t>Why don’t use root?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File managers on Fedora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konqueror </a:t>
            </a:r>
            <a:r>
              <a:rPr lang="en-US" altLang="zh-TW" smtClean="0">
                <a:solidFill>
                  <a:schemeClr val="hlink"/>
                </a:solidFill>
              </a:rPr>
              <a:t>(my favorite!)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Dolphine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Nautilus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Browse the directory tree on X-Window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most of things looks like WinXP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actually, M$ copied the ideas from UNIX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differences: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directory separated by slash instead of backslash (\)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everything is under a root directory (/)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hidden files with names started with “.”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special directory: </a:t>
            </a:r>
            <a:r>
              <a:rPr lang="en-US" altLang="zh-TW" smtClean="0">
                <a:solidFill>
                  <a:schemeClr val="hlink"/>
                </a:solidFill>
              </a:rPr>
              <a:t>.</a:t>
            </a:r>
            <a:r>
              <a:rPr lang="en-US" altLang="zh-TW" smtClean="0"/>
              <a:t> and </a:t>
            </a:r>
            <a:r>
              <a:rPr lang="en-US" altLang="zh-TW" smtClean="0">
                <a:solidFill>
                  <a:schemeClr val="hlink"/>
                </a:solidFill>
              </a:rPr>
              <a:t>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Shell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command interpreter on UNIX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“shell”?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chemeClr val="hlink"/>
                </a:solidFill>
              </a:rPr>
              <a:t>Find the terminal button on your GUI and press it!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command interpreter to let you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type in your commands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perform your required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and display the result on the terminal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Analogy on WinXP: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try execute “command”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154</TotalTime>
  <Words>682</Words>
  <Application>Microsoft Office PowerPoint</Application>
  <PresentationFormat>如螢幕大小 (4:3)</PresentationFormat>
  <Paragraphs>163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新細明體</vt:lpstr>
      <vt:lpstr>標楷體</vt:lpstr>
      <vt:lpstr>Arial</vt:lpstr>
      <vt:lpstr>Times New Roman</vt:lpstr>
      <vt:lpstr>Wingdings</vt:lpstr>
      <vt:lpstr>Blends</vt:lpstr>
      <vt:lpstr>Basic UNIX Administration</vt:lpstr>
      <vt:lpstr>Today’s Goal and Content</vt:lpstr>
      <vt:lpstr>Suggested Reference</vt:lpstr>
      <vt:lpstr>Getting started</vt:lpstr>
      <vt:lpstr>Do it now!</vt:lpstr>
      <vt:lpstr>File managers on Fedora</vt:lpstr>
      <vt:lpstr>Browse the directory tree on X-Window</vt:lpstr>
      <vt:lpstr>The Shell</vt:lpstr>
      <vt:lpstr>What is a “shell”?</vt:lpstr>
      <vt:lpstr>First UNIX command you should learn</vt:lpstr>
      <vt:lpstr>Category of frequently used shell commands</vt:lpstr>
      <vt:lpstr>Commands for file maintenance</vt:lpstr>
      <vt:lpstr>What’s in your home directory</vt:lpstr>
      <vt:lpstr>In-Class Exercise</vt:lpstr>
      <vt:lpstr>See the configuration and status of your computer</vt:lpstr>
      <vt:lpstr>Catch the run-away process</vt:lpstr>
      <vt:lpstr>More on the shell</vt:lpstr>
      <vt:lpstr>The Shell</vt:lpstr>
      <vt:lpstr>The Shell (cont’d)</vt:lpstr>
      <vt:lpstr>The Shell (cont’d)</vt:lpstr>
      <vt:lpstr>Setup your environment</vt:lpstr>
      <vt:lpstr>In-Class Exercise</vt:lpstr>
      <vt:lpstr>Next Lecture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33</cp:revision>
  <cp:lastPrinted>1601-01-01T00:00:00Z</cp:lastPrinted>
  <dcterms:created xsi:type="dcterms:W3CDTF">2009-02-24T13:13:57Z</dcterms:created>
  <dcterms:modified xsi:type="dcterms:W3CDTF">2017-09-28T18:35:55Z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