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90" r:id="rId18"/>
    <p:sldId id="291" r:id="rId19"/>
    <p:sldId id="274" r:id="rId20"/>
    <p:sldId id="275" r:id="rId21"/>
    <p:sldId id="276" r:id="rId22"/>
    <p:sldId id="277" r:id="rId23"/>
    <p:sldId id="292" r:id="rId24"/>
    <p:sldId id="295" r:id="rId25"/>
    <p:sldId id="296" r:id="rId26"/>
    <p:sldId id="298" r:id="rId27"/>
    <p:sldId id="299" r:id="rId28"/>
    <p:sldId id="283" r:id="rId29"/>
    <p:sldId id="284" r:id="rId30"/>
    <p:sldId id="297" r:id="rId31"/>
    <p:sldId id="278" r:id="rId32"/>
    <p:sldId id="282" r:id="rId33"/>
    <p:sldId id="300" r:id="rId34"/>
    <p:sldId id="285" r:id="rId35"/>
    <p:sldId id="286" r:id="rId36"/>
    <p:sldId id="301" r:id="rId37"/>
    <p:sldId id="287" r:id="rId38"/>
    <p:sldId id="302" r:id="rId39"/>
    <p:sldId id="288" r:id="rId4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6" autoAdjust="0"/>
    <p:restoredTop sz="94599" autoAdjust="0"/>
  </p:normalViewPr>
  <p:slideViewPr>
    <p:cSldViewPr>
      <p:cViewPr varScale="1">
        <p:scale>
          <a:sx n="68" d="100"/>
          <a:sy n="68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ECDC0B7-89C0-4DA4-978A-63083B5924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253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AFF3A-362A-47BE-9CA4-8A4CDEC9DF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5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0ED9C-2AE2-45CE-A5D9-4222B9E861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05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2CC35-0529-4681-BB76-7FEBA6DEFA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599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102DF-CA63-4157-924A-E505D5C4B6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573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FF06-3652-442D-BAE0-26DD5D206F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062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EA6AF-648A-41B8-B465-69AF5355CD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37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1A748-68AC-42B0-8752-C4129DAC4C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26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3FC28-A764-4DD4-B4B4-D79AF50023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559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E53DF-5B98-456F-ADA8-EF7DFB8717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994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5CA71-1EC5-4D87-AB6F-D59133BD6A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913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338A1500-5597-44B5-8992-5754C8CC54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Network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socket API of UNIX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66800" y="1219200"/>
            <a:ext cx="193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/>
              <a:t>Lecture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Overview on socket API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socket?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54087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“</a:t>
            </a:r>
            <a:r>
              <a:rPr lang="en-US" altLang="zh-TW" sz="2400" i="1" smtClean="0">
                <a:solidFill>
                  <a:schemeClr val="hlink"/>
                </a:solidFill>
              </a:rPr>
              <a:t>natural or artificial hollow into which something fits or in which something turns</a:t>
            </a:r>
            <a:r>
              <a:rPr lang="en-US" altLang="zh-TW" sz="2400" smtClean="0"/>
              <a:t>”, from Oxford dictionary</a:t>
            </a:r>
          </a:p>
        </p:txBody>
      </p:sp>
      <p:grpSp>
        <p:nvGrpSpPr>
          <p:cNvPr id="15364" name="Group 17"/>
          <p:cNvGrpSpPr>
            <a:grpSpLocks/>
          </p:cNvGrpSpPr>
          <p:nvPr/>
        </p:nvGrpSpPr>
        <p:grpSpPr bwMode="auto">
          <a:xfrm>
            <a:off x="533400" y="3429000"/>
            <a:ext cx="7924800" cy="2209800"/>
            <a:chOff x="240" y="2160"/>
            <a:chExt cx="4992" cy="1392"/>
          </a:xfrm>
        </p:grpSpPr>
        <p:sp>
          <p:nvSpPr>
            <p:cNvPr id="15365" name="Rectangle 4"/>
            <p:cNvSpPr>
              <a:spLocks noChangeArrowheads="1"/>
            </p:cNvSpPr>
            <p:nvPr/>
          </p:nvSpPr>
          <p:spPr bwMode="auto">
            <a:xfrm>
              <a:off x="240" y="2496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application on</a:t>
              </a:r>
            </a:p>
            <a:p>
              <a:pPr algn="ctr" eaLnBrk="1" hangingPunct="1"/>
              <a:r>
                <a:rPr lang="en-US" altLang="zh-TW"/>
                <a:t>workstation 1</a:t>
              </a:r>
            </a:p>
          </p:txBody>
        </p:sp>
        <p:sp>
          <p:nvSpPr>
            <p:cNvPr id="15366" name="Line 5"/>
            <p:cNvSpPr>
              <a:spLocks noChangeShapeType="1"/>
            </p:cNvSpPr>
            <p:nvPr/>
          </p:nvSpPr>
          <p:spPr bwMode="auto">
            <a:xfrm>
              <a:off x="1488" y="220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1488" y="2592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socket</a:t>
              </a:r>
            </a:p>
          </p:txBody>
        </p:sp>
        <p:sp>
          <p:nvSpPr>
            <p:cNvPr id="15368" name="Line 7"/>
            <p:cNvSpPr>
              <a:spLocks noChangeShapeType="1"/>
            </p:cNvSpPr>
            <p:nvPr/>
          </p:nvSpPr>
          <p:spPr bwMode="auto">
            <a:xfrm>
              <a:off x="1200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9" name="Line 8"/>
            <p:cNvSpPr>
              <a:spLocks noChangeShapeType="1"/>
            </p:cNvSpPr>
            <p:nvPr/>
          </p:nvSpPr>
          <p:spPr bwMode="auto">
            <a:xfrm>
              <a:off x="4032" y="216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0" name="Rectangle 9"/>
            <p:cNvSpPr>
              <a:spLocks noChangeArrowheads="1"/>
            </p:cNvSpPr>
            <p:nvPr/>
          </p:nvSpPr>
          <p:spPr bwMode="auto">
            <a:xfrm>
              <a:off x="4272" y="2448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dirty="0"/>
                <a:t>application on</a:t>
              </a:r>
            </a:p>
            <a:p>
              <a:pPr algn="ctr" eaLnBrk="1" hangingPunct="1"/>
              <a:r>
                <a:rPr lang="en-US" altLang="zh-TW" dirty="0"/>
                <a:t>workstation </a:t>
              </a:r>
              <a:r>
                <a:rPr lang="en-US" altLang="zh-TW" dirty="0" smtClean="0"/>
                <a:t>2</a:t>
              </a:r>
              <a:endParaRPr lang="en-US" altLang="zh-TW" dirty="0"/>
            </a:p>
          </p:txBody>
        </p:sp>
        <p:sp>
          <p:nvSpPr>
            <p:cNvPr id="15371" name="Rectangle 10"/>
            <p:cNvSpPr>
              <a:spLocks noChangeArrowheads="1"/>
            </p:cNvSpPr>
            <p:nvPr/>
          </p:nvSpPr>
          <p:spPr bwMode="auto">
            <a:xfrm>
              <a:off x="3600" y="2544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socket</a:t>
              </a:r>
            </a:p>
          </p:txBody>
        </p:sp>
        <p:sp>
          <p:nvSpPr>
            <p:cNvPr id="15372" name="Line 11"/>
            <p:cNvSpPr>
              <a:spLocks noChangeShapeType="1"/>
            </p:cNvSpPr>
            <p:nvPr/>
          </p:nvSpPr>
          <p:spPr bwMode="auto">
            <a:xfrm flipH="1">
              <a:off x="4032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3" name="AutoShape 12"/>
            <p:cNvSpPr>
              <a:spLocks noChangeArrowheads="1"/>
            </p:cNvSpPr>
            <p:nvPr/>
          </p:nvSpPr>
          <p:spPr bwMode="auto">
            <a:xfrm>
              <a:off x="2112" y="2448"/>
              <a:ext cx="1344" cy="5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network &amp; protocols</a:t>
              </a:r>
            </a:p>
          </p:txBody>
        </p:sp>
        <p:sp>
          <p:nvSpPr>
            <p:cNvPr id="15374" name="Line 13"/>
            <p:cNvSpPr>
              <a:spLocks noChangeShapeType="1"/>
            </p:cNvSpPr>
            <p:nvPr/>
          </p:nvSpPr>
          <p:spPr bwMode="auto">
            <a:xfrm>
              <a:off x="1920" y="27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5" name="Line 14"/>
            <p:cNvSpPr>
              <a:spLocks noChangeShapeType="1"/>
            </p:cNvSpPr>
            <p:nvPr/>
          </p:nvSpPr>
          <p:spPr bwMode="auto">
            <a:xfrm flipH="1">
              <a:off x="3456" y="26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6" name="Text Box 15"/>
            <p:cNvSpPr txBox="1">
              <a:spLocks noChangeArrowheads="1"/>
            </p:cNvSpPr>
            <p:nvPr/>
          </p:nvSpPr>
          <p:spPr bwMode="auto">
            <a:xfrm>
              <a:off x="1584" y="3264"/>
              <a:ext cx="24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400">
                  <a:solidFill>
                    <a:schemeClr val="hlink"/>
                  </a:solidFill>
                </a:rPr>
                <a:t>the kernel deals with it for you</a:t>
              </a:r>
            </a:p>
          </p:txBody>
        </p:sp>
        <p:sp>
          <p:nvSpPr>
            <p:cNvPr id="15377" name="Line 16"/>
            <p:cNvSpPr>
              <a:spLocks noChangeShapeType="1"/>
            </p:cNvSpPr>
            <p:nvPr/>
          </p:nvSpPr>
          <p:spPr bwMode="auto">
            <a:xfrm flipV="1">
              <a:off x="2784" y="2976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Protocol stack view of a socket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838200" y="1905000"/>
            <a:ext cx="8077200" cy="4800600"/>
            <a:chOff x="528" y="1200"/>
            <a:chExt cx="5088" cy="3024"/>
          </a:xfrm>
        </p:grpSpPr>
        <p:grpSp>
          <p:nvGrpSpPr>
            <p:cNvPr id="16388" name="Group 4"/>
            <p:cNvGrpSpPr>
              <a:grpSpLocks/>
            </p:cNvGrpSpPr>
            <p:nvPr/>
          </p:nvGrpSpPr>
          <p:grpSpPr bwMode="auto">
            <a:xfrm>
              <a:off x="864" y="1296"/>
              <a:ext cx="2016" cy="2448"/>
              <a:chOff x="1440" y="1296"/>
              <a:chExt cx="2016" cy="2448"/>
            </a:xfrm>
          </p:grpSpPr>
          <p:grpSp>
            <p:nvGrpSpPr>
              <p:cNvPr id="16411" name="Group 5"/>
              <p:cNvGrpSpPr>
                <a:grpSpLocks/>
              </p:cNvGrpSpPr>
              <p:nvPr/>
            </p:nvGrpSpPr>
            <p:grpSpPr bwMode="auto">
              <a:xfrm>
                <a:off x="1440" y="1296"/>
                <a:ext cx="2016" cy="960"/>
                <a:chOff x="1200" y="1248"/>
                <a:chExt cx="2016" cy="960"/>
              </a:xfrm>
            </p:grpSpPr>
            <p:sp>
              <p:nvSpPr>
                <p:cNvPr id="16420" name="Rectangle 6"/>
                <p:cNvSpPr>
                  <a:spLocks noChangeArrowheads="1"/>
                </p:cNvSpPr>
                <p:nvPr/>
              </p:nvSpPr>
              <p:spPr bwMode="auto">
                <a:xfrm>
                  <a:off x="1344" y="1920"/>
                  <a:ext cx="62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OpenMP</a:t>
                  </a:r>
                </a:p>
              </p:txBody>
            </p:sp>
            <p:sp>
              <p:nvSpPr>
                <p:cNvPr id="16421" name="Rectangle 7"/>
                <p:cNvSpPr>
                  <a:spLocks noChangeArrowheads="1"/>
                </p:cNvSpPr>
                <p:nvPr/>
              </p:nvSpPr>
              <p:spPr bwMode="auto">
                <a:xfrm>
                  <a:off x="1968" y="1920"/>
                  <a:ext cx="62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PVM</a:t>
                  </a:r>
                </a:p>
              </p:txBody>
            </p:sp>
            <p:sp>
              <p:nvSpPr>
                <p:cNvPr id="16422" name="Rectangle 8"/>
                <p:cNvSpPr>
                  <a:spLocks noChangeArrowheads="1"/>
                </p:cNvSpPr>
                <p:nvPr/>
              </p:nvSpPr>
              <p:spPr bwMode="auto">
                <a:xfrm>
                  <a:off x="2592" y="1920"/>
                  <a:ext cx="62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MPI</a:t>
                  </a:r>
                </a:p>
              </p:txBody>
            </p:sp>
            <p:sp>
              <p:nvSpPr>
                <p:cNvPr id="16423" name="Rectangle 9"/>
                <p:cNvSpPr>
                  <a:spLocks noChangeArrowheads="1"/>
                </p:cNvSpPr>
                <p:nvPr/>
              </p:nvSpPr>
              <p:spPr bwMode="auto">
                <a:xfrm>
                  <a:off x="1344" y="1536"/>
                  <a:ext cx="1872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application program</a:t>
                  </a:r>
                </a:p>
              </p:txBody>
            </p:sp>
            <p:sp>
              <p:nvSpPr>
                <p:cNvPr id="1642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200" y="1248"/>
                  <a:ext cx="130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/>
                    <a:t>user-mode process</a:t>
                  </a:r>
                </a:p>
              </p:txBody>
            </p:sp>
          </p:grpSp>
          <p:grpSp>
            <p:nvGrpSpPr>
              <p:cNvPr id="16412" name="Group 11"/>
              <p:cNvGrpSpPr>
                <a:grpSpLocks/>
              </p:cNvGrpSpPr>
              <p:nvPr/>
            </p:nvGrpSpPr>
            <p:grpSpPr bwMode="auto">
              <a:xfrm>
                <a:off x="1440" y="2640"/>
                <a:ext cx="2016" cy="1104"/>
                <a:chOff x="1440" y="2640"/>
                <a:chExt cx="2016" cy="1104"/>
              </a:xfrm>
            </p:grpSpPr>
            <p:sp>
              <p:nvSpPr>
                <p:cNvPr id="16415" name="Rectangle 12"/>
                <p:cNvSpPr>
                  <a:spLocks noChangeArrowheads="1"/>
                </p:cNvSpPr>
                <p:nvPr/>
              </p:nvSpPr>
              <p:spPr bwMode="auto">
                <a:xfrm>
                  <a:off x="1440" y="2640"/>
                  <a:ext cx="2016" cy="11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16" name="Rectangle 13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socket</a:t>
                  </a:r>
                </a:p>
              </p:txBody>
            </p:sp>
            <p:sp>
              <p:nvSpPr>
                <p:cNvPr id="16417" name="Rectangle 14"/>
                <p:cNvSpPr>
                  <a:spLocks noChangeArrowheads="1"/>
                </p:cNvSpPr>
                <p:nvPr/>
              </p:nvSpPr>
              <p:spPr bwMode="auto">
                <a:xfrm>
                  <a:off x="2160" y="2880"/>
                  <a:ext cx="672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TCP/IP</a:t>
                  </a:r>
                </a:p>
                <a:p>
                  <a:pPr algn="ctr" eaLnBrk="1" hangingPunct="1"/>
                  <a:r>
                    <a:rPr lang="en-US" altLang="zh-TW"/>
                    <a:t>protocol</a:t>
                  </a:r>
                </a:p>
              </p:txBody>
            </p:sp>
            <p:sp>
              <p:nvSpPr>
                <p:cNvPr id="16418" name="Rectangle 15"/>
                <p:cNvSpPr>
                  <a:spLocks noChangeArrowheads="1"/>
                </p:cNvSpPr>
                <p:nvPr/>
              </p:nvSpPr>
              <p:spPr bwMode="auto">
                <a:xfrm>
                  <a:off x="2160" y="3456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network</a:t>
                  </a:r>
                </a:p>
                <a:p>
                  <a:pPr algn="ctr" eaLnBrk="1" hangingPunct="1"/>
                  <a:r>
                    <a:rPr lang="en-US" altLang="zh-TW"/>
                    <a:t>driver</a:t>
                  </a:r>
                </a:p>
              </p:txBody>
            </p:sp>
            <p:sp>
              <p:nvSpPr>
                <p:cNvPr id="1641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488" y="3360"/>
                  <a:ext cx="55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/>
                    <a:t>Kernel</a:t>
                  </a:r>
                </a:p>
              </p:txBody>
            </p:sp>
          </p:grpSp>
          <p:sp>
            <p:nvSpPr>
              <p:cNvPr id="16413" name="AutoShape 17"/>
              <p:cNvSpPr>
                <a:spLocks/>
              </p:cNvSpPr>
              <p:nvPr/>
            </p:nvSpPr>
            <p:spPr bwMode="auto">
              <a:xfrm rot="-5400000">
                <a:off x="2424" y="1416"/>
                <a:ext cx="192" cy="1872"/>
              </a:xfrm>
              <a:prstGeom prst="leftBrace">
                <a:avLst>
                  <a:gd name="adj1" fmla="val 8125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6414" name="Line 18"/>
              <p:cNvSpPr>
                <a:spLocks noChangeShapeType="1"/>
              </p:cNvSpPr>
              <p:nvPr/>
            </p:nvSpPr>
            <p:spPr bwMode="auto">
              <a:xfrm>
                <a:off x="24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6389" name="Group 19"/>
            <p:cNvGrpSpPr>
              <a:grpSpLocks/>
            </p:cNvGrpSpPr>
            <p:nvPr/>
          </p:nvGrpSpPr>
          <p:grpSpPr bwMode="auto">
            <a:xfrm>
              <a:off x="3408" y="1296"/>
              <a:ext cx="2016" cy="2448"/>
              <a:chOff x="1440" y="1296"/>
              <a:chExt cx="2016" cy="2448"/>
            </a:xfrm>
          </p:grpSpPr>
          <p:grpSp>
            <p:nvGrpSpPr>
              <p:cNvPr id="16397" name="Group 20"/>
              <p:cNvGrpSpPr>
                <a:grpSpLocks/>
              </p:cNvGrpSpPr>
              <p:nvPr/>
            </p:nvGrpSpPr>
            <p:grpSpPr bwMode="auto">
              <a:xfrm>
                <a:off x="1440" y="1296"/>
                <a:ext cx="2016" cy="960"/>
                <a:chOff x="1200" y="1248"/>
                <a:chExt cx="2016" cy="960"/>
              </a:xfrm>
            </p:grpSpPr>
            <p:sp>
              <p:nvSpPr>
                <p:cNvPr id="16406" name="Rectangle 21"/>
                <p:cNvSpPr>
                  <a:spLocks noChangeArrowheads="1"/>
                </p:cNvSpPr>
                <p:nvPr/>
              </p:nvSpPr>
              <p:spPr bwMode="auto">
                <a:xfrm>
                  <a:off x="1344" y="1920"/>
                  <a:ext cx="62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OpenMP</a:t>
                  </a:r>
                </a:p>
              </p:txBody>
            </p:sp>
            <p:sp>
              <p:nvSpPr>
                <p:cNvPr id="16407" name="Rectangle 22"/>
                <p:cNvSpPr>
                  <a:spLocks noChangeArrowheads="1"/>
                </p:cNvSpPr>
                <p:nvPr/>
              </p:nvSpPr>
              <p:spPr bwMode="auto">
                <a:xfrm>
                  <a:off x="1968" y="1920"/>
                  <a:ext cx="62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PVM</a:t>
                  </a:r>
                </a:p>
              </p:txBody>
            </p:sp>
            <p:sp>
              <p:nvSpPr>
                <p:cNvPr id="16408" name="Rectangle 23"/>
                <p:cNvSpPr>
                  <a:spLocks noChangeArrowheads="1"/>
                </p:cNvSpPr>
                <p:nvPr/>
              </p:nvSpPr>
              <p:spPr bwMode="auto">
                <a:xfrm>
                  <a:off x="2592" y="1920"/>
                  <a:ext cx="62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MPI</a:t>
                  </a:r>
                </a:p>
              </p:txBody>
            </p:sp>
            <p:sp>
              <p:nvSpPr>
                <p:cNvPr id="16409" name="Rectangle 24"/>
                <p:cNvSpPr>
                  <a:spLocks noChangeArrowheads="1"/>
                </p:cNvSpPr>
                <p:nvPr/>
              </p:nvSpPr>
              <p:spPr bwMode="auto">
                <a:xfrm>
                  <a:off x="1344" y="1536"/>
                  <a:ext cx="1872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application program</a:t>
                  </a:r>
                </a:p>
              </p:txBody>
            </p:sp>
            <p:sp>
              <p:nvSpPr>
                <p:cNvPr id="1641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200" y="1248"/>
                  <a:ext cx="130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/>
                    <a:t>user-mode process</a:t>
                  </a:r>
                </a:p>
              </p:txBody>
            </p:sp>
          </p:grpSp>
          <p:grpSp>
            <p:nvGrpSpPr>
              <p:cNvPr id="16398" name="Group 26"/>
              <p:cNvGrpSpPr>
                <a:grpSpLocks/>
              </p:cNvGrpSpPr>
              <p:nvPr/>
            </p:nvGrpSpPr>
            <p:grpSpPr bwMode="auto">
              <a:xfrm>
                <a:off x="1440" y="2640"/>
                <a:ext cx="2016" cy="1104"/>
                <a:chOff x="1440" y="2640"/>
                <a:chExt cx="2016" cy="1104"/>
              </a:xfrm>
            </p:grpSpPr>
            <p:sp>
              <p:nvSpPr>
                <p:cNvPr id="16401" name="Rectangle 27"/>
                <p:cNvSpPr>
                  <a:spLocks noChangeArrowheads="1"/>
                </p:cNvSpPr>
                <p:nvPr/>
              </p:nvSpPr>
              <p:spPr bwMode="auto">
                <a:xfrm>
                  <a:off x="1440" y="2640"/>
                  <a:ext cx="2016" cy="11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6402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socket</a:t>
                  </a:r>
                </a:p>
              </p:txBody>
            </p:sp>
            <p:sp>
              <p:nvSpPr>
                <p:cNvPr id="16403" name="Rectangle 29"/>
                <p:cNvSpPr>
                  <a:spLocks noChangeArrowheads="1"/>
                </p:cNvSpPr>
                <p:nvPr/>
              </p:nvSpPr>
              <p:spPr bwMode="auto">
                <a:xfrm>
                  <a:off x="2160" y="2880"/>
                  <a:ext cx="672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TCP/IP</a:t>
                  </a:r>
                </a:p>
                <a:p>
                  <a:pPr algn="ctr" eaLnBrk="1" hangingPunct="1"/>
                  <a:r>
                    <a:rPr lang="en-US" altLang="zh-TW"/>
                    <a:t>protocol</a:t>
                  </a:r>
                </a:p>
              </p:txBody>
            </p:sp>
            <p:sp>
              <p:nvSpPr>
                <p:cNvPr id="16404" name="Rectangle 30"/>
                <p:cNvSpPr>
                  <a:spLocks noChangeArrowheads="1"/>
                </p:cNvSpPr>
                <p:nvPr/>
              </p:nvSpPr>
              <p:spPr bwMode="auto">
                <a:xfrm>
                  <a:off x="2160" y="3456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network</a:t>
                  </a:r>
                </a:p>
                <a:p>
                  <a:pPr algn="ctr" eaLnBrk="1" hangingPunct="1"/>
                  <a:r>
                    <a:rPr lang="en-US" altLang="zh-TW"/>
                    <a:t>driver</a:t>
                  </a:r>
                </a:p>
              </p:txBody>
            </p:sp>
            <p:sp>
              <p:nvSpPr>
                <p:cNvPr id="1640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488" y="3360"/>
                  <a:ext cx="55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/>
                    <a:t>Kernel</a:t>
                  </a:r>
                </a:p>
              </p:txBody>
            </p:sp>
          </p:grpSp>
          <p:sp>
            <p:nvSpPr>
              <p:cNvPr id="16399" name="AutoShape 32"/>
              <p:cNvSpPr>
                <a:spLocks/>
              </p:cNvSpPr>
              <p:nvPr/>
            </p:nvSpPr>
            <p:spPr bwMode="auto">
              <a:xfrm rot="-5400000">
                <a:off x="2424" y="1416"/>
                <a:ext cx="192" cy="1872"/>
              </a:xfrm>
              <a:prstGeom prst="leftBrace">
                <a:avLst>
                  <a:gd name="adj1" fmla="val 8125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6400" name="Line 33"/>
              <p:cNvSpPr>
                <a:spLocks noChangeShapeType="1"/>
              </p:cNvSpPr>
              <p:nvPr/>
            </p:nvSpPr>
            <p:spPr bwMode="auto">
              <a:xfrm>
                <a:off x="24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6390" name="AutoShape 34"/>
            <p:cNvSpPr>
              <a:spLocks noChangeArrowheads="1"/>
            </p:cNvSpPr>
            <p:nvPr/>
          </p:nvSpPr>
          <p:spPr bwMode="auto">
            <a:xfrm>
              <a:off x="720" y="3936"/>
              <a:ext cx="480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network</a:t>
              </a:r>
            </a:p>
          </p:txBody>
        </p:sp>
        <p:sp>
          <p:nvSpPr>
            <p:cNvPr id="16391" name="Line 35"/>
            <p:cNvSpPr>
              <a:spLocks noChangeShapeType="1"/>
            </p:cNvSpPr>
            <p:nvPr/>
          </p:nvSpPr>
          <p:spPr bwMode="auto">
            <a:xfrm>
              <a:off x="1872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2" name="Line 36"/>
            <p:cNvSpPr>
              <a:spLocks noChangeShapeType="1"/>
            </p:cNvSpPr>
            <p:nvPr/>
          </p:nvSpPr>
          <p:spPr bwMode="auto">
            <a:xfrm>
              <a:off x="4464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3" name="AutoShape 37"/>
            <p:cNvSpPr>
              <a:spLocks noChangeArrowheads="1"/>
            </p:cNvSpPr>
            <p:nvPr/>
          </p:nvSpPr>
          <p:spPr bwMode="auto">
            <a:xfrm>
              <a:off x="528" y="1200"/>
              <a:ext cx="2496" cy="26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6394" name="Text Box 38"/>
            <p:cNvSpPr txBox="1">
              <a:spLocks noChangeArrowheads="1"/>
            </p:cNvSpPr>
            <p:nvPr/>
          </p:nvSpPr>
          <p:spPr bwMode="auto">
            <a:xfrm>
              <a:off x="528" y="2352"/>
              <a:ext cx="1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400">
                  <a:solidFill>
                    <a:schemeClr val="tx2"/>
                  </a:solidFill>
                </a:rPr>
                <a:t>Workstation 1</a:t>
              </a:r>
            </a:p>
          </p:txBody>
        </p:sp>
        <p:sp>
          <p:nvSpPr>
            <p:cNvPr id="16395" name="AutoShape 39"/>
            <p:cNvSpPr>
              <a:spLocks noChangeArrowheads="1"/>
            </p:cNvSpPr>
            <p:nvPr/>
          </p:nvSpPr>
          <p:spPr bwMode="auto">
            <a:xfrm>
              <a:off x="3120" y="1200"/>
              <a:ext cx="2496" cy="26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6396" name="Text Box 40"/>
            <p:cNvSpPr txBox="1">
              <a:spLocks noChangeArrowheads="1"/>
            </p:cNvSpPr>
            <p:nvPr/>
          </p:nvSpPr>
          <p:spPr bwMode="auto">
            <a:xfrm>
              <a:off x="3168" y="2352"/>
              <a:ext cx="1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400">
                  <a:solidFill>
                    <a:schemeClr val="tx2"/>
                  </a:solidFill>
                </a:rPr>
                <a:t>Workstation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an application sends/receives data thru network</a:t>
            </a:r>
          </a:p>
        </p:txBody>
      </p:sp>
      <p:sp>
        <p:nvSpPr>
          <p:cNvPr id="17411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2743200" y="1981200"/>
            <a:ext cx="43434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>
                <a:solidFill>
                  <a:schemeClr val="hlink"/>
                </a:solidFill>
              </a:rPr>
              <a:t>The same to file access!</a:t>
            </a:r>
          </a:p>
        </p:txBody>
      </p:sp>
      <p:grpSp>
        <p:nvGrpSpPr>
          <p:cNvPr id="17412" name="Group 23"/>
          <p:cNvGrpSpPr>
            <a:grpSpLocks/>
          </p:cNvGrpSpPr>
          <p:nvPr/>
        </p:nvGrpSpPr>
        <p:grpSpPr bwMode="auto">
          <a:xfrm>
            <a:off x="457200" y="2286000"/>
            <a:ext cx="8062913" cy="3733800"/>
            <a:chOff x="288" y="1440"/>
            <a:chExt cx="5079" cy="2352"/>
          </a:xfrm>
        </p:grpSpPr>
        <p:sp>
          <p:nvSpPr>
            <p:cNvPr id="17413" name="Line 7"/>
            <p:cNvSpPr>
              <a:spLocks noChangeShapeType="1"/>
            </p:cNvSpPr>
            <p:nvPr/>
          </p:nvSpPr>
          <p:spPr bwMode="auto">
            <a:xfrm>
              <a:off x="1680" y="259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4" name="Rectangle 8"/>
            <p:cNvSpPr>
              <a:spLocks noChangeArrowheads="1"/>
            </p:cNvSpPr>
            <p:nvPr/>
          </p:nvSpPr>
          <p:spPr bwMode="auto">
            <a:xfrm>
              <a:off x="1680" y="2976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socket</a:t>
              </a:r>
            </a:p>
          </p:txBody>
        </p:sp>
        <p:sp>
          <p:nvSpPr>
            <p:cNvPr id="17415" name="Line 10"/>
            <p:cNvSpPr>
              <a:spLocks noChangeShapeType="1"/>
            </p:cNvSpPr>
            <p:nvPr/>
          </p:nvSpPr>
          <p:spPr bwMode="auto">
            <a:xfrm>
              <a:off x="4224" y="254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6" name="Rectangle 12"/>
            <p:cNvSpPr>
              <a:spLocks noChangeArrowheads="1"/>
            </p:cNvSpPr>
            <p:nvPr/>
          </p:nvSpPr>
          <p:spPr bwMode="auto">
            <a:xfrm>
              <a:off x="3792" y="2928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socket</a:t>
              </a:r>
            </a:p>
          </p:txBody>
        </p:sp>
        <p:sp>
          <p:nvSpPr>
            <p:cNvPr id="17417" name="AutoShape 14"/>
            <p:cNvSpPr>
              <a:spLocks noChangeArrowheads="1"/>
            </p:cNvSpPr>
            <p:nvPr/>
          </p:nvSpPr>
          <p:spPr bwMode="auto">
            <a:xfrm>
              <a:off x="2304" y="2832"/>
              <a:ext cx="1344" cy="5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network &amp; protocols</a:t>
              </a:r>
            </a:p>
            <a:p>
              <a:pPr algn="ctr" eaLnBrk="1" hangingPunct="1"/>
              <a:r>
                <a:rPr lang="en-US" altLang="zh-TW"/>
                <a:t>(TCP/IP)</a:t>
              </a:r>
            </a:p>
          </p:txBody>
        </p:sp>
        <p:sp>
          <p:nvSpPr>
            <p:cNvPr id="17418" name="Line 15"/>
            <p:cNvSpPr>
              <a:spLocks noChangeShapeType="1"/>
            </p:cNvSpPr>
            <p:nvPr/>
          </p:nvSpPr>
          <p:spPr bwMode="auto">
            <a:xfrm>
              <a:off x="2112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9" name="Line 16"/>
            <p:cNvSpPr>
              <a:spLocks noChangeShapeType="1"/>
            </p:cNvSpPr>
            <p:nvPr/>
          </p:nvSpPr>
          <p:spPr bwMode="auto">
            <a:xfrm flipH="1">
              <a:off x="3648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0" name="Text Box 19"/>
            <p:cNvSpPr txBox="1">
              <a:spLocks noChangeArrowheads="1"/>
            </p:cNvSpPr>
            <p:nvPr/>
          </p:nvSpPr>
          <p:spPr bwMode="auto">
            <a:xfrm>
              <a:off x="288" y="1488"/>
              <a:ext cx="1285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int fd;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//socket setup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write (fd, “hello!”,…);</a:t>
              </a:r>
            </a:p>
            <a:p>
              <a:pPr eaLnBrk="1" hangingPunct="1"/>
              <a:endParaRPr lang="en-US" altLang="zh-TW"/>
            </a:p>
          </p:txBody>
        </p:sp>
        <p:sp>
          <p:nvSpPr>
            <p:cNvPr id="17421" name="Text Box 20"/>
            <p:cNvSpPr txBox="1">
              <a:spLocks noChangeArrowheads="1"/>
            </p:cNvSpPr>
            <p:nvPr/>
          </p:nvSpPr>
          <p:spPr bwMode="auto">
            <a:xfrm>
              <a:off x="4368" y="1440"/>
              <a:ext cx="999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int fd;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//socket setup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read (fd, buf,…);</a:t>
              </a:r>
            </a:p>
            <a:p>
              <a:pPr eaLnBrk="1" hangingPunct="1"/>
              <a:endParaRPr lang="en-US" altLang="zh-TW"/>
            </a:p>
          </p:txBody>
        </p:sp>
        <p:cxnSp>
          <p:nvCxnSpPr>
            <p:cNvPr id="17422" name="AutoShape 21"/>
            <p:cNvCxnSpPr>
              <a:cxnSpLocks noChangeShapeType="1"/>
              <a:stCxn id="17420" idx="2"/>
              <a:endCxn id="17414" idx="1"/>
            </p:cNvCxnSpPr>
            <p:nvPr/>
          </p:nvCxnSpPr>
          <p:spPr bwMode="auto">
            <a:xfrm rot="16200000" flipH="1">
              <a:off x="1138" y="2577"/>
              <a:ext cx="336" cy="74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3" name="AutoShape 22"/>
            <p:cNvCxnSpPr>
              <a:cxnSpLocks noChangeShapeType="1"/>
              <a:stCxn id="17421" idx="2"/>
              <a:endCxn id="17416" idx="3"/>
            </p:cNvCxnSpPr>
            <p:nvPr/>
          </p:nvCxnSpPr>
          <p:spPr bwMode="auto">
            <a:xfrm rot="5400000">
              <a:off x="4378" y="2582"/>
              <a:ext cx="336" cy="64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Socket programming example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client/server program through TCP/IP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net_server</a:t>
            </a:r>
          </a:p>
        </p:txBody>
      </p:sp>
      <p:grpSp>
        <p:nvGrpSpPr>
          <p:cNvPr id="19459" name="Group 4"/>
          <p:cNvGrpSpPr>
            <a:grpSpLocks/>
          </p:cNvGrpSpPr>
          <p:nvPr/>
        </p:nvGrpSpPr>
        <p:grpSpPr bwMode="auto">
          <a:xfrm>
            <a:off x="457200" y="2514600"/>
            <a:ext cx="8062913" cy="3733800"/>
            <a:chOff x="288" y="1440"/>
            <a:chExt cx="5079" cy="2352"/>
          </a:xfrm>
        </p:grpSpPr>
        <p:sp>
          <p:nvSpPr>
            <p:cNvPr id="19462" name="Line 5"/>
            <p:cNvSpPr>
              <a:spLocks noChangeShapeType="1"/>
            </p:cNvSpPr>
            <p:nvPr/>
          </p:nvSpPr>
          <p:spPr bwMode="auto">
            <a:xfrm>
              <a:off x="1680" y="259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3" name="Rectangle 6"/>
            <p:cNvSpPr>
              <a:spLocks noChangeArrowheads="1"/>
            </p:cNvSpPr>
            <p:nvPr/>
          </p:nvSpPr>
          <p:spPr bwMode="auto">
            <a:xfrm>
              <a:off x="1680" y="2976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socket</a:t>
              </a:r>
            </a:p>
          </p:txBody>
        </p:sp>
        <p:sp>
          <p:nvSpPr>
            <p:cNvPr id="19464" name="Line 7"/>
            <p:cNvSpPr>
              <a:spLocks noChangeShapeType="1"/>
            </p:cNvSpPr>
            <p:nvPr/>
          </p:nvSpPr>
          <p:spPr bwMode="auto">
            <a:xfrm>
              <a:off x="4224" y="254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5" name="Rectangle 8"/>
            <p:cNvSpPr>
              <a:spLocks noChangeArrowheads="1"/>
            </p:cNvSpPr>
            <p:nvPr/>
          </p:nvSpPr>
          <p:spPr bwMode="auto">
            <a:xfrm>
              <a:off x="3792" y="2928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socket</a:t>
              </a:r>
            </a:p>
          </p:txBody>
        </p:sp>
        <p:sp>
          <p:nvSpPr>
            <p:cNvPr id="19466" name="AutoShape 9"/>
            <p:cNvSpPr>
              <a:spLocks noChangeArrowheads="1"/>
            </p:cNvSpPr>
            <p:nvPr/>
          </p:nvSpPr>
          <p:spPr bwMode="auto">
            <a:xfrm>
              <a:off x="2304" y="2832"/>
              <a:ext cx="1344" cy="5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network &amp; protocols</a:t>
              </a:r>
            </a:p>
            <a:p>
              <a:pPr algn="ctr" eaLnBrk="1" hangingPunct="1"/>
              <a:r>
                <a:rPr lang="en-US" altLang="zh-TW"/>
                <a:t>(TCP/IP)</a:t>
              </a:r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>
              <a:off x="2112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 flipH="1">
              <a:off x="3648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9" name="Text Box 12"/>
            <p:cNvSpPr txBox="1">
              <a:spLocks noChangeArrowheads="1"/>
            </p:cNvSpPr>
            <p:nvPr/>
          </p:nvSpPr>
          <p:spPr bwMode="auto">
            <a:xfrm>
              <a:off x="288" y="1488"/>
              <a:ext cx="1285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int fd;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//socket setup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write (fd, “hello!”,…);</a:t>
              </a:r>
            </a:p>
            <a:p>
              <a:pPr eaLnBrk="1" hangingPunct="1"/>
              <a:endParaRPr lang="en-US" altLang="zh-TW"/>
            </a:p>
          </p:txBody>
        </p:sp>
        <p:sp>
          <p:nvSpPr>
            <p:cNvPr id="19470" name="Text Box 13"/>
            <p:cNvSpPr txBox="1">
              <a:spLocks noChangeArrowheads="1"/>
            </p:cNvSpPr>
            <p:nvPr/>
          </p:nvSpPr>
          <p:spPr bwMode="auto">
            <a:xfrm>
              <a:off x="4368" y="1440"/>
              <a:ext cx="999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int fd;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//socket setup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read (fd, buf,…);</a:t>
              </a:r>
            </a:p>
            <a:p>
              <a:pPr eaLnBrk="1" hangingPunct="1"/>
              <a:endParaRPr lang="en-US" altLang="zh-TW"/>
            </a:p>
          </p:txBody>
        </p:sp>
        <p:cxnSp>
          <p:nvCxnSpPr>
            <p:cNvPr id="19471" name="AutoShape 14"/>
            <p:cNvCxnSpPr>
              <a:cxnSpLocks noChangeShapeType="1"/>
              <a:stCxn id="19469" idx="2"/>
              <a:endCxn id="19463" idx="1"/>
            </p:cNvCxnSpPr>
            <p:nvPr/>
          </p:nvCxnSpPr>
          <p:spPr bwMode="auto">
            <a:xfrm rot="16200000" flipH="1">
              <a:off x="1138" y="2577"/>
              <a:ext cx="336" cy="74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2" name="AutoShape 15"/>
            <p:cNvCxnSpPr>
              <a:cxnSpLocks noChangeShapeType="1"/>
              <a:stCxn id="19470" idx="2"/>
              <a:endCxn id="19465" idx="3"/>
            </p:cNvCxnSpPr>
            <p:nvPr/>
          </p:nvCxnSpPr>
          <p:spPr bwMode="auto">
            <a:xfrm rot="5400000">
              <a:off x="4378" y="2582"/>
              <a:ext cx="336" cy="64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460" name="Text Box 17"/>
          <p:cNvSpPr txBox="1">
            <a:spLocks noChangeArrowheads="1"/>
          </p:cNvSpPr>
          <p:nvPr/>
        </p:nvSpPr>
        <p:spPr bwMode="auto">
          <a:xfrm>
            <a:off x="6934200" y="2057400"/>
            <a:ext cx="80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server</a:t>
            </a:r>
          </a:p>
        </p:txBody>
      </p:sp>
      <p:sp>
        <p:nvSpPr>
          <p:cNvPr id="19461" name="Text Box 18"/>
          <p:cNvSpPr txBox="1">
            <a:spLocks noChangeArrowheads="1"/>
          </p:cNvSpPr>
          <p:nvPr/>
        </p:nvSpPr>
        <p:spPr bwMode="auto">
          <a:xfrm>
            <a:off x="457200" y="2133600"/>
            <a:ext cx="74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Flow to establish client/server connection</a:t>
            </a:r>
          </a:p>
        </p:txBody>
      </p:sp>
      <p:grpSp>
        <p:nvGrpSpPr>
          <p:cNvPr id="20483" name="Group 31"/>
          <p:cNvGrpSpPr>
            <a:grpSpLocks/>
          </p:cNvGrpSpPr>
          <p:nvPr/>
        </p:nvGrpSpPr>
        <p:grpSpPr bwMode="auto">
          <a:xfrm>
            <a:off x="838200" y="1981200"/>
            <a:ext cx="7059613" cy="4419600"/>
            <a:chOff x="528" y="1344"/>
            <a:chExt cx="4447" cy="2784"/>
          </a:xfrm>
        </p:grpSpPr>
        <p:sp>
          <p:nvSpPr>
            <p:cNvPr id="20484" name="Rectangle 12"/>
            <p:cNvSpPr>
              <a:spLocks noChangeArrowheads="1"/>
            </p:cNvSpPr>
            <p:nvPr/>
          </p:nvSpPr>
          <p:spPr bwMode="auto">
            <a:xfrm>
              <a:off x="1296" y="1824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socket ()</a:t>
              </a:r>
            </a:p>
          </p:txBody>
        </p:sp>
        <p:sp>
          <p:nvSpPr>
            <p:cNvPr id="20485" name="Rectangle 13"/>
            <p:cNvSpPr>
              <a:spLocks noChangeArrowheads="1"/>
            </p:cNvSpPr>
            <p:nvPr/>
          </p:nvSpPr>
          <p:spPr bwMode="auto">
            <a:xfrm>
              <a:off x="1296" y="2256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connect ()</a:t>
              </a:r>
            </a:p>
          </p:txBody>
        </p:sp>
        <p:sp>
          <p:nvSpPr>
            <p:cNvPr id="20486" name="Rectangle 14"/>
            <p:cNvSpPr>
              <a:spLocks noChangeArrowheads="1"/>
            </p:cNvSpPr>
            <p:nvPr/>
          </p:nvSpPr>
          <p:spPr bwMode="auto">
            <a:xfrm>
              <a:off x="1296" y="2832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write ()</a:t>
              </a:r>
            </a:p>
          </p:txBody>
        </p:sp>
        <p:sp>
          <p:nvSpPr>
            <p:cNvPr id="20487" name="Rectangle 15"/>
            <p:cNvSpPr>
              <a:spLocks noChangeArrowheads="1"/>
            </p:cNvSpPr>
            <p:nvPr/>
          </p:nvSpPr>
          <p:spPr bwMode="auto">
            <a:xfrm>
              <a:off x="1296" y="3840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read ()</a:t>
              </a:r>
            </a:p>
          </p:txBody>
        </p:sp>
        <p:grpSp>
          <p:nvGrpSpPr>
            <p:cNvPr id="20488" name="Group 22"/>
            <p:cNvGrpSpPr>
              <a:grpSpLocks/>
            </p:cNvGrpSpPr>
            <p:nvPr/>
          </p:nvGrpSpPr>
          <p:grpSpPr bwMode="auto">
            <a:xfrm>
              <a:off x="3408" y="1344"/>
              <a:ext cx="912" cy="2688"/>
              <a:chOff x="3936" y="1344"/>
              <a:chExt cx="912" cy="2688"/>
            </a:xfrm>
          </p:grpSpPr>
          <p:sp>
            <p:nvSpPr>
              <p:cNvPr id="20497" name="Rectangle 5"/>
              <p:cNvSpPr>
                <a:spLocks noChangeArrowheads="1"/>
              </p:cNvSpPr>
              <p:nvPr/>
            </p:nvSpPr>
            <p:spPr bwMode="auto">
              <a:xfrm>
                <a:off x="3936" y="1344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socket ()</a:t>
                </a:r>
              </a:p>
            </p:txBody>
          </p:sp>
          <p:sp>
            <p:nvSpPr>
              <p:cNvPr id="20498" name="Rectangle 6"/>
              <p:cNvSpPr>
                <a:spLocks noChangeArrowheads="1"/>
              </p:cNvSpPr>
              <p:nvPr/>
            </p:nvSpPr>
            <p:spPr bwMode="auto">
              <a:xfrm>
                <a:off x="3936" y="1776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bind ()</a:t>
                </a:r>
              </a:p>
            </p:txBody>
          </p:sp>
          <p:sp>
            <p:nvSpPr>
              <p:cNvPr id="20499" name="Rectangle 7"/>
              <p:cNvSpPr>
                <a:spLocks noChangeArrowheads="1"/>
              </p:cNvSpPr>
              <p:nvPr/>
            </p:nvSpPr>
            <p:spPr bwMode="auto">
              <a:xfrm>
                <a:off x="3936" y="2208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listen ()</a:t>
                </a:r>
              </a:p>
            </p:txBody>
          </p:sp>
          <p:sp>
            <p:nvSpPr>
              <p:cNvPr id="20500" name="Rectangle 8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accept ()</a:t>
                </a:r>
              </a:p>
            </p:txBody>
          </p:sp>
          <p:sp>
            <p:nvSpPr>
              <p:cNvPr id="20501" name="Rectangle 9"/>
              <p:cNvSpPr>
                <a:spLocks noChangeArrowheads="1"/>
              </p:cNvSpPr>
              <p:nvPr/>
            </p:nvSpPr>
            <p:spPr bwMode="auto">
              <a:xfrm>
                <a:off x="3936" y="3072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read ()</a:t>
                </a:r>
              </a:p>
            </p:txBody>
          </p:sp>
          <p:sp>
            <p:nvSpPr>
              <p:cNvPr id="20502" name="Text Box 10"/>
              <p:cNvSpPr txBox="1">
                <a:spLocks noChangeArrowheads="1"/>
              </p:cNvSpPr>
              <p:nvPr/>
            </p:nvSpPr>
            <p:spPr bwMode="auto">
              <a:xfrm>
                <a:off x="3936" y="3408"/>
                <a:ext cx="90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process request</a:t>
                </a:r>
              </a:p>
            </p:txBody>
          </p:sp>
          <p:sp>
            <p:nvSpPr>
              <p:cNvPr id="20503" name="Rectangle 11"/>
              <p:cNvSpPr>
                <a:spLocks noChangeArrowheads="1"/>
              </p:cNvSpPr>
              <p:nvPr/>
            </p:nvSpPr>
            <p:spPr bwMode="auto">
              <a:xfrm>
                <a:off x="3984" y="3744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write ()</a:t>
                </a:r>
              </a:p>
            </p:txBody>
          </p:sp>
          <p:sp>
            <p:nvSpPr>
              <p:cNvPr id="20504" name="Line 16"/>
              <p:cNvSpPr>
                <a:spLocks noChangeShapeType="1"/>
              </p:cNvSpPr>
              <p:nvPr/>
            </p:nvSpPr>
            <p:spPr bwMode="auto">
              <a:xfrm>
                <a:off x="4320" y="163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5" name="Line 17"/>
              <p:cNvSpPr>
                <a:spLocks noChangeShapeType="1"/>
              </p:cNvSpPr>
              <p:nvPr/>
            </p:nvSpPr>
            <p:spPr bwMode="auto">
              <a:xfrm>
                <a:off x="4320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6" name="Line 18"/>
              <p:cNvSpPr>
                <a:spLocks noChangeShapeType="1"/>
              </p:cNvSpPr>
              <p:nvPr/>
            </p:nvSpPr>
            <p:spPr bwMode="auto">
              <a:xfrm>
                <a:off x="4320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7" name="Line 19"/>
              <p:cNvSpPr>
                <a:spLocks noChangeShapeType="1"/>
              </p:cNvSpPr>
              <p:nvPr/>
            </p:nvSpPr>
            <p:spPr bwMode="auto">
              <a:xfrm>
                <a:off x="4320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8" name="Line 20"/>
              <p:cNvSpPr>
                <a:spLocks noChangeShapeType="1"/>
              </p:cNvSpPr>
              <p:nvPr/>
            </p:nvSpPr>
            <p:spPr bwMode="auto">
              <a:xfrm>
                <a:off x="4320" y="336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9" name="Line 21"/>
              <p:cNvSpPr>
                <a:spLocks noChangeShapeType="1"/>
              </p:cNvSpPr>
              <p:nvPr/>
            </p:nvSpPr>
            <p:spPr bwMode="auto">
              <a:xfrm>
                <a:off x="4320" y="36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0489" name="Line 23"/>
            <p:cNvSpPr>
              <a:spLocks noChangeShapeType="1"/>
            </p:cNvSpPr>
            <p:nvPr/>
          </p:nvSpPr>
          <p:spPr bwMode="auto">
            <a:xfrm>
              <a:off x="1680" y="21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0" name="Line 24"/>
            <p:cNvSpPr>
              <a:spLocks noChangeShapeType="1"/>
            </p:cNvSpPr>
            <p:nvPr/>
          </p:nvSpPr>
          <p:spPr bwMode="auto">
            <a:xfrm>
              <a:off x="168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1" name="Line 25"/>
            <p:cNvSpPr>
              <a:spLocks noChangeShapeType="1"/>
            </p:cNvSpPr>
            <p:nvPr/>
          </p:nvSpPr>
          <p:spPr bwMode="auto">
            <a:xfrm>
              <a:off x="2160" y="2448"/>
              <a:ext cx="12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2" name="Line 26"/>
            <p:cNvSpPr>
              <a:spLocks noChangeShapeType="1"/>
            </p:cNvSpPr>
            <p:nvPr/>
          </p:nvSpPr>
          <p:spPr bwMode="auto">
            <a:xfrm>
              <a:off x="2160" y="3024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3" name="Line 27"/>
            <p:cNvSpPr>
              <a:spLocks noChangeShapeType="1"/>
            </p:cNvSpPr>
            <p:nvPr/>
          </p:nvSpPr>
          <p:spPr bwMode="auto">
            <a:xfrm flipH="1">
              <a:off x="2160" y="3888"/>
              <a:ext cx="12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4" name="Line 28"/>
            <p:cNvSpPr>
              <a:spLocks noChangeShapeType="1"/>
            </p:cNvSpPr>
            <p:nvPr/>
          </p:nvSpPr>
          <p:spPr bwMode="auto">
            <a:xfrm>
              <a:off x="1680" y="31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5" name="Text Box 29"/>
            <p:cNvSpPr txBox="1">
              <a:spLocks noChangeArrowheads="1"/>
            </p:cNvSpPr>
            <p:nvPr/>
          </p:nvSpPr>
          <p:spPr bwMode="auto">
            <a:xfrm>
              <a:off x="4358" y="2138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400"/>
                <a:t>Server</a:t>
              </a:r>
            </a:p>
          </p:txBody>
        </p:sp>
        <p:sp>
          <p:nvSpPr>
            <p:cNvPr id="20496" name="Text Box 30"/>
            <p:cNvSpPr txBox="1">
              <a:spLocks noChangeArrowheads="1"/>
            </p:cNvSpPr>
            <p:nvPr/>
          </p:nvSpPr>
          <p:spPr bwMode="auto">
            <a:xfrm>
              <a:off x="528" y="2352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400"/>
                <a:t>Client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you need to know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create a socket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setting up address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the server side setup: bind (), listen (), connect ()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the client side operation: connect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Creating a socket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Socket system call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int socket (domain, type, protocol)</a:t>
            </a: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533400" y="3962400"/>
            <a:ext cx="1524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application on</a:t>
            </a:r>
          </a:p>
          <a:p>
            <a:pPr algn="ctr" eaLnBrk="1" hangingPunct="1"/>
            <a:r>
              <a:rPr lang="en-US" altLang="zh-TW"/>
              <a:t>workstation 1</a:t>
            </a:r>
          </a:p>
        </p:txBody>
      </p:sp>
      <p:sp>
        <p:nvSpPr>
          <p:cNvPr id="23557" name="Line 8"/>
          <p:cNvSpPr>
            <a:spLocks noChangeShapeType="1"/>
          </p:cNvSpPr>
          <p:nvPr/>
        </p:nvSpPr>
        <p:spPr bwMode="auto">
          <a:xfrm>
            <a:off x="2514600" y="3505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8" name="Rectangle 9"/>
          <p:cNvSpPr>
            <a:spLocks noChangeArrowheads="1"/>
          </p:cNvSpPr>
          <p:nvPr/>
        </p:nvSpPr>
        <p:spPr bwMode="auto">
          <a:xfrm>
            <a:off x="25146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socket</a:t>
            </a:r>
          </a:p>
        </p:txBody>
      </p:sp>
      <p:sp>
        <p:nvSpPr>
          <p:cNvPr id="23559" name="Line 10"/>
          <p:cNvSpPr>
            <a:spLocks noChangeShapeType="1"/>
          </p:cNvSpPr>
          <p:nvPr/>
        </p:nvSpPr>
        <p:spPr bwMode="auto">
          <a:xfrm>
            <a:off x="20574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0" name="Line 11"/>
          <p:cNvSpPr>
            <a:spLocks noChangeShapeType="1"/>
          </p:cNvSpPr>
          <p:nvPr/>
        </p:nvSpPr>
        <p:spPr bwMode="auto">
          <a:xfrm>
            <a:off x="6553200" y="3429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6934200" y="3886200"/>
            <a:ext cx="1524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application on</a:t>
            </a:r>
          </a:p>
          <a:p>
            <a:pPr algn="ctr" eaLnBrk="1" hangingPunct="1"/>
            <a:r>
              <a:rPr lang="en-US" altLang="zh-TW"/>
              <a:t>workstation 1</a:t>
            </a:r>
          </a:p>
        </p:txBody>
      </p:sp>
      <p:sp>
        <p:nvSpPr>
          <p:cNvPr id="23562" name="Rectangle 13"/>
          <p:cNvSpPr>
            <a:spLocks noChangeArrowheads="1"/>
          </p:cNvSpPr>
          <p:nvPr/>
        </p:nvSpPr>
        <p:spPr bwMode="auto">
          <a:xfrm>
            <a:off x="5867400" y="40386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socket</a:t>
            </a:r>
          </a:p>
        </p:txBody>
      </p:sp>
      <p:sp>
        <p:nvSpPr>
          <p:cNvPr id="23563" name="Line 14"/>
          <p:cNvSpPr>
            <a:spLocks noChangeShapeType="1"/>
          </p:cNvSpPr>
          <p:nvPr/>
        </p:nvSpPr>
        <p:spPr bwMode="auto">
          <a:xfrm flipH="1">
            <a:off x="6553200" y="4267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4" name="AutoShape 15"/>
          <p:cNvSpPr>
            <a:spLocks noChangeArrowheads="1"/>
          </p:cNvSpPr>
          <p:nvPr/>
        </p:nvSpPr>
        <p:spPr bwMode="auto">
          <a:xfrm>
            <a:off x="3505200" y="3886200"/>
            <a:ext cx="21336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network &amp; protocols</a:t>
            </a:r>
          </a:p>
        </p:txBody>
      </p:sp>
      <p:sp>
        <p:nvSpPr>
          <p:cNvPr id="23565" name="Line 16"/>
          <p:cNvSpPr>
            <a:spLocks noChangeShapeType="1"/>
          </p:cNvSpPr>
          <p:nvPr/>
        </p:nvSpPr>
        <p:spPr bwMode="auto">
          <a:xfrm>
            <a:off x="3200400" y="4343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6" name="Line 17"/>
          <p:cNvSpPr>
            <a:spLocks noChangeShapeType="1"/>
          </p:cNvSpPr>
          <p:nvPr/>
        </p:nvSpPr>
        <p:spPr bwMode="auto">
          <a:xfrm flipH="1">
            <a:off x="56388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7" name="Line 19"/>
          <p:cNvSpPr>
            <a:spLocks noChangeShapeType="1"/>
          </p:cNvSpPr>
          <p:nvPr/>
        </p:nvSpPr>
        <p:spPr bwMode="auto">
          <a:xfrm flipH="1">
            <a:off x="4724400" y="2895600"/>
            <a:ext cx="4572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8" name="AutoShape 20"/>
          <p:cNvSpPr>
            <a:spLocks/>
          </p:cNvSpPr>
          <p:nvPr/>
        </p:nvSpPr>
        <p:spPr bwMode="auto">
          <a:xfrm rot="-5400000">
            <a:off x="5029200" y="990600"/>
            <a:ext cx="381000" cy="34290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69" name="Text Box 21"/>
          <p:cNvSpPr txBox="1">
            <a:spLocks noChangeArrowheads="1"/>
          </p:cNvSpPr>
          <p:nvPr/>
        </p:nvSpPr>
        <p:spPr bwMode="auto">
          <a:xfrm>
            <a:off x="1524000" y="2819400"/>
            <a:ext cx="34305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determines which protocol</a:t>
            </a:r>
          </a:p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behind the socket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Objective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help you prepare background to do</a:t>
            </a:r>
          </a:p>
          <a:p>
            <a:pPr lvl="1" eaLnBrk="1" hangingPunct="1"/>
            <a:r>
              <a:rPr lang="en-US" altLang="zh-TW" smtClean="0"/>
              <a:t>network programming</a:t>
            </a:r>
          </a:p>
          <a:p>
            <a:pPr lvl="1" eaLnBrk="1" hangingPunct="1"/>
            <a:r>
              <a:rPr lang="en-US" altLang="zh-TW" smtClean="0"/>
              <a:t>Internet service programming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the goal:</a:t>
            </a:r>
          </a:p>
          <a:p>
            <a:pPr lvl="1" eaLnBrk="1" hangingPunct="1"/>
            <a:r>
              <a:rPr lang="en-US" altLang="zh-TW" smtClean="0"/>
              <a:t>learn how to use UNIX socket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Socket system call</a:t>
            </a:r>
          </a:p>
        </p:txBody>
      </p:sp>
      <p:pic>
        <p:nvPicPr>
          <p:cNvPr id="24579" name="Picture 5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52800"/>
            <a:ext cx="5429250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0" name="Group 13"/>
          <p:cNvGrpSpPr>
            <a:grpSpLocks/>
          </p:cNvGrpSpPr>
          <p:nvPr/>
        </p:nvGrpSpPr>
        <p:grpSpPr bwMode="auto">
          <a:xfrm>
            <a:off x="4191000" y="2057400"/>
            <a:ext cx="4648200" cy="1905000"/>
            <a:chOff x="2016" y="2928"/>
            <a:chExt cx="2928" cy="1200"/>
          </a:xfrm>
        </p:grpSpPr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3264" y="292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84" name="Rectangle 6"/>
            <p:cNvSpPr>
              <a:spLocks noChangeArrowheads="1"/>
            </p:cNvSpPr>
            <p:nvPr/>
          </p:nvSpPr>
          <p:spPr bwMode="auto">
            <a:xfrm>
              <a:off x="2016" y="3216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application on</a:t>
              </a:r>
            </a:p>
            <a:p>
              <a:pPr algn="ctr" eaLnBrk="1" hangingPunct="1"/>
              <a:r>
                <a:rPr lang="en-US" altLang="zh-TW"/>
                <a:t>workstation 1</a:t>
              </a:r>
            </a:p>
          </p:txBody>
        </p:sp>
        <p:sp>
          <p:nvSpPr>
            <p:cNvPr id="24585" name="Rectangle 8"/>
            <p:cNvSpPr>
              <a:spLocks noChangeArrowheads="1"/>
            </p:cNvSpPr>
            <p:nvPr/>
          </p:nvSpPr>
          <p:spPr bwMode="auto">
            <a:xfrm>
              <a:off x="3264" y="3312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socket</a:t>
              </a:r>
            </a:p>
          </p:txBody>
        </p:sp>
        <p:sp>
          <p:nvSpPr>
            <p:cNvPr id="24586" name="Line 9"/>
            <p:cNvSpPr>
              <a:spLocks noChangeShapeType="1"/>
            </p:cNvSpPr>
            <p:nvPr/>
          </p:nvSpPr>
          <p:spPr bwMode="auto">
            <a:xfrm>
              <a:off x="2976" y="34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87" name="AutoShape 10"/>
            <p:cNvSpPr>
              <a:spLocks noChangeArrowheads="1"/>
            </p:cNvSpPr>
            <p:nvPr/>
          </p:nvSpPr>
          <p:spPr bwMode="auto">
            <a:xfrm>
              <a:off x="3888" y="3168"/>
              <a:ext cx="1056" cy="5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sz="2000">
                  <a:solidFill>
                    <a:schemeClr val="hlink"/>
                  </a:solidFill>
                </a:rPr>
                <a:t>TCP/IP</a:t>
              </a:r>
            </a:p>
          </p:txBody>
        </p:sp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>
              <a:off x="3696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4581" name="AutoShape 14"/>
          <p:cNvSpPr>
            <a:spLocks noChangeArrowheads="1"/>
          </p:cNvSpPr>
          <p:nvPr/>
        </p:nvSpPr>
        <p:spPr bwMode="auto">
          <a:xfrm>
            <a:off x="304800" y="4419600"/>
            <a:ext cx="2971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2" name="Line 15"/>
          <p:cNvSpPr>
            <a:spLocks noChangeShapeType="1"/>
          </p:cNvSpPr>
          <p:nvPr/>
        </p:nvSpPr>
        <p:spPr bwMode="auto">
          <a:xfrm flipV="1">
            <a:off x="3276600" y="3276600"/>
            <a:ext cx="3810000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Socket domains</a:t>
            </a:r>
          </a:p>
        </p:txBody>
      </p:sp>
      <p:pic>
        <p:nvPicPr>
          <p:cNvPr id="25603" name="Picture 5" descr="socket_do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61722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Socket types</a:t>
            </a:r>
          </a:p>
        </p:txBody>
      </p:sp>
      <p:pic>
        <p:nvPicPr>
          <p:cNvPr id="26627" name="Picture 5" descr="socket_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6781800" cy="407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Internet address format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address format for a socket</a:t>
            </a:r>
          </a:p>
        </p:txBody>
      </p:sp>
      <p:grpSp>
        <p:nvGrpSpPr>
          <p:cNvPr id="28675" name="Group 11"/>
          <p:cNvGrpSpPr>
            <a:grpSpLocks/>
          </p:cNvGrpSpPr>
          <p:nvPr/>
        </p:nvGrpSpPr>
        <p:grpSpPr bwMode="auto">
          <a:xfrm>
            <a:off x="1524000" y="2057400"/>
            <a:ext cx="5219700" cy="1784350"/>
            <a:chOff x="816" y="1632"/>
            <a:chExt cx="3288" cy="1124"/>
          </a:xfrm>
        </p:grpSpPr>
        <p:sp>
          <p:nvSpPr>
            <p:cNvPr id="28677" name="Rectangle 4"/>
            <p:cNvSpPr>
              <a:spLocks noChangeArrowheads="1"/>
            </p:cNvSpPr>
            <p:nvPr/>
          </p:nvSpPr>
          <p:spPr bwMode="auto">
            <a:xfrm>
              <a:off x="816" y="1968"/>
              <a:ext cx="67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sa_family</a:t>
              </a:r>
            </a:p>
          </p:txBody>
        </p:sp>
        <p:sp>
          <p:nvSpPr>
            <p:cNvPr id="28678" name="Rectangle 5"/>
            <p:cNvSpPr>
              <a:spLocks noChangeArrowheads="1"/>
            </p:cNvSpPr>
            <p:nvPr/>
          </p:nvSpPr>
          <p:spPr bwMode="auto">
            <a:xfrm>
              <a:off x="1488" y="1968"/>
              <a:ext cx="16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address (protocol dependent)</a:t>
              </a:r>
            </a:p>
          </p:txBody>
        </p:sp>
        <p:grpSp>
          <p:nvGrpSpPr>
            <p:cNvPr id="28679" name="Group 8"/>
            <p:cNvGrpSpPr>
              <a:grpSpLocks/>
            </p:cNvGrpSpPr>
            <p:nvPr/>
          </p:nvGrpSpPr>
          <p:grpSpPr bwMode="auto">
            <a:xfrm>
              <a:off x="1536" y="1632"/>
              <a:ext cx="933" cy="212"/>
              <a:chOff x="1536" y="1632"/>
              <a:chExt cx="933" cy="212"/>
            </a:xfrm>
          </p:grpSpPr>
          <p:sp>
            <p:nvSpPr>
              <p:cNvPr id="28682" name="Text Box 6"/>
              <p:cNvSpPr txBox="1">
                <a:spLocks noChangeArrowheads="1"/>
              </p:cNvSpPr>
              <p:nvPr/>
            </p:nvSpPr>
            <p:spPr bwMode="auto">
              <a:xfrm>
                <a:off x="1968" y="1632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address</a:t>
                </a:r>
              </a:p>
            </p:txBody>
          </p:sp>
          <p:sp>
            <p:nvSpPr>
              <p:cNvPr id="28683" name="Line 7"/>
              <p:cNvSpPr>
                <a:spLocks noChangeShapeType="1"/>
              </p:cNvSpPr>
              <p:nvPr/>
            </p:nvSpPr>
            <p:spPr bwMode="auto">
              <a:xfrm>
                <a:off x="1536" y="177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8680" name="Text Box 9"/>
            <p:cNvSpPr txBox="1">
              <a:spLocks noChangeArrowheads="1"/>
            </p:cNvSpPr>
            <p:nvPr/>
          </p:nvSpPr>
          <p:spPr bwMode="auto">
            <a:xfrm>
              <a:off x="1872" y="2544"/>
              <a:ext cx="22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4-byte integer to indicate protocol family</a:t>
              </a:r>
            </a:p>
          </p:txBody>
        </p:sp>
        <p:cxnSp>
          <p:nvCxnSpPr>
            <p:cNvPr id="28681" name="AutoShape 10"/>
            <p:cNvCxnSpPr>
              <a:cxnSpLocks noChangeShapeType="1"/>
              <a:stCxn id="28677" idx="2"/>
              <a:endCxn id="28680" idx="1"/>
            </p:cNvCxnSpPr>
            <p:nvPr/>
          </p:nvCxnSpPr>
          <p:spPr bwMode="auto">
            <a:xfrm rot="16200000" flipH="1">
              <a:off x="1339" y="2117"/>
              <a:ext cx="346" cy="7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8676" name="Picture 12" descr="sa_fami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419600"/>
            <a:ext cx="32766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 format for IPv4</a:t>
            </a:r>
          </a:p>
        </p:txBody>
      </p:sp>
      <p:grpSp>
        <p:nvGrpSpPr>
          <p:cNvPr id="29699" name="Group 15"/>
          <p:cNvGrpSpPr>
            <a:grpSpLocks/>
          </p:cNvGrpSpPr>
          <p:nvPr/>
        </p:nvGrpSpPr>
        <p:grpSpPr bwMode="auto">
          <a:xfrm>
            <a:off x="1600200" y="1752600"/>
            <a:ext cx="5867400" cy="2562225"/>
            <a:chOff x="960" y="1296"/>
            <a:chExt cx="3696" cy="1614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960" y="1632"/>
              <a:ext cx="67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sa_family</a:t>
              </a:r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2304" y="1632"/>
              <a:ext cx="16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address (e.g. 163.25.101.86)</a:t>
              </a:r>
            </a:p>
          </p:txBody>
        </p:sp>
        <p:grpSp>
          <p:nvGrpSpPr>
            <p:cNvPr id="29703" name="Group 7"/>
            <p:cNvGrpSpPr>
              <a:grpSpLocks/>
            </p:cNvGrpSpPr>
            <p:nvPr/>
          </p:nvGrpSpPr>
          <p:grpSpPr bwMode="auto">
            <a:xfrm>
              <a:off x="1680" y="1296"/>
              <a:ext cx="933" cy="212"/>
              <a:chOff x="1536" y="1632"/>
              <a:chExt cx="933" cy="212"/>
            </a:xfrm>
          </p:grpSpPr>
          <p:sp>
            <p:nvSpPr>
              <p:cNvPr id="29709" name="Text Box 8"/>
              <p:cNvSpPr txBox="1">
                <a:spLocks noChangeArrowheads="1"/>
              </p:cNvSpPr>
              <p:nvPr/>
            </p:nvSpPr>
            <p:spPr bwMode="auto">
              <a:xfrm>
                <a:off x="1968" y="1632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address</a:t>
                </a:r>
              </a:p>
            </p:txBody>
          </p:sp>
          <p:sp>
            <p:nvSpPr>
              <p:cNvPr id="29710" name="Line 9"/>
              <p:cNvSpPr>
                <a:spLocks noChangeShapeType="1"/>
              </p:cNvSpPr>
              <p:nvPr/>
            </p:nvSpPr>
            <p:spPr bwMode="auto">
              <a:xfrm>
                <a:off x="1536" y="177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9704" name="Text Box 10"/>
            <p:cNvSpPr txBox="1">
              <a:spLocks noChangeArrowheads="1"/>
            </p:cNvSpPr>
            <p:nvPr/>
          </p:nvSpPr>
          <p:spPr bwMode="auto">
            <a:xfrm>
              <a:off x="2064" y="2544"/>
              <a:ext cx="223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4-byte integer to indicate protocol family</a:t>
              </a:r>
            </a:p>
            <a:p>
              <a:pPr eaLnBrk="1" hangingPunct="1"/>
              <a:r>
                <a:rPr lang="en-US" altLang="zh-TW"/>
                <a:t>(special code to indicate TCP/IP)</a:t>
              </a:r>
            </a:p>
          </p:txBody>
        </p:sp>
        <p:cxnSp>
          <p:nvCxnSpPr>
            <p:cNvPr id="29705" name="AutoShape 11"/>
            <p:cNvCxnSpPr>
              <a:cxnSpLocks noChangeShapeType="1"/>
              <a:stCxn id="29701" idx="2"/>
              <a:endCxn id="29704" idx="1"/>
            </p:cNvCxnSpPr>
            <p:nvPr/>
          </p:nvCxnSpPr>
          <p:spPr bwMode="auto">
            <a:xfrm rot="16200000" flipH="1">
              <a:off x="1300" y="1964"/>
              <a:ext cx="759" cy="7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06" name="Rectangle 12"/>
            <p:cNvSpPr>
              <a:spLocks noChangeArrowheads="1"/>
            </p:cNvSpPr>
            <p:nvPr/>
          </p:nvSpPr>
          <p:spPr bwMode="auto">
            <a:xfrm>
              <a:off x="1632" y="1632"/>
              <a:ext cx="67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port#</a:t>
              </a:r>
            </a:p>
          </p:txBody>
        </p:sp>
        <p:sp>
          <p:nvSpPr>
            <p:cNvPr id="29707" name="Text Box 13"/>
            <p:cNvSpPr txBox="1">
              <a:spLocks noChangeArrowheads="1"/>
            </p:cNvSpPr>
            <p:nvPr/>
          </p:nvSpPr>
          <p:spPr bwMode="auto">
            <a:xfrm>
              <a:off x="2400" y="2256"/>
              <a:ext cx="22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4-byte integer to indicate the port number</a:t>
              </a:r>
            </a:p>
          </p:txBody>
        </p:sp>
        <p:cxnSp>
          <p:nvCxnSpPr>
            <p:cNvPr id="29708" name="AutoShape 14"/>
            <p:cNvCxnSpPr>
              <a:cxnSpLocks noChangeShapeType="1"/>
              <a:stCxn id="29706" idx="2"/>
              <a:endCxn id="29707" idx="1"/>
            </p:cNvCxnSpPr>
            <p:nvPr/>
          </p:nvCxnSpPr>
          <p:spPr bwMode="auto">
            <a:xfrm rot="16200000" flipH="1">
              <a:off x="1987" y="1949"/>
              <a:ext cx="394" cy="43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9700" name="Picture 16" descr="sin_addr_fm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95800"/>
            <a:ext cx="55054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 setup for Internet domain</a:t>
            </a:r>
          </a:p>
        </p:txBody>
      </p:sp>
      <p:pic>
        <p:nvPicPr>
          <p:cNvPr id="30723" name="Picture 3" descr="add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6324600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1447800" y="2057400"/>
            <a:ext cx="40386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1447800" y="4419600"/>
            <a:ext cx="5791200" cy="1447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Transform address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5867400"/>
            <a:ext cx="7772400" cy="646113"/>
          </a:xfrm>
        </p:spPr>
        <p:txBody>
          <a:bodyPr/>
          <a:lstStyle/>
          <a:p>
            <a:pPr eaLnBrk="1" hangingPunct="1"/>
            <a:r>
              <a:rPr lang="en-US" altLang="zh-TW" smtClean="0"/>
              <a:t>“man inet_addr” for more functions</a:t>
            </a:r>
          </a:p>
        </p:txBody>
      </p:sp>
      <p:pic>
        <p:nvPicPr>
          <p:cNvPr id="32772" name="Picture 4" descr="add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324600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1371600" y="5181600"/>
            <a:ext cx="60198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server side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Flow to establish client/server connection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838200" y="1981200"/>
            <a:ext cx="7059613" cy="4419600"/>
            <a:chOff x="528" y="1344"/>
            <a:chExt cx="4447" cy="2784"/>
          </a:xfrm>
        </p:grpSpPr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1296" y="1824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socket ()</a:t>
              </a:r>
            </a:p>
          </p:txBody>
        </p:sp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1296" y="2256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connect ()</a:t>
              </a:r>
            </a:p>
          </p:txBody>
        </p:sp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1296" y="2832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write ()</a:t>
              </a:r>
            </a:p>
          </p:txBody>
        </p:sp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1296" y="3840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read ()</a:t>
              </a:r>
            </a:p>
          </p:txBody>
        </p:sp>
        <p:grpSp>
          <p:nvGrpSpPr>
            <p:cNvPr id="34824" name="Group 8"/>
            <p:cNvGrpSpPr>
              <a:grpSpLocks/>
            </p:cNvGrpSpPr>
            <p:nvPr/>
          </p:nvGrpSpPr>
          <p:grpSpPr bwMode="auto">
            <a:xfrm>
              <a:off x="3408" y="1344"/>
              <a:ext cx="912" cy="2688"/>
              <a:chOff x="3936" y="1344"/>
              <a:chExt cx="912" cy="2688"/>
            </a:xfrm>
          </p:grpSpPr>
          <p:sp>
            <p:nvSpPr>
              <p:cNvPr id="34833" name="Rectangle 9"/>
              <p:cNvSpPr>
                <a:spLocks noChangeArrowheads="1"/>
              </p:cNvSpPr>
              <p:nvPr/>
            </p:nvSpPr>
            <p:spPr bwMode="auto">
              <a:xfrm>
                <a:off x="3936" y="1344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socket ()</a:t>
                </a:r>
              </a:p>
            </p:txBody>
          </p:sp>
          <p:sp>
            <p:nvSpPr>
              <p:cNvPr id="34834" name="Rectangle 10"/>
              <p:cNvSpPr>
                <a:spLocks noChangeArrowheads="1"/>
              </p:cNvSpPr>
              <p:nvPr/>
            </p:nvSpPr>
            <p:spPr bwMode="auto">
              <a:xfrm>
                <a:off x="3936" y="1776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bind ()</a:t>
                </a:r>
              </a:p>
            </p:txBody>
          </p:sp>
          <p:sp>
            <p:nvSpPr>
              <p:cNvPr id="34835" name="Rectangle 11"/>
              <p:cNvSpPr>
                <a:spLocks noChangeArrowheads="1"/>
              </p:cNvSpPr>
              <p:nvPr/>
            </p:nvSpPr>
            <p:spPr bwMode="auto">
              <a:xfrm>
                <a:off x="3936" y="2208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listen ()</a:t>
                </a:r>
              </a:p>
            </p:txBody>
          </p:sp>
          <p:sp>
            <p:nvSpPr>
              <p:cNvPr id="34836" name="Rectangle 12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accept ()</a:t>
                </a:r>
              </a:p>
            </p:txBody>
          </p:sp>
          <p:sp>
            <p:nvSpPr>
              <p:cNvPr id="34837" name="Rectangle 13"/>
              <p:cNvSpPr>
                <a:spLocks noChangeArrowheads="1"/>
              </p:cNvSpPr>
              <p:nvPr/>
            </p:nvSpPr>
            <p:spPr bwMode="auto">
              <a:xfrm>
                <a:off x="3936" y="3072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read ()</a:t>
                </a:r>
              </a:p>
            </p:txBody>
          </p:sp>
          <p:sp>
            <p:nvSpPr>
              <p:cNvPr id="34838" name="Text Box 14"/>
              <p:cNvSpPr txBox="1">
                <a:spLocks noChangeArrowheads="1"/>
              </p:cNvSpPr>
              <p:nvPr/>
            </p:nvSpPr>
            <p:spPr bwMode="auto">
              <a:xfrm>
                <a:off x="3936" y="3408"/>
                <a:ext cx="90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process request</a:t>
                </a:r>
              </a:p>
            </p:txBody>
          </p:sp>
          <p:sp>
            <p:nvSpPr>
              <p:cNvPr id="34839" name="Rectangle 15"/>
              <p:cNvSpPr>
                <a:spLocks noChangeArrowheads="1"/>
              </p:cNvSpPr>
              <p:nvPr/>
            </p:nvSpPr>
            <p:spPr bwMode="auto">
              <a:xfrm>
                <a:off x="3984" y="3744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write ()</a:t>
                </a:r>
              </a:p>
            </p:txBody>
          </p:sp>
          <p:sp>
            <p:nvSpPr>
              <p:cNvPr id="34840" name="Line 16"/>
              <p:cNvSpPr>
                <a:spLocks noChangeShapeType="1"/>
              </p:cNvSpPr>
              <p:nvPr/>
            </p:nvSpPr>
            <p:spPr bwMode="auto">
              <a:xfrm>
                <a:off x="4320" y="163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1" name="Line 17"/>
              <p:cNvSpPr>
                <a:spLocks noChangeShapeType="1"/>
              </p:cNvSpPr>
              <p:nvPr/>
            </p:nvSpPr>
            <p:spPr bwMode="auto">
              <a:xfrm>
                <a:off x="4320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2" name="Line 18"/>
              <p:cNvSpPr>
                <a:spLocks noChangeShapeType="1"/>
              </p:cNvSpPr>
              <p:nvPr/>
            </p:nvSpPr>
            <p:spPr bwMode="auto">
              <a:xfrm>
                <a:off x="4320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3" name="Line 19"/>
              <p:cNvSpPr>
                <a:spLocks noChangeShapeType="1"/>
              </p:cNvSpPr>
              <p:nvPr/>
            </p:nvSpPr>
            <p:spPr bwMode="auto">
              <a:xfrm>
                <a:off x="4320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4" name="Line 20"/>
              <p:cNvSpPr>
                <a:spLocks noChangeShapeType="1"/>
              </p:cNvSpPr>
              <p:nvPr/>
            </p:nvSpPr>
            <p:spPr bwMode="auto">
              <a:xfrm>
                <a:off x="4320" y="336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5" name="Line 21"/>
              <p:cNvSpPr>
                <a:spLocks noChangeShapeType="1"/>
              </p:cNvSpPr>
              <p:nvPr/>
            </p:nvSpPr>
            <p:spPr bwMode="auto">
              <a:xfrm>
                <a:off x="4320" y="36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4825" name="Line 22"/>
            <p:cNvSpPr>
              <a:spLocks noChangeShapeType="1"/>
            </p:cNvSpPr>
            <p:nvPr/>
          </p:nvSpPr>
          <p:spPr bwMode="auto">
            <a:xfrm>
              <a:off x="1680" y="21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6" name="Line 23"/>
            <p:cNvSpPr>
              <a:spLocks noChangeShapeType="1"/>
            </p:cNvSpPr>
            <p:nvPr/>
          </p:nvSpPr>
          <p:spPr bwMode="auto">
            <a:xfrm>
              <a:off x="168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7" name="Line 24"/>
            <p:cNvSpPr>
              <a:spLocks noChangeShapeType="1"/>
            </p:cNvSpPr>
            <p:nvPr/>
          </p:nvSpPr>
          <p:spPr bwMode="auto">
            <a:xfrm>
              <a:off x="2160" y="2448"/>
              <a:ext cx="12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8" name="Line 25"/>
            <p:cNvSpPr>
              <a:spLocks noChangeShapeType="1"/>
            </p:cNvSpPr>
            <p:nvPr/>
          </p:nvSpPr>
          <p:spPr bwMode="auto">
            <a:xfrm>
              <a:off x="2160" y="3024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9" name="Line 26"/>
            <p:cNvSpPr>
              <a:spLocks noChangeShapeType="1"/>
            </p:cNvSpPr>
            <p:nvPr/>
          </p:nvSpPr>
          <p:spPr bwMode="auto">
            <a:xfrm flipH="1">
              <a:off x="2160" y="3888"/>
              <a:ext cx="12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0" name="Line 27"/>
            <p:cNvSpPr>
              <a:spLocks noChangeShapeType="1"/>
            </p:cNvSpPr>
            <p:nvPr/>
          </p:nvSpPr>
          <p:spPr bwMode="auto">
            <a:xfrm>
              <a:off x="1680" y="31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1" name="Text Box 28"/>
            <p:cNvSpPr txBox="1">
              <a:spLocks noChangeArrowheads="1"/>
            </p:cNvSpPr>
            <p:nvPr/>
          </p:nvSpPr>
          <p:spPr bwMode="auto">
            <a:xfrm>
              <a:off x="4358" y="2138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400"/>
                <a:t>Server</a:t>
              </a:r>
            </a:p>
          </p:txBody>
        </p:sp>
        <p:sp>
          <p:nvSpPr>
            <p:cNvPr id="34832" name="Text Box 29"/>
            <p:cNvSpPr txBox="1">
              <a:spLocks noChangeArrowheads="1"/>
            </p:cNvSpPr>
            <p:nvPr/>
          </p:nvSpPr>
          <p:spPr bwMode="auto">
            <a:xfrm>
              <a:off x="528" y="2352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400"/>
                <a:t>Client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Introduction to network computing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Bind system call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 “bind” a socket to “listen” to some port of some address</a:t>
            </a:r>
          </a:p>
          <a:p>
            <a:pPr lvl="1" eaLnBrk="1" hangingPunct="1"/>
            <a:r>
              <a:rPr lang="en-US" altLang="zh-TW" smtClean="0"/>
              <a:t>e.g. 163.25.101.86, port 5555</a:t>
            </a:r>
          </a:p>
          <a:p>
            <a:pPr eaLnBrk="1" hangingPunct="1"/>
            <a:r>
              <a:rPr lang="en-US" altLang="zh-TW" smtClean="0"/>
              <a:t>Usage:</a:t>
            </a:r>
          </a:p>
          <a:p>
            <a:pPr lvl="1" eaLnBrk="1" hangingPunct="1"/>
            <a:r>
              <a:rPr lang="en-US" altLang="zh-TW" smtClean="0"/>
              <a:t>bind (socket_id, *ip_address, address_size)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bind system call and IP-address setup</a:t>
            </a:r>
          </a:p>
        </p:txBody>
      </p:sp>
      <p:pic>
        <p:nvPicPr>
          <p:cNvPr id="36867" name="Picture 4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62674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AutoShape 5"/>
          <p:cNvSpPr>
            <a:spLocks noChangeArrowheads="1"/>
          </p:cNvSpPr>
          <p:nvPr/>
        </p:nvSpPr>
        <p:spPr bwMode="auto">
          <a:xfrm>
            <a:off x="457200" y="2514600"/>
            <a:ext cx="41148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3733800" y="2057400"/>
            <a:ext cx="1543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setup address</a:t>
            </a:r>
          </a:p>
        </p:txBody>
      </p:sp>
      <p:sp>
        <p:nvSpPr>
          <p:cNvPr id="36870" name="AutoShape 7"/>
          <p:cNvSpPr>
            <a:spLocks noChangeArrowheads="1"/>
          </p:cNvSpPr>
          <p:nvPr/>
        </p:nvSpPr>
        <p:spPr bwMode="auto">
          <a:xfrm>
            <a:off x="533400" y="4038600"/>
            <a:ext cx="5715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4953000" y="3581400"/>
            <a:ext cx="341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bind the server port and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Listen and accept a connection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43000" y="5562600"/>
            <a:ext cx="7772400" cy="722313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Note: use different file-descriptor to read/write</a:t>
            </a:r>
          </a:p>
        </p:txBody>
      </p:sp>
      <p:pic>
        <p:nvPicPr>
          <p:cNvPr id="37892" name="Picture 5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62674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AutoShape 6"/>
          <p:cNvSpPr>
            <a:spLocks noChangeArrowheads="1"/>
          </p:cNvSpPr>
          <p:nvPr/>
        </p:nvSpPr>
        <p:spPr bwMode="auto">
          <a:xfrm>
            <a:off x="838200" y="3962400"/>
            <a:ext cx="60198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Listen and accept a connection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system call listen:</a:t>
            </a:r>
          </a:p>
          <a:p>
            <a:pPr lvl="1" eaLnBrk="1" hangingPunct="1"/>
            <a:r>
              <a:rPr lang="en-US" altLang="zh-TW" sz="2400" smtClean="0"/>
              <a:t>listen (socket_id, buffer_size)</a:t>
            </a:r>
          </a:p>
          <a:p>
            <a:pPr lvl="1" eaLnBrk="1" hangingPunct="1"/>
            <a:endParaRPr lang="en-US" altLang="zh-TW" sz="2400" smtClean="0"/>
          </a:p>
          <a:p>
            <a:pPr eaLnBrk="1" hangingPunct="1"/>
            <a:r>
              <a:rPr lang="en-US" altLang="zh-TW" sz="2800" smtClean="0"/>
              <a:t>accept a connection:</a:t>
            </a:r>
          </a:p>
          <a:p>
            <a:pPr lvl="1" eaLnBrk="1" hangingPunct="1"/>
            <a:r>
              <a:rPr lang="en-US" altLang="zh-TW" sz="2400" smtClean="0"/>
              <a:t>file_descriptor = accept (socket_id, *addr, addr_size)</a:t>
            </a:r>
          </a:p>
          <a:p>
            <a:pPr lvl="1" eaLnBrk="1" hangingPunct="1"/>
            <a:r>
              <a:rPr lang="en-US" altLang="zh-TW" sz="2400" smtClean="0">
                <a:solidFill>
                  <a:schemeClr val="hlink"/>
                </a:solidFill>
              </a:rPr>
              <a:t>access through the returned file_descriptor like accessing a file!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client side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Flow to establish client/server connection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838200" y="1981200"/>
            <a:ext cx="7059613" cy="4419600"/>
            <a:chOff x="528" y="1344"/>
            <a:chExt cx="4447" cy="2784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1296" y="1824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socket ()</a:t>
              </a:r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1296" y="2256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connect ()</a:t>
              </a:r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1296" y="2832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write ()</a:t>
              </a:r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1296" y="3840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read ()</a:t>
              </a:r>
            </a:p>
          </p:txBody>
        </p:sp>
        <p:grpSp>
          <p:nvGrpSpPr>
            <p:cNvPr id="40968" name="Group 8"/>
            <p:cNvGrpSpPr>
              <a:grpSpLocks/>
            </p:cNvGrpSpPr>
            <p:nvPr/>
          </p:nvGrpSpPr>
          <p:grpSpPr bwMode="auto">
            <a:xfrm>
              <a:off x="3408" y="1344"/>
              <a:ext cx="912" cy="2688"/>
              <a:chOff x="3936" y="1344"/>
              <a:chExt cx="912" cy="2688"/>
            </a:xfrm>
          </p:grpSpPr>
          <p:sp>
            <p:nvSpPr>
              <p:cNvPr id="40977" name="Rectangle 9"/>
              <p:cNvSpPr>
                <a:spLocks noChangeArrowheads="1"/>
              </p:cNvSpPr>
              <p:nvPr/>
            </p:nvSpPr>
            <p:spPr bwMode="auto">
              <a:xfrm>
                <a:off x="3936" y="1344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socket ()</a:t>
                </a:r>
              </a:p>
            </p:txBody>
          </p:sp>
          <p:sp>
            <p:nvSpPr>
              <p:cNvPr id="40978" name="Rectangle 10"/>
              <p:cNvSpPr>
                <a:spLocks noChangeArrowheads="1"/>
              </p:cNvSpPr>
              <p:nvPr/>
            </p:nvSpPr>
            <p:spPr bwMode="auto">
              <a:xfrm>
                <a:off x="3936" y="1776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bind ()</a:t>
                </a:r>
              </a:p>
            </p:txBody>
          </p:sp>
          <p:sp>
            <p:nvSpPr>
              <p:cNvPr id="40979" name="Rectangle 11"/>
              <p:cNvSpPr>
                <a:spLocks noChangeArrowheads="1"/>
              </p:cNvSpPr>
              <p:nvPr/>
            </p:nvSpPr>
            <p:spPr bwMode="auto">
              <a:xfrm>
                <a:off x="3936" y="2208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listen ()</a:t>
                </a:r>
              </a:p>
            </p:txBody>
          </p:sp>
          <p:sp>
            <p:nvSpPr>
              <p:cNvPr id="40980" name="Rectangle 12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accept ()</a:t>
                </a:r>
              </a:p>
            </p:txBody>
          </p:sp>
          <p:sp>
            <p:nvSpPr>
              <p:cNvPr id="40981" name="Rectangle 13"/>
              <p:cNvSpPr>
                <a:spLocks noChangeArrowheads="1"/>
              </p:cNvSpPr>
              <p:nvPr/>
            </p:nvSpPr>
            <p:spPr bwMode="auto">
              <a:xfrm>
                <a:off x="3936" y="3072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read ()</a:t>
                </a:r>
              </a:p>
            </p:txBody>
          </p:sp>
          <p:sp>
            <p:nvSpPr>
              <p:cNvPr id="40982" name="Text Box 14"/>
              <p:cNvSpPr txBox="1">
                <a:spLocks noChangeArrowheads="1"/>
              </p:cNvSpPr>
              <p:nvPr/>
            </p:nvSpPr>
            <p:spPr bwMode="auto">
              <a:xfrm>
                <a:off x="3936" y="3408"/>
                <a:ext cx="90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process request</a:t>
                </a:r>
              </a:p>
            </p:txBody>
          </p:sp>
          <p:sp>
            <p:nvSpPr>
              <p:cNvPr id="40983" name="Rectangle 15"/>
              <p:cNvSpPr>
                <a:spLocks noChangeArrowheads="1"/>
              </p:cNvSpPr>
              <p:nvPr/>
            </p:nvSpPr>
            <p:spPr bwMode="auto">
              <a:xfrm>
                <a:off x="3984" y="3744"/>
                <a:ext cx="8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write ()</a:t>
                </a:r>
              </a:p>
            </p:txBody>
          </p:sp>
          <p:sp>
            <p:nvSpPr>
              <p:cNvPr id="40984" name="Line 16"/>
              <p:cNvSpPr>
                <a:spLocks noChangeShapeType="1"/>
              </p:cNvSpPr>
              <p:nvPr/>
            </p:nvSpPr>
            <p:spPr bwMode="auto">
              <a:xfrm>
                <a:off x="4320" y="163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85" name="Line 17"/>
              <p:cNvSpPr>
                <a:spLocks noChangeShapeType="1"/>
              </p:cNvSpPr>
              <p:nvPr/>
            </p:nvSpPr>
            <p:spPr bwMode="auto">
              <a:xfrm>
                <a:off x="4320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86" name="Line 18"/>
              <p:cNvSpPr>
                <a:spLocks noChangeShapeType="1"/>
              </p:cNvSpPr>
              <p:nvPr/>
            </p:nvSpPr>
            <p:spPr bwMode="auto">
              <a:xfrm>
                <a:off x="4320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87" name="Line 19"/>
              <p:cNvSpPr>
                <a:spLocks noChangeShapeType="1"/>
              </p:cNvSpPr>
              <p:nvPr/>
            </p:nvSpPr>
            <p:spPr bwMode="auto">
              <a:xfrm>
                <a:off x="4320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88" name="Line 20"/>
              <p:cNvSpPr>
                <a:spLocks noChangeShapeType="1"/>
              </p:cNvSpPr>
              <p:nvPr/>
            </p:nvSpPr>
            <p:spPr bwMode="auto">
              <a:xfrm>
                <a:off x="4320" y="336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89" name="Line 21"/>
              <p:cNvSpPr>
                <a:spLocks noChangeShapeType="1"/>
              </p:cNvSpPr>
              <p:nvPr/>
            </p:nvSpPr>
            <p:spPr bwMode="auto">
              <a:xfrm>
                <a:off x="4320" y="36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0969" name="Line 22"/>
            <p:cNvSpPr>
              <a:spLocks noChangeShapeType="1"/>
            </p:cNvSpPr>
            <p:nvPr/>
          </p:nvSpPr>
          <p:spPr bwMode="auto">
            <a:xfrm>
              <a:off x="1680" y="21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0" name="Line 23"/>
            <p:cNvSpPr>
              <a:spLocks noChangeShapeType="1"/>
            </p:cNvSpPr>
            <p:nvPr/>
          </p:nvSpPr>
          <p:spPr bwMode="auto">
            <a:xfrm>
              <a:off x="168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1" name="Line 24"/>
            <p:cNvSpPr>
              <a:spLocks noChangeShapeType="1"/>
            </p:cNvSpPr>
            <p:nvPr/>
          </p:nvSpPr>
          <p:spPr bwMode="auto">
            <a:xfrm>
              <a:off x="2160" y="2448"/>
              <a:ext cx="12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2" name="Line 25"/>
            <p:cNvSpPr>
              <a:spLocks noChangeShapeType="1"/>
            </p:cNvSpPr>
            <p:nvPr/>
          </p:nvSpPr>
          <p:spPr bwMode="auto">
            <a:xfrm>
              <a:off x="2160" y="3024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3" name="Line 26"/>
            <p:cNvSpPr>
              <a:spLocks noChangeShapeType="1"/>
            </p:cNvSpPr>
            <p:nvPr/>
          </p:nvSpPr>
          <p:spPr bwMode="auto">
            <a:xfrm flipH="1">
              <a:off x="2160" y="3888"/>
              <a:ext cx="12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4" name="Line 27"/>
            <p:cNvSpPr>
              <a:spLocks noChangeShapeType="1"/>
            </p:cNvSpPr>
            <p:nvPr/>
          </p:nvSpPr>
          <p:spPr bwMode="auto">
            <a:xfrm>
              <a:off x="1680" y="31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5" name="Text Box 28"/>
            <p:cNvSpPr txBox="1">
              <a:spLocks noChangeArrowheads="1"/>
            </p:cNvSpPr>
            <p:nvPr/>
          </p:nvSpPr>
          <p:spPr bwMode="auto">
            <a:xfrm>
              <a:off x="4358" y="2138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400"/>
                <a:t>Server</a:t>
              </a:r>
            </a:p>
          </p:txBody>
        </p:sp>
        <p:sp>
          <p:nvSpPr>
            <p:cNvPr id="40976" name="Text Box 29"/>
            <p:cNvSpPr txBox="1">
              <a:spLocks noChangeArrowheads="1"/>
            </p:cNvSpPr>
            <p:nvPr/>
          </p:nvSpPr>
          <p:spPr bwMode="auto">
            <a:xfrm>
              <a:off x="528" y="2352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400"/>
                <a:t>Client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System call connect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Usage:</a:t>
            </a:r>
          </a:p>
          <a:p>
            <a:pPr lvl="1" eaLnBrk="1" hangingPunct="1"/>
            <a:r>
              <a:rPr lang="en-US" altLang="zh-TW" smtClean="0"/>
              <a:t>connect (socket_fd, *address, address_size)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the file descriptor </a:t>
            </a:r>
            <a:r>
              <a:rPr lang="en-US" altLang="zh-TW" i="1" smtClean="0">
                <a:solidFill>
                  <a:schemeClr val="hlink"/>
                </a:solidFill>
              </a:rPr>
              <a:t>socket_fd</a:t>
            </a:r>
            <a:r>
              <a:rPr lang="en-US" altLang="zh-TW" smtClean="0">
                <a:solidFill>
                  <a:schemeClr val="hlink"/>
                </a:solidFill>
              </a:rPr>
              <a:t> on client side can be used by read()/write() like accessing a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Connect to the server</a:t>
            </a:r>
          </a:p>
        </p:txBody>
      </p:sp>
      <p:pic>
        <p:nvPicPr>
          <p:cNvPr id="43011" name="Picture 4" descr="cli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61722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Modify the net_server program to send strings between 2+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End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network computing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254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do a parallel job with a network of computers</a:t>
            </a:r>
          </a:p>
        </p:txBody>
      </p:sp>
      <p:grpSp>
        <p:nvGrpSpPr>
          <p:cNvPr id="6148" name="Group 21"/>
          <p:cNvGrpSpPr>
            <a:grpSpLocks/>
          </p:cNvGrpSpPr>
          <p:nvPr/>
        </p:nvGrpSpPr>
        <p:grpSpPr bwMode="auto">
          <a:xfrm>
            <a:off x="1524000" y="2895600"/>
            <a:ext cx="5865813" cy="3276600"/>
            <a:chOff x="960" y="1824"/>
            <a:chExt cx="3695" cy="2064"/>
          </a:xfrm>
        </p:grpSpPr>
        <p:grpSp>
          <p:nvGrpSpPr>
            <p:cNvPr id="6149" name="Group 13"/>
            <p:cNvGrpSpPr>
              <a:grpSpLocks/>
            </p:cNvGrpSpPr>
            <p:nvPr/>
          </p:nvGrpSpPr>
          <p:grpSpPr bwMode="auto">
            <a:xfrm>
              <a:off x="960" y="2784"/>
              <a:ext cx="3695" cy="1104"/>
              <a:chOff x="960" y="2400"/>
              <a:chExt cx="3695" cy="1104"/>
            </a:xfrm>
          </p:grpSpPr>
          <p:pic>
            <p:nvPicPr>
              <p:cNvPr id="6155" name="Picture 4" descr="j028575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" y="2400"/>
                <a:ext cx="766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6" name="Picture 5" descr="j028575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6" y="2400"/>
                <a:ext cx="766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7" name="Picture 6" descr="j028575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2" y="2400"/>
                <a:ext cx="766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8" name="Picture 7" descr="j028575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6" y="2400"/>
                <a:ext cx="766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59" name="AutoShape 8"/>
              <p:cNvSpPr>
                <a:spLocks noChangeArrowheads="1"/>
              </p:cNvSpPr>
              <p:nvPr/>
            </p:nvSpPr>
            <p:spPr bwMode="auto">
              <a:xfrm>
                <a:off x="960" y="3120"/>
                <a:ext cx="3695" cy="38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sz="2000"/>
                  <a:t>interconnection network (ethernet, etc.)</a:t>
                </a:r>
              </a:p>
            </p:txBody>
          </p:sp>
          <p:sp>
            <p:nvSpPr>
              <p:cNvPr id="6160" name="Line 9"/>
              <p:cNvSpPr>
                <a:spLocks noChangeShapeType="1"/>
              </p:cNvSpPr>
              <p:nvPr/>
            </p:nvSpPr>
            <p:spPr bwMode="auto">
              <a:xfrm>
                <a:off x="1488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1" name="Line 10"/>
              <p:cNvSpPr>
                <a:spLocks noChangeShapeType="1"/>
              </p:cNvSpPr>
              <p:nvPr/>
            </p:nvSpPr>
            <p:spPr bwMode="auto">
              <a:xfrm>
                <a:off x="235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2" name="Line 11"/>
              <p:cNvSpPr>
                <a:spLocks noChangeShapeType="1"/>
              </p:cNvSpPr>
              <p:nvPr/>
            </p:nvSpPr>
            <p:spPr bwMode="auto">
              <a:xfrm>
                <a:off x="3168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3" name="Line 12"/>
              <p:cNvSpPr>
                <a:spLocks noChangeShapeType="1"/>
              </p:cNvSpPr>
              <p:nvPr/>
            </p:nvSpPr>
            <p:spPr bwMode="auto">
              <a:xfrm>
                <a:off x="4032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150" name="Oval 15"/>
            <p:cNvSpPr>
              <a:spLocks noChangeArrowheads="1"/>
            </p:cNvSpPr>
            <p:nvPr/>
          </p:nvSpPr>
          <p:spPr bwMode="auto">
            <a:xfrm>
              <a:off x="1056" y="1824"/>
              <a:ext cx="3504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sz="2000"/>
                <a:t>matrix multiplication</a:t>
              </a:r>
            </a:p>
          </p:txBody>
        </p:sp>
        <p:sp>
          <p:nvSpPr>
            <p:cNvPr id="6151" name="AutoShape 17"/>
            <p:cNvSpPr>
              <a:spLocks noChangeArrowheads="1"/>
            </p:cNvSpPr>
            <p:nvPr/>
          </p:nvSpPr>
          <p:spPr bwMode="auto">
            <a:xfrm rot="954453">
              <a:off x="1632" y="2352"/>
              <a:ext cx="288" cy="24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52" name="AutoShape 18"/>
            <p:cNvSpPr>
              <a:spLocks noChangeArrowheads="1"/>
            </p:cNvSpPr>
            <p:nvPr/>
          </p:nvSpPr>
          <p:spPr bwMode="auto">
            <a:xfrm>
              <a:off x="2208" y="2400"/>
              <a:ext cx="288" cy="24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53" name="AutoShape 19"/>
            <p:cNvSpPr>
              <a:spLocks noChangeArrowheads="1"/>
            </p:cNvSpPr>
            <p:nvPr/>
          </p:nvSpPr>
          <p:spPr bwMode="auto">
            <a:xfrm rot="-386046">
              <a:off x="3072" y="2400"/>
              <a:ext cx="288" cy="24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54" name="AutoShape 20"/>
            <p:cNvSpPr>
              <a:spLocks noChangeArrowheads="1"/>
            </p:cNvSpPr>
            <p:nvPr/>
          </p:nvSpPr>
          <p:spPr bwMode="auto">
            <a:xfrm rot="-542726">
              <a:off x="3792" y="2352"/>
              <a:ext cx="288" cy="24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Evolution of network computing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cluster computing</a:t>
            </a:r>
          </a:p>
          <a:p>
            <a:pPr lvl="1" eaLnBrk="1" hangingPunct="1"/>
            <a:r>
              <a:rPr lang="en-US" altLang="zh-TW" dirty="0" smtClean="0"/>
              <a:t>a network of workstations with a </a:t>
            </a:r>
            <a:r>
              <a:rPr lang="en-US" altLang="zh-TW" i="1" dirty="0" smtClean="0">
                <a:solidFill>
                  <a:schemeClr val="hlink"/>
                </a:solidFill>
              </a:rPr>
              <a:t>single system image</a:t>
            </a:r>
          </a:p>
          <a:p>
            <a:pPr eaLnBrk="1" hangingPunct="1"/>
            <a:r>
              <a:rPr lang="en-US" altLang="zh-TW" dirty="0" smtClean="0"/>
              <a:t>grid computing</a:t>
            </a:r>
          </a:p>
          <a:p>
            <a:pPr lvl="1" eaLnBrk="1" hangingPunct="1"/>
            <a:r>
              <a:rPr lang="en-US" altLang="zh-TW" dirty="0" smtClean="0"/>
              <a:t>a cluster where computing nodes are</a:t>
            </a:r>
          </a:p>
          <a:p>
            <a:pPr lvl="2" eaLnBrk="1" hangingPunct="1"/>
            <a:r>
              <a:rPr lang="en-US" altLang="zh-TW" dirty="0" smtClean="0"/>
              <a:t>spread in wide area</a:t>
            </a:r>
          </a:p>
          <a:p>
            <a:pPr lvl="2" eaLnBrk="1" hangingPunct="1"/>
            <a:r>
              <a:rPr lang="en-US" altLang="zh-TW" dirty="0" smtClean="0"/>
              <a:t>un-trust each other</a:t>
            </a:r>
          </a:p>
          <a:p>
            <a:pPr eaLnBrk="1" hangingPunct="1"/>
            <a:r>
              <a:rPr lang="en-US" altLang="zh-TW" dirty="0" smtClean="0"/>
              <a:t>cloud computing?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the UNIX realizes network computing and services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 overview on system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OSI protocol stack</a:t>
            </a:r>
          </a:p>
        </p:txBody>
      </p:sp>
      <p:grpSp>
        <p:nvGrpSpPr>
          <p:cNvPr id="11267" name="Group 11"/>
          <p:cNvGrpSpPr>
            <a:grpSpLocks/>
          </p:cNvGrpSpPr>
          <p:nvPr/>
        </p:nvGrpSpPr>
        <p:grpSpPr bwMode="auto">
          <a:xfrm>
            <a:off x="2209800" y="2362200"/>
            <a:ext cx="1219200" cy="3200400"/>
            <a:chOff x="720" y="1728"/>
            <a:chExt cx="768" cy="2016"/>
          </a:xfrm>
        </p:grpSpPr>
        <p:sp>
          <p:nvSpPr>
            <p:cNvPr id="11273" name="Rectangle 4"/>
            <p:cNvSpPr>
              <a:spLocks noChangeArrowheads="1"/>
            </p:cNvSpPr>
            <p:nvPr/>
          </p:nvSpPr>
          <p:spPr bwMode="auto">
            <a:xfrm>
              <a:off x="720" y="345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physical</a:t>
              </a:r>
            </a:p>
          </p:txBody>
        </p:sp>
        <p:sp>
          <p:nvSpPr>
            <p:cNvPr id="11274" name="Rectangle 5"/>
            <p:cNvSpPr>
              <a:spLocks noChangeArrowheads="1"/>
            </p:cNvSpPr>
            <p:nvPr/>
          </p:nvSpPr>
          <p:spPr bwMode="auto">
            <a:xfrm>
              <a:off x="720" y="3168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data link</a:t>
              </a:r>
            </a:p>
          </p:txBody>
        </p:sp>
        <p:sp>
          <p:nvSpPr>
            <p:cNvPr id="11275" name="Rectangle 6"/>
            <p:cNvSpPr>
              <a:spLocks noChangeArrowheads="1"/>
            </p:cNvSpPr>
            <p:nvPr/>
          </p:nvSpPr>
          <p:spPr bwMode="auto">
            <a:xfrm>
              <a:off x="720" y="2880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network</a:t>
              </a:r>
            </a:p>
          </p:txBody>
        </p:sp>
        <p:sp>
          <p:nvSpPr>
            <p:cNvPr id="11276" name="Rectangle 7"/>
            <p:cNvSpPr>
              <a:spLocks noChangeArrowheads="1"/>
            </p:cNvSpPr>
            <p:nvPr/>
          </p:nvSpPr>
          <p:spPr bwMode="auto">
            <a:xfrm>
              <a:off x="720" y="2592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transport</a:t>
              </a:r>
            </a:p>
          </p:txBody>
        </p:sp>
        <p:sp>
          <p:nvSpPr>
            <p:cNvPr id="11277" name="Rectangle 8"/>
            <p:cNvSpPr>
              <a:spLocks noChangeArrowheads="1"/>
            </p:cNvSpPr>
            <p:nvPr/>
          </p:nvSpPr>
          <p:spPr bwMode="auto">
            <a:xfrm>
              <a:off x="720" y="2304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session</a:t>
              </a:r>
            </a:p>
          </p:txBody>
        </p:sp>
        <p:sp>
          <p:nvSpPr>
            <p:cNvPr id="11278" name="Rectangle 9"/>
            <p:cNvSpPr>
              <a:spLocks noChangeArrowheads="1"/>
            </p:cNvSpPr>
            <p:nvPr/>
          </p:nvSpPr>
          <p:spPr bwMode="auto">
            <a:xfrm>
              <a:off x="720" y="201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presentation</a:t>
              </a:r>
            </a:p>
          </p:txBody>
        </p:sp>
        <p:sp>
          <p:nvSpPr>
            <p:cNvPr id="11279" name="Rectangle 10"/>
            <p:cNvSpPr>
              <a:spLocks noChangeArrowheads="1"/>
            </p:cNvSpPr>
            <p:nvPr/>
          </p:nvSpPr>
          <p:spPr bwMode="auto">
            <a:xfrm>
              <a:off x="720" y="1728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application</a:t>
              </a:r>
            </a:p>
          </p:txBody>
        </p:sp>
      </p:grpSp>
      <p:grpSp>
        <p:nvGrpSpPr>
          <p:cNvPr id="11268" name="Group 20"/>
          <p:cNvGrpSpPr>
            <a:grpSpLocks/>
          </p:cNvGrpSpPr>
          <p:nvPr/>
        </p:nvGrpSpPr>
        <p:grpSpPr bwMode="auto">
          <a:xfrm>
            <a:off x="4800600" y="3200400"/>
            <a:ext cx="1219200" cy="1828800"/>
            <a:chOff x="3072" y="2160"/>
            <a:chExt cx="768" cy="1152"/>
          </a:xfrm>
        </p:grpSpPr>
        <p:sp>
          <p:nvSpPr>
            <p:cNvPr id="11269" name="Rectangle 14"/>
            <p:cNvSpPr>
              <a:spLocks noChangeArrowheads="1"/>
            </p:cNvSpPr>
            <p:nvPr/>
          </p:nvSpPr>
          <p:spPr bwMode="auto">
            <a:xfrm>
              <a:off x="3072" y="3024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data link</a:t>
              </a:r>
            </a:p>
          </p:txBody>
        </p:sp>
        <p:sp>
          <p:nvSpPr>
            <p:cNvPr id="11270" name="Rectangle 15"/>
            <p:cNvSpPr>
              <a:spLocks noChangeArrowheads="1"/>
            </p:cNvSpPr>
            <p:nvPr/>
          </p:nvSpPr>
          <p:spPr bwMode="auto">
            <a:xfrm>
              <a:off x="3072" y="273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network</a:t>
              </a:r>
            </a:p>
          </p:txBody>
        </p:sp>
        <p:sp>
          <p:nvSpPr>
            <p:cNvPr id="11271" name="Rectangle 16"/>
            <p:cNvSpPr>
              <a:spLocks noChangeArrowheads="1"/>
            </p:cNvSpPr>
            <p:nvPr/>
          </p:nvSpPr>
          <p:spPr bwMode="auto">
            <a:xfrm>
              <a:off x="3072" y="2448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transport</a:t>
              </a:r>
            </a:p>
          </p:txBody>
        </p:sp>
        <p:sp>
          <p:nvSpPr>
            <p:cNvPr id="11272" name="Rectangle 19"/>
            <p:cNvSpPr>
              <a:spLocks noChangeArrowheads="1"/>
            </p:cNvSpPr>
            <p:nvPr/>
          </p:nvSpPr>
          <p:spPr bwMode="auto">
            <a:xfrm>
              <a:off x="3072" y="2160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application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Protocol stack for UNIX network services</a:t>
            </a:r>
          </a:p>
        </p:txBody>
      </p:sp>
      <p:grpSp>
        <p:nvGrpSpPr>
          <p:cNvPr id="12291" name="Group 21"/>
          <p:cNvGrpSpPr>
            <a:grpSpLocks/>
          </p:cNvGrpSpPr>
          <p:nvPr/>
        </p:nvGrpSpPr>
        <p:grpSpPr bwMode="auto">
          <a:xfrm>
            <a:off x="762000" y="2362200"/>
            <a:ext cx="7924800" cy="4038600"/>
            <a:chOff x="576" y="1488"/>
            <a:chExt cx="4992" cy="2544"/>
          </a:xfrm>
        </p:grpSpPr>
        <p:grpSp>
          <p:nvGrpSpPr>
            <p:cNvPr id="12292" name="Group 15"/>
            <p:cNvGrpSpPr>
              <a:grpSpLocks/>
            </p:cNvGrpSpPr>
            <p:nvPr/>
          </p:nvGrpSpPr>
          <p:grpSpPr bwMode="auto">
            <a:xfrm>
              <a:off x="816" y="1488"/>
              <a:ext cx="3696" cy="2352"/>
              <a:chOff x="816" y="1344"/>
              <a:chExt cx="3696" cy="2352"/>
            </a:xfrm>
          </p:grpSpPr>
          <p:sp>
            <p:nvSpPr>
              <p:cNvPr id="12298" name="Rectangle 4"/>
              <p:cNvSpPr>
                <a:spLocks noChangeArrowheads="1"/>
              </p:cNvSpPr>
              <p:nvPr/>
            </p:nvSpPr>
            <p:spPr bwMode="auto">
              <a:xfrm>
                <a:off x="2064" y="3264"/>
                <a:ext cx="105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hardware</a:t>
                </a:r>
              </a:p>
              <a:p>
                <a:pPr algn="ctr" eaLnBrk="1" hangingPunct="1"/>
                <a:r>
                  <a:rPr lang="en-US" altLang="zh-TW"/>
                  <a:t>interface</a:t>
                </a:r>
              </a:p>
            </p:txBody>
          </p:sp>
          <p:sp>
            <p:nvSpPr>
              <p:cNvPr id="12299" name="Rectangle 5"/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105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IP</a:t>
                </a:r>
              </a:p>
              <a:p>
                <a:pPr algn="ctr" eaLnBrk="1" hangingPunct="1"/>
                <a:r>
                  <a:rPr lang="en-US" altLang="zh-TW"/>
                  <a:t>(Internet Protocol)</a:t>
                </a:r>
              </a:p>
            </p:txBody>
          </p:sp>
          <p:sp>
            <p:nvSpPr>
              <p:cNvPr id="12300" name="Rectangle 6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172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TCP</a:t>
                </a:r>
              </a:p>
              <a:p>
                <a:pPr algn="ctr" eaLnBrk="1" hangingPunct="1"/>
                <a:r>
                  <a:rPr lang="en-US" altLang="zh-TW"/>
                  <a:t>(Transmission Control Protocol)</a:t>
                </a:r>
              </a:p>
            </p:txBody>
          </p:sp>
          <p:sp>
            <p:nvSpPr>
              <p:cNvPr id="12301" name="Rectangle 7"/>
              <p:cNvSpPr>
                <a:spLocks noChangeArrowheads="1"/>
              </p:cNvSpPr>
              <p:nvPr/>
            </p:nvSpPr>
            <p:spPr bwMode="auto">
              <a:xfrm>
                <a:off x="2784" y="1968"/>
                <a:ext cx="172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UDP</a:t>
                </a:r>
              </a:p>
              <a:p>
                <a:pPr algn="ctr" eaLnBrk="1" hangingPunct="1"/>
                <a:r>
                  <a:rPr lang="en-US" altLang="zh-TW"/>
                  <a:t>(User Datagram Protocol)</a:t>
                </a:r>
              </a:p>
            </p:txBody>
          </p:sp>
          <p:sp>
            <p:nvSpPr>
              <p:cNvPr id="12302" name="Rectangle 8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72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user-mode process</a:t>
                </a:r>
              </a:p>
              <a:p>
                <a:pPr algn="ctr" eaLnBrk="1" hangingPunct="1"/>
                <a:r>
                  <a:rPr lang="en-US" altLang="zh-TW"/>
                  <a:t>(e.g. telnet, httpd)</a:t>
                </a:r>
              </a:p>
            </p:txBody>
          </p:sp>
          <p:sp>
            <p:nvSpPr>
              <p:cNvPr id="12303" name="Rectangle 9"/>
              <p:cNvSpPr>
                <a:spLocks noChangeArrowheads="1"/>
              </p:cNvSpPr>
              <p:nvPr/>
            </p:nvSpPr>
            <p:spPr bwMode="auto">
              <a:xfrm>
                <a:off x="2784" y="1344"/>
                <a:ext cx="172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user-mode process</a:t>
                </a:r>
              </a:p>
            </p:txBody>
          </p:sp>
          <p:sp>
            <p:nvSpPr>
              <p:cNvPr id="12304" name="Line 10"/>
              <p:cNvSpPr>
                <a:spLocks noChangeShapeType="1"/>
              </p:cNvSpPr>
              <p:nvPr/>
            </p:nvSpPr>
            <p:spPr bwMode="auto">
              <a:xfrm flipV="1">
                <a:off x="2544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5" name="Line 11"/>
              <p:cNvSpPr>
                <a:spLocks noChangeShapeType="1"/>
              </p:cNvSpPr>
              <p:nvPr/>
            </p:nvSpPr>
            <p:spPr bwMode="auto">
              <a:xfrm flipH="1" flipV="1">
                <a:off x="1776" y="2400"/>
                <a:ext cx="76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6" name="Line 12"/>
              <p:cNvSpPr>
                <a:spLocks noChangeShapeType="1"/>
              </p:cNvSpPr>
              <p:nvPr/>
            </p:nvSpPr>
            <p:spPr bwMode="auto">
              <a:xfrm flipV="1">
                <a:off x="2688" y="2400"/>
                <a:ext cx="86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7" name="Line 13"/>
              <p:cNvSpPr>
                <a:spLocks noChangeShapeType="1"/>
              </p:cNvSpPr>
              <p:nvPr/>
            </p:nvSpPr>
            <p:spPr bwMode="auto">
              <a:xfrm flipV="1">
                <a:off x="1632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8" name="Line 14"/>
              <p:cNvSpPr>
                <a:spLocks noChangeShapeType="1"/>
              </p:cNvSpPr>
              <p:nvPr/>
            </p:nvSpPr>
            <p:spPr bwMode="auto">
              <a:xfrm flipV="1">
                <a:off x="360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2293" name="Text Box 16"/>
            <p:cNvSpPr txBox="1">
              <a:spLocks noChangeArrowheads="1"/>
            </p:cNvSpPr>
            <p:nvPr/>
          </p:nvSpPr>
          <p:spPr bwMode="auto">
            <a:xfrm>
              <a:off x="3168" y="3504"/>
              <a:ext cx="8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tx2"/>
                  </a:solidFill>
                </a:rPr>
                <a:t>data-link layer</a:t>
              </a:r>
            </a:p>
          </p:txBody>
        </p:sp>
        <p:sp>
          <p:nvSpPr>
            <p:cNvPr id="12294" name="Text Box 17"/>
            <p:cNvSpPr txBox="1">
              <a:spLocks noChangeArrowheads="1"/>
            </p:cNvSpPr>
            <p:nvPr/>
          </p:nvSpPr>
          <p:spPr bwMode="auto">
            <a:xfrm>
              <a:off x="3168" y="2928"/>
              <a:ext cx="8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tx2"/>
                  </a:solidFill>
                </a:rPr>
                <a:t>network layer</a:t>
              </a:r>
            </a:p>
          </p:txBody>
        </p:sp>
        <p:sp>
          <p:nvSpPr>
            <p:cNvPr id="12295" name="Text Box 18"/>
            <p:cNvSpPr txBox="1">
              <a:spLocks noChangeArrowheads="1"/>
            </p:cNvSpPr>
            <p:nvPr/>
          </p:nvSpPr>
          <p:spPr bwMode="auto">
            <a:xfrm>
              <a:off x="4560" y="2208"/>
              <a:ext cx="8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tx2"/>
                  </a:solidFill>
                </a:rPr>
                <a:t>transport layer</a:t>
              </a:r>
            </a:p>
          </p:txBody>
        </p:sp>
        <p:sp>
          <p:nvSpPr>
            <p:cNvPr id="12296" name="AutoShape 19"/>
            <p:cNvSpPr>
              <a:spLocks noChangeArrowheads="1"/>
            </p:cNvSpPr>
            <p:nvPr/>
          </p:nvSpPr>
          <p:spPr bwMode="auto">
            <a:xfrm>
              <a:off x="576" y="2016"/>
              <a:ext cx="4992" cy="201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2297" name="Text Box 20"/>
            <p:cNvSpPr txBox="1">
              <a:spLocks noChangeArrowheads="1"/>
            </p:cNvSpPr>
            <p:nvPr/>
          </p:nvSpPr>
          <p:spPr bwMode="auto">
            <a:xfrm>
              <a:off x="758" y="3705"/>
              <a:ext cx="5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chemeClr val="hlink"/>
                  </a:solidFill>
                </a:rPr>
                <a:t>Kernel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System hierarchy to realize network computing</a:t>
            </a:r>
          </a:p>
        </p:txBody>
      </p:sp>
      <p:grpSp>
        <p:nvGrpSpPr>
          <p:cNvPr id="13315" name="Group 45"/>
          <p:cNvGrpSpPr>
            <a:grpSpLocks/>
          </p:cNvGrpSpPr>
          <p:nvPr/>
        </p:nvGrpSpPr>
        <p:grpSpPr bwMode="auto">
          <a:xfrm>
            <a:off x="838200" y="1905000"/>
            <a:ext cx="8077200" cy="4800600"/>
            <a:chOff x="528" y="1200"/>
            <a:chExt cx="5088" cy="3024"/>
          </a:xfrm>
        </p:grpSpPr>
        <p:grpSp>
          <p:nvGrpSpPr>
            <p:cNvPr id="13316" name="Group 21"/>
            <p:cNvGrpSpPr>
              <a:grpSpLocks/>
            </p:cNvGrpSpPr>
            <p:nvPr/>
          </p:nvGrpSpPr>
          <p:grpSpPr bwMode="auto">
            <a:xfrm>
              <a:off x="864" y="1296"/>
              <a:ext cx="2016" cy="2448"/>
              <a:chOff x="1440" y="1296"/>
              <a:chExt cx="2016" cy="2448"/>
            </a:xfrm>
          </p:grpSpPr>
          <p:grpSp>
            <p:nvGrpSpPr>
              <p:cNvPr id="13339" name="Group 10"/>
              <p:cNvGrpSpPr>
                <a:grpSpLocks/>
              </p:cNvGrpSpPr>
              <p:nvPr/>
            </p:nvGrpSpPr>
            <p:grpSpPr bwMode="auto">
              <a:xfrm>
                <a:off x="1440" y="1296"/>
                <a:ext cx="2016" cy="960"/>
                <a:chOff x="1200" y="1248"/>
                <a:chExt cx="2016" cy="960"/>
              </a:xfrm>
            </p:grpSpPr>
            <p:sp>
              <p:nvSpPr>
                <p:cNvPr id="13348" name="Rectangle 5"/>
                <p:cNvSpPr>
                  <a:spLocks noChangeArrowheads="1"/>
                </p:cNvSpPr>
                <p:nvPr/>
              </p:nvSpPr>
              <p:spPr bwMode="auto">
                <a:xfrm>
                  <a:off x="1344" y="1920"/>
                  <a:ext cx="62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OpenMP</a:t>
                  </a:r>
                </a:p>
              </p:txBody>
            </p:sp>
            <p:sp>
              <p:nvSpPr>
                <p:cNvPr id="13349" name="Rectangle 6"/>
                <p:cNvSpPr>
                  <a:spLocks noChangeArrowheads="1"/>
                </p:cNvSpPr>
                <p:nvPr/>
              </p:nvSpPr>
              <p:spPr bwMode="auto">
                <a:xfrm>
                  <a:off x="1968" y="1920"/>
                  <a:ext cx="62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PVM</a:t>
                  </a:r>
                </a:p>
              </p:txBody>
            </p:sp>
            <p:sp>
              <p:nvSpPr>
                <p:cNvPr id="13350" name="Rectangle 7"/>
                <p:cNvSpPr>
                  <a:spLocks noChangeArrowheads="1"/>
                </p:cNvSpPr>
                <p:nvPr/>
              </p:nvSpPr>
              <p:spPr bwMode="auto">
                <a:xfrm>
                  <a:off x="2592" y="1920"/>
                  <a:ext cx="62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MPI</a:t>
                  </a:r>
                </a:p>
              </p:txBody>
            </p:sp>
            <p:sp>
              <p:nvSpPr>
                <p:cNvPr id="13351" name="Rectangle 8"/>
                <p:cNvSpPr>
                  <a:spLocks noChangeArrowheads="1"/>
                </p:cNvSpPr>
                <p:nvPr/>
              </p:nvSpPr>
              <p:spPr bwMode="auto">
                <a:xfrm>
                  <a:off x="1344" y="1536"/>
                  <a:ext cx="1872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application program</a:t>
                  </a:r>
                </a:p>
              </p:txBody>
            </p:sp>
            <p:sp>
              <p:nvSpPr>
                <p:cNvPr id="1335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200" y="1248"/>
                  <a:ext cx="130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/>
                    <a:t>user-mode process</a:t>
                  </a:r>
                </a:p>
              </p:txBody>
            </p:sp>
          </p:grpSp>
          <p:grpSp>
            <p:nvGrpSpPr>
              <p:cNvPr id="13340" name="Group 20"/>
              <p:cNvGrpSpPr>
                <a:grpSpLocks/>
              </p:cNvGrpSpPr>
              <p:nvPr/>
            </p:nvGrpSpPr>
            <p:grpSpPr bwMode="auto">
              <a:xfrm>
                <a:off x="1440" y="2640"/>
                <a:ext cx="2016" cy="1104"/>
                <a:chOff x="1440" y="2640"/>
                <a:chExt cx="2016" cy="1104"/>
              </a:xfrm>
            </p:grpSpPr>
            <p:sp>
              <p:nvSpPr>
                <p:cNvPr id="13343" name="Rectangle 11"/>
                <p:cNvSpPr>
                  <a:spLocks noChangeArrowheads="1"/>
                </p:cNvSpPr>
                <p:nvPr/>
              </p:nvSpPr>
              <p:spPr bwMode="auto">
                <a:xfrm>
                  <a:off x="1440" y="2640"/>
                  <a:ext cx="2016" cy="11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344" name="Rectangle 12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socket</a:t>
                  </a:r>
                </a:p>
              </p:txBody>
            </p:sp>
            <p:sp>
              <p:nvSpPr>
                <p:cNvPr id="13345" name="Rectangle 13"/>
                <p:cNvSpPr>
                  <a:spLocks noChangeArrowheads="1"/>
                </p:cNvSpPr>
                <p:nvPr/>
              </p:nvSpPr>
              <p:spPr bwMode="auto">
                <a:xfrm>
                  <a:off x="2160" y="2880"/>
                  <a:ext cx="672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TCP/IP</a:t>
                  </a:r>
                </a:p>
                <a:p>
                  <a:pPr algn="ctr" eaLnBrk="1" hangingPunct="1"/>
                  <a:r>
                    <a:rPr lang="en-US" altLang="zh-TW"/>
                    <a:t>protocol</a:t>
                  </a:r>
                </a:p>
              </p:txBody>
            </p:sp>
            <p:sp>
              <p:nvSpPr>
                <p:cNvPr id="13346" name="Rectangle 14"/>
                <p:cNvSpPr>
                  <a:spLocks noChangeArrowheads="1"/>
                </p:cNvSpPr>
                <p:nvPr/>
              </p:nvSpPr>
              <p:spPr bwMode="auto">
                <a:xfrm>
                  <a:off x="2160" y="3456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network</a:t>
                  </a:r>
                </a:p>
                <a:p>
                  <a:pPr algn="ctr" eaLnBrk="1" hangingPunct="1"/>
                  <a:r>
                    <a:rPr lang="en-US" altLang="zh-TW"/>
                    <a:t>driver</a:t>
                  </a:r>
                </a:p>
              </p:txBody>
            </p:sp>
            <p:sp>
              <p:nvSpPr>
                <p:cNvPr id="1334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488" y="3360"/>
                  <a:ext cx="55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/>
                    <a:t>Kernel</a:t>
                  </a:r>
                </a:p>
              </p:txBody>
            </p:sp>
          </p:grpSp>
          <p:sp>
            <p:nvSpPr>
              <p:cNvPr id="13341" name="AutoShape 17"/>
              <p:cNvSpPr>
                <a:spLocks/>
              </p:cNvSpPr>
              <p:nvPr/>
            </p:nvSpPr>
            <p:spPr bwMode="auto">
              <a:xfrm rot="-5400000">
                <a:off x="2424" y="1416"/>
                <a:ext cx="192" cy="1872"/>
              </a:xfrm>
              <a:prstGeom prst="leftBrace">
                <a:avLst>
                  <a:gd name="adj1" fmla="val 8125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342" name="Line 18"/>
              <p:cNvSpPr>
                <a:spLocks noChangeShapeType="1"/>
              </p:cNvSpPr>
              <p:nvPr/>
            </p:nvSpPr>
            <p:spPr bwMode="auto">
              <a:xfrm>
                <a:off x="24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3317" name="Group 22"/>
            <p:cNvGrpSpPr>
              <a:grpSpLocks/>
            </p:cNvGrpSpPr>
            <p:nvPr/>
          </p:nvGrpSpPr>
          <p:grpSpPr bwMode="auto">
            <a:xfrm>
              <a:off x="3408" y="1296"/>
              <a:ext cx="2016" cy="2448"/>
              <a:chOff x="1440" y="1296"/>
              <a:chExt cx="2016" cy="2448"/>
            </a:xfrm>
          </p:grpSpPr>
          <p:grpSp>
            <p:nvGrpSpPr>
              <p:cNvPr id="13325" name="Group 23"/>
              <p:cNvGrpSpPr>
                <a:grpSpLocks/>
              </p:cNvGrpSpPr>
              <p:nvPr/>
            </p:nvGrpSpPr>
            <p:grpSpPr bwMode="auto">
              <a:xfrm>
                <a:off x="1440" y="1296"/>
                <a:ext cx="2016" cy="960"/>
                <a:chOff x="1200" y="1248"/>
                <a:chExt cx="2016" cy="960"/>
              </a:xfrm>
            </p:grpSpPr>
            <p:sp>
              <p:nvSpPr>
                <p:cNvPr id="13334" name="Rectangle 24"/>
                <p:cNvSpPr>
                  <a:spLocks noChangeArrowheads="1"/>
                </p:cNvSpPr>
                <p:nvPr/>
              </p:nvSpPr>
              <p:spPr bwMode="auto">
                <a:xfrm>
                  <a:off x="1344" y="1920"/>
                  <a:ext cx="62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OpenMP</a:t>
                  </a:r>
                </a:p>
              </p:txBody>
            </p:sp>
            <p:sp>
              <p:nvSpPr>
                <p:cNvPr id="13335" name="Rectangle 25"/>
                <p:cNvSpPr>
                  <a:spLocks noChangeArrowheads="1"/>
                </p:cNvSpPr>
                <p:nvPr/>
              </p:nvSpPr>
              <p:spPr bwMode="auto">
                <a:xfrm>
                  <a:off x="1968" y="1920"/>
                  <a:ext cx="62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PVM</a:t>
                  </a:r>
                </a:p>
              </p:txBody>
            </p:sp>
            <p:sp>
              <p:nvSpPr>
                <p:cNvPr id="13336" name="Rectangle 26"/>
                <p:cNvSpPr>
                  <a:spLocks noChangeArrowheads="1"/>
                </p:cNvSpPr>
                <p:nvPr/>
              </p:nvSpPr>
              <p:spPr bwMode="auto">
                <a:xfrm>
                  <a:off x="2592" y="1920"/>
                  <a:ext cx="62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MPI</a:t>
                  </a:r>
                </a:p>
              </p:txBody>
            </p:sp>
            <p:sp>
              <p:nvSpPr>
                <p:cNvPr id="133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344" y="1536"/>
                  <a:ext cx="1872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application program</a:t>
                  </a:r>
                </a:p>
              </p:txBody>
            </p:sp>
            <p:sp>
              <p:nvSpPr>
                <p:cNvPr id="1333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200" y="1248"/>
                  <a:ext cx="130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/>
                    <a:t>user-mode process</a:t>
                  </a:r>
                </a:p>
              </p:txBody>
            </p:sp>
          </p:grpSp>
          <p:grpSp>
            <p:nvGrpSpPr>
              <p:cNvPr id="13326" name="Group 29"/>
              <p:cNvGrpSpPr>
                <a:grpSpLocks/>
              </p:cNvGrpSpPr>
              <p:nvPr/>
            </p:nvGrpSpPr>
            <p:grpSpPr bwMode="auto">
              <a:xfrm>
                <a:off x="1440" y="2640"/>
                <a:ext cx="2016" cy="1104"/>
                <a:chOff x="1440" y="2640"/>
                <a:chExt cx="2016" cy="1104"/>
              </a:xfrm>
            </p:grpSpPr>
            <p:sp>
              <p:nvSpPr>
                <p:cNvPr id="13329" name="Rectangle 30"/>
                <p:cNvSpPr>
                  <a:spLocks noChangeArrowheads="1"/>
                </p:cNvSpPr>
                <p:nvPr/>
              </p:nvSpPr>
              <p:spPr bwMode="auto">
                <a:xfrm>
                  <a:off x="1440" y="2640"/>
                  <a:ext cx="2016" cy="11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330" name="Rectangle 3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socket</a:t>
                  </a:r>
                </a:p>
              </p:txBody>
            </p:sp>
            <p:sp>
              <p:nvSpPr>
                <p:cNvPr id="13331" name="Rectangle 32"/>
                <p:cNvSpPr>
                  <a:spLocks noChangeArrowheads="1"/>
                </p:cNvSpPr>
                <p:nvPr/>
              </p:nvSpPr>
              <p:spPr bwMode="auto">
                <a:xfrm>
                  <a:off x="2160" y="2880"/>
                  <a:ext cx="672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TCP/IP</a:t>
                  </a:r>
                </a:p>
                <a:p>
                  <a:pPr algn="ctr" eaLnBrk="1" hangingPunct="1"/>
                  <a:r>
                    <a:rPr lang="en-US" altLang="zh-TW"/>
                    <a:t>protocol</a:t>
                  </a:r>
                </a:p>
              </p:txBody>
            </p:sp>
            <p:sp>
              <p:nvSpPr>
                <p:cNvPr id="13332" name="Rectangle 33"/>
                <p:cNvSpPr>
                  <a:spLocks noChangeArrowheads="1"/>
                </p:cNvSpPr>
                <p:nvPr/>
              </p:nvSpPr>
              <p:spPr bwMode="auto">
                <a:xfrm>
                  <a:off x="2160" y="3456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network</a:t>
                  </a:r>
                </a:p>
                <a:p>
                  <a:pPr algn="ctr" eaLnBrk="1" hangingPunct="1"/>
                  <a:r>
                    <a:rPr lang="en-US" altLang="zh-TW"/>
                    <a:t>driver</a:t>
                  </a:r>
                </a:p>
              </p:txBody>
            </p:sp>
            <p:sp>
              <p:nvSpPr>
                <p:cNvPr id="1333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488" y="3360"/>
                  <a:ext cx="55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/>
                    <a:t>Kernel</a:t>
                  </a:r>
                </a:p>
              </p:txBody>
            </p:sp>
          </p:grpSp>
          <p:sp>
            <p:nvSpPr>
              <p:cNvPr id="13327" name="AutoShape 35"/>
              <p:cNvSpPr>
                <a:spLocks/>
              </p:cNvSpPr>
              <p:nvPr/>
            </p:nvSpPr>
            <p:spPr bwMode="auto">
              <a:xfrm rot="-5400000">
                <a:off x="2424" y="1416"/>
                <a:ext cx="192" cy="1872"/>
              </a:xfrm>
              <a:prstGeom prst="leftBrace">
                <a:avLst>
                  <a:gd name="adj1" fmla="val 8125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328" name="Line 36"/>
              <p:cNvSpPr>
                <a:spLocks noChangeShapeType="1"/>
              </p:cNvSpPr>
              <p:nvPr/>
            </p:nvSpPr>
            <p:spPr bwMode="auto">
              <a:xfrm>
                <a:off x="24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3318" name="AutoShape 37"/>
            <p:cNvSpPr>
              <a:spLocks noChangeArrowheads="1"/>
            </p:cNvSpPr>
            <p:nvPr/>
          </p:nvSpPr>
          <p:spPr bwMode="auto">
            <a:xfrm>
              <a:off x="720" y="3936"/>
              <a:ext cx="480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network</a:t>
              </a:r>
            </a:p>
          </p:txBody>
        </p:sp>
        <p:sp>
          <p:nvSpPr>
            <p:cNvPr id="13319" name="Line 38"/>
            <p:cNvSpPr>
              <a:spLocks noChangeShapeType="1"/>
            </p:cNvSpPr>
            <p:nvPr/>
          </p:nvSpPr>
          <p:spPr bwMode="auto">
            <a:xfrm>
              <a:off x="1872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0" name="Line 39"/>
            <p:cNvSpPr>
              <a:spLocks noChangeShapeType="1"/>
            </p:cNvSpPr>
            <p:nvPr/>
          </p:nvSpPr>
          <p:spPr bwMode="auto">
            <a:xfrm>
              <a:off x="4464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1" name="AutoShape 40"/>
            <p:cNvSpPr>
              <a:spLocks noChangeArrowheads="1"/>
            </p:cNvSpPr>
            <p:nvPr/>
          </p:nvSpPr>
          <p:spPr bwMode="auto">
            <a:xfrm>
              <a:off x="528" y="1200"/>
              <a:ext cx="2496" cy="26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3322" name="Text Box 41"/>
            <p:cNvSpPr txBox="1">
              <a:spLocks noChangeArrowheads="1"/>
            </p:cNvSpPr>
            <p:nvPr/>
          </p:nvSpPr>
          <p:spPr bwMode="auto">
            <a:xfrm>
              <a:off x="528" y="2352"/>
              <a:ext cx="1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400">
                  <a:solidFill>
                    <a:schemeClr val="tx2"/>
                  </a:solidFill>
                </a:rPr>
                <a:t>Workstation 1</a:t>
              </a:r>
            </a:p>
          </p:txBody>
        </p:sp>
        <p:sp>
          <p:nvSpPr>
            <p:cNvPr id="13323" name="AutoShape 43"/>
            <p:cNvSpPr>
              <a:spLocks noChangeArrowheads="1"/>
            </p:cNvSpPr>
            <p:nvPr/>
          </p:nvSpPr>
          <p:spPr bwMode="auto">
            <a:xfrm>
              <a:off x="3120" y="1200"/>
              <a:ext cx="2496" cy="26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3324" name="Text Box 44"/>
            <p:cNvSpPr txBox="1">
              <a:spLocks noChangeArrowheads="1"/>
            </p:cNvSpPr>
            <p:nvPr/>
          </p:nvSpPr>
          <p:spPr bwMode="auto">
            <a:xfrm>
              <a:off x="3168" y="2352"/>
              <a:ext cx="1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400">
                  <a:solidFill>
                    <a:schemeClr val="tx2"/>
                  </a:solidFill>
                </a:rPr>
                <a:t>Workstation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193</TotalTime>
  <Words>777</Words>
  <Application>Microsoft Office PowerPoint</Application>
  <PresentationFormat>如螢幕大小 (4:3)</PresentationFormat>
  <Paragraphs>270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新細明體</vt:lpstr>
      <vt:lpstr>標楷體</vt:lpstr>
      <vt:lpstr>Arial</vt:lpstr>
      <vt:lpstr>Times New Roman</vt:lpstr>
      <vt:lpstr>Wingdings</vt:lpstr>
      <vt:lpstr>Blends</vt:lpstr>
      <vt:lpstr>Network Programming</vt:lpstr>
      <vt:lpstr>Today’s Objective</vt:lpstr>
      <vt:lpstr>Introduction to network computing</vt:lpstr>
      <vt:lpstr>What is network computing</vt:lpstr>
      <vt:lpstr>Evolution of network computing</vt:lpstr>
      <vt:lpstr>How the UNIX realizes network computing and services</vt:lpstr>
      <vt:lpstr>OSI protocol stack</vt:lpstr>
      <vt:lpstr>Protocol stack for UNIX network services</vt:lpstr>
      <vt:lpstr>System hierarchy to realize network computing</vt:lpstr>
      <vt:lpstr>Overview on socket API</vt:lpstr>
      <vt:lpstr>What is a socket?</vt:lpstr>
      <vt:lpstr>Protocol stack view of a socket</vt:lpstr>
      <vt:lpstr>How an application sends/receives data thru network</vt:lpstr>
      <vt:lpstr>Socket programming example</vt:lpstr>
      <vt:lpstr>Demo: net_server</vt:lpstr>
      <vt:lpstr>Flow to establish client/server connection</vt:lpstr>
      <vt:lpstr>What you need to know</vt:lpstr>
      <vt:lpstr>Creating a socket</vt:lpstr>
      <vt:lpstr>Socket system call</vt:lpstr>
      <vt:lpstr>Socket system call</vt:lpstr>
      <vt:lpstr>Socket domains</vt:lpstr>
      <vt:lpstr>Socket types</vt:lpstr>
      <vt:lpstr>Internet address format</vt:lpstr>
      <vt:lpstr>General address format for a socket</vt:lpstr>
      <vt:lpstr>Address format for IPv4</vt:lpstr>
      <vt:lpstr>Address setup for Internet domain</vt:lpstr>
      <vt:lpstr>Transform address</vt:lpstr>
      <vt:lpstr>The server side</vt:lpstr>
      <vt:lpstr>Flow to establish client/server connection</vt:lpstr>
      <vt:lpstr>Bind system call</vt:lpstr>
      <vt:lpstr>bind system call and IP-address setup</vt:lpstr>
      <vt:lpstr>Listen and accept a connection</vt:lpstr>
      <vt:lpstr>Listen and accept a connection</vt:lpstr>
      <vt:lpstr>The client side</vt:lpstr>
      <vt:lpstr>Flow to establish client/server connection</vt:lpstr>
      <vt:lpstr>System call connect</vt:lpstr>
      <vt:lpstr>Connect to the server</vt:lpstr>
      <vt:lpstr>In-Class Exercise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49</cp:revision>
  <cp:lastPrinted>1601-01-01T00:00:00Z</cp:lastPrinted>
  <dcterms:created xsi:type="dcterms:W3CDTF">2008-06-17T16:42:49Z</dcterms:created>
  <dcterms:modified xsi:type="dcterms:W3CDTF">2018-12-14T10:13:06Z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